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sldIdLst>
    <p:sldId id="256" r:id="rId2"/>
    <p:sldId id="269" r:id="rId3"/>
    <p:sldId id="257" r:id="rId4"/>
    <p:sldId id="258" r:id="rId5"/>
    <p:sldId id="259" r:id="rId6"/>
    <p:sldId id="260" r:id="rId7"/>
    <p:sldId id="261" r:id="rId8"/>
    <p:sldId id="271" r:id="rId9"/>
    <p:sldId id="263" r:id="rId10"/>
    <p:sldId id="272" r:id="rId11"/>
    <p:sldId id="264" r:id="rId12"/>
    <p:sldId id="273" r:id="rId13"/>
    <p:sldId id="265" r:id="rId14"/>
    <p:sldId id="274" r:id="rId15"/>
    <p:sldId id="266" r:id="rId16"/>
    <p:sldId id="267" r:id="rId17"/>
    <p:sldId id="268" r:id="rId18"/>
    <p:sldId id="275" r:id="rId19"/>
    <p:sldId id="276" r:id="rId20"/>
    <p:sldId id="277" r:id="rId21"/>
    <p:sldId id="278" r:id="rId22"/>
    <p:sldId id="279" r:id="rId23"/>
    <p:sldId id="28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27"/>
  </p:normalViewPr>
  <p:slideViewPr>
    <p:cSldViewPr>
      <p:cViewPr>
        <p:scale>
          <a:sx n="125" d="100"/>
          <a:sy n="125" d="100"/>
        </p:scale>
        <p:origin x="-78" y="6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48C17-1F95-F943-9E66-C172EC9CD240}" type="datetimeFigureOut">
              <a:rPr lang="fr-FR" smtClean="0"/>
              <a:pPr/>
              <a:t>22/09/2023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B20B7-0532-DF4C-AFB3-74AB556729D3}" type="slidenum">
              <a:rPr lang="fr-FR" smtClean="0"/>
              <a:pPr/>
              <a:t>‹N°›</a:t>
            </a:fld>
            <a:endParaRPr lang="fr-FR"/>
          </a:p>
        </p:txBody>
      </p:sp>
    </p:spTree>
    <p:extLst>
      <p:ext uri="{BB962C8B-B14F-4D97-AF65-F5344CB8AC3E}">
        <p14:creationId xmlns:p14="http://schemas.microsoft.com/office/powerpoint/2010/main" xmlns="" val="188450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fr-FR" smtClean="0"/>
              <a:t>Cliquez et modifiez le titre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fr-FR" smtClean="0"/>
              <a:t>Cliquez pour modifier le style des sous-titres du masque</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smtClean="0"/>
              <a:t>Cliquez et modifiez le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smtClean="0"/>
              <a:t>Cliquez et modifiez le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smtClean="0"/>
              <a:t>Cliquez et modifiez le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smtClean="0"/>
              <a:t>Cliquez et modifiez le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smtClean="0"/>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smtClean="0"/>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3" name="Date Placeholder 2"/>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smtClean="0"/>
              <a:t>Cliquez et modifiez le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Faire glisser l'image vers l'espace réservé ou cliquer sur l'icône pour l'ajouter</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3" name="Date Placeholder 2"/>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smtClean="0"/>
              <a:t>Cliquez et modifiez le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smtClean="0"/>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22/09/2023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A309A6D-C09C-4548-B29A-6CF363A7E532}" type="datetimeFigureOut">
              <a:rPr lang="fr-FR" smtClean="0"/>
              <a:pPr/>
              <a:t>22/09/2023</a:t>
            </a:fld>
            <a:endParaRPr lang="fr-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F4668DC-857F-487D-BFFA-8C0CA5037977}" type="slidenum">
              <a:rPr lang="fr-BE" smtClean="0"/>
              <a:pPr/>
              <a:t>‹N°›</a:t>
            </a:fld>
            <a:endParaRPr lang="fr-BE"/>
          </a:p>
        </p:txBody>
      </p:sp>
    </p:spTree>
    <p:extLst>
      <p:ext uri="{BB962C8B-B14F-4D97-AF65-F5344CB8AC3E}">
        <p14:creationId xmlns:p14="http://schemas.microsoft.com/office/powerpoint/2010/main" xmlns="" val="867315875"/>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09800" y="3645024"/>
            <a:ext cx="9144000" cy="1641490"/>
          </a:xfrm>
        </p:spPr>
        <p:txBody>
          <a:bodyPr/>
          <a:lstStyle/>
          <a:p>
            <a:r>
              <a:rPr lang="fr-FR" b="1" dirty="0" smtClean="0">
                <a:solidFill>
                  <a:schemeClr val="tx1">
                    <a:lumMod val="85000"/>
                  </a:schemeClr>
                </a:solidFill>
              </a:rPr>
              <a:t>MCD étendu</a:t>
            </a:r>
            <a:endParaRPr lang="fr-FR" b="1" dirty="0">
              <a:solidFill>
                <a:schemeClr val="tx1">
                  <a:lumMod val="85000"/>
                </a:schemeClr>
              </a:solidFill>
            </a:endParaRPr>
          </a:p>
        </p:txBody>
      </p:sp>
      <p:sp>
        <p:nvSpPr>
          <p:cNvPr id="3" name="Sous-titre 2"/>
          <p:cNvSpPr>
            <a:spLocks noGrp="1"/>
          </p:cNvSpPr>
          <p:nvPr>
            <p:ph type="subTitle" idx="1"/>
          </p:nvPr>
        </p:nvSpPr>
        <p:spPr>
          <a:xfrm>
            <a:off x="2927648" y="4725144"/>
            <a:ext cx="8280920" cy="1752600"/>
          </a:xfrm>
        </p:spPr>
        <p:txBody>
          <a:bodyPr>
            <a:normAutofit/>
          </a:bodyPr>
          <a:lstStyle/>
          <a:p>
            <a:r>
              <a:rPr lang="fr-FR" sz="2000" dirty="0" smtClean="0"/>
              <a:t>Agnès ESCRIVA</a:t>
            </a:r>
          </a:p>
          <a:p>
            <a:r>
              <a:rPr lang="fr-FR" sz="2000" dirty="0" smtClean="0"/>
              <a:t>Année 2019-2020</a:t>
            </a:r>
            <a:endParaRPr lang="fr-FR" sz="2000" dirty="0"/>
          </a:p>
        </p:txBody>
      </p:sp>
    </p:spTree>
    <p:extLst>
      <p:ext uri="{BB962C8B-B14F-4D97-AF65-F5344CB8AC3E}">
        <p14:creationId xmlns:p14="http://schemas.microsoft.com/office/powerpoint/2010/main" xmlns="" val="191399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9376" y="116632"/>
            <a:ext cx="10081120" cy="576064"/>
          </a:xfrm>
        </p:spPr>
        <p:txBody>
          <a:bodyPr/>
          <a:lstStyle/>
          <a:p>
            <a:pPr marL="0" indent="0">
              <a:buNone/>
            </a:pPr>
            <a:r>
              <a:rPr lang="fr-FR" b="1" dirty="0" smtClean="0">
                <a:solidFill>
                  <a:schemeClr val="accent3">
                    <a:lumMod val="40000"/>
                    <a:lumOff val="60000"/>
                  </a:schemeClr>
                </a:solidFill>
              </a:rPr>
              <a:t>L’agrégation</a:t>
            </a:r>
            <a:endParaRPr lang="fr-FR" b="1" dirty="0">
              <a:solidFill>
                <a:schemeClr val="accent3">
                  <a:lumMod val="40000"/>
                  <a:lumOff val="60000"/>
                </a:schemeClr>
              </a:solidFill>
            </a:endParaRPr>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2499" t="12844" r="20835" b="1"/>
          <a:stretch/>
        </p:blipFill>
        <p:spPr bwMode="auto">
          <a:xfrm>
            <a:off x="555989" y="692696"/>
            <a:ext cx="4896544" cy="34202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6413063" y="692696"/>
            <a:ext cx="4939521" cy="646331"/>
          </a:xfrm>
          <a:prstGeom prst="rect">
            <a:avLst/>
          </a:prstGeom>
          <a:noFill/>
        </p:spPr>
        <p:txBody>
          <a:bodyPr wrap="square" rtlCol="0">
            <a:spAutoFit/>
          </a:bodyPr>
          <a:lstStyle/>
          <a:p>
            <a:r>
              <a:rPr lang="fr-FR" dirty="0" smtClean="0"/>
              <a:t>L’association est transformée en entité faible dépendante de COURSE et CHEVAL</a:t>
            </a:r>
            <a:endParaRPr lang="fr-FR" dirty="0"/>
          </a:p>
        </p:txBody>
      </p:sp>
      <p:cxnSp>
        <p:nvCxnSpPr>
          <p:cNvPr id="8" name="Connecteur droit 7"/>
          <p:cNvCxnSpPr/>
          <p:nvPr/>
        </p:nvCxnSpPr>
        <p:spPr>
          <a:xfrm>
            <a:off x="3580325" y="4897599"/>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9869804" y="2320281"/>
            <a:ext cx="1746548" cy="29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452533" y="4762812"/>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V="1">
            <a:off x="9336360" y="2636912"/>
            <a:ext cx="504056"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3724341" y="4440012"/>
            <a:ext cx="1656184" cy="369332"/>
          </a:xfrm>
          <a:prstGeom prst="rect">
            <a:avLst/>
          </a:prstGeom>
          <a:noFill/>
          <a:ln>
            <a:noFill/>
          </a:ln>
        </p:spPr>
        <p:txBody>
          <a:bodyPr wrap="square" rtlCol="0">
            <a:spAutoFit/>
          </a:bodyPr>
          <a:lstStyle/>
          <a:p>
            <a:r>
              <a:rPr lang="fr-FR" dirty="0" smtClean="0"/>
              <a:t>COURSE</a:t>
            </a:r>
            <a:endParaRPr lang="fr-FR" dirty="0"/>
          </a:p>
        </p:txBody>
      </p:sp>
      <p:sp>
        <p:nvSpPr>
          <p:cNvPr id="13" name="ZoneTexte 12"/>
          <p:cNvSpPr txBox="1"/>
          <p:nvPr/>
        </p:nvSpPr>
        <p:spPr>
          <a:xfrm>
            <a:off x="9946578" y="1897466"/>
            <a:ext cx="1656184" cy="369332"/>
          </a:xfrm>
          <a:prstGeom prst="rect">
            <a:avLst/>
          </a:prstGeom>
          <a:noFill/>
          <a:ln>
            <a:noFill/>
          </a:ln>
        </p:spPr>
        <p:txBody>
          <a:bodyPr wrap="square" rtlCol="0">
            <a:spAutoFit/>
          </a:bodyPr>
          <a:lstStyle/>
          <a:p>
            <a:r>
              <a:rPr lang="fr-FR" dirty="0" smtClean="0"/>
              <a:t>CHEVAL</a:t>
            </a:r>
            <a:endParaRPr lang="fr-FR" dirty="0"/>
          </a:p>
        </p:txBody>
      </p:sp>
      <p:sp>
        <p:nvSpPr>
          <p:cNvPr id="14" name="ZoneTexte 13"/>
          <p:cNvSpPr txBox="1"/>
          <p:nvPr/>
        </p:nvSpPr>
        <p:spPr>
          <a:xfrm>
            <a:off x="6850608" y="1958958"/>
            <a:ext cx="1656184" cy="338554"/>
          </a:xfrm>
          <a:prstGeom prst="rect">
            <a:avLst/>
          </a:prstGeom>
          <a:noFill/>
          <a:ln>
            <a:noFill/>
          </a:ln>
        </p:spPr>
        <p:txBody>
          <a:bodyPr wrap="square" rtlCol="0">
            <a:spAutoFit/>
          </a:bodyPr>
          <a:lstStyle/>
          <a:p>
            <a:r>
              <a:rPr lang="fr-FR" sz="1600" dirty="0" smtClean="0"/>
              <a:t>OBTENIR</a:t>
            </a:r>
            <a:endParaRPr lang="fr-FR" sz="1600" dirty="0"/>
          </a:p>
        </p:txBody>
      </p:sp>
      <p:cxnSp>
        <p:nvCxnSpPr>
          <p:cNvPr id="15" name="Connecteur droit 14"/>
          <p:cNvCxnSpPr/>
          <p:nvPr/>
        </p:nvCxnSpPr>
        <p:spPr>
          <a:xfrm flipV="1">
            <a:off x="6442986" y="2320281"/>
            <a:ext cx="1762346" cy="292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6697769" y="2409593"/>
            <a:ext cx="1656184" cy="369332"/>
          </a:xfrm>
          <a:prstGeom prst="rect">
            <a:avLst/>
          </a:prstGeom>
          <a:noFill/>
          <a:ln>
            <a:noFill/>
          </a:ln>
        </p:spPr>
        <p:txBody>
          <a:bodyPr wrap="square" rtlCol="0">
            <a:spAutoFit/>
          </a:bodyPr>
          <a:lstStyle/>
          <a:p>
            <a:r>
              <a:rPr lang="fr-FR" dirty="0" smtClean="0"/>
              <a:t>Résultat</a:t>
            </a:r>
            <a:endParaRPr lang="fr-FR" dirty="0"/>
          </a:p>
        </p:txBody>
      </p:sp>
      <p:sp>
        <p:nvSpPr>
          <p:cNvPr id="17" name="ZoneTexte 16"/>
          <p:cNvSpPr txBox="1"/>
          <p:nvPr/>
        </p:nvSpPr>
        <p:spPr>
          <a:xfrm>
            <a:off x="3580325" y="5040131"/>
            <a:ext cx="1656184" cy="1200329"/>
          </a:xfrm>
          <a:prstGeom prst="rect">
            <a:avLst/>
          </a:prstGeom>
          <a:noFill/>
          <a:ln>
            <a:noFill/>
          </a:ln>
        </p:spPr>
        <p:txBody>
          <a:bodyPr wrap="square" rtlCol="0">
            <a:spAutoFit/>
          </a:bodyPr>
          <a:lstStyle/>
          <a:p>
            <a:r>
              <a:rPr lang="fr-FR" u="sng" dirty="0" err="1" smtClean="0"/>
              <a:t>NoCourse</a:t>
            </a:r>
            <a:endParaRPr lang="fr-FR" u="sng" dirty="0"/>
          </a:p>
          <a:p>
            <a:r>
              <a:rPr lang="fr-FR" dirty="0" err="1" smtClean="0"/>
              <a:t>NomCourse</a:t>
            </a:r>
            <a:endParaRPr lang="fr-FR" dirty="0"/>
          </a:p>
          <a:p>
            <a:r>
              <a:rPr lang="fr-FR" dirty="0" err="1" smtClean="0"/>
              <a:t>TypeCourse</a:t>
            </a:r>
            <a:endParaRPr lang="fr-FR" dirty="0"/>
          </a:p>
          <a:p>
            <a:endParaRPr lang="fr-FR" dirty="0"/>
          </a:p>
        </p:txBody>
      </p:sp>
      <p:sp>
        <p:nvSpPr>
          <p:cNvPr id="18" name="ZoneTexte 17"/>
          <p:cNvSpPr txBox="1"/>
          <p:nvPr/>
        </p:nvSpPr>
        <p:spPr>
          <a:xfrm>
            <a:off x="9960168" y="2451465"/>
            <a:ext cx="1656184" cy="1200329"/>
          </a:xfrm>
          <a:prstGeom prst="rect">
            <a:avLst/>
          </a:prstGeom>
          <a:noFill/>
          <a:ln>
            <a:noFill/>
          </a:ln>
        </p:spPr>
        <p:txBody>
          <a:bodyPr wrap="square" rtlCol="0">
            <a:spAutoFit/>
          </a:bodyPr>
          <a:lstStyle/>
          <a:p>
            <a:r>
              <a:rPr lang="fr-FR" u="sng" dirty="0" err="1" smtClean="0"/>
              <a:t>NoCheval</a:t>
            </a:r>
            <a:endParaRPr lang="fr-FR" u="sng" dirty="0"/>
          </a:p>
          <a:p>
            <a:r>
              <a:rPr lang="fr-FR" dirty="0" err="1" smtClean="0"/>
              <a:t>NomCheval</a:t>
            </a:r>
            <a:endParaRPr lang="fr-FR" dirty="0"/>
          </a:p>
          <a:p>
            <a:r>
              <a:rPr lang="fr-FR" dirty="0" smtClean="0"/>
              <a:t>Robe</a:t>
            </a:r>
            <a:endParaRPr lang="fr-FR" dirty="0"/>
          </a:p>
          <a:p>
            <a:endParaRPr lang="fr-FR" dirty="0"/>
          </a:p>
        </p:txBody>
      </p:sp>
      <p:sp>
        <p:nvSpPr>
          <p:cNvPr id="5" name="Rectangle 4"/>
          <p:cNvSpPr/>
          <p:nvPr/>
        </p:nvSpPr>
        <p:spPr>
          <a:xfrm>
            <a:off x="6442986" y="1882758"/>
            <a:ext cx="1762346" cy="184697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3584721" y="4440012"/>
            <a:ext cx="1845400" cy="184697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9840416" y="1835203"/>
            <a:ext cx="1762346" cy="184697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p:nvPr/>
        </p:nvCxnSpPr>
        <p:spPr>
          <a:xfrm>
            <a:off x="9794858" y="4846799"/>
            <a:ext cx="187220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9938874" y="4389212"/>
            <a:ext cx="1656184" cy="369332"/>
          </a:xfrm>
          <a:prstGeom prst="rect">
            <a:avLst/>
          </a:prstGeom>
          <a:noFill/>
          <a:ln>
            <a:noFill/>
          </a:ln>
        </p:spPr>
        <p:txBody>
          <a:bodyPr wrap="square" rtlCol="0">
            <a:spAutoFit/>
          </a:bodyPr>
          <a:lstStyle/>
          <a:p>
            <a:r>
              <a:rPr lang="fr-FR" dirty="0" smtClean="0"/>
              <a:t>JOCKEY</a:t>
            </a:r>
            <a:endParaRPr lang="fr-FR" dirty="0"/>
          </a:p>
        </p:txBody>
      </p:sp>
      <p:sp>
        <p:nvSpPr>
          <p:cNvPr id="27" name="ZoneTexte 26"/>
          <p:cNvSpPr txBox="1"/>
          <p:nvPr/>
        </p:nvSpPr>
        <p:spPr>
          <a:xfrm>
            <a:off x="9794858" y="4989331"/>
            <a:ext cx="1656184" cy="1200329"/>
          </a:xfrm>
          <a:prstGeom prst="rect">
            <a:avLst/>
          </a:prstGeom>
          <a:noFill/>
          <a:ln>
            <a:noFill/>
          </a:ln>
        </p:spPr>
        <p:txBody>
          <a:bodyPr wrap="square" rtlCol="0">
            <a:spAutoFit/>
          </a:bodyPr>
          <a:lstStyle/>
          <a:p>
            <a:r>
              <a:rPr lang="fr-FR" u="sng" dirty="0" err="1" smtClean="0"/>
              <a:t>NoJockey</a:t>
            </a:r>
            <a:endParaRPr lang="fr-FR" u="sng" dirty="0"/>
          </a:p>
          <a:p>
            <a:r>
              <a:rPr lang="fr-FR" dirty="0" err="1" smtClean="0"/>
              <a:t>NomJockey</a:t>
            </a:r>
            <a:endParaRPr lang="fr-FR" dirty="0"/>
          </a:p>
          <a:p>
            <a:r>
              <a:rPr lang="fr-FR" dirty="0" err="1" smtClean="0"/>
              <a:t>PrénomJockey</a:t>
            </a:r>
            <a:endParaRPr lang="fr-FR" dirty="0"/>
          </a:p>
          <a:p>
            <a:r>
              <a:rPr lang="fr-FR" dirty="0" smtClean="0"/>
              <a:t>Casaque</a:t>
            </a:r>
            <a:endParaRPr lang="fr-FR" dirty="0"/>
          </a:p>
        </p:txBody>
      </p:sp>
      <p:sp>
        <p:nvSpPr>
          <p:cNvPr id="28" name="Rectangle 27"/>
          <p:cNvSpPr/>
          <p:nvPr/>
        </p:nvSpPr>
        <p:spPr>
          <a:xfrm>
            <a:off x="9799254" y="4389212"/>
            <a:ext cx="1845400" cy="184697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8573303" y="4645537"/>
            <a:ext cx="763057" cy="789188"/>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6456040" y="4581128"/>
            <a:ext cx="494046" cy="369332"/>
          </a:xfrm>
          <a:prstGeom prst="rect">
            <a:avLst/>
          </a:prstGeom>
          <a:noFill/>
        </p:spPr>
        <p:txBody>
          <a:bodyPr wrap="none" rtlCol="0">
            <a:spAutoFit/>
          </a:bodyPr>
          <a:lstStyle/>
          <a:p>
            <a:r>
              <a:rPr lang="fr-FR" smtClean="0"/>
              <a:t>CIF</a:t>
            </a:r>
            <a:endParaRPr lang="fr-FR"/>
          </a:p>
        </p:txBody>
      </p:sp>
      <p:sp>
        <p:nvSpPr>
          <p:cNvPr id="32" name="Ellipse 31"/>
          <p:cNvSpPr/>
          <p:nvPr/>
        </p:nvSpPr>
        <p:spPr>
          <a:xfrm>
            <a:off x="6327101" y="4378082"/>
            <a:ext cx="763057" cy="842313"/>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8695865" y="4855465"/>
            <a:ext cx="494046" cy="369332"/>
          </a:xfrm>
          <a:prstGeom prst="rect">
            <a:avLst/>
          </a:prstGeom>
          <a:noFill/>
        </p:spPr>
        <p:txBody>
          <a:bodyPr wrap="none" rtlCol="0">
            <a:spAutoFit/>
          </a:bodyPr>
          <a:lstStyle/>
          <a:p>
            <a:r>
              <a:rPr lang="fr-FR" smtClean="0"/>
              <a:t>CIF</a:t>
            </a:r>
            <a:endParaRPr lang="fr-FR"/>
          </a:p>
        </p:txBody>
      </p:sp>
      <p:sp>
        <p:nvSpPr>
          <p:cNvPr id="34" name="Ellipse 33"/>
          <p:cNvSpPr/>
          <p:nvPr/>
        </p:nvSpPr>
        <p:spPr>
          <a:xfrm>
            <a:off x="8668420" y="2869499"/>
            <a:ext cx="763057" cy="789188"/>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8855413" y="3082623"/>
            <a:ext cx="494046" cy="369332"/>
          </a:xfrm>
          <a:prstGeom prst="rect">
            <a:avLst/>
          </a:prstGeom>
          <a:noFill/>
        </p:spPr>
        <p:txBody>
          <a:bodyPr wrap="none" rtlCol="0">
            <a:spAutoFit/>
          </a:bodyPr>
          <a:lstStyle/>
          <a:p>
            <a:r>
              <a:rPr lang="fr-FR" smtClean="0"/>
              <a:t>CIF</a:t>
            </a:r>
            <a:endParaRPr lang="fr-FR"/>
          </a:p>
        </p:txBody>
      </p:sp>
      <p:cxnSp>
        <p:nvCxnSpPr>
          <p:cNvPr id="31" name="Connecteur droit 30"/>
          <p:cNvCxnSpPr>
            <a:stCxn id="5" idx="3"/>
          </p:cNvCxnSpPr>
          <p:nvPr/>
        </p:nvCxnSpPr>
        <p:spPr>
          <a:xfrm>
            <a:off x="8205332" y="2806248"/>
            <a:ext cx="463088" cy="27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H="1">
            <a:off x="6850608" y="3765775"/>
            <a:ext cx="239550" cy="623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a:endCxn id="23" idx="1"/>
          </p:cNvCxnSpPr>
          <p:nvPr/>
        </p:nvCxnSpPr>
        <p:spPr>
          <a:xfrm>
            <a:off x="7854726" y="3742191"/>
            <a:ext cx="830324" cy="1018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stCxn id="23" idx="6"/>
          </p:cNvCxnSpPr>
          <p:nvPr/>
        </p:nvCxnSpPr>
        <p:spPr>
          <a:xfrm>
            <a:off x="9336360" y="5040131"/>
            <a:ext cx="45849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6312024" y="3861048"/>
            <a:ext cx="638316" cy="369332"/>
          </a:xfrm>
          <a:prstGeom prst="rect">
            <a:avLst/>
          </a:prstGeom>
          <a:noFill/>
        </p:spPr>
        <p:txBody>
          <a:bodyPr wrap="none" rtlCol="0">
            <a:spAutoFit/>
          </a:bodyPr>
          <a:lstStyle/>
          <a:p>
            <a:r>
              <a:rPr lang="fr-FR" dirty="0" smtClean="0"/>
              <a:t>(1, 1)</a:t>
            </a:r>
            <a:endParaRPr lang="fr-FR" dirty="0"/>
          </a:p>
        </p:txBody>
      </p:sp>
      <p:sp>
        <p:nvSpPr>
          <p:cNvPr id="43" name="ZoneTexte 42"/>
          <p:cNvSpPr txBox="1"/>
          <p:nvPr/>
        </p:nvSpPr>
        <p:spPr>
          <a:xfrm>
            <a:off x="8353953" y="4005064"/>
            <a:ext cx="500458" cy="369332"/>
          </a:xfrm>
          <a:prstGeom prst="rect">
            <a:avLst/>
          </a:prstGeom>
          <a:noFill/>
        </p:spPr>
        <p:txBody>
          <a:bodyPr wrap="none" rtlCol="0">
            <a:spAutoFit/>
          </a:bodyPr>
          <a:lstStyle/>
          <a:p>
            <a:r>
              <a:rPr lang="fr-FR" dirty="0" smtClean="0"/>
              <a:t>1, 1</a:t>
            </a:r>
            <a:endParaRPr lang="fr-FR" dirty="0"/>
          </a:p>
        </p:txBody>
      </p:sp>
      <p:sp>
        <p:nvSpPr>
          <p:cNvPr id="44" name="ZoneTexte 43"/>
          <p:cNvSpPr txBox="1"/>
          <p:nvPr/>
        </p:nvSpPr>
        <p:spPr>
          <a:xfrm>
            <a:off x="8328248" y="2420888"/>
            <a:ext cx="591829" cy="369332"/>
          </a:xfrm>
          <a:prstGeom prst="rect">
            <a:avLst/>
          </a:prstGeom>
          <a:noFill/>
        </p:spPr>
        <p:txBody>
          <a:bodyPr wrap="none" rtlCol="0">
            <a:spAutoFit/>
          </a:bodyPr>
          <a:lstStyle/>
          <a:p>
            <a:r>
              <a:rPr lang="fr-FR" dirty="0" smtClean="0"/>
              <a:t>(1,1)</a:t>
            </a:r>
            <a:endParaRPr lang="fr-FR" dirty="0"/>
          </a:p>
        </p:txBody>
      </p:sp>
      <p:sp>
        <p:nvSpPr>
          <p:cNvPr id="45" name="ZoneTexte 44"/>
          <p:cNvSpPr txBox="1"/>
          <p:nvPr/>
        </p:nvSpPr>
        <p:spPr>
          <a:xfrm>
            <a:off x="5775046" y="4383087"/>
            <a:ext cx="556563" cy="369332"/>
          </a:xfrm>
          <a:prstGeom prst="rect">
            <a:avLst/>
          </a:prstGeom>
          <a:noFill/>
        </p:spPr>
        <p:txBody>
          <a:bodyPr wrap="none" rtlCol="0">
            <a:spAutoFit/>
          </a:bodyPr>
          <a:lstStyle/>
          <a:p>
            <a:r>
              <a:rPr lang="fr-FR" dirty="0" smtClean="0"/>
              <a:t>1, N</a:t>
            </a:r>
            <a:endParaRPr lang="fr-FR" dirty="0"/>
          </a:p>
        </p:txBody>
      </p:sp>
      <p:sp>
        <p:nvSpPr>
          <p:cNvPr id="46" name="ZoneTexte 45"/>
          <p:cNvSpPr txBox="1"/>
          <p:nvPr/>
        </p:nvSpPr>
        <p:spPr>
          <a:xfrm>
            <a:off x="9336360" y="2357109"/>
            <a:ext cx="510076" cy="369332"/>
          </a:xfrm>
          <a:prstGeom prst="rect">
            <a:avLst/>
          </a:prstGeom>
          <a:noFill/>
        </p:spPr>
        <p:txBody>
          <a:bodyPr wrap="none" rtlCol="0">
            <a:spAutoFit/>
          </a:bodyPr>
          <a:lstStyle/>
          <a:p>
            <a:r>
              <a:rPr lang="fr-FR" dirty="0" smtClean="0"/>
              <a:t>1,N</a:t>
            </a:r>
            <a:endParaRPr lang="fr-FR" dirty="0"/>
          </a:p>
        </p:txBody>
      </p:sp>
      <p:sp>
        <p:nvSpPr>
          <p:cNvPr id="47" name="ZoneTexte 46"/>
          <p:cNvSpPr txBox="1"/>
          <p:nvPr/>
        </p:nvSpPr>
        <p:spPr>
          <a:xfrm>
            <a:off x="9264352" y="4452206"/>
            <a:ext cx="570990" cy="369332"/>
          </a:xfrm>
          <a:prstGeom prst="rect">
            <a:avLst/>
          </a:prstGeom>
          <a:noFill/>
        </p:spPr>
        <p:txBody>
          <a:bodyPr wrap="none" rtlCol="0">
            <a:spAutoFit/>
          </a:bodyPr>
          <a:lstStyle/>
          <a:p>
            <a:r>
              <a:rPr lang="fr-FR" smtClean="0"/>
              <a:t>0, N</a:t>
            </a:r>
            <a:endParaRPr lang="fr-FR"/>
          </a:p>
        </p:txBody>
      </p:sp>
    </p:spTree>
    <p:extLst>
      <p:ext uri="{BB962C8B-B14F-4D97-AF65-F5344CB8AC3E}">
        <p14:creationId xmlns:p14="http://schemas.microsoft.com/office/powerpoint/2010/main" xmlns="" val="47432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95400" y="476671"/>
            <a:ext cx="8928992" cy="576065"/>
          </a:xfrm>
        </p:spPr>
        <p:txBody>
          <a:bodyPr/>
          <a:lstStyle/>
          <a:p>
            <a:pPr marL="0" indent="0">
              <a:buNone/>
            </a:pPr>
            <a:r>
              <a:rPr lang="fr-FR" b="1" dirty="0" smtClean="0">
                <a:solidFill>
                  <a:schemeClr val="accent3">
                    <a:lumMod val="40000"/>
                    <a:lumOff val="60000"/>
                  </a:schemeClr>
                </a:solidFill>
              </a:rPr>
              <a:t>Généralisation – Spécialisation d’entités</a:t>
            </a:r>
            <a:endParaRPr lang="fr-FR" b="1" dirty="0">
              <a:solidFill>
                <a:schemeClr val="accent3">
                  <a:lumMod val="40000"/>
                  <a:lumOff val="60000"/>
                </a:schemeClr>
              </a:solidFill>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7709" y="1484784"/>
            <a:ext cx="10788849" cy="3816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8946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3392" y="105006"/>
            <a:ext cx="8928992" cy="576065"/>
          </a:xfrm>
        </p:spPr>
        <p:txBody>
          <a:bodyPr/>
          <a:lstStyle/>
          <a:p>
            <a:pPr marL="0" indent="0">
              <a:buNone/>
            </a:pPr>
            <a:r>
              <a:rPr lang="fr-FR" b="1" dirty="0" smtClean="0">
                <a:solidFill>
                  <a:schemeClr val="accent3">
                    <a:lumMod val="40000"/>
                    <a:lumOff val="60000"/>
                  </a:schemeClr>
                </a:solidFill>
              </a:rPr>
              <a:t>Généralisation – Spécialisation d’entités</a:t>
            </a:r>
            <a:endParaRPr lang="fr-FR" b="1" dirty="0">
              <a:solidFill>
                <a:schemeClr val="accent3">
                  <a:lumMod val="40000"/>
                  <a:lumOff val="60000"/>
                </a:schemeClr>
              </a:solidFill>
            </a:endParaRPr>
          </a:p>
        </p:txBody>
      </p:sp>
      <p:sp>
        <p:nvSpPr>
          <p:cNvPr id="2" name="ZoneTexte 1"/>
          <p:cNvSpPr txBox="1"/>
          <p:nvPr/>
        </p:nvSpPr>
        <p:spPr>
          <a:xfrm>
            <a:off x="789608" y="764704"/>
            <a:ext cx="1466800" cy="369332"/>
          </a:xfrm>
          <a:prstGeom prst="rect">
            <a:avLst/>
          </a:prstGeom>
          <a:noFill/>
        </p:spPr>
        <p:txBody>
          <a:bodyPr wrap="square" rtlCol="0">
            <a:spAutoFit/>
          </a:bodyPr>
          <a:lstStyle/>
          <a:p>
            <a:r>
              <a:rPr lang="fr-FR" b="1" dirty="0">
                <a:solidFill>
                  <a:schemeClr val="tx2"/>
                </a:solidFill>
              </a:rPr>
              <a:t>Exemple :</a:t>
            </a:r>
          </a:p>
        </p:txBody>
      </p:sp>
      <p:pic>
        <p:nvPicPr>
          <p:cNvPr id="819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59496" y="1217669"/>
            <a:ext cx="9073008" cy="4299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1578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188640"/>
            <a:ext cx="8928992" cy="456141"/>
          </a:xfrm>
        </p:spPr>
        <p:txBody>
          <a:bodyPr>
            <a:normAutofit lnSpcReduction="10000"/>
          </a:bodyPr>
          <a:lstStyle/>
          <a:p>
            <a:pPr marL="0" indent="0">
              <a:buNone/>
            </a:pPr>
            <a:r>
              <a:rPr lang="fr-FR" b="1" dirty="0" smtClean="0">
                <a:solidFill>
                  <a:schemeClr val="accent3">
                    <a:lumMod val="40000"/>
                    <a:lumOff val="60000"/>
                  </a:schemeClr>
                </a:solidFill>
              </a:rPr>
              <a:t>Généralisation – Spécialisation d’entités</a:t>
            </a:r>
            <a:endParaRPr lang="fr-FR" b="1" dirty="0">
              <a:solidFill>
                <a:schemeClr val="accent3">
                  <a:lumMod val="40000"/>
                  <a:lumOff val="60000"/>
                </a:schemeClr>
              </a:solidFill>
            </a:endParaRPr>
          </a:p>
        </p:txBody>
      </p:sp>
      <p:sp>
        <p:nvSpPr>
          <p:cNvPr id="4" name="ZoneTexte 3"/>
          <p:cNvSpPr txBox="1"/>
          <p:nvPr/>
        </p:nvSpPr>
        <p:spPr>
          <a:xfrm>
            <a:off x="1631504" y="837686"/>
            <a:ext cx="1296144" cy="369332"/>
          </a:xfrm>
          <a:prstGeom prst="rect">
            <a:avLst/>
          </a:prstGeom>
          <a:noFill/>
        </p:spPr>
        <p:txBody>
          <a:bodyPr wrap="square" rtlCol="0">
            <a:spAutoFit/>
          </a:bodyPr>
          <a:lstStyle/>
          <a:p>
            <a:r>
              <a:rPr lang="fr-FR" b="1" dirty="0">
                <a:solidFill>
                  <a:schemeClr val="tx2"/>
                </a:solidFill>
              </a:rPr>
              <a:t>MCD</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4856" y="1022352"/>
            <a:ext cx="6229350" cy="2705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ZoneTexte 7"/>
          <p:cNvSpPr txBox="1"/>
          <p:nvPr/>
        </p:nvSpPr>
        <p:spPr>
          <a:xfrm>
            <a:off x="1703512" y="3634572"/>
            <a:ext cx="1296144" cy="369332"/>
          </a:xfrm>
          <a:prstGeom prst="rect">
            <a:avLst/>
          </a:prstGeom>
          <a:noFill/>
        </p:spPr>
        <p:txBody>
          <a:bodyPr wrap="square" rtlCol="0">
            <a:spAutoFit/>
          </a:bodyPr>
          <a:lstStyle/>
          <a:p>
            <a:r>
              <a:rPr lang="fr-FR" b="1" dirty="0">
                <a:solidFill>
                  <a:schemeClr val="tx2"/>
                </a:solidFill>
              </a:rPr>
              <a:t>MLD</a:t>
            </a: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58963" y="4003904"/>
            <a:ext cx="6029325" cy="1028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39616" y="5275934"/>
            <a:ext cx="8496944" cy="552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54746" y="6021289"/>
            <a:ext cx="7905750" cy="695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948254" y="4355812"/>
            <a:ext cx="1619354" cy="369332"/>
          </a:xfrm>
          <a:prstGeom prst="rect">
            <a:avLst/>
          </a:prstGeom>
          <a:noFill/>
        </p:spPr>
        <p:txBody>
          <a:bodyPr wrap="none" rtlCol="0">
            <a:spAutoFit/>
          </a:bodyPr>
          <a:lstStyle/>
          <a:p>
            <a:r>
              <a:rPr lang="fr-FR" dirty="0" smtClean="0"/>
              <a:t>On traduit tout</a:t>
            </a:r>
            <a:endParaRPr lang="fr-FR" dirty="0"/>
          </a:p>
        </p:txBody>
      </p:sp>
      <p:sp>
        <p:nvSpPr>
          <p:cNvPr id="9" name="ZoneTexte 8"/>
          <p:cNvSpPr txBox="1"/>
          <p:nvPr/>
        </p:nvSpPr>
        <p:spPr>
          <a:xfrm>
            <a:off x="399596" y="5367493"/>
            <a:ext cx="2202847" cy="369332"/>
          </a:xfrm>
          <a:prstGeom prst="rect">
            <a:avLst/>
          </a:prstGeom>
          <a:noFill/>
        </p:spPr>
        <p:txBody>
          <a:bodyPr wrap="none" rtlCol="0">
            <a:spAutoFit/>
          </a:bodyPr>
          <a:lstStyle/>
          <a:p>
            <a:r>
              <a:rPr lang="fr-FR" dirty="0" smtClean="0"/>
              <a:t>Seulement le </a:t>
            </a:r>
            <a:r>
              <a:rPr lang="fr-FR" dirty="0" err="1" smtClean="0"/>
              <a:t>surtype</a:t>
            </a:r>
            <a:endParaRPr lang="fr-FR" dirty="0"/>
          </a:p>
        </p:txBody>
      </p:sp>
      <p:sp>
        <p:nvSpPr>
          <p:cNvPr id="10" name="ZoneTexte 9"/>
          <p:cNvSpPr txBox="1"/>
          <p:nvPr/>
        </p:nvSpPr>
        <p:spPr>
          <a:xfrm>
            <a:off x="111360" y="6184285"/>
            <a:ext cx="2528256" cy="369332"/>
          </a:xfrm>
          <a:prstGeom prst="rect">
            <a:avLst/>
          </a:prstGeom>
          <a:noFill/>
        </p:spPr>
        <p:txBody>
          <a:bodyPr wrap="none" rtlCol="0">
            <a:spAutoFit/>
          </a:bodyPr>
          <a:lstStyle/>
          <a:p>
            <a:r>
              <a:rPr lang="fr-FR" dirty="0" smtClean="0"/>
              <a:t>Seulement les </a:t>
            </a:r>
            <a:r>
              <a:rPr lang="fr-FR" dirty="0" err="1" smtClean="0"/>
              <a:t>soustypes</a:t>
            </a:r>
            <a:endParaRPr lang="fr-FR" dirty="0"/>
          </a:p>
        </p:txBody>
      </p:sp>
    </p:spTree>
    <p:extLst>
      <p:ext uri="{BB962C8B-B14F-4D97-AF65-F5344CB8AC3E}">
        <p14:creationId xmlns:p14="http://schemas.microsoft.com/office/powerpoint/2010/main" xmlns="" val="50474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3432" y="339921"/>
            <a:ext cx="8928992" cy="456141"/>
          </a:xfrm>
        </p:spPr>
        <p:txBody>
          <a:bodyPr>
            <a:normAutofit lnSpcReduction="10000"/>
          </a:bodyPr>
          <a:lstStyle/>
          <a:p>
            <a:pPr marL="0" indent="0">
              <a:buNone/>
            </a:pPr>
            <a:r>
              <a:rPr lang="fr-FR" b="1" dirty="0" smtClean="0">
                <a:solidFill>
                  <a:schemeClr val="accent3">
                    <a:lumMod val="40000"/>
                    <a:lumOff val="60000"/>
                  </a:schemeClr>
                </a:solidFill>
              </a:rPr>
              <a:t>Contraintes entre sous-types</a:t>
            </a:r>
            <a:endParaRPr lang="fr-FR" b="1" dirty="0">
              <a:solidFill>
                <a:schemeClr val="accent3">
                  <a:lumMod val="40000"/>
                  <a:lumOff val="60000"/>
                </a:schemeClr>
              </a:solidFill>
            </a:endParaRPr>
          </a:p>
        </p:txBody>
      </p:sp>
      <p:sp>
        <p:nvSpPr>
          <p:cNvPr id="4" name="ZoneTexte 3"/>
          <p:cNvSpPr txBox="1"/>
          <p:nvPr/>
        </p:nvSpPr>
        <p:spPr>
          <a:xfrm>
            <a:off x="1127448" y="1043444"/>
            <a:ext cx="3744416" cy="461665"/>
          </a:xfrm>
          <a:prstGeom prst="rect">
            <a:avLst/>
          </a:prstGeom>
          <a:noFill/>
        </p:spPr>
        <p:txBody>
          <a:bodyPr wrap="square" rtlCol="0">
            <a:spAutoFit/>
          </a:bodyPr>
          <a:lstStyle/>
          <a:p>
            <a:r>
              <a:rPr lang="fr-FR" sz="2400" b="1" dirty="0">
                <a:solidFill>
                  <a:schemeClr val="tx2"/>
                </a:solidFill>
              </a:rPr>
              <a:t>2</a:t>
            </a:r>
            <a:r>
              <a:rPr lang="fr-FR" sz="2400" b="1" dirty="0" smtClean="0">
                <a:solidFill>
                  <a:schemeClr val="tx2"/>
                </a:solidFill>
              </a:rPr>
              <a:t> contraintes de base</a:t>
            </a:r>
            <a:endParaRPr lang="fr-FR" sz="2400" b="1" dirty="0">
              <a:solidFill>
                <a:schemeClr val="tx2"/>
              </a:solidFill>
            </a:endParaRPr>
          </a:p>
        </p:txBody>
      </p:sp>
      <p:sp>
        <p:nvSpPr>
          <p:cNvPr id="12" name="ZoneTexte 11"/>
          <p:cNvSpPr txBox="1"/>
          <p:nvPr/>
        </p:nvSpPr>
        <p:spPr>
          <a:xfrm>
            <a:off x="1127448" y="4003904"/>
            <a:ext cx="3744416" cy="461665"/>
          </a:xfrm>
          <a:prstGeom prst="rect">
            <a:avLst/>
          </a:prstGeom>
          <a:noFill/>
        </p:spPr>
        <p:txBody>
          <a:bodyPr wrap="square" rtlCol="0">
            <a:spAutoFit/>
          </a:bodyPr>
          <a:lstStyle/>
          <a:p>
            <a:r>
              <a:rPr lang="fr-FR" sz="2400" b="1" dirty="0" smtClean="0">
                <a:solidFill>
                  <a:schemeClr val="tx2"/>
                </a:solidFill>
              </a:rPr>
              <a:t>3 contraintes possibles</a:t>
            </a:r>
            <a:endParaRPr lang="fr-FR" sz="2400" b="1" dirty="0">
              <a:solidFill>
                <a:schemeClr val="tx2"/>
              </a:solidFill>
            </a:endParaRPr>
          </a:p>
        </p:txBody>
      </p:sp>
      <p:sp>
        <p:nvSpPr>
          <p:cNvPr id="5" name="ZoneTexte 4"/>
          <p:cNvSpPr txBox="1"/>
          <p:nvPr/>
        </p:nvSpPr>
        <p:spPr>
          <a:xfrm>
            <a:off x="2728305" y="2829845"/>
            <a:ext cx="1266693" cy="369332"/>
          </a:xfrm>
          <a:prstGeom prst="rect">
            <a:avLst/>
          </a:prstGeom>
          <a:noFill/>
        </p:spPr>
        <p:txBody>
          <a:bodyPr wrap="none" rtlCol="0">
            <a:spAutoFit/>
          </a:bodyPr>
          <a:lstStyle/>
          <a:p>
            <a:r>
              <a:rPr lang="fr-FR" smtClean="0"/>
              <a:t>Disjonction</a:t>
            </a:r>
            <a:endParaRPr lang="fr-FR" dirty="0"/>
          </a:p>
        </p:txBody>
      </p:sp>
      <p:sp>
        <p:nvSpPr>
          <p:cNvPr id="7" name="Ellipse 6"/>
          <p:cNvSpPr/>
          <p:nvPr/>
        </p:nvSpPr>
        <p:spPr>
          <a:xfrm>
            <a:off x="4943872" y="2358463"/>
            <a:ext cx="1656184" cy="128587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6756842" y="2376643"/>
            <a:ext cx="1656184" cy="128587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5347294" y="2564221"/>
            <a:ext cx="676698" cy="923330"/>
          </a:xfrm>
          <a:prstGeom prst="rect">
            <a:avLst/>
          </a:prstGeom>
          <a:noFill/>
        </p:spPr>
        <p:txBody>
          <a:bodyPr wrap="square" rtlCol="0">
            <a:spAutoFit/>
          </a:bodyPr>
          <a:lstStyle/>
          <a:p>
            <a:r>
              <a:rPr lang="fr-FR" dirty="0" smtClean="0"/>
              <a:t>X  X</a:t>
            </a:r>
          </a:p>
          <a:p>
            <a:endParaRPr lang="fr-FR" dirty="0"/>
          </a:p>
          <a:p>
            <a:r>
              <a:rPr lang="fr-FR" dirty="0" smtClean="0"/>
              <a:t>X   X</a:t>
            </a:r>
            <a:endParaRPr lang="fr-FR" dirty="0"/>
          </a:p>
        </p:txBody>
      </p:sp>
      <p:sp>
        <p:nvSpPr>
          <p:cNvPr id="13" name="ZoneTexte 12"/>
          <p:cNvSpPr txBox="1"/>
          <p:nvPr/>
        </p:nvSpPr>
        <p:spPr>
          <a:xfrm>
            <a:off x="6046065" y="2780245"/>
            <a:ext cx="553991" cy="369332"/>
          </a:xfrm>
          <a:prstGeom prst="rect">
            <a:avLst/>
          </a:prstGeom>
          <a:noFill/>
        </p:spPr>
        <p:txBody>
          <a:bodyPr wrap="square" rtlCol="0">
            <a:spAutoFit/>
          </a:bodyPr>
          <a:lstStyle/>
          <a:p>
            <a:r>
              <a:rPr lang="fr-FR" dirty="0" smtClean="0"/>
              <a:t>X  X</a:t>
            </a:r>
            <a:endParaRPr lang="fr-FR" dirty="0"/>
          </a:p>
        </p:txBody>
      </p:sp>
      <p:sp>
        <p:nvSpPr>
          <p:cNvPr id="14" name="ZoneTexte 13"/>
          <p:cNvSpPr txBox="1"/>
          <p:nvPr/>
        </p:nvSpPr>
        <p:spPr>
          <a:xfrm>
            <a:off x="7057071" y="2485490"/>
            <a:ext cx="1102193" cy="1200329"/>
          </a:xfrm>
          <a:prstGeom prst="rect">
            <a:avLst/>
          </a:prstGeom>
          <a:noFill/>
        </p:spPr>
        <p:txBody>
          <a:bodyPr wrap="square" rtlCol="0">
            <a:spAutoFit/>
          </a:bodyPr>
          <a:lstStyle/>
          <a:p>
            <a:r>
              <a:rPr lang="fr-FR" dirty="0" smtClean="0"/>
              <a:t>X       X</a:t>
            </a:r>
          </a:p>
          <a:p>
            <a:r>
              <a:rPr lang="fr-FR" dirty="0"/>
              <a:t> </a:t>
            </a:r>
            <a:r>
              <a:rPr lang="fr-FR" dirty="0" smtClean="0"/>
              <a:t>     X       X</a:t>
            </a:r>
          </a:p>
          <a:p>
            <a:r>
              <a:rPr lang="fr-FR" dirty="0" smtClean="0"/>
              <a:t>X</a:t>
            </a:r>
          </a:p>
          <a:p>
            <a:r>
              <a:rPr lang="fr-FR" dirty="0"/>
              <a:t> </a:t>
            </a:r>
            <a:r>
              <a:rPr lang="fr-FR" dirty="0" smtClean="0"/>
              <a:t>     X</a:t>
            </a:r>
            <a:endParaRPr lang="fr-FR" dirty="0"/>
          </a:p>
        </p:txBody>
      </p:sp>
      <p:sp>
        <p:nvSpPr>
          <p:cNvPr id="15" name="Ellipse 14"/>
          <p:cNvSpPr/>
          <p:nvPr/>
        </p:nvSpPr>
        <p:spPr>
          <a:xfrm>
            <a:off x="4727848" y="1989131"/>
            <a:ext cx="3888432" cy="208725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2" name="Grouper 21"/>
          <p:cNvGrpSpPr/>
          <p:nvPr/>
        </p:nvGrpSpPr>
        <p:grpSpPr>
          <a:xfrm>
            <a:off x="7530613" y="184772"/>
            <a:ext cx="3312368" cy="2087258"/>
            <a:chOff x="5231904" y="837686"/>
            <a:chExt cx="3312368" cy="2087258"/>
          </a:xfrm>
        </p:grpSpPr>
        <p:sp>
          <p:nvSpPr>
            <p:cNvPr id="23" name="Ellipse 22"/>
            <p:cNvSpPr/>
            <p:nvPr/>
          </p:nvSpPr>
          <p:spPr>
            <a:xfrm>
              <a:off x="5447928" y="1207018"/>
              <a:ext cx="1656184" cy="128587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6550121" y="1207018"/>
              <a:ext cx="1656184" cy="128587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5851350" y="1412776"/>
              <a:ext cx="676698" cy="923330"/>
            </a:xfrm>
            <a:prstGeom prst="rect">
              <a:avLst/>
            </a:prstGeom>
            <a:noFill/>
          </p:spPr>
          <p:txBody>
            <a:bodyPr wrap="square" rtlCol="0">
              <a:spAutoFit/>
            </a:bodyPr>
            <a:lstStyle/>
            <a:p>
              <a:r>
                <a:rPr lang="fr-FR" dirty="0" smtClean="0"/>
                <a:t>X  X</a:t>
              </a:r>
            </a:p>
            <a:p>
              <a:endParaRPr lang="fr-FR" dirty="0"/>
            </a:p>
            <a:p>
              <a:r>
                <a:rPr lang="fr-FR" dirty="0" smtClean="0"/>
                <a:t>X   X</a:t>
              </a:r>
              <a:endParaRPr lang="fr-FR" dirty="0"/>
            </a:p>
          </p:txBody>
        </p:sp>
        <p:sp>
          <p:nvSpPr>
            <p:cNvPr id="26" name="ZoneTexte 25"/>
            <p:cNvSpPr txBox="1"/>
            <p:nvPr/>
          </p:nvSpPr>
          <p:spPr>
            <a:xfrm>
              <a:off x="6550121" y="1628800"/>
              <a:ext cx="553991" cy="369332"/>
            </a:xfrm>
            <a:prstGeom prst="rect">
              <a:avLst/>
            </a:prstGeom>
            <a:noFill/>
          </p:spPr>
          <p:txBody>
            <a:bodyPr wrap="square" rtlCol="0">
              <a:spAutoFit/>
            </a:bodyPr>
            <a:lstStyle/>
            <a:p>
              <a:r>
                <a:rPr lang="fr-FR" dirty="0" smtClean="0"/>
                <a:t>X  X</a:t>
              </a:r>
              <a:endParaRPr lang="fr-FR" dirty="0"/>
            </a:p>
          </p:txBody>
        </p:sp>
        <p:sp>
          <p:nvSpPr>
            <p:cNvPr id="27" name="ZoneTexte 26"/>
            <p:cNvSpPr txBox="1"/>
            <p:nvPr/>
          </p:nvSpPr>
          <p:spPr>
            <a:xfrm>
              <a:off x="7104112" y="1340768"/>
              <a:ext cx="1102193" cy="1200329"/>
            </a:xfrm>
            <a:prstGeom prst="rect">
              <a:avLst/>
            </a:prstGeom>
            <a:noFill/>
          </p:spPr>
          <p:txBody>
            <a:bodyPr wrap="square" rtlCol="0">
              <a:spAutoFit/>
            </a:bodyPr>
            <a:lstStyle/>
            <a:p>
              <a:r>
                <a:rPr lang="fr-FR" dirty="0" smtClean="0"/>
                <a:t>X       X</a:t>
              </a:r>
            </a:p>
            <a:p>
              <a:r>
                <a:rPr lang="fr-FR" dirty="0"/>
                <a:t> </a:t>
              </a:r>
              <a:r>
                <a:rPr lang="fr-FR" dirty="0" smtClean="0"/>
                <a:t>     X       X</a:t>
              </a:r>
            </a:p>
            <a:p>
              <a:r>
                <a:rPr lang="fr-FR" dirty="0" smtClean="0"/>
                <a:t>X</a:t>
              </a:r>
            </a:p>
            <a:p>
              <a:r>
                <a:rPr lang="fr-FR" dirty="0"/>
                <a:t> </a:t>
              </a:r>
              <a:r>
                <a:rPr lang="fr-FR" dirty="0" smtClean="0"/>
                <a:t>     X</a:t>
              </a:r>
              <a:endParaRPr lang="fr-FR" dirty="0"/>
            </a:p>
          </p:txBody>
        </p:sp>
        <p:sp>
          <p:nvSpPr>
            <p:cNvPr id="28" name="Ellipse 27"/>
            <p:cNvSpPr/>
            <p:nvPr/>
          </p:nvSpPr>
          <p:spPr>
            <a:xfrm>
              <a:off x="5231904" y="837686"/>
              <a:ext cx="3312368" cy="208725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5447928" y="1022352"/>
            <a:ext cx="1257075" cy="369332"/>
          </a:xfrm>
          <a:prstGeom prst="rect">
            <a:avLst/>
          </a:prstGeom>
          <a:noFill/>
        </p:spPr>
        <p:txBody>
          <a:bodyPr wrap="none" rtlCol="0">
            <a:spAutoFit/>
          </a:bodyPr>
          <a:lstStyle/>
          <a:p>
            <a:r>
              <a:rPr lang="fr-FR" dirty="0" smtClean="0"/>
              <a:t>Couverture</a:t>
            </a:r>
            <a:endParaRPr lang="fr-FR" dirty="0"/>
          </a:p>
        </p:txBody>
      </p:sp>
      <p:sp>
        <p:nvSpPr>
          <p:cNvPr id="19" name="ZoneTexte 18"/>
          <p:cNvSpPr txBox="1"/>
          <p:nvPr/>
        </p:nvSpPr>
        <p:spPr>
          <a:xfrm>
            <a:off x="6323060" y="3644341"/>
            <a:ext cx="853060" cy="369332"/>
          </a:xfrm>
          <a:prstGeom prst="rect">
            <a:avLst/>
          </a:prstGeom>
          <a:noFill/>
        </p:spPr>
        <p:txBody>
          <a:bodyPr wrap="square" rtlCol="0">
            <a:spAutoFit/>
          </a:bodyPr>
          <a:lstStyle/>
          <a:p>
            <a:r>
              <a:rPr lang="fr-FR" smtClean="0"/>
              <a:t>X     X</a:t>
            </a:r>
            <a:endParaRPr lang="fr-FR"/>
          </a:p>
        </p:txBody>
      </p:sp>
      <p:sp>
        <p:nvSpPr>
          <p:cNvPr id="20" name="ZoneTexte 19"/>
          <p:cNvSpPr txBox="1"/>
          <p:nvPr/>
        </p:nvSpPr>
        <p:spPr>
          <a:xfrm>
            <a:off x="6402034" y="2137554"/>
            <a:ext cx="451783" cy="383451"/>
          </a:xfrm>
          <a:prstGeom prst="rect">
            <a:avLst/>
          </a:prstGeom>
          <a:noFill/>
        </p:spPr>
        <p:txBody>
          <a:bodyPr wrap="square" rtlCol="0">
            <a:spAutoFit/>
          </a:bodyPr>
          <a:lstStyle/>
          <a:p>
            <a:r>
              <a:rPr lang="fr-FR" dirty="0" smtClean="0"/>
              <a:t>X</a:t>
            </a:r>
            <a:endParaRPr lang="fr-FR" dirty="0"/>
          </a:p>
        </p:txBody>
      </p:sp>
      <p:graphicFrame>
        <p:nvGraphicFramePr>
          <p:cNvPr id="21" name="Tableau 20"/>
          <p:cNvGraphicFramePr>
            <a:graphicFrameLocks noGrp="1"/>
          </p:cNvGraphicFramePr>
          <p:nvPr>
            <p:extLst>
              <p:ext uri="{D42A27DB-BD31-4B8C-83A1-F6EECF244321}">
                <p14:modId xmlns:p14="http://schemas.microsoft.com/office/powerpoint/2010/main" xmlns="" val="1672860432"/>
              </p:ext>
            </p:extLst>
          </p:nvPr>
        </p:nvGraphicFramePr>
        <p:xfrm>
          <a:off x="2259060" y="4649622"/>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fr-FR" dirty="0"/>
                    </a:p>
                  </a:txBody>
                  <a:tcPr/>
                </a:tc>
                <a:tc>
                  <a:txBody>
                    <a:bodyPr/>
                    <a:lstStyle/>
                    <a:p>
                      <a:r>
                        <a:rPr lang="fr-FR" dirty="0" smtClean="0"/>
                        <a:t>Couverture</a:t>
                      </a:r>
                      <a:endParaRPr lang="fr-FR" dirty="0"/>
                    </a:p>
                  </a:txBody>
                  <a:tcPr/>
                </a:tc>
                <a:tc>
                  <a:txBody>
                    <a:bodyPr/>
                    <a:lstStyle/>
                    <a:p>
                      <a:r>
                        <a:rPr lang="fr-FR" dirty="0" smtClean="0"/>
                        <a:t>Disjonction</a:t>
                      </a:r>
                      <a:endParaRPr lang="fr-FR" dirty="0"/>
                    </a:p>
                  </a:txBody>
                  <a:tcPr/>
                </a:tc>
              </a:tr>
              <a:tr h="370840">
                <a:tc>
                  <a:txBody>
                    <a:bodyPr/>
                    <a:lstStyle/>
                    <a:p>
                      <a:r>
                        <a:rPr lang="fr-FR" dirty="0" smtClean="0"/>
                        <a:t>Totalité</a:t>
                      </a:r>
                      <a:endParaRPr lang="fr-FR" dirty="0"/>
                    </a:p>
                  </a:txBody>
                  <a:tcPr/>
                </a:tc>
                <a:tc>
                  <a:txBody>
                    <a:bodyPr/>
                    <a:lstStyle/>
                    <a:p>
                      <a:r>
                        <a:rPr lang="fr-FR" dirty="0" smtClean="0"/>
                        <a:t>Oui</a:t>
                      </a:r>
                      <a:endParaRPr lang="fr-FR" dirty="0"/>
                    </a:p>
                  </a:txBody>
                  <a:tcPr/>
                </a:tc>
                <a:tc>
                  <a:txBody>
                    <a:bodyPr/>
                    <a:lstStyle/>
                    <a:p>
                      <a:r>
                        <a:rPr lang="fr-FR" dirty="0" smtClean="0"/>
                        <a:t>Non</a:t>
                      </a:r>
                      <a:endParaRPr lang="fr-FR" dirty="0"/>
                    </a:p>
                  </a:txBody>
                  <a:tcPr/>
                </a:tc>
              </a:tr>
              <a:tr h="370840">
                <a:tc>
                  <a:txBody>
                    <a:bodyPr/>
                    <a:lstStyle/>
                    <a:p>
                      <a:r>
                        <a:rPr lang="fr-FR" dirty="0" smtClean="0"/>
                        <a:t>Exclusion</a:t>
                      </a:r>
                      <a:endParaRPr lang="fr-FR" dirty="0"/>
                    </a:p>
                  </a:txBody>
                  <a:tcPr/>
                </a:tc>
                <a:tc>
                  <a:txBody>
                    <a:bodyPr/>
                    <a:lstStyle/>
                    <a:p>
                      <a:r>
                        <a:rPr lang="fr-FR" dirty="0" smtClean="0"/>
                        <a:t>Non</a:t>
                      </a:r>
                      <a:endParaRPr lang="fr-FR" dirty="0"/>
                    </a:p>
                  </a:txBody>
                  <a:tcPr/>
                </a:tc>
                <a:tc>
                  <a:txBody>
                    <a:bodyPr/>
                    <a:lstStyle/>
                    <a:p>
                      <a:r>
                        <a:rPr lang="fr-FR" dirty="0" smtClean="0"/>
                        <a:t>Oui</a:t>
                      </a:r>
                      <a:endParaRPr lang="fr-FR" dirty="0"/>
                    </a:p>
                  </a:txBody>
                  <a:tcPr/>
                </a:tc>
              </a:tr>
              <a:tr h="370840">
                <a:tc>
                  <a:txBody>
                    <a:bodyPr/>
                    <a:lstStyle/>
                    <a:p>
                      <a:r>
                        <a:rPr lang="fr-FR" dirty="0" smtClean="0"/>
                        <a:t>Partition</a:t>
                      </a:r>
                      <a:endParaRPr lang="fr-FR" dirty="0"/>
                    </a:p>
                  </a:txBody>
                  <a:tcPr/>
                </a:tc>
                <a:tc>
                  <a:txBody>
                    <a:bodyPr/>
                    <a:lstStyle/>
                    <a:p>
                      <a:r>
                        <a:rPr lang="fr-FR" dirty="0" smtClean="0"/>
                        <a:t>Oui</a:t>
                      </a:r>
                      <a:endParaRPr lang="fr-FR" dirty="0"/>
                    </a:p>
                  </a:txBody>
                  <a:tcPr/>
                </a:tc>
                <a:tc>
                  <a:txBody>
                    <a:bodyPr/>
                    <a:lstStyle/>
                    <a:p>
                      <a:r>
                        <a:rPr lang="fr-FR" dirty="0" smtClean="0"/>
                        <a:t>Oui</a:t>
                      </a:r>
                      <a:endParaRPr lang="fr-FR" dirty="0"/>
                    </a:p>
                  </a:txBody>
                  <a:tcPr/>
                </a:tc>
              </a:tr>
              <a:tr h="370840">
                <a:tc>
                  <a:txBody>
                    <a:bodyPr/>
                    <a:lstStyle/>
                    <a:p>
                      <a:r>
                        <a:rPr lang="fr-FR" dirty="0" smtClean="0"/>
                        <a:t>Pas de contrainte</a:t>
                      </a:r>
                      <a:endParaRPr lang="fr-FR" dirty="0"/>
                    </a:p>
                  </a:txBody>
                  <a:tcPr/>
                </a:tc>
                <a:tc>
                  <a:txBody>
                    <a:bodyPr/>
                    <a:lstStyle/>
                    <a:p>
                      <a:r>
                        <a:rPr lang="fr-FR" dirty="0" smtClean="0"/>
                        <a:t>Non</a:t>
                      </a:r>
                      <a:endParaRPr lang="fr-FR" dirty="0"/>
                    </a:p>
                  </a:txBody>
                  <a:tcPr/>
                </a:tc>
                <a:tc>
                  <a:txBody>
                    <a:bodyPr/>
                    <a:lstStyle/>
                    <a:p>
                      <a:r>
                        <a:rPr lang="fr-FR" dirty="0" smtClean="0"/>
                        <a:t>Non</a:t>
                      </a:r>
                      <a:endParaRPr lang="fr-FR" dirty="0"/>
                    </a:p>
                  </a:txBody>
                  <a:tcPr/>
                </a:tc>
              </a:tr>
            </a:tbl>
          </a:graphicData>
        </a:graphic>
      </p:graphicFrame>
    </p:spTree>
    <p:extLst>
      <p:ext uri="{BB962C8B-B14F-4D97-AF65-F5344CB8AC3E}">
        <p14:creationId xmlns:p14="http://schemas.microsoft.com/office/powerpoint/2010/main" xmlns="" val="154552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27448" y="188640"/>
            <a:ext cx="8928992" cy="6552728"/>
          </a:xfrm>
        </p:spPr>
        <p:txBody>
          <a:bodyPr/>
          <a:lstStyle/>
          <a:p>
            <a:pPr marL="0" indent="0">
              <a:buNone/>
            </a:pPr>
            <a:r>
              <a:rPr lang="fr-FR" b="1" dirty="0" smtClean="0">
                <a:solidFill>
                  <a:schemeClr val="accent3">
                    <a:lumMod val="40000"/>
                    <a:lumOff val="60000"/>
                  </a:schemeClr>
                </a:solidFill>
              </a:rPr>
              <a:t>Contrainte de </a:t>
            </a:r>
            <a:r>
              <a:rPr lang="fr-FR" b="1" u="sng" dirty="0" smtClean="0">
                <a:solidFill>
                  <a:schemeClr val="accent3">
                    <a:lumMod val="40000"/>
                    <a:lumOff val="60000"/>
                  </a:schemeClr>
                </a:solidFill>
              </a:rPr>
              <a:t>totalité</a:t>
            </a:r>
            <a:r>
              <a:rPr lang="fr-FR" b="1" dirty="0" smtClean="0">
                <a:solidFill>
                  <a:schemeClr val="accent3">
                    <a:lumMod val="40000"/>
                    <a:lumOff val="60000"/>
                  </a:schemeClr>
                </a:solidFill>
              </a:rPr>
              <a:t> entre entités spécialisées </a:t>
            </a:r>
            <a:endParaRPr lang="fr-FR" b="1" dirty="0">
              <a:solidFill>
                <a:schemeClr val="accent3">
                  <a:lumMod val="40000"/>
                  <a:lumOff val="60000"/>
                </a:schemeClr>
              </a:solidFill>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50462" y="1052736"/>
            <a:ext cx="9036496" cy="16143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1199456" y="692696"/>
            <a:ext cx="1377186" cy="369332"/>
          </a:xfrm>
          <a:prstGeom prst="rect">
            <a:avLst/>
          </a:prstGeom>
          <a:noFill/>
        </p:spPr>
        <p:txBody>
          <a:bodyPr wrap="square" rtlCol="0">
            <a:spAutoFit/>
          </a:bodyPr>
          <a:lstStyle/>
          <a:p>
            <a:r>
              <a:rPr lang="fr-FR" b="1" dirty="0">
                <a:solidFill>
                  <a:schemeClr val="tx2"/>
                </a:solidFill>
              </a:rPr>
              <a:t>Exemple:</a:t>
            </a: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50462" y="2785260"/>
            <a:ext cx="9036496" cy="7771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84126" y="3645025"/>
            <a:ext cx="6619875" cy="2466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5"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77739" y="6252779"/>
            <a:ext cx="8883446" cy="488589"/>
          </a:xfrm>
          <a:prstGeom prst="rect">
            <a:avLst/>
          </a:prstGeom>
          <a:noFill/>
          <a:ln w="28575">
            <a:solidFill>
              <a:srgbClr val="0070C0"/>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51756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27448" y="8531"/>
            <a:ext cx="8928992" cy="6552728"/>
          </a:xfrm>
        </p:spPr>
        <p:txBody>
          <a:bodyPr/>
          <a:lstStyle/>
          <a:p>
            <a:pPr marL="0" indent="0">
              <a:buNone/>
            </a:pPr>
            <a:r>
              <a:rPr lang="fr-FR" b="1" dirty="0" smtClean="0">
                <a:solidFill>
                  <a:schemeClr val="accent3">
                    <a:lumMod val="40000"/>
                    <a:lumOff val="60000"/>
                  </a:schemeClr>
                </a:solidFill>
              </a:rPr>
              <a:t>Contrainte de </a:t>
            </a:r>
            <a:r>
              <a:rPr lang="fr-FR" b="1" u="sng" dirty="0" smtClean="0">
                <a:solidFill>
                  <a:schemeClr val="accent3">
                    <a:lumMod val="40000"/>
                    <a:lumOff val="60000"/>
                  </a:schemeClr>
                </a:solidFill>
              </a:rPr>
              <a:t>partition</a:t>
            </a:r>
            <a:r>
              <a:rPr lang="fr-FR" b="1" dirty="0" smtClean="0">
                <a:solidFill>
                  <a:schemeClr val="accent3">
                    <a:lumMod val="40000"/>
                    <a:lumOff val="60000"/>
                  </a:schemeClr>
                </a:solidFill>
              </a:rPr>
              <a:t> entre entités spécialisées </a:t>
            </a:r>
            <a:endParaRPr lang="fr-FR" b="1" dirty="0">
              <a:solidFill>
                <a:schemeClr val="accent3">
                  <a:lumMod val="40000"/>
                  <a:lumOff val="60000"/>
                </a:schemeClr>
              </a:solidFill>
            </a:endParaRPr>
          </a:p>
        </p:txBody>
      </p:sp>
      <p:sp>
        <p:nvSpPr>
          <p:cNvPr id="2" name="ZoneTexte 1"/>
          <p:cNvSpPr txBox="1"/>
          <p:nvPr/>
        </p:nvSpPr>
        <p:spPr>
          <a:xfrm>
            <a:off x="1199456" y="596597"/>
            <a:ext cx="1377186" cy="369332"/>
          </a:xfrm>
          <a:prstGeom prst="rect">
            <a:avLst/>
          </a:prstGeom>
          <a:noFill/>
        </p:spPr>
        <p:txBody>
          <a:bodyPr wrap="square" rtlCol="0">
            <a:spAutoFit/>
          </a:bodyPr>
          <a:lstStyle/>
          <a:p>
            <a:r>
              <a:rPr lang="fr-FR" b="1" dirty="0">
                <a:solidFill>
                  <a:schemeClr val="tx2"/>
                </a:solidFill>
              </a:rPr>
              <a:t>Exemple:</a:t>
            </a: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1" y="965930"/>
            <a:ext cx="9036496" cy="25086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70880" y="3447782"/>
            <a:ext cx="6439297" cy="24157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50462" y="6109994"/>
            <a:ext cx="9006210" cy="486822"/>
          </a:xfrm>
          <a:prstGeom prst="rect">
            <a:avLst/>
          </a:prstGeom>
          <a:noFill/>
          <a:ln w="28575">
            <a:solidFill>
              <a:srgbClr val="0070C0"/>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09339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27448" y="188640"/>
            <a:ext cx="8928992" cy="6552728"/>
          </a:xfrm>
        </p:spPr>
        <p:txBody>
          <a:bodyPr/>
          <a:lstStyle/>
          <a:p>
            <a:pPr marL="0" indent="0">
              <a:buNone/>
            </a:pPr>
            <a:r>
              <a:rPr lang="fr-FR" b="1" dirty="0" smtClean="0">
                <a:solidFill>
                  <a:schemeClr val="accent3">
                    <a:lumMod val="40000"/>
                    <a:lumOff val="60000"/>
                  </a:schemeClr>
                </a:solidFill>
              </a:rPr>
              <a:t>Contrainte d’exclusion entre entités spécialisées </a:t>
            </a:r>
            <a:endParaRPr lang="fr-FR" b="1" dirty="0">
              <a:solidFill>
                <a:schemeClr val="accent3">
                  <a:lumMod val="40000"/>
                  <a:lumOff val="60000"/>
                </a:schemeClr>
              </a:solidFill>
            </a:endParaRPr>
          </a:p>
        </p:txBody>
      </p:sp>
      <p:sp>
        <p:nvSpPr>
          <p:cNvPr id="2" name="ZoneTexte 1"/>
          <p:cNvSpPr txBox="1"/>
          <p:nvPr/>
        </p:nvSpPr>
        <p:spPr>
          <a:xfrm>
            <a:off x="1199456" y="908720"/>
            <a:ext cx="1377186" cy="369332"/>
          </a:xfrm>
          <a:prstGeom prst="rect">
            <a:avLst/>
          </a:prstGeom>
          <a:noFill/>
        </p:spPr>
        <p:txBody>
          <a:bodyPr wrap="square" rtlCol="0">
            <a:spAutoFit/>
          </a:bodyPr>
          <a:lstStyle/>
          <a:p>
            <a:r>
              <a:rPr lang="fr-FR" b="1" dirty="0">
                <a:solidFill>
                  <a:schemeClr val="tx2"/>
                </a:solidFill>
              </a:rPr>
              <a:t>Exemple:</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486" y="1476479"/>
            <a:ext cx="8892480" cy="785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86200" y="2564904"/>
            <a:ext cx="9039547" cy="34594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a:xfrm>
            <a:off x="1566162" y="4941169"/>
            <a:ext cx="9059585" cy="1083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5687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20000" y="476672"/>
            <a:ext cx="10233800" cy="5700291"/>
          </a:xfrm>
        </p:spPr>
        <p:txBody>
          <a:bodyPr/>
          <a:lstStyle/>
          <a:p>
            <a:pPr marL="0" indent="0">
              <a:buNone/>
            </a:pPr>
            <a:r>
              <a:rPr lang="fr-FR" sz="4000" b="1" dirty="0" smtClean="0">
                <a:solidFill>
                  <a:schemeClr val="accent3">
                    <a:lumMod val="40000"/>
                    <a:lumOff val="60000"/>
                  </a:schemeClr>
                </a:solidFill>
              </a:rPr>
              <a:t>Contraintes entre associations</a:t>
            </a:r>
          </a:p>
          <a:p>
            <a:pPr marL="0" indent="0">
              <a:buNone/>
            </a:pPr>
            <a:endParaRPr lang="fr-FR" b="1" dirty="0" smtClean="0">
              <a:solidFill>
                <a:schemeClr val="accent3">
                  <a:lumMod val="40000"/>
                  <a:lumOff val="60000"/>
                </a:schemeClr>
              </a:solidFill>
            </a:endParaRPr>
          </a:p>
          <a:p>
            <a:pPr marL="0" indent="0">
              <a:buNone/>
            </a:pPr>
            <a:r>
              <a:rPr lang="fr-FR" b="1" dirty="0" smtClean="0">
                <a:solidFill>
                  <a:schemeClr val="tx1"/>
                </a:solidFill>
              </a:rPr>
              <a:t>Les différentes contraintes et leurs symboles :</a:t>
            </a:r>
            <a:endParaRPr lang="fr-FR" b="1" dirty="0">
              <a:solidFill>
                <a:schemeClr val="tx1"/>
              </a:solidFill>
            </a:endParaRPr>
          </a:p>
          <a:p>
            <a:pPr lvl="1"/>
            <a:r>
              <a:rPr lang="fr-FR" sz="2800" b="1" dirty="0" smtClean="0">
                <a:solidFill>
                  <a:schemeClr val="tx1"/>
                </a:solidFill>
              </a:rPr>
              <a:t>La totalité (</a:t>
            </a:r>
            <a:r>
              <a:rPr lang="fr-FR" sz="2800" b="1" dirty="0" err="1" smtClean="0">
                <a:solidFill>
                  <a:schemeClr val="tx1"/>
                </a:solidFill>
              </a:rPr>
              <a:t>T</a:t>
            </a:r>
            <a:r>
              <a:rPr lang="fr-FR" sz="2800" b="1" dirty="0" smtClean="0">
                <a:solidFill>
                  <a:schemeClr val="tx1"/>
                </a:solidFill>
              </a:rPr>
              <a:t>)</a:t>
            </a:r>
          </a:p>
          <a:p>
            <a:pPr lvl="1"/>
            <a:r>
              <a:rPr lang="fr-FR" sz="2800" b="1" dirty="0" smtClean="0">
                <a:solidFill>
                  <a:schemeClr val="tx1"/>
                </a:solidFill>
              </a:rPr>
              <a:t>L’exclusion (X)</a:t>
            </a:r>
          </a:p>
          <a:p>
            <a:pPr lvl="1"/>
            <a:r>
              <a:rPr lang="fr-FR" sz="2800" b="1" dirty="0" smtClean="0">
                <a:solidFill>
                  <a:schemeClr val="tx1"/>
                </a:solidFill>
              </a:rPr>
              <a:t>La partition (+ ou P ou XT)</a:t>
            </a:r>
            <a:endParaRPr lang="fr-FR" sz="2800" b="1" dirty="0">
              <a:solidFill>
                <a:schemeClr val="tx1"/>
              </a:solidFill>
            </a:endParaRPr>
          </a:p>
          <a:p>
            <a:pPr lvl="1"/>
            <a:r>
              <a:rPr lang="fr-FR" sz="2800" b="1" dirty="0" smtClean="0">
                <a:solidFill>
                  <a:schemeClr val="tx1"/>
                </a:solidFill>
              </a:rPr>
              <a:t>L’unicité (1) : voir agrégation (diapos de 8 à 10)</a:t>
            </a:r>
          </a:p>
          <a:p>
            <a:pPr lvl="1"/>
            <a:r>
              <a:rPr lang="fr-FR" sz="2800" b="1" dirty="0" smtClean="0">
                <a:solidFill>
                  <a:schemeClr val="tx1"/>
                </a:solidFill>
              </a:rPr>
              <a:t>L’égalité (= ou S)</a:t>
            </a:r>
          </a:p>
          <a:p>
            <a:pPr lvl="1"/>
            <a:r>
              <a:rPr lang="fr-FR" sz="2800" b="1" dirty="0" smtClean="0">
                <a:solidFill>
                  <a:schemeClr val="tx1"/>
                </a:solidFill>
              </a:rPr>
              <a:t>L’inclusion (I)</a:t>
            </a:r>
            <a:endParaRPr lang="fr-FR" sz="2800" b="1" dirty="0">
              <a:solidFill>
                <a:schemeClr val="tx1"/>
              </a:solidFill>
            </a:endParaRPr>
          </a:p>
        </p:txBody>
      </p:sp>
    </p:spTree>
    <p:extLst>
      <p:ext uri="{BB962C8B-B14F-4D97-AF65-F5344CB8AC3E}">
        <p14:creationId xmlns:p14="http://schemas.microsoft.com/office/powerpoint/2010/main" xmlns="" val="1204571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3392" y="476672"/>
            <a:ext cx="11377264" cy="6048672"/>
          </a:xfrm>
        </p:spPr>
        <p:txBody>
          <a:bodyPr>
            <a:normAutofit fontScale="92500" lnSpcReduction="10000"/>
          </a:bodyPr>
          <a:lstStyle/>
          <a:p>
            <a:pPr marL="0" indent="0">
              <a:buNone/>
            </a:pPr>
            <a:r>
              <a:rPr lang="fr-FR" sz="4000" b="1" dirty="0" smtClean="0">
                <a:solidFill>
                  <a:schemeClr val="accent3">
                    <a:lumMod val="40000"/>
                    <a:lumOff val="60000"/>
                  </a:schemeClr>
                </a:solidFill>
              </a:rPr>
              <a:t>Contraintes entre associations</a:t>
            </a:r>
          </a:p>
          <a:p>
            <a:pPr marL="0" indent="0">
              <a:buNone/>
            </a:pPr>
            <a:endParaRPr lang="fr-FR" b="1" dirty="0">
              <a:solidFill>
                <a:schemeClr val="accent3">
                  <a:lumMod val="40000"/>
                  <a:lumOff val="60000"/>
                </a:schemeClr>
              </a:solidFill>
            </a:endParaRPr>
          </a:p>
          <a:p>
            <a:pPr marL="0" indent="0">
              <a:buNone/>
            </a:pPr>
            <a:r>
              <a:rPr lang="fr-FR" b="1" dirty="0" smtClean="0">
                <a:solidFill>
                  <a:schemeClr val="tx1"/>
                </a:solidFill>
              </a:rPr>
              <a:t>La totalité</a:t>
            </a: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smtClean="0">
              <a:solidFill>
                <a:schemeClr val="tx1"/>
              </a:solidFill>
            </a:endParaRPr>
          </a:p>
          <a:p>
            <a:pPr marL="0" indent="0">
              <a:buNone/>
            </a:pPr>
            <a:r>
              <a:rPr lang="fr-FR" b="1" dirty="0" smtClean="0">
                <a:solidFill>
                  <a:schemeClr val="tx1"/>
                </a:solidFill>
              </a:rPr>
              <a:t>Règle :</a:t>
            </a:r>
          </a:p>
          <a:p>
            <a:pPr marL="0" indent="0">
              <a:buNone/>
            </a:pPr>
            <a:r>
              <a:rPr lang="fr-FR" sz="2400" b="1" dirty="0" smtClean="0">
                <a:solidFill>
                  <a:schemeClr val="tx1"/>
                </a:solidFill>
              </a:rPr>
              <a:t>Tout apprenti apprend dans un centre de formation ou travaille dans une entreprise, ou fait les deux</a:t>
            </a:r>
          </a:p>
        </p:txBody>
      </p:sp>
      <p:pic>
        <p:nvPicPr>
          <p:cNvPr id="2" name="Imag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7688" y="1396417"/>
            <a:ext cx="8394700" cy="3860800"/>
          </a:xfrm>
          <a:prstGeom prst="rect">
            <a:avLst/>
          </a:prstGeom>
        </p:spPr>
      </p:pic>
      <p:sp>
        <p:nvSpPr>
          <p:cNvPr id="4" name="Losange 3"/>
          <p:cNvSpPr/>
          <p:nvPr/>
        </p:nvSpPr>
        <p:spPr>
          <a:xfrm>
            <a:off x="7536160" y="3068960"/>
            <a:ext cx="576064" cy="7200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T</a:t>
            </a:r>
            <a:endParaRPr lang="fr-FR" dirty="0"/>
          </a:p>
        </p:txBody>
      </p:sp>
    </p:spTree>
    <p:extLst>
      <p:ext uri="{BB962C8B-B14F-4D97-AF65-F5344CB8AC3E}">
        <p14:creationId xmlns:p14="http://schemas.microsoft.com/office/powerpoint/2010/main" xmlns="" val="186144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tx1">
                    <a:lumMod val="85000"/>
                  </a:schemeClr>
                </a:solidFill>
              </a:rPr>
              <a:t>INTRODUCTION</a:t>
            </a:r>
            <a:endParaRPr lang="fr-FR" sz="4000" b="1" dirty="0">
              <a:solidFill>
                <a:schemeClr val="tx1">
                  <a:lumMod val="85000"/>
                </a:schemeClr>
              </a:solidFill>
            </a:endParaRPr>
          </a:p>
        </p:txBody>
      </p:sp>
      <p:sp>
        <p:nvSpPr>
          <p:cNvPr id="3" name="ZoneTexte 2"/>
          <p:cNvSpPr txBox="1"/>
          <p:nvPr/>
        </p:nvSpPr>
        <p:spPr>
          <a:xfrm>
            <a:off x="911425" y="1772816"/>
            <a:ext cx="10657184" cy="4401205"/>
          </a:xfrm>
          <a:prstGeom prst="rect">
            <a:avLst/>
          </a:prstGeom>
          <a:noFill/>
        </p:spPr>
        <p:txBody>
          <a:bodyPr wrap="square" rtlCol="0">
            <a:spAutoFit/>
          </a:bodyPr>
          <a:lstStyle/>
          <a:p>
            <a:r>
              <a:rPr lang="fr-FR" sz="2800" dirty="0" smtClean="0"/>
              <a:t>Le MCD étendu est basé sur les concepts de MERISE et intègre des concepts complémentaires  ajoutés dans le cadre de la révision de la méthode MERISE dans les années 90. Cette révision de la méthode s’intitule MERISE/2.</a:t>
            </a:r>
          </a:p>
          <a:p>
            <a:endParaRPr lang="fr-FR" sz="2800" dirty="0"/>
          </a:p>
          <a:p>
            <a:r>
              <a:rPr lang="fr-FR" sz="2800" dirty="0"/>
              <a:t>C</a:t>
            </a:r>
            <a:r>
              <a:rPr lang="fr-FR" sz="2800" dirty="0" smtClean="0"/>
              <a:t>es concepts complémentaires servent à mieux représenter les éléments du SI mal ou pas appréhendés dans la méthode initiale : association réflexive, identifiant relatif, entité faible, sous-types et sur-types d’entité, contraintes entre sous-types, agrégation, contraintes entre associations.</a:t>
            </a:r>
            <a:endParaRPr lang="fr-FR" sz="2800" dirty="0"/>
          </a:p>
        </p:txBody>
      </p:sp>
    </p:spTree>
    <p:extLst>
      <p:ext uri="{BB962C8B-B14F-4D97-AF65-F5344CB8AC3E}">
        <p14:creationId xmlns:p14="http://schemas.microsoft.com/office/powerpoint/2010/main" xmlns="" val="1643949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3392" y="476672"/>
            <a:ext cx="11377264" cy="6048672"/>
          </a:xfrm>
        </p:spPr>
        <p:txBody>
          <a:bodyPr>
            <a:normAutofit fontScale="92500" lnSpcReduction="10000"/>
          </a:bodyPr>
          <a:lstStyle/>
          <a:p>
            <a:pPr marL="0" indent="0">
              <a:buNone/>
            </a:pPr>
            <a:r>
              <a:rPr lang="fr-FR" sz="4000" b="1" dirty="0" smtClean="0">
                <a:solidFill>
                  <a:schemeClr val="accent3">
                    <a:lumMod val="40000"/>
                    <a:lumOff val="60000"/>
                  </a:schemeClr>
                </a:solidFill>
              </a:rPr>
              <a:t>Contraintes entre associations</a:t>
            </a:r>
          </a:p>
          <a:p>
            <a:pPr marL="0" indent="0">
              <a:buNone/>
            </a:pPr>
            <a:endParaRPr lang="fr-FR" b="1" dirty="0">
              <a:solidFill>
                <a:schemeClr val="accent3">
                  <a:lumMod val="40000"/>
                  <a:lumOff val="60000"/>
                </a:schemeClr>
              </a:solidFill>
            </a:endParaRPr>
          </a:p>
          <a:p>
            <a:pPr marL="0" indent="0">
              <a:buNone/>
            </a:pPr>
            <a:r>
              <a:rPr lang="fr-FR" b="1" dirty="0" smtClean="0">
                <a:solidFill>
                  <a:schemeClr val="tx1"/>
                </a:solidFill>
              </a:rPr>
              <a:t>L’exclusion</a:t>
            </a: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smtClean="0">
              <a:solidFill>
                <a:schemeClr val="tx1"/>
              </a:solidFill>
            </a:endParaRPr>
          </a:p>
          <a:p>
            <a:pPr marL="0" indent="0">
              <a:buNone/>
            </a:pPr>
            <a:r>
              <a:rPr lang="fr-FR" b="1" dirty="0" smtClean="0">
                <a:solidFill>
                  <a:schemeClr val="tx1"/>
                </a:solidFill>
              </a:rPr>
              <a:t>Règle :</a:t>
            </a:r>
          </a:p>
          <a:p>
            <a:pPr marL="0" indent="0">
              <a:buNone/>
            </a:pPr>
            <a:r>
              <a:rPr lang="fr-FR" sz="2400" b="1" dirty="0" smtClean="0">
                <a:solidFill>
                  <a:schemeClr val="tx1"/>
                </a:solidFill>
              </a:rPr>
              <a:t>Un apprenti soit apprend dans un centre de formation, soit travaille dans une entreprise, soit ne fait aucun des deux</a:t>
            </a:r>
          </a:p>
        </p:txBody>
      </p:sp>
      <p:pic>
        <p:nvPicPr>
          <p:cNvPr id="2" name="Imag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7688" y="1396417"/>
            <a:ext cx="8394700" cy="3860800"/>
          </a:xfrm>
          <a:prstGeom prst="rect">
            <a:avLst/>
          </a:prstGeom>
        </p:spPr>
      </p:pic>
      <p:sp>
        <p:nvSpPr>
          <p:cNvPr id="4" name="Losange 3"/>
          <p:cNvSpPr/>
          <p:nvPr/>
        </p:nvSpPr>
        <p:spPr>
          <a:xfrm>
            <a:off x="7536160" y="3068960"/>
            <a:ext cx="576064" cy="7200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X</a:t>
            </a:r>
            <a:endParaRPr lang="fr-FR" dirty="0"/>
          </a:p>
        </p:txBody>
      </p:sp>
    </p:spTree>
    <p:extLst>
      <p:ext uri="{BB962C8B-B14F-4D97-AF65-F5344CB8AC3E}">
        <p14:creationId xmlns:p14="http://schemas.microsoft.com/office/powerpoint/2010/main" xmlns="" val="235849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3392" y="476672"/>
            <a:ext cx="11377264" cy="6048672"/>
          </a:xfrm>
        </p:spPr>
        <p:txBody>
          <a:bodyPr>
            <a:normAutofit lnSpcReduction="10000"/>
          </a:bodyPr>
          <a:lstStyle/>
          <a:p>
            <a:pPr marL="0" indent="0">
              <a:buNone/>
            </a:pPr>
            <a:r>
              <a:rPr lang="fr-FR" sz="4000" b="1" dirty="0" smtClean="0">
                <a:solidFill>
                  <a:schemeClr val="accent3">
                    <a:lumMod val="40000"/>
                    <a:lumOff val="60000"/>
                  </a:schemeClr>
                </a:solidFill>
              </a:rPr>
              <a:t>Contraintes entre associations</a:t>
            </a:r>
          </a:p>
          <a:p>
            <a:pPr marL="0" indent="0">
              <a:buNone/>
            </a:pPr>
            <a:endParaRPr lang="fr-FR" b="1" dirty="0">
              <a:solidFill>
                <a:schemeClr val="accent3">
                  <a:lumMod val="40000"/>
                  <a:lumOff val="60000"/>
                </a:schemeClr>
              </a:solidFill>
            </a:endParaRPr>
          </a:p>
          <a:p>
            <a:pPr marL="0" indent="0">
              <a:buNone/>
            </a:pPr>
            <a:r>
              <a:rPr lang="fr-FR" b="1" dirty="0" smtClean="0">
                <a:solidFill>
                  <a:schemeClr val="tx1"/>
                </a:solidFill>
              </a:rPr>
              <a:t>La partition</a:t>
            </a: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smtClean="0">
              <a:solidFill>
                <a:schemeClr val="tx1"/>
              </a:solidFill>
            </a:endParaRPr>
          </a:p>
          <a:p>
            <a:pPr marL="0" indent="0">
              <a:buNone/>
            </a:pPr>
            <a:r>
              <a:rPr lang="fr-FR" b="1" dirty="0" smtClean="0">
                <a:solidFill>
                  <a:schemeClr val="tx1"/>
                </a:solidFill>
              </a:rPr>
              <a:t>Règle :</a:t>
            </a:r>
          </a:p>
          <a:p>
            <a:pPr marL="0" indent="0">
              <a:buNone/>
            </a:pPr>
            <a:r>
              <a:rPr lang="fr-FR" sz="2400" b="1" dirty="0" smtClean="0">
                <a:solidFill>
                  <a:schemeClr val="tx1"/>
                </a:solidFill>
              </a:rPr>
              <a:t>Tout apprenti soit apprend dans un centre de formation, soit travaille dans une entreprise</a:t>
            </a:r>
          </a:p>
        </p:txBody>
      </p:sp>
      <p:pic>
        <p:nvPicPr>
          <p:cNvPr id="2" name="Imag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87688" y="1396417"/>
            <a:ext cx="8394700" cy="3860800"/>
          </a:xfrm>
          <a:prstGeom prst="rect">
            <a:avLst/>
          </a:prstGeom>
        </p:spPr>
      </p:pic>
      <p:sp>
        <p:nvSpPr>
          <p:cNvPr id="4" name="Losange 3"/>
          <p:cNvSpPr/>
          <p:nvPr/>
        </p:nvSpPr>
        <p:spPr>
          <a:xfrm>
            <a:off x="7536160" y="3068960"/>
            <a:ext cx="576064" cy="7200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t>
            </a:r>
            <a:endParaRPr lang="fr-FR" dirty="0"/>
          </a:p>
        </p:txBody>
      </p:sp>
    </p:spTree>
    <p:extLst>
      <p:ext uri="{BB962C8B-B14F-4D97-AF65-F5344CB8AC3E}">
        <p14:creationId xmlns:p14="http://schemas.microsoft.com/office/powerpoint/2010/main" xmlns="" val="614412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3392" y="476672"/>
            <a:ext cx="11377264" cy="6048672"/>
          </a:xfrm>
        </p:spPr>
        <p:txBody>
          <a:bodyPr>
            <a:normAutofit lnSpcReduction="10000"/>
          </a:bodyPr>
          <a:lstStyle/>
          <a:p>
            <a:pPr marL="0" indent="0">
              <a:buNone/>
            </a:pPr>
            <a:r>
              <a:rPr lang="fr-FR" sz="4000" b="1" dirty="0" smtClean="0">
                <a:solidFill>
                  <a:schemeClr val="accent3">
                    <a:lumMod val="40000"/>
                    <a:lumOff val="60000"/>
                  </a:schemeClr>
                </a:solidFill>
              </a:rPr>
              <a:t>Contraintes entre associations</a:t>
            </a:r>
          </a:p>
          <a:p>
            <a:pPr marL="0" indent="0">
              <a:buNone/>
            </a:pPr>
            <a:endParaRPr lang="fr-FR" b="1" dirty="0">
              <a:solidFill>
                <a:schemeClr val="accent3">
                  <a:lumMod val="40000"/>
                  <a:lumOff val="60000"/>
                </a:schemeClr>
              </a:solidFill>
            </a:endParaRPr>
          </a:p>
          <a:p>
            <a:pPr marL="0" indent="0">
              <a:buNone/>
            </a:pPr>
            <a:r>
              <a:rPr lang="fr-FR" b="1" dirty="0" smtClean="0">
                <a:solidFill>
                  <a:schemeClr val="tx1"/>
                </a:solidFill>
              </a:rPr>
              <a:t>L’inclusion</a:t>
            </a: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smtClean="0">
              <a:solidFill>
                <a:schemeClr val="tx1"/>
              </a:solidFill>
            </a:endParaRPr>
          </a:p>
          <a:p>
            <a:pPr marL="0" indent="0">
              <a:buNone/>
            </a:pPr>
            <a:r>
              <a:rPr lang="fr-FR" b="1" dirty="0" smtClean="0">
                <a:solidFill>
                  <a:schemeClr val="tx1"/>
                </a:solidFill>
              </a:rPr>
              <a:t>Règle :</a:t>
            </a:r>
          </a:p>
          <a:p>
            <a:pPr marL="0" indent="0">
              <a:buNone/>
            </a:pPr>
            <a:r>
              <a:rPr lang="fr-FR" sz="2400" b="1" dirty="0" smtClean="0">
                <a:solidFill>
                  <a:schemeClr val="tx1"/>
                </a:solidFill>
              </a:rPr>
              <a:t>Tout auteur qui présente un livre fait partie des auteurs qui l’ont rédigé</a:t>
            </a:r>
          </a:p>
        </p:txBody>
      </p:sp>
      <p:pic>
        <p:nvPicPr>
          <p:cNvPr id="5" name="Imag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39616" y="1124744"/>
            <a:ext cx="9220200" cy="4292600"/>
          </a:xfrm>
          <a:prstGeom prst="rect">
            <a:avLst/>
          </a:prstGeom>
        </p:spPr>
      </p:pic>
    </p:spTree>
    <p:extLst>
      <p:ext uri="{BB962C8B-B14F-4D97-AF65-F5344CB8AC3E}">
        <p14:creationId xmlns:p14="http://schemas.microsoft.com/office/powerpoint/2010/main" xmlns="" val="1501270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3392" y="476672"/>
            <a:ext cx="11377264" cy="6048672"/>
          </a:xfrm>
        </p:spPr>
        <p:txBody>
          <a:bodyPr>
            <a:normAutofit fontScale="92500" lnSpcReduction="10000"/>
          </a:bodyPr>
          <a:lstStyle/>
          <a:p>
            <a:pPr marL="0" indent="0">
              <a:buNone/>
            </a:pPr>
            <a:r>
              <a:rPr lang="fr-FR" sz="4000" b="1" dirty="0" smtClean="0">
                <a:solidFill>
                  <a:schemeClr val="accent3">
                    <a:lumMod val="40000"/>
                    <a:lumOff val="60000"/>
                  </a:schemeClr>
                </a:solidFill>
              </a:rPr>
              <a:t>Contraintes entre associations</a:t>
            </a:r>
          </a:p>
          <a:p>
            <a:pPr marL="0" indent="0">
              <a:buNone/>
            </a:pPr>
            <a:endParaRPr lang="fr-FR" b="1" dirty="0">
              <a:solidFill>
                <a:schemeClr val="accent3">
                  <a:lumMod val="40000"/>
                  <a:lumOff val="60000"/>
                </a:schemeClr>
              </a:solidFill>
            </a:endParaRPr>
          </a:p>
          <a:p>
            <a:pPr marL="0" indent="0">
              <a:buNone/>
            </a:pPr>
            <a:r>
              <a:rPr lang="fr-FR" b="1" dirty="0" smtClean="0">
                <a:solidFill>
                  <a:schemeClr val="tx1"/>
                </a:solidFill>
              </a:rPr>
              <a:t>L’égalité ou</a:t>
            </a:r>
          </a:p>
          <a:p>
            <a:pPr marL="0" indent="0">
              <a:buNone/>
            </a:pPr>
            <a:r>
              <a:rPr lang="fr-FR" b="1" dirty="0" err="1" smtClean="0">
                <a:solidFill>
                  <a:schemeClr val="tx1"/>
                </a:solidFill>
              </a:rPr>
              <a:t>Simultanéïté</a:t>
            </a: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a:solidFill>
                <a:schemeClr val="tx1"/>
              </a:solidFill>
            </a:endParaRPr>
          </a:p>
          <a:p>
            <a:pPr marL="0" indent="0">
              <a:buNone/>
            </a:pPr>
            <a:endParaRPr lang="fr-FR" b="1" dirty="0" smtClean="0">
              <a:solidFill>
                <a:schemeClr val="tx1"/>
              </a:solidFill>
            </a:endParaRPr>
          </a:p>
          <a:p>
            <a:pPr marL="0" indent="0">
              <a:buNone/>
            </a:pPr>
            <a:endParaRPr lang="fr-FR" b="1" dirty="0" smtClean="0">
              <a:solidFill>
                <a:schemeClr val="tx1"/>
              </a:solidFill>
            </a:endParaRPr>
          </a:p>
          <a:p>
            <a:pPr marL="0" indent="0">
              <a:buNone/>
            </a:pPr>
            <a:r>
              <a:rPr lang="fr-FR" b="1" dirty="0" smtClean="0">
                <a:solidFill>
                  <a:schemeClr val="tx1"/>
                </a:solidFill>
              </a:rPr>
              <a:t>Règle :</a:t>
            </a:r>
          </a:p>
          <a:p>
            <a:pPr marL="0" indent="0">
              <a:buNone/>
            </a:pPr>
            <a:r>
              <a:rPr lang="fr-FR" sz="2400" b="1" dirty="0" smtClean="0">
                <a:solidFill>
                  <a:schemeClr val="tx1"/>
                </a:solidFill>
              </a:rPr>
              <a:t>Tout livre imprimé dans une imprimerie est acheté dans un dépôt et inversement</a:t>
            </a:r>
          </a:p>
        </p:txBody>
      </p:sp>
      <p:pic>
        <p:nvPicPr>
          <p:cNvPr id="2" name="Imag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27648" y="1124744"/>
            <a:ext cx="8851900" cy="4368800"/>
          </a:xfrm>
          <a:prstGeom prst="rect">
            <a:avLst/>
          </a:prstGeom>
        </p:spPr>
      </p:pic>
    </p:spTree>
    <p:extLst>
      <p:ext uri="{BB962C8B-B14F-4D97-AF65-F5344CB8AC3E}">
        <p14:creationId xmlns:p14="http://schemas.microsoft.com/office/powerpoint/2010/main" xmlns="" val="210344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188640"/>
            <a:ext cx="8928992" cy="6552728"/>
          </a:xfrm>
        </p:spPr>
        <p:txBody>
          <a:bodyPr/>
          <a:lstStyle/>
          <a:p>
            <a:pPr marL="0" indent="0">
              <a:buNone/>
            </a:pPr>
            <a:r>
              <a:rPr lang="fr-FR" dirty="0" smtClean="0">
                <a:solidFill>
                  <a:schemeClr val="tx1">
                    <a:lumMod val="85000"/>
                  </a:schemeClr>
                </a:solidFill>
              </a:rPr>
              <a:t>Association réflexive</a:t>
            </a:r>
            <a:endParaRPr lang="fr-FR" dirty="0">
              <a:solidFill>
                <a:schemeClr val="tx1">
                  <a:lumMod val="85000"/>
                </a:schemeClr>
              </a:solidFill>
            </a:endParaRP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47044"/>
          <a:stretch/>
        </p:blipFill>
        <p:spPr bwMode="auto">
          <a:xfrm>
            <a:off x="1775520" y="942977"/>
            <a:ext cx="8640960" cy="29180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1775520" y="4149080"/>
            <a:ext cx="6441187" cy="2862322"/>
          </a:xfrm>
          <a:prstGeom prst="rect">
            <a:avLst/>
          </a:prstGeom>
          <a:noFill/>
        </p:spPr>
        <p:txBody>
          <a:bodyPr wrap="none" rtlCol="0">
            <a:spAutoFit/>
          </a:bodyPr>
          <a:lstStyle/>
          <a:p>
            <a:r>
              <a:rPr lang="fr-FR" dirty="0" smtClean="0"/>
              <a:t>Cette association est une CIM, le MLD est donc :</a:t>
            </a:r>
          </a:p>
          <a:p>
            <a:endParaRPr lang="fr-FR" dirty="0"/>
          </a:p>
          <a:p>
            <a:r>
              <a:rPr lang="fr-FR" b="1" dirty="0" smtClean="0"/>
              <a:t>PERSONNE</a:t>
            </a:r>
            <a:r>
              <a:rPr lang="fr-FR" dirty="0" smtClean="0"/>
              <a:t> (Numéro, Nom, Prénom, </a:t>
            </a:r>
            <a:r>
              <a:rPr lang="fr-FR" dirty="0" err="1" smtClean="0"/>
              <a:t>Date_Naissance</a:t>
            </a:r>
            <a:r>
              <a:rPr lang="fr-FR" dirty="0" smtClean="0"/>
              <a:t>)</a:t>
            </a:r>
          </a:p>
          <a:p>
            <a:r>
              <a:rPr lang="fr-FR" dirty="0" smtClean="0"/>
              <a:t>Clé primaire : Numéro</a:t>
            </a:r>
          </a:p>
          <a:p>
            <a:endParaRPr lang="fr-FR" dirty="0"/>
          </a:p>
          <a:p>
            <a:r>
              <a:rPr lang="fr-FR" b="1" dirty="0" smtClean="0"/>
              <a:t>FILIATION</a:t>
            </a:r>
            <a:r>
              <a:rPr lang="fr-FR" dirty="0" smtClean="0"/>
              <a:t> (</a:t>
            </a:r>
            <a:r>
              <a:rPr lang="fr-FR" dirty="0" err="1" smtClean="0"/>
              <a:t>NoParent</a:t>
            </a:r>
            <a:r>
              <a:rPr lang="fr-FR" dirty="0" smtClean="0"/>
              <a:t>, </a:t>
            </a:r>
            <a:r>
              <a:rPr lang="fr-FR" dirty="0" err="1" smtClean="0"/>
              <a:t>NoEnfant</a:t>
            </a:r>
            <a:r>
              <a:rPr lang="fr-FR" dirty="0" smtClean="0"/>
              <a:t>)</a:t>
            </a:r>
          </a:p>
          <a:p>
            <a:r>
              <a:rPr lang="fr-FR" dirty="0" smtClean="0"/>
              <a:t>Clé primaire : </a:t>
            </a:r>
            <a:r>
              <a:rPr lang="fr-FR" dirty="0" err="1"/>
              <a:t>NoParent</a:t>
            </a:r>
            <a:r>
              <a:rPr lang="fr-FR" dirty="0"/>
              <a:t>, </a:t>
            </a:r>
            <a:r>
              <a:rPr lang="fr-FR" dirty="0" err="1" smtClean="0"/>
              <a:t>NoEnfant</a:t>
            </a:r>
            <a:endParaRPr lang="fr-FR" dirty="0" smtClean="0"/>
          </a:p>
          <a:p>
            <a:r>
              <a:rPr lang="fr-FR" dirty="0" smtClean="0"/>
              <a:t>Clés étrangères : </a:t>
            </a:r>
            <a:r>
              <a:rPr lang="fr-FR" dirty="0" err="1" smtClean="0"/>
              <a:t>NoParent</a:t>
            </a:r>
            <a:r>
              <a:rPr lang="fr-FR" dirty="0" smtClean="0"/>
              <a:t> en référence à Numéro de PERSONNE</a:t>
            </a:r>
          </a:p>
          <a:p>
            <a:r>
              <a:rPr lang="fr-FR" dirty="0" smtClean="0"/>
              <a:t>	               </a:t>
            </a:r>
            <a:r>
              <a:rPr lang="fr-FR" dirty="0" err="1" smtClean="0"/>
              <a:t>NoEnfant</a:t>
            </a:r>
            <a:r>
              <a:rPr lang="fr-FR" dirty="0" smtClean="0"/>
              <a:t>  </a:t>
            </a:r>
            <a:r>
              <a:rPr lang="fr-FR" dirty="0"/>
              <a:t>en référence à Numéro de PERSONNE</a:t>
            </a:r>
          </a:p>
          <a:p>
            <a:endParaRPr lang="fr-FR" dirty="0"/>
          </a:p>
        </p:txBody>
      </p:sp>
    </p:spTree>
    <p:extLst>
      <p:ext uri="{BB962C8B-B14F-4D97-AF65-F5344CB8AC3E}">
        <p14:creationId xmlns:p14="http://schemas.microsoft.com/office/powerpoint/2010/main" xmlns="" val="219901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188640"/>
            <a:ext cx="8928992" cy="3312368"/>
          </a:xfrm>
        </p:spPr>
        <p:txBody>
          <a:bodyPr/>
          <a:lstStyle/>
          <a:p>
            <a:pPr marL="0" indent="0">
              <a:buNone/>
            </a:pPr>
            <a:r>
              <a:rPr lang="fr-FR" b="1" dirty="0" smtClean="0">
                <a:solidFill>
                  <a:schemeClr val="tx1">
                    <a:lumMod val="85000"/>
                  </a:schemeClr>
                </a:solidFill>
              </a:rPr>
              <a:t>Association réflexive</a:t>
            </a:r>
            <a:endParaRPr lang="fr-FR" b="1" dirty="0">
              <a:solidFill>
                <a:schemeClr val="tx1">
                  <a:lumMod val="85000"/>
                </a:schemeClr>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4430"/>
          <a:stretch/>
        </p:blipFill>
        <p:spPr bwMode="auto">
          <a:xfrm>
            <a:off x="1703512" y="1052736"/>
            <a:ext cx="8784976" cy="2592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1703512" y="3933056"/>
            <a:ext cx="6405600" cy="2308324"/>
          </a:xfrm>
          <a:prstGeom prst="rect">
            <a:avLst/>
          </a:prstGeom>
          <a:noFill/>
        </p:spPr>
        <p:txBody>
          <a:bodyPr wrap="none" rtlCol="0">
            <a:spAutoFit/>
          </a:bodyPr>
          <a:lstStyle/>
          <a:p>
            <a:r>
              <a:rPr lang="fr-FR" dirty="0" smtClean="0"/>
              <a:t>Le schéma relationnel sera :</a:t>
            </a:r>
          </a:p>
          <a:p>
            <a:r>
              <a:rPr lang="fr-FR" b="1" dirty="0" smtClean="0"/>
              <a:t>ADHERENT</a:t>
            </a:r>
            <a:r>
              <a:rPr lang="fr-FR" dirty="0" smtClean="0"/>
              <a:t> (</a:t>
            </a:r>
            <a:r>
              <a:rPr lang="fr-FR" dirty="0" err="1" smtClean="0"/>
              <a:t>Noadh</a:t>
            </a:r>
            <a:r>
              <a:rPr lang="fr-FR" dirty="0" smtClean="0"/>
              <a:t>, Nom, prénom, </a:t>
            </a:r>
            <a:r>
              <a:rPr lang="fr-FR" dirty="0" err="1" smtClean="0"/>
              <a:t>Adrue</a:t>
            </a:r>
            <a:r>
              <a:rPr lang="fr-FR" dirty="0" smtClean="0"/>
              <a:t>, CP, Ville, </a:t>
            </a:r>
            <a:r>
              <a:rPr lang="fr-FR" dirty="0" err="1" smtClean="0"/>
              <a:t>Date_Naiss</a:t>
            </a:r>
            <a:r>
              <a:rPr lang="fr-FR" dirty="0" smtClean="0"/>
              <a:t>)</a:t>
            </a:r>
          </a:p>
          <a:p>
            <a:r>
              <a:rPr lang="fr-FR" dirty="0" smtClean="0"/>
              <a:t>Clé primaire : </a:t>
            </a:r>
            <a:r>
              <a:rPr lang="fr-FR" dirty="0" err="1" smtClean="0"/>
              <a:t>Noadh</a:t>
            </a:r>
            <a:endParaRPr lang="fr-FR" dirty="0" smtClean="0"/>
          </a:p>
          <a:p>
            <a:endParaRPr lang="fr-FR" dirty="0" smtClean="0"/>
          </a:p>
          <a:p>
            <a:r>
              <a:rPr lang="fr-FR" b="1" dirty="0" smtClean="0"/>
              <a:t>ADHERENT_MINEUR</a:t>
            </a:r>
            <a:r>
              <a:rPr lang="fr-FR" dirty="0" smtClean="0"/>
              <a:t> (</a:t>
            </a:r>
            <a:r>
              <a:rPr lang="fr-FR" dirty="0" err="1" smtClean="0"/>
              <a:t>Noadh</a:t>
            </a:r>
            <a:r>
              <a:rPr lang="fr-FR" dirty="0" smtClean="0"/>
              <a:t>, </a:t>
            </a:r>
            <a:r>
              <a:rPr lang="fr-FR" dirty="0" err="1" smtClean="0"/>
              <a:t>Noadhresp</a:t>
            </a:r>
            <a:r>
              <a:rPr lang="fr-FR" dirty="0" smtClean="0"/>
              <a:t>)</a:t>
            </a:r>
          </a:p>
          <a:p>
            <a:r>
              <a:rPr lang="fr-FR" dirty="0"/>
              <a:t>Clé primaire : </a:t>
            </a:r>
            <a:r>
              <a:rPr lang="fr-FR" dirty="0" err="1"/>
              <a:t>Noadh</a:t>
            </a:r>
            <a:endParaRPr lang="fr-FR" dirty="0"/>
          </a:p>
          <a:p>
            <a:r>
              <a:rPr lang="fr-FR" dirty="0" smtClean="0"/>
              <a:t>Clés étrangères : </a:t>
            </a:r>
            <a:r>
              <a:rPr lang="fr-FR" dirty="0" err="1" smtClean="0"/>
              <a:t>Noadh</a:t>
            </a:r>
            <a:r>
              <a:rPr lang="fr-FR" dirty="0" smtClean="0"/>
              <a:t> en référence à </a:t>
            </a:r>
            <a:r>
              <a:rPr lang="fr-FR" dirty="0" err="1" smtClean="0"/>
              <a:t>Noadh</a:t>
            </a:r>
            <a:r>
              <a:rPr lang="fr-FR" dirty="0" smtClean="0"/>
              <a:t> de ADHERENT</a:t>
            </a:r>
          </a:p>
          <a:p>
            <a:r>
              <a:rPr lang="fr-FR" dirty="0" smtClean="0"/>
              <a:t>   	               </a:t>
            </a:r>
            <a:r>
              <a:rPr lang="fr-FR" dirty="0" err="1" smtClean="0"/>
              <a:t>Noadhresp</a:t>
            </a:r>
            <a:r>
              <a:rPr lang="fr-FR" dirty="0" smtClean="0"/>
              <a:t> en référence à </a:t>
            </a:r>
            <a:r>
              <a:rPr lang="fr-FR" dirty="0" err="1" smtClean="0"/>
              <a:t>Noadh</a:t>
            </a:r>
            <a:r>
              <a:rPr lang="fr-FR" dirty="0" smtClean="0"/>
              <a:t> de ADHERENT</a:t>
            </a:r>
            <a:endParaRPr lang="fr-FR" dirty="0"/>
          </a:p>
        </p:txBody>
      </p:sp>
    </p:spTree>
    <p:extLst>
      <p:ext uri="{BB962C8B-B14F-4D97-AF65-F5344CB8AC3E}">
        <p14:creationId xmlns:p14="http://schemas.microsoft.com/office/powerpoint/2010/main" xmlns="" val="20745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188640"/>
            <a:ext cx="8928992" cy="6552728"/>
          </a:xfrm>
        </p:spPr>
        <p:txBody>
          <a:bodyPr/>
          <a:lstStyle/>
          <a:p>
            <a:pPr marL="0" indent="0">
              <a:buNone/>
            </a:pPr>
            <a:r>
              <a:rPr lang="fr-FR" b="1" dirty="0" smtClean="0">
                <a:solidFill>
                  <a:schemeClr val="tx1">
                    <a:lumMod val="85000"/>
                  </a:schemeClr>
                </a:solidFill>
              </a:rPr>
              <a:t>Identification relative</a:t>
            </a:r>
            <a:endParaRPr lang="fr-FR" b="1" dirty="0">
              <a:solidFill>
                <a:schemeClr val="tx1">
                  <a:lumMod val="85000"/>
                </a:schemeClr>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3512" y="836712"/>
            <a:ext cx="8712968" cy="36724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1559496" y="4725144"/>
            <a:ext cx="5851410" cy="2031325"/>
          </a:xfrm>
          <a:prstGeom prst="rect">
            <a:avLst/>
          </a:prstGeom>
          <a:noFill/>
        </p:spPr>
        <p:txBody>
          <a:bodyPr wrap="none" rtlCol="0">
            <a:spAutoFit/>
          </a:bodyPr>
          <a:lstStyle/>
          <a:p>
            <a:r>
              <a:rPr lang="fr-FR" dirty="0" smtClean="0"/>
              <a:t>Le schéma relationnel est :</a:t>
            </a:r>
          </a:p>
          <a:p>
            <a:r>
              <a:rPr lang="fr-FR" b="1" dirty="0" smtClean="0"/>
              <a:t>ETAGE</a:t>
            </a:r>
            <a:r>
              <a:rPr lang="fr-FR" dirty="0" smtClean="0"/>
              <a:t> (</a:t>
            </a:r>
            <a:r>
              <a:rPr lang="fr-FR" dirty="0" err="1" smtClean="0"/>
              <a:t>NoEtage</a:t>
            </a:r>
            <a:r>
              <a:rPr lang="fr-FR" dirty="0" smtClean="0"/>
              <a:t>, </a:t>
            </a:r>
            <a:r>
              <a:rPr lang="fr-FR" dirty="0" err="1" smtClean="0"/>
              <a:t>NomResp</a:t>
            </a:r>
            <a:r>
              <a:rPr lang="fr-FR" dirty="0" smtClean="0"/>
              <a:t>) </a:t>
            </a:r>
          </a:p>
          <a:p>
            <a:r>
              <a:rPr lang="fr-FR" dirty="0" smtClean="0"/>
              <a:t>Clé primaire : </a:t>
            </a:r>
            <a:r>
              <a:rPr lang="fr-FR" dirty="0" err="1" smtClean="0"/>
              <a:t>NoEtage</a:t>
            </a:r>
            <a:endParaRPr lang="fr-FR" dirty="0" smtClean="0"/>
          </a:p>
          <a:p>
            <a:endParaRPr lang="fr-FR" dirty="0"/>
          </a:p>
          <a:p>
            <a:r>
              <a:rPr lang="fr-FR" b="1" dirty="0" smtClean="0"/>
              <a:t>CHAMBRE</a:t>
            </a:r>
            <a:r>
              <a:rPr lang="fr-FR" dirty="0" smtClean="0"/>
              <a:t> (</a:t>
            </a:r>
            <a:r>
              <a:rPr lang="fr-FR" dirty="0" err="1" smtClean="0"/>
              <a:t>NoEtage</a:t>
            </a:r>
            <a:r>
              <a:rPr lang="fr-FR" dirty="0" smtClean="0"/>
              <a:t>, </a:t>
            </a:r>
            <a:r>
              <a:rPr lang="fr-FR" dirty="0" err="1" smtClean="0"/>
              <a:t>NoChambre</a:t>
            </a:r>
            <a:r>
              <a:rPr lang="fr-FR" dirty="0" smtClean="0"/>
              <a:t>, </a:t>
            </a:r>
            <a:r>
              <a:rPr lang="fr-FR" dirty="0" err="1" smtClean="0"/>
              <a:t>Nblits</a:t>
            </a:r>
            <a:r>
              <a:rPr lang="fr-FR" dirty="0" smtClean="0"/>
              <a:t>, Tarif)</a:t>
            </a:r>
          </a:p>
          <a:p>
            <a:r>
              <a:rPr lang="fr-FR" dirty="0" smtClean="0"/>
              <a:t>Clé primaire : </a:t>
            </a:r>
            <a:r>
              <a:rPr lang="fr-FR" dirty="0" err="1"/>
              <a:t>NoEtage</a:t>
            </a:r>
            <a:r>
              <a:rPr lang="fr-FR" dirty="0"/>
              <a:t>, </a:t>
            </a:r>
            <a:r>
              <a:rPr lang="fr-FR" dirty="0" err="1" smtClean="0"/>
              <a:t>NoChambre</a:t>
            </a:r>
            <a:endParaRPr lang="fr-FR" dirty="0" smtClean="0"/>
          </a:p>
          <a:p>
            <a:r>
              <a:rPr lang="fr-FR" dirty="0" smtClean="0"/>
              <a:t>Clé étrangère : </a:t>
            </a:r>
            <a:r>
              <a:rPr lang="fr-FR" dirty="0" err="1" smtClean="0"/>
              <a:t>NoEtage</a:t>
            </a:r>
            <a:r>
              <a:rPr lang="fr-FR" dirty="0" smtClean="0"/>
              <a:t> en référence à </a:t>
            </a:r>
            <a:r>
              <a:rPr lang="fr-FR" dirty="0" err="1" smtClean="0"/>
              <a:t>NoEtage</a:t>
            </a:r>
            <a:r>
              <a:rPr lang="fr-FR" dirty="0" smtClean="0"/>
              <a:t> de ETAGE</a:t>
            </a:r>
            <a:endParaRPr lang="fr-FR" dirty="0"/>
          </a:p>
        </p:txBody>
      </p:sp>
    </p:spTree>
    <p:extLst>
      <p:ext uri="{BB962C8B-B14F-4D97-AF65-F5344CB8AC3E}">
        <p14:creationId xmlns:p14="http://schemas.microsoft.com/office/powerpoint/2010/main" xmlns="" val="190881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188640"/>
            <a:ext cx="8928992" cy="6552728"/>
          </a:xfrm>
        </p:spPr>
        <p:txBody>
          <a:bodyPr/>
          <a:lstStyle/>
          <a:p>
            <a:pPr marL="0" indent="0">
              <a:buNone/>
            </a:pPr>
            <a:r>
              <a:rPr lang="fr-FR" b="1" dirty="0" smtClean="0">
                <a:solidFill>
                  <a:schemeClr val="tx1">
                    <a:lumMod val="85000"/>
                  </a:schemeClr>
                </a:solidFill>
              </a:rPr>
              <a:t>Identification relative</a:t>
            </a:r>
            <a:endParaRPr lang="fr-FR" b="1" dirty="0">
              <a:solidFill>
                <a:schemeClr val="tx1">
                  <a:lumMod val="85000"/>
                </a:schemeClr>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67609" y="1124744"/>
            <a:ext cx="6552729" cy="540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5962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9416" y="116632"/>
            <a:ext cx="8928992" cy="487115"/>
          </a:xfrm>
        </p:spPr>
        <p:txBody>
          <a:bodyPr/>
          <a:lstStyle/>
          <a:p>
            <a:pPr marL="0" indent="0">
              <a:buNone/>
            </a:pPr>
            <a:r>
              <a:rPr lang="fr-FR" b="1" dirty="0" smtClean="0">
                <a:solidFill>
                  <a:schemeClr val="tx1">
                    <a:lumMod val="85000"/>
                  </a:schemeClr>
                </a:solidFill>
              </a:rPr>
              <a:t>La contrainte d’unicité</a:t>
            </a:r>
            <a:endParaRPr lang="fr-FR" b="1" dirty="0">
              <a:solidFill>
                <a:schemeClr val="tx1">
                  <a:lumMod val="85000"/>
                </a:schemeClr>
              </a:solidFill>
            </a:endParaRPr>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48548"/>
          <a:stretch/>
        </p:blipFill>
        <p:spPr bwMode="auto">
          <a:xfrm>
            <a:off x="918981" y="709375"/>
            <a:ext cx="8236363" cy="2935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918981" y="3933056"/>
            <a:ext cx="10289587" cy="2585323"/>
          </a:xfrm>
          <a:prstGeom prst="rect">
            <a:avLst/>
          </a:prstGeom>
          <a:noFill/>
        </p:spPr>
        <p:txBody>
          <a:bodyPr wrap="square" rtlCol="0">
            <a:spAutoFit/>
          </a:bodyPr>
          <a:lstStyle/>
          <a:p>
            <a:r>
              <a:rPr lang="fr-FR" dirty="0" smtClean="0"/>
              <a:t>La relation OBTENIR dans le schéma relationnel devrait être :</a:t>
            </a:r>
          </a:p>
          <a:p>
            <a:r>
              <a:rPr lang="fr-FR" b="1" dirty="0" smtClean="0"/>
              <a:t>OBTENIR</a:t>
            </a:r>
            <a:r>
              <a:rPr lang="fr-FR" dirty="0" smtClean="0"/>
              <a:t> (</a:t>
            </a:r>
            <a:r>
              <a:rPr lang="fr-FR" dirty="0" err="1" smtClean="0"/>
              <a:t>NoCourse</a:t>
            </a:r>
            <a:r>
              <a:rPr lang="fr-FR" dirty="0" smtClean="0"/>
              <a:t>, </a:t>
            </a:r>
            <a:r>
              <a:rPr lang="fr-FR" dirty="0" err="1" smtClean="0"/>
              <a:t>NoCheval</a:t>
            </a:r>
            <a:r>
              <a:rPr lang="fr-FR" dirty="0" smtClean="0"/>
              <a:t>, </a:t>
            </a:r>
            <a:r>
              <a:rPr lang="fr-FR" dirty="0" err="1" smtClean="0"/>
              <a:t>NoJockey</a:t>
            </a:r>
            <a:r>
              <a:rPr lang="fr-FR" dirty="0" smtClean="0"/>
              <a:t>, Résultat)</a:t>
            </a:r>
          </a:p>
          <a:p>
            <a:r>
              <a:rPr lang="fr-FR" dirty="0" smtClean="0"/>
              <a:t>Clé primaire : </a:t>
            </a:r>
            <a:r>
              <a:rPr lang="fr-FR" dirty="0" err="1"/>
              <a:t>NoCourse</a:t>
            </a:r>
            <a:r>
              <a:rPr lang="fr-FR" dirty="0"/>
              <a:t>, </a:t>
            </a:r>
            <a:r>
              <a:rPr lang="fr-FR" dirty="0" err="1"/>
              <a:t>NoCheval</a:t>
            </a:r>
            <a:r>
              <a:rPr lang="fr-FR" dirty="0"/>
              <a:t>, </a:t>
            </a:r>
            <a:r>
              <a:rPr lang="fr-FR" dirty="0" err="1" smtClean="0"/>
              <a:t>NoJockey</a:t>
            </a:r>
            <a:endParaRPr lang="fr-FR" dirty="0" smtClean="0"/>
          </a:p>
          <a:p>
            <a:r>
              <a:rPr lang="fr-FR" dirty="0" smtClean="0"/>
              <a:t>Clés étrangères : </a:t>
            </a:r>
            <a:r>
              <a:rPr lang="fr-FR" dirty="0" err="1" smtClean="0"/>
              <a:t>NoCourse</a:t>
            </a:r>
            <a:r>
              <a:rPr lang="fr-FR" dirty="0" smtClean="0"/>
              <a:t> en référence à </a:t>
            </a:r>
            <a:r>
              <a:rPr lang="fr-FR" dirty="0" err="1" smtClean="0"/>
              <a:t>NoCourse</a:t>
            </a:r>
            <a:r>
              <a:rPr lang="fr-FR" dirty="0" smtClean="0"/>
              <a:t> de COURSE</a:t>
            </a:r>
          </a:p>
          <a:p>
            <a:r>
              <a:rPr lang="fr-FR" dirty="0" smtClean="0"/>
              <a:t>	               </a:t>
            </a:r>
            <a:r>
              <a:rPr lang="fr-FR" dirty="0" err="1" smtClean="0"/>
              <a:t>NoCheval</a:t>
            </a:r>
            <a:r>
              <a:rPr lang="fr-FR" dirty="0" smtClean="0"/>
              <a:t> en référence à </a:t>
            </a:r>
            <a:r>
              <a:rPr lang="fr-FR" dirty="0" err="1" smtClean="0"/>
              <a:t>NoCheval</a:t>
            </a:r>
            <a:r>
              <a:rPr lang="fr-FR" dirty="0" smtClean="0"/>
              <a:t> de CHEVAL</a:t>
            </a:r>
          </a:p>
          <a:p>
            <a:r>
              <a:rPr lang="fr-FR" dirty="0" smtClean="0"/>
              <a:t>	               </a:t>
            </a:r>
            <a:r>
              <a:rPr lang="fr-FR" dirty="0" err="1" smtClean="0"/>
              <a:t>NoJockey</a:t>
            </a:r>
            <a:r>
              <a:rPr lang="fr-FR" dirty="0" smtClean="0"/>
              <a:t> en référence à </a:t>
            </a:r>
            <a:r>
              <a:rPr lang="fr-FR" dirty="0" err="1" smtClean="0"/>
              <a:t>NoJockey</a:t>
            </a:r>
            <a:r>
              <a:rPr lang="fr-FR" dirty="0" smtClean="0"/>
              <a:t> de JOCKEY</a:t>
            </a:r>
          </a:p>
          <a:p>
            <a:endParaRPr lang="fr-FR" dirty="0"/>
          </a:p>
          <a:p>
            <a:r>
              <a:rPr lang="fr-FR" b="1" dirty="0" smtClean="0"/>
              <a:t>Mais lors d’une course, un cheval est toujours monté par un seul jockey. On doit donc pouvoir exprimer cette contrainte dite d’unicité.</a:t>
            </a:r>
            <a:endParaRPr lang="fr-FR" b="1" dirty="0"/>
          </a:p>
        </p:txBody>
      </p:sp>
    </p:spTree>
    <p:extLst>
      <p:ext uri="{BB962C8B-B14F-4D97-AF65-F5344CB8AC3E}">
        <p14:creationId xmlns:p14="http://schemas.microsoft.com/office/powerpoint/2010/main" xmlns="" val="254791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3432" y="188640"/>
            <a:ext cx="8928992" cy="619402"/>
          </a:xfrm>
        </p:spPr>
        <p:txBody>
          <a:bodyPr/>
          <a:lstStyle/>
          <a:p>
            <a:pPr marL="0" indent="0">
              <a:buNone/>
            </a:pPr>
            <a:r>
              <a:rPr lang="fr-FR" b="1" dirty="0" smtClean="0">
                <a:solidFill>
                  <a:schemeClr val="accent3">
                    <a:lumMod val="40000"/>
                    <a:lumOff val="60000"/>
                  </a:schemeClr>
                </a:solidFill>
              </a:rPr>
              <a:t>La contrainte d’unicité</a:t>
            </a:r>
            <a:endParaRPr lang="fr-FR" b="1" dirty="0">
              <a:solidFill>
                <a:schemeClr val="accent3">
                  <a:lumMod val="40000"/>
                  <a:lumOff val="60000"/>
                </a:schemeClr>
              </a:solidFill>
            </a:endParaRP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8847" b="46915"/>
          <a:stretch/>
        </p:blipFill>
        <p:spPr bwMode="auto">
          <a:xfrm>
            <a:off x="1055440" y="3195772"/>
            <a:ext cx="8856984" cy="3329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ZoneTexte 1"/>
          <p:cNvSpPr txBox="1"/>
          <p:nvPr/>
        </p:nvSpPr>
        <p:spPr>
          <a:xfrm>
            <a:off x="267232" y="1030464"/>
            <a:ext cx="6332824" cy="1754326"/>
          </a:xfrm>
          <a:prstGeom prst="rect">
            <a:avLst/>
          </a:prstGeom>
          <a:noFill/>
        </p:spPr>
        <p:txBody>
          <a:bodyPr wrap="none" rtlCol="0">
            <a:spAutoFit/>
          </a:bodyPr>
          <a:lstStyle/>
          <a:p>
            <a:r>
              <a:rPr lang="fr-FR" dirty="0" smtClean="0"/>
              <a:t>OBTENIR doit être décrite par :</a:t>
            </a:r>
          </a:p>
          <a:p>
            <a:r>
              <a:rPr lang="fr-FR" b="1" dirty="0"/>
              <a:t>OBTENIR</a:t>
            </a:r>
            <a:r>
              <a:rPr lang="fr-FR" dirty="0"/>
              <a:t> (</a:t>
            </a:r>
            <a:r>
              <a:rPr lang="fr-FR" dirty="0" err="1"/>
              <a:t>NoCourse</a:t>
            </a:r>
            <a:r>
              <a:rPr lang="fr-FR" dirty="0"/>
              <a:t>, </a:t>
            </a:r>
            <a:r>
              <a:rPr lang="fr-FR" dirty="0" err="1"/>
              <a:t>NoCheval</a:t>
            </a:r>
            <a:r>
              <a:rPr lang="fr-FR" dirty="0"/>
              <a:t>, </a:t>
            </a:r>
            <a:r>
              <a:rPr lang="fr-FR" dirty="0" err="1"/>
              <a:t>NoJockey</a:t>
            </a:r>
            <a:r>
              <a:rPr lang="fr-FR" dirty="0"/>
              <a:t>, Résultat)</a:t>
            </a:r>
          </a:p>
          <a:p>
            <a:r>
              <a:rPr lang="fr-FR" dirty="0"/>
              <a:t>Clé primaire : </a:t>
            </a:r>
            <a:r>
              <a:rPr lang="fr-FR" dirty="0" err="1"/>
              <a:t>NoCourse</a:t>
            </a:r>
            <a:r>
              <a:rPr lang="fr-FR" dirty="0"/>
              <a:t>, </a:t>
            </a:r>
            <a:r>
              <a:rPr lang="fr-FR" dirty="0" err="1" smtClean="0"/>
              <a:t>NoCheval</a:t>
            </a:r>
            <a:endParaRPr lang="fr-FR" dirty="0"/>
          </a:p>
          <a:p>
            <a:r>
              <a:rPr lang="fr-FR" dirty="0"/>
              <a:t>Clés étrangères : </a:t>
            </a:r>
            <a:r>
              <a:rPr lang="fr-FR" dirty="0" err="1"/>
              <a:t>NoCourse</a:t>
            </a:r>
            <a:r>
              <a:rPr lang="fr-FR" dirty="0"/>
              <a:t> en référence à </a:t>
            </a:r>
            <a:r>
              <a:rPr lang="fr-FR" dirty="0" err="1"/>
              <a:t>NoCourse</a:t>
            </a:r>
            <a:r>
              <a:rPr lang="fr-FR" dirty="0"/>
              <a:t> de COURSE</a:t>
            </a:r>
          </a:p>
          <a:p>
            <a:r>
              <a:rPr lang="fr-FR" dirty="0"/>
              <a:t>	               </a:t>
            </a:r>
            <a:r>
              <a:rPr lang="fr-FR" dirty="0" err="1"/>
              <a:t>NoCheval</a:t>
            </a:r>
            <a:r>
              <a:rPr lang="fr-FR" dirty="0"/>
              <a:t> en référence à </a:t>
            </a:r>
            <a:r>
              <a:rPr lang="fr-FR" dirty="0" err="1"/>
              <a:t>NoCheval</a:t>
            </a:r>
            <a:r>
              <a:rPr lang="fr-FR" dirty="0"/>
              <a:t> de CHEVAL</a:t>
            </a:r>
          </a:p>
          <a:p>
            <a:r>
              <a:rPr lang="fr-FR" dirty="0"/>
              <a:t>	               </a:t>
            </a:r>
            <a:r>
              <a:rPr lang="fr-FR" dirty="0" err="1"/>
              <a:t>NoJockey</a:t>
            </a:r>
            <a:r>
              <a:rPr lang="fr-FR" dirty="0"/>
              <a:t> en référence à </a:t>
            </a:r>
            <a:r>
              <a:rPr lang="fr-FR" dirty="0" err="1"/>
              <a:t>NoJockey</a:t>
            </a:r>
            <a:r>
              <a:rPr lang="fr-FR" dirty="0"/>
              <a:t> de JOCKEY</a:t>
            </a:r>
          </a:p>
        </p:txBody>
      </p:sp>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7072" t="67349" r="19107"/>
          <a:stretch/>
        </p:blipFill>
        <p:spPr bwMode="auto">
          <a:xfrm>
            <a:off x="6744072" y="201485"/>
            <a:ext cx="5256584" cy="18629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8" name="Grouper 7"/>
          <p:cNvGrpSpPr/>
          <p:nvPr/>
        </p:nvGrpSpPr>
        <p:grpSpPr>
          <a:xfrm>
            <a:off x="3897815" y="5067980"/>
            <a:ext cx="648072" cy="648072"/>
            <a:chOff x="3359696" y="4725144"/>
            <a:chExt cx="648072" cy="648072"/>
          </a:xfrm>
        </p:grpSpPr>
        <p:sp>
          <p:nvSpPr>
            <p:cNvPr id="5" name="Losange 4"/>
            <p:cNvSpPr/>
            <p:nvPr/>
          </p:nvSpPr>
          <p:spPr>
            <a:xfrm>
              <a:off x="3359696" y="4725144"/>
              <a:ext cx="648072" cy="6480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3539716" y="4864514"/>
              <a:ext cx="288032" cy="369332"/>
            </a:xfrm>
            <a:prstGeom prst="rect">
              <a:avLst/>
            </a:prstGeom>
            <a:noFill/>
          </p:spPr>
          <p:txBody>
            <a:bodyPr wrap="square" rtlCol="0">
              <a:spAutoFit/>
            </a:bodyPr>
            <a:lstStyle/>
            <a:p>
              <a:r>
                <a:rPr lang="fr-FR" dirty="0" smtClean="0">
                  <a:solidFill>
                    <a:schemeClr val="bg1"/>
                  </a:solidFill>
                </a:rPr>
                <a:t>1</a:t>
              </a:r>
              <a:endParaRPr lang="fr-FR" dirty="0">
                <a:solidFill>
                  <a:schemeClr val="bg1"/>
                </a:solidFill>
              </a:endParaRPr>
            </a:p>
          </p:txBody>
        </p:sp>
      </p:grpSp>
      <p:sp>
        <p:nvSpPr>
          <p:cNvPr id="12" name="Forme libre 11"/>
          <p:cNvSpPr/>
          <p:nvPr/>
        </p:nvSpPr>
        <p:spPr>
          <a:xfrm>
            <a:off x="2328629" y="3276211"/>
            <a:ext cx="3953638" cy="2125522"/>
          </a:xfrm>
          <a:custGeom>
            <a:avLst/>
            <a:gdLst>
              <a:gd name="connsiteX0" fmla="*/ 1582971 w 3953638"/>
              <a:gd name="connsiteY0" fmla="*/ 2125522 h 2125522"/>
              <a:gd name="connsiteX1" fmla="*/ 92838 w 3953638"/>
              <a:gd name="connsiteY1" fmla="*/ 1346589 h 2125522"/>
              <a:gd name="connsiteX2" fmla="*/ 516171 w 3953638"/>
              <a:gd name="connsiteY2" fmla="*/ 93522 h 2125522"/>
              <a:gd name="connsiteX3" fmla="*/ 3428704 w 3953638"/>
              <a:gd name="connsiteY3" fmla="*/ 161256 h 2125522"/>
              <a:gd name="connsiteX4" fmla="*/ 3953638 w 3953638"/>
              <a:gd name="connsiteY4" fmla="*/ 720056 h 2125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3638" h="2125522">
                <a:moveTo>
                  <a:pt x="1582971" y="2125522"/>
                </a:moveTo>
                <a:cubicBezTo>
                  <a:pt x="926804" y="1905389"/>
                  <a:pt x="270638" y="1685256"/>
                  <a:pt x="92838" y="1346589"/>
                </a:cubicBezTo>
                <a:cubicBezTo>
                  <a:pt x="-84962" y="1007922"/>
                  <a:pt x="-39807" y="291077"/>
                  <a:pt x="516171" y="93522"/>
                </a:cubicBezTo>
                <a:cubicBezTo>
                  <a:pt x="1072149" y="-104033"/>
                  <a:pt x="2855793" y="56834"/>
                  <a:pt x="3428704" y="161256"/>
                </a:cubicBezTo>
                <a:cubicBezTo>
                  <a:pt x="4001615" y="265678"/>
                  <a:pt x="3868971" y="624101"/>
                  <a:pt x="3953638" y="7200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4251157" y="3933057"/>
            <a:ext cx="416362" cy="1155378"/>
          </a:xfrm>
          <a:custGeom>
            <a:avLst/>
            <a:gdLst>
              <a:gd name="connsiteX0" fmla="*/ 0 w 294730"/>
              <a:gd name="connsiteY0" fmla="*/ 1049867 h 1049867"/>
              <a:gd name="connsiteX1" fmla="*/ 287867 w 294730"/>
              <a:gd name="connsiteY1" fmla="*/ 524934 h 1049867"/>
              <a:gd name="connsiteX2" fmla="*/ 203200 w 294730"/>
              <a:gd name="connsiteY2" fmla="*/ 0 h 1049867"/>
            </a:gdLst>
            <a:ahLst/>
            <a:cxnLst>
              <a:cxn ang="0">
                <a:pos x="connsiteX0" y="connsiteY0"/>
              </a:cxn>
              <a:cxn ang="0">
                <a:pos x="connsiteX1" y="connsiteY1"/>
              </a:cxn>
              <a:cxn ang="0">
                <a:pos x="connsiteX2" y="connsiteY2"/>
              </a:cxn>
            </a:cxnLst>
            <a:rect l="l" t="t" r="r" b="b"/>
            <a:pathLst>
              <a:path w="294730" h="1049867">
                <a:moveTo>
                  <a:pt x="0" y="1049867"/>
                </a:moveTo>
                <a:cubicBezTo>
                  <a:pt x="127000" y="874889"/>
                  <a:pt x="254000" y="699912"/>
                  <a:pt x="287867" y="524934"/>
                </a:cubicBezTo>
                <a:cubicBezTo>
                  <a:pt x="321734" y="349956"/>
                  <a:pt x="220133" y="90311"/>
                  <a:pt x="2032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orme libre 18"/>
          <p:cNvSpPr/>
          <p:nvPr/>
        </p:nvSpPr>
        <p:spPr>
          <a:xfrm>
            <a:off x="4199467" y="4525771"/>
            <a:ext cx="2709354" cy="1865818"/>
          </a:xfrm>
          <a:custGeom>
            <a:avLst/>
            <a:gdLst>
              <a:gd name="connsiteX0" fmla="*/ 0 w 2709354"/>
              <a:gd name="connsiteY0" fmla="*/ 1146896 h 1865818"/>
              <a:gd name="connsiteX1" fmla="*/ 1303866 w 2709354"/>
              <a:gd name="connsiteY1" fmla="*/ 1858096 h 1865818"/>
              <a:gd name="connsiteX2" fmla="*/ 2709333 w 2709354"/>
              <a:gd name="connsiteY2" fmla="*/ 740496 h 1865818"/>
              <a:gd name="connsiteX3" fmla="*/ 1337733 w 2709354"/>
              <a:gd name="connsiteY3" fmla="*/ 63162 h 1865818"/>
              <a:gd name="connsiteX4" fmla="*/ 1236133 w 2709354"/>
              <a:gd name="connsiteY4" fmla="*/ 29296 h 1865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354" h="1865818">
                <a:moveTo>
                  <a:pt x="0" y="1146896"/>
                </a:moveTo>
                <a:cubicBezTo>
                  <a:pt x="426155" y="1536362"/>
                  <a:pt x="852311" y="1925829"/>
                  <a:pt x="1303866" y="1858096"/>
                </a:cubicBezTo>
                <a:cubicBezTo>
                  <a:pt x="1755421" y="1790363"/>
                  <a:pt x="2703689" y="1039652"/>
                  <a:pt x="2709333" y="740496"/>
                </a:cubicBezTo>
                <a:cubicBezTo>
                  <a:pt x="2714977" y="441340"/>
                  <a:pt x="1583266" y="181695"/>
                  <a:pt x="1337733" y="63162"/>
                </a:cubicBezTo>
                <a:cubicBezTo>
                  <a:pt x="1092200" y="-55371"/>
                  <a:pt x="1236133" y="29296"/>
                  <a:pt x="1236133" y="292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Connecteur droit 21"/>
          <p:cNvCxnSpPr/>
          <p:nvPr/>
        </p:nvCxnSpPr>
        <p:spPr>
          <a:xfrm flipV="1">
            <a:off x="5435600" y="4454532"/>
            <a:ext cx="372368" cy="71239"/>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19" idx="4"/>
          </p:cNvCxnSpPr>
          <p:nvPr/>
        </p:nvCxnSpPr>
        <p:spPr>
          <a:xfrm>
            <a:off x="5435600" y="4555067"/>
            <a:ext cx="186184" cy="28740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968208" y="2204864"/>
            <a:ext cx="2986715" cy="369332"/>
          </a:xfrm>
          <a:prstGeom prst="rect">
            <a:avLst/>
          </a:prstGeom>
          <a:noFill/>
        </p:spPr>
        <p:txBody>
          <a:bodyPr wrap="none" rtlCol="0">
            <a:spAutoFit/>
          </a:bodyPr>
          <a:lstStyle/>
          <a:p>
            <a:r>
              <a:rPr lang="fr-FR" dirty="0" smtClean="0"/>
              <a:t>Ces valeurs </a:t>
            </a:r>
            <a:r>
              <a:rPr lang="fr-FR" smtClean="0"/>
              <a:t>sont impossibles !</a:t>
            </a:r>
            <a:endParaRPr lang="fr-FR"/>
          </a:p>
        </p:txBody>
      </p:sp>
      <p:cxnSp>
        <p:nvCxnSpPr>
          <p:cNvPr id="14" name="Connecteur droit avec flèche 13"/>
          <p:cNvCxnSpPr/>
          <p:nvPr/>
        </p:nvCxnSpPr>
        <p:spPr>
          <a:xfrm flipH="1">
            <a:off x="4667519" y="620688"/>
            <a:ext cx="1932537" cy="512262"/>
          </a:xfrm>
          <a:prstGeom prst="straightConnector1">
            <a:avLst/>
          </a:prstGeom>
          <a:ln w="142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Multiplication 14"/>
          <p:cNvSpPr/>
          <p:nvPr/>
        </p:nvSpPr>
        <p:spPr>
          <a:xfrm>
            <a:off x="7968208" y="208655"/>
            <a:ext cx="3168352" cy="1996209"/>
          </a:xfrm>
          <a:prstGeom prst="mathMultiply">
            <a:avLst/>
          </a:prstGeom>
          <a:solidFill>
            <a:srgbClr val="FF0000">
              <a:alpha val="3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67487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51384" y="188640"/>
            <a:ext cx="10081120" cy="576064"/>
          </a:xfrm>
        </p:spPr>
        <p:txBody>
          <a:bodyPr/>
          <a:lstStyle/>
          <a:p>
            <a:pPr marL="0" indent="0">
              <a:buNone/>
            </a:pPr>
            <a:r>
              <a:rPr lang="fr-FR" b="1" dirty="0" smtClean="0">
                <a:solidFill>
                  <a:schemeClr val="accent3">
                    <a:lumMod val="40000"/>
                    <a:lumOff val="60000"/>
                  </a:schemeClr>
                </a:solidFill>
              </a:rPr>
              <a:t>L’association d’association ou Pseudo entité</a:t>
            </a:r>
            <a:endParaRPr lang="fr-FR" b="1" dirty="0">
              <a:solidFill>
                <a:schemeClr val="accent3">
                  <a:lumMod val="40000"/>
                  <a:lumOff val="60000"/>
                </a:schemeClr>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3392" y="836712"/>
            <a:ext cx="8640960" cy="3924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ZoneTexte 6"/>
          <p:cNvSpPr txBox="1"/>
          <p:nvPr/>
        </p:nvSpPr>
        <p:spPr>
          <a:xfrm>
            <a:off x="551384" y="4977036"/>
            <a:ext cx="6332824" cy="1754326"/>
          </a:xfrm>
          <a:prstGeom prst="rect">
            <a:avLst/>
          </a:prstGeom>
          <a:noFill/>
        </p:spPr>
        <p:txBody>
          <a:bodyPr wrap="none" rtlCol="0">
            <a:spAutoFit/>
          </a:bodyPr>
          <a:lstStyle/>
          <a:p>
            <a:r>
              <a:rPr lang="fr-FR" dirty="0" smtClean="0"/>
              <a:t>OBTENIR doit être décrite par :</a:t>
            </a:r>
          </a:p>
          <a:p>
            <a:r>
              <a:rPr lang="fr-FR" b="1" dirty="0"/>
              <a:t>OBTENIR</a:t>
            </a:r>
            <a:r>
              <a:rPr lang="fr-FR" dirty="0"/>
              <a:t> (</a:t>
            </a:r>
            <a:r>
              <a:rPr lang="fr-FR" dirty="0" err="1"/>
              <a:t>NoCourse</a:t>
            </a:r>
            <a:r>
              <a:rPr lang="fr-FR" dirty="0"/>
              <a:t>, </a:t>
            </a:r>
            <a:r>
              <a:rPr lang="fr-FR" dirty="0" err="1"/>
              <a:t>NoCheval</a:t>
            </a:r>
            <a:r>
              <a:rPr lang="fr-FR" dirty="0"/>
              <a:t>, </a:t>
            </a:r>
            <a:r>
              <a:rPr lang="fr-FR" dirty="0" err="1"/>
              <a:t>NoJockey</a:t>
            </a:r>
            <a:r>
              <a:rPr lang="fr-FR" dirty="0"/>
              <a:t>, Résultat)</a:t>
            </a:r>
          </a:p>
          <a:p>
            <a:r>
              <a:rPr lang="fr-FR" dirty="0"/>
              <a:t>Clé primaire : </a:t>
            </a:r>
            <a:r>
              <a:rPr lang="fr-FR" dirty="0" err="1"/>
              <a:t>NoCourse</a:t>
            </a:r>
            <a:r>
              <a:rPr lang="fr-FR" dirty="0"/>
              <a:t>, </a:t>
            </a:r>
            <a:r>
              <a:rPr lang="fr-FR" dirty="0" err="1" smtClean="0"/>
              <a:t>NoCheval</a:t>
            </a:r>
            <a:endParaRPr lang="fr-FR" dirty="0"/>
          </a:p>
          <a:p>
            <a:r>
              <a:rPr lang="fr-FR" dirty="0"/>
              <a:t>Clés étrangères : </a:t>
            </a:r>
            <a:r>
              <a:rPr lang="fr-FR" dirty="0" err="1"/>
              <a:t>NoCourse</a:t>
            </a:r>
            <a:r>
              <a:rPr lang="fr-FR" dirty="0"/>
              <a:t> en référence à </a:t>
            </a:r>
            <a:r>
              <a:rPr lang="fr-FR" dirty="0" err="1"/>
              <a:t>NoCourse</a:t>
            </a:r>
            <a:r>
              <a:rPr lang="fr-FR" dirty="0"/>
              <a:t> de COURSE</a:t>
            </a:r>
          </a:p>
          <a:p>
            <a:r>
              <a:rPr lang="fr-FR" dirty="0"/>
              <a:t>	               </a:t>
            </a:r>
            <a:r>
              <a:rPr lang="fr-FR" dirty="0" err="1"/>
              <a:t>NoCheval</a:t>
            </a:r>
            <a:r>
              <a:rPr lang="fr-FR" dirty="0"/>
              <a:t> en référence à </a:t>
            </a:r>
            <a:r>
              <a:rPr lang="fr-FR" dirty="0" err="1"/>
              <a:t>NoCheval</a:t>
            </a:r>
            <a:r>
              <a:rPr lang="fr-FR" dirty="0"/>
              <a:t> de CHEVAL</a:t>
            </a:r>
          </a:p>
          <a:p>
            <a:r>
              <a:rPr lang="fr-FR" dirty="0"/>
              <a:t>	               </a:t>
            </a:r>
            <a:r>
              <a:rPr lang="fr-FR" dirty="0" err="1"/>
              <a:t>NoJockey</a:t>
            </a:r>
            <a:r>
              <a:rPr lang="fr-FR" dirty="0"/>
              <a:t> en référence à </a:t>
            </a:r>
            <a:r>
              <a:rPr lang="fr-FR" dirty="0" err="1"/>
              <a:t>NoJockey</a:t>
            </a:r>
            <a:r>
              <a:rPr lang="fr-FR" dirty="0"/>
              <a:t> de JOCKEY</a:t>
            </a:r>
          </a:p>
        </p:txBody>
      </p:sp>
    </p:spTree>
    <p:extLst>
      <p:ext uri="{BB962C8B-B14F-4D97-AF65-F5344CB8AC3E}">
        <p14:creationId xmlns:p14="http://schemas.microsoft.com/office/powerpoint/2010/main" xmlns="" val="1210912355"/>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Profondeur">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C473073F-34A4-486A-BBA1-2A70AE921EB6}"/>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3033</TotalTime>
  <Words>674</Words>
  <Application>Microsoft Office PowerPoint</Application>
  <PresentationFormat>Personnalisé</PresentationFormat>
  <Paragraphs>211</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Profondeur</vt:lpstr>
      <vt:lpstr>MCD étendu</vt:lpstr>
      <vt:lpstr>INTRODUCTION</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MCD étendu</dc:title>
  <dc:creator>MOURTAJI Imad Ext DTRS/FABS</dc:creator>
  <cp:lastModifiedBy>mbenmechiche</cp:lastModifiedBy>
  <cp:revision>64</cp:revision>
  <dcterms:created xsi:type="dcterms:W3CDTF">2016-12-04T20:35:01Z</dcterms:created>
  <dcterms:modified xsi:type="dcterms:W3CDTF">2023-09-22T08:22:30Z</dcterms:modified>
</cp:coreProperties>
</file>