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55"/>
  </p:notesMasterIdLst>
  <p:handoutMasterIdLst>
    <p:handoutMasterId r:id="rId5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0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757988" cy="98821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32200" cy="493560"/>
          </a:xfrm>
          <a:prstGeom prst="rect">
            <a:avLst/>
          </a:prstGeom>
          <a:noFill/>
          <a:ln>
            <a:noFill/>
          </a:ln>
        </p:spPr>
        <p:txBody>
          <a:bodyPr vert="horz" wrap="none" lIns="90000" tIns="45000" rIns="90000" bIns="4500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fr-FR" sz="1400" b="0" i="0" u="none" strike="noStrike" baseline="0">
              <a:ln>
                <a:noFill/>
              </a:ln>
              <a:solidFill>
                <a:srgbClr val="FFFF00"/>
              </a:solidFill>
              <a:latin typeface="arial" pitchFamily="34"/>
              <a:ea typeface="DejaVu Sans" pitchFamily="2"/>
              <a:cs typeface="DejaVu Sans" pitchFamily="2"/>
            </a:endParaRPr>
          </a:p>
        </p:txBody>
      </p:sp>
      <p:sp>
        <p:nvSpPr>
          <p:cNvPr id="3" name="Espace réservé de la date 2"/>
          <p:cNvSpPr txBox="1">
            <a:spLocks noGrp="1"/>
          </p:cNvSpPr>
          <p:nvPr>
            <p:ph type="dt" sz="quarter" idx="1"/>
          </p:nvPr>
        </p:nvSpPr>
        <p:spPr>
          <a:xfrm>
            <a:off x="3824639" y="0"/>
            <a:ext cx="2932200" cy="493560"/>
          </a:xfrm>
          <a:prstGeom prst="rect">
            <a:avLst/>
          </a:prstGeom>
          <a:noFill/>
          <a:ln>
            <a:noFill/>
          </a:ln>
        </p:spPr>
        <p:txBody>
          <a:bodyPr vert="horz" wrap="none" lIns="90000" tIns="45000" rIns="90000" bIns="4500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fr-FR" sz="1400" b="0" i="0" u="none" strike="noStrike" baseline="0">
              <a:ln>
                <a:noFill/>
              </a:ln>
              <a:solidFill>
                <a:srgbClr val="FFFF00"/>
              </a:solidFill>
              <a:latin typeface="arial" pitchFamily="34"/>
              <a:ea typeface="DejaVu Sans" pitchFamily="2"/>
              <a:cs typeface="DejaVu Sans" pitchFamily="2"/>
            </a:endParaRPr>
          </a:p>
        </p:txBody>
      </p:sp>
      <p:sp>
        <p:nvSpPr>
          <p:cNvPr id="4" name="Espace réservé du pied de page 3"/>
          <p:cNvSpPr txBox="1">
            <a:spLocks noGrp="1"/>
          </p:cNvSpPr>
          <p:nvPr>
            <p:ph type="ftr" sz="quarter" idx="2"/>
          </p:nvPr>
        </p:nvSpPr>
        <p:spPr>
          <a:xfrm>
            <a:off x="0" y="9388080"/>
            <a:ext cx="2932200" cy="493560"/>
          </a:xfrm>
          <a:prstGeom prst="rect">
            <a:avLst/>
          </a:prstGeom>
          <a:noFill/>
          <a:ln>
            <a:noFill/>
          </a:ln>
        </p:spPr>
        <p:txBody>
          <a:bodyPr vert="horz" wrap="none" lIns="90000" tIns="45000" rIns="90000" bIns="45000" anchor="b"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fr-FR" sz="1400" b="0" i="0" u="none" strike="noStrike" baseline="0">
              <a:ln>
                <a:noFill/>
              </a:ln>
              <a:solidFill>
                <a:srgbClr val="FFFF00"/>
              </a:solidFill>
              <a:latin typeface="arial" pitchFamily="34"/>
              <a:ea typeface="DejaVu Sans" pitchFamily="2"/>
              <a:cs typeface="DejaVu Sans" pitchFamily="2"/>
            </a:endParaRPr>
          </a:p>
        </p:txBody>
      </p:sp>
      <p:sp>
        <p:nvSpPr>
          <p:cNvPr id="5" name="Espace réservé du numéro de diapositive 4"/>
          <p:cNvSpPr txBox="1">
            <a:spLocks noGrp="1"/>
          </p:cNvSpPr>
          <p:nvPr>
            <p:ph type="sldNum" sz="quarter" idx="3"/>
          </p:nvPr>
        </p:nvSpPr>
        <p:spPr>
          <a:xfrm>
            <a:off x="3824639" y="9388080"/>
            <a:ext cx="2932200" cy="493560"/>
          </a:xfrm>
          <a:prstGeom prst="rect">
            <a:avLst/>
          </a:prstGeom>
          <a:noFill/>
          <a:ln>
            <a:noFill/>
          </a:ln>
        </p:spPr>
        <p:txBody>
          <a:bodyPr vert="horz" wrap="none" lIns="90000" tIns="45000" rIns="90000" bIns="45000" anchor="b"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5C7F8AC-9C90-4180-9019-D0449A89AC22}"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‹N°›</a:t>
            </a:fld>
            <a:endParaRPr lang="fr-FR" sz="1400" b="0" i="0" u="none" strike="noStrike" baseline="0">
              <a:ln>
                <a:noFill/>
              </a:ln>
              <a:solidFill>
                <a:srgbClr val="FFFF00"/>
              </a:solidFill>
              <a:latin typeface="arial" pitchFamily="34"/>
              <a:ea typeface="DejaVu Sans" pitchFamily="2"/>
              <a:cs typeface="DejaVu Sans" pitchFamily="2"/>
            </a:endParaRPr>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57200" cy="9882000"/>
          </a:xfrm>
          <a:prstGeom prst="rect">
            <a:avLst/>
          </a:prstGeom>
          <a:solidFill>
            <a:srgbClr val="FFFFFF"/>
          </a:solidFill>
          <a:ln>
            <a:noFill/>
            <a:prstDash val="solid"/>
          </a:ln>
        </p:spPr>
        <p:txBody>
          <a:bodyPr vert="horz" wrap="none" lIns="90000" tIns="45000" rIns="90000" bIns="45000" anchor="ctr" anchorCtr="1"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3" name="Espace réservé de l'en-tête 2"/>
          <p:cNvSpPr txBox="1">
            <a:spLocks noGrp="1"/>
          </p:cNvSpPr>
          <p:nvPr>
            <p:ph type="hdr" sz="quarter"/>
          </p:nvPr>
        </p:nvSpPr>
        <p:spPr>
          <a:xfrm>
            <a:off x="0" y="-360"/>
            <a:ext cx="2927520" cy="49392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1200" b="0" i="0" u="none" strike="noStrike" baseline="0">
                <a:solidFill>
                  <a:srgbClr val="000000"/>
                </a:solidFill>
                <a:latin typeface="Times New Roman" pitchFamily="18"/>
                <a:ea typeface="DejaVu Sans" pitchFamily="2"/>
                <a:cs typeface="DejaVu Sans" pitchFamily="2"/>
              </a:defRPr>
            </a:lvl1pPr>
          </a:lstStyle>
          <a:p>
            <a:pPr lvl="0"/>
            <a:endParaRPr lang="fr-FR"/>
          </a:p>
        </p:txBody>
      </p:sp>
      <p:sp>
        <p:nvSpPr>
          <p:cNvPr id="4" name="Espace réservé de la date 3"/>
          <p:cNvSpPr txBox="1">
            <a:spLocks noGrp="1"/>
          </p:cNvSpPr>
          <p:nvPr>
            <p:ph type="dt" idx="1"/>
          </p:nvPr>
        </p:nvSpPr>
        <p:spPr>
          <a:xfrm>
            <a:off x="3828959" y="-360"/>
            <a:ext cx="2927520" cy="493920"/>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1200" b="0" i="0" u="none" strike="noStrike" baseline="0">
                <a:solidFill>
                  <a:srgbClr val="000000"/>
                </a:solidFill>
                <a:latin typeface="Times New Roman" pitchFamily="18"/>
                <a:ea typeface="DejaVu Sans" pitchFamily="2"/>
                <a:cs typeface="DejaVu Sans" pitchFamily="2"/>
              </a:defRPr>
            </a:lvl1pPr>
          </a:lstStyle>
          <a:p>
            <a:pPr lvl="0"/>
            <a:endParaRPr lang="fr-FR"/>
          </a:p>
        </p:txBody>
      </p:sp>
      <p:sp>
        <p:nvSpPr>
          <p:cNvPr id="5" name="Espace réservé de l'image des diapositives 4"/>
          <p:cNvSpPr>
            <a:spLocks noGrp="1" noRot="1" noChangeAspect="1"/>
          </p:cNvSpPr>
          <p:nvPr>
            <p:ph type="sldImg" idx="2"/>
          </p:nvPr>
        </p:nvSpPr>
        <p:spPr>
          <a:xfrm>
            <a:off x="907560" y="740879"/>
            <a:ext cx="4940280" cy="3705839"/>
          </a:xfrm>
          <a:prstGeom prst="rect">
            <a:avLst/>
          </a:prstGeom>
          <a:noFill/>
          <a:ln>
            <a:noFill/>
            <a:prstDash val="solid"/>
          </a:ln>
        </p:spPr>
      </p:sp>
      <p:sp>
        <p:nvSpPr>
          <p:cNvPr id="6" name="Espace réservé des commentaires 5"/>
          <p:cNvSpPr txBox="1">
            <a:spLocks noGrp="1"/>
          </p:cNvSpPr>
          <p:nvPr>
            <p:ph type="body" sz="quarter" idx="3"/>
          </p:nvPr>
        </p:nvSpPr>
        <p:spPr>
          <a:xfrm>
            <a:off x="899639" y="4694040"/>
            <a:ext cx="4956120" cy="444528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fr-FR"/>
          </a:p>
        </p:txBody>
      </p:sp>
      <p:sp>
        <p:nvSpPr>
          <p:cNvPr id="7" name="Espace réservé du pied de page 6"/>
          <p:cNvSpPr txBox="1">
            <a:spLocks noGrp="1"/>
          </p:cNvSpPr>
          <p:nvPr>
            <p:ph type="ftr" sz="quarter" idx="4"/>
          </p:nvPr>
        </p:nvSpPr>
        <p:spPr>
          <a:xfrm>
            <a:off x="0" y="9386280"/>
            <a:ext cx="2927520" cy="493920"/>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1200" b="0" i="0" u="none" strike="noStrike" baseline="0">
                <a:solidFill>
                  <a:srgbClr val="000000"/>
                </a:solidFill>
                <a:latin typeface="Times New Roman" pitchFamily="18"/>
                <a:ea typeface="DejaVu Sans" pitchFamily="2"/>
                <a:cs typeface="DejaVu Sans" pitchFamily="2"/>
              </a:defRPr>
            </a:lvl1pPr>
          </a:lstStyle>
          <a:p>
            <a:pPr lvl="0"/>
            <a:endParaRPr lang="fr-FR"/>
          </a:p>
        </p:txBody>
      </p:sp>
      <p:sp>
        <p:nvSpPr>
          <p:cNvPr id="8" name="Espace réservé du numéro de diapositive 7"/>
          <p:cNvSpPr txBox="1">
            <a:spLocks noGrp="1"/>
          </p:cNvSpPr>
          <p:nvPr>
            <p:ph type="sldNum" sz="quarter" idx="5"/>
          </p:nvPr>
        </p:nvSpPr>
        <p:spPr>
          <a:xfrm>
            <a:off x="3828959" y="9386280"/>
            <a:ext cx="2927520" cy="49392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1200" b="0" i="0" u="none" strike="noStrike" baseline="0">
                <a:solidFill>
                  <a:srgbClr val="000000"/>
                </a:solidFill>
                <a:latin typeface="Times New Roman" pitchFamily="18"/>
                <a:ea typeface="DejaVu Sans" pitchFamily="2"/>
                <a:cs typeface="DejaVu Sans" pitchFamily="2"/>
              </a:defRPr>
            </a:lvl1pPr>
          </a:lstStyle>
          <a:p>
            <a:pPr lvl="0"/>
            <a:fld id="{337D2EB9-ADF1-424B-84C1-8B8C8CB31805}" type="slidenum">
              <a:rPr/>
              <a:pPr lvl="0"/>
              <a:t>‹N°›</a:t>
            </a:fld>
            <a:endParaRPr lang="fr-FR"/>
          </a:p>
        </p:txBody>
      </p:sp>
    </p:spTree>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1200" b="0" i="0" u="none" strike="noStrike" baseline="0">
        <a:ln>
          <a:noFill/>
        </a:ln>
        <a:solidFill>
          <a:srgbClr val="000000"/>
        </a:solidFill>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EE50D34-BF76-4195-9BC2-3A9970ACCBEF}" type="slidenum">
              <a:rPr/>
              <a:pPr lvl="0"/>
              <a:t>1</a:t>
            </a:fld>
            <a:endParaRPr lang="fr-FR"/>
          </a:p>
        </p:txBody>
      </p:sp>
      <p:sp>
        <p:nvSpPr>
          <p:cNvPr id="2" name="Espace réservé de l'image des diapositives 1"/>
          <p:cNvSpPr>
            <a:spLocks noGrp="1" noRot="1" noChangeAspect="1" noResize="1"/>
          </p:cNvSpPr>
          <p:nvPr>
            <p:ph type="sldImg"/>
          </p:nvPr>
        </p:nvSpPr>
        <p:spPr>
          <a:xfrm>
            <a:off x="908050" y="741363"/>
            <a:ext cx="4940300" cy="370522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B0158A83-8D7E-4F64-9F27-EB7D883C1195}" type="slidenum">
              <a:rPr/>
              <a:pPr lvl="0"/>
              <a:t>10</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2827802A-13AF-4E5A-8749-EB6055730EC5}" type="slidenum">
              <a:rPr/>
              <a:pPr lvl="0"/>
              <a:t>11</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B7030475-71E7-4642-A437-309FE61D4801}" type="slidenum">
              <a:rPr/>
              <a:pPr lvl="0"/>
              <a:t>12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4479EF83-48C2-4232-AEDF-F60195A7A6A9}" type="slidenum">
              <a:rPr/>
              <a:pPr lvl="0"/>
              <a:t>13</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106F2A0-50E3-495C-9302-57F35C8F2506}" type="slidenum">
              <a:rPr/>
              <a:pPr lvl="0"/>
              <a:t>14</a:t>
            </a:fld>
            <a:endParaRPr lang="fr-FR"/>
          </a:p>
        </p:txBody>
      </p:sp>
      <p:sp>
        <p:nvSpPr>
          <p:cNvPr id="2" name="Espace réservé de l'image des diapositives 1"/>
          <p:cNvSpPr>
            <a:spLocks noGrp="1" noRot="1" noChangeAspect="1" noResize="1"/>
          </p:cNvSpPr>
          <p:nvPr>
            <p:ph type="sldImg"/>
          </p:nvPr>
        </p:nvSpPr>
        <p:spPr>
          <a:xfrm>
            <a:off x="908050" y="741363"/>
            <a:ext cx="4940300" cy="370522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wrap="square" lIns="90000" tIns="46800" rIns="90000" bIns="46800" anchor="t" anchorCtr="0">
            <a:spAutoFit/>
          </a:bodyPr>
          <a:lstStyle/>
          <a:p>
            <a:pPr lvl="0">
              <a:lnSpc>
                <a:spcPct val="80000"/>
              </a:lnSpc>
              <a:spcBef>
                <a:spcPts val="675"/>
              </a:spcBef>
              <a:tabLst/>
            </a:pPr>
            <a:r>
              <a:rPr lang="fr-FR" sz="1800">
                <a:latin typeface="Thorndale" pitchFamily="18"/>
              </a:rPr>
              <a:t>Enfin, il est également clair que si l’on met de côté leur vertu pédagogique, les deux algorithmes ci-dessus sont parfaitement idiots : Il n’y a aucun intérêt à affecter une variable pour l’affecter différemment juste après. En l’occurrence, on aurait tout aussi bien atteint le même résultat en écrivant simplement :</a:t>
            </a:r>
          </a:p>
          <a:p>
            <a:pPr lvl="0">
              <a:lnSpc>
                <a:spcPct val="80000"/>
              </a:lnSpc>
              <a:spcBef>
                <a:spcPts val="675"/>
              </a:spcBef>
              <a:tabLst/>
            </a:pPr>
            <a:r>
              <a:rPr lang="fr-FR" sz="1800">
                <a:latin typeface="Thorndale" pitchFamily="18"/>
              </a:rPr>
              <a:t>Exemple 1</a:t>
            </a:r>
            <a:br>
              <a:rPr lang="fr-FR" sz="1800">
                <a:latin typeface="Thorndale" pitchFamily="18"/>
              </a:rPr>
            </a:br>
            <a:r>
              <a:rPr lang="fr-FR" sz="1800" b="1">
                <a:latin typeface="Thorndale" pitchFamily="18"/>
              </a:rPr>
              <a:t>Variable</a:t>
            </a:r>
            <a:r>
              <a:rPr lang="fr-FR" sz="1800">
                <a:latin typeface="Thorndale" pitchFamily="18"/>
              </a:rPr>
              <a:t> A </a:t>
            </a:r>
            <a:r>
              <a:rPr lang="fr-FR" sz="1800" b="1">
                <a:latin typeface="Thorndale" pitchFamily="18"/>
              </a:rPr>
              <a:t>en Numérique</a:t>
            </a:r>
            <a:br>
              <a:rPr lang="fr-FR" sz="1800" b="1">
                <a:latin typeface="Thorndale" pitchFamily="18"/>
              </a:rPr>
            </a:br>
            <a:r>
              <a:rPr lang="fr-FR" sz="1800" b="1">
                <a:latin typeface="Thorndale" pitchFamily="18"/>
              </a:rPr>
              <a:t>Début</a:t>
            </a:r>
            <a:br>
              <a:rPr lang="fr-FR" sz="1800" b="1">
                <a:latin typeface="Thorndale" pitchFamily="18"/>
              </a:rPr>
            </a:br>
            <a:r>
              <a:rPr lang="fr-FR" sz="1800">
                <a:latin typeface="Thorndale" pitchFamily="18"/>
              </a:rPr>
              <a:t>A ← 12</a:t>
            </a:r>
            <a:br>
              <a:rPr lang="fr-FR" sz="1800">
                <a:latin typeface="Thorndale" pitchFamily="18"/>
              </a:rPr>
            </a:br>
            <a:r>
              <a:rPr lang="fr-FR" sz="1800" b="1">
                <a:latin typeface="Thorndale" pitchFamily="18"/>
              </a:rPr>
              <a:t>Fin</a:t>
            </a:r>
            <a:br>
              <a:rPr lang="fr-FR" sz="1800" b="1">
                <a:latin typeface="Thorndale" pitchFamily="18"/>
              </a:rPr>
            </a:br>
            <a:r>
              <a:rPr lang="fr-FR" sz="1800" b="1">
                <a:latin typeface="Thorndale" pitchFamily="18"/>
              </a:rPr>
              <a:t/>
            </a:r>
            <a:br>
              <a:rPr lang="fr-FR" sz="1800" b="1">
                <a:latin typeface="Thorndale" pitchFamily="18"/>
              </a:rPr>
            </a:br>
            <a:r>
              <a:rPr lang="fr-FR" sz="1800">
                <a:latin typeface="Thorndale" pitchFamily="18"/>
              </a:rPr>
              <a:t>Exemple 2</a:t>
            </a:r>
            <a:br>
              <a:rPr lang="fr-FR" sz="1800">
                <a:latin typeface="Thorndale" pitchFamily="18"/>
              </a:rPr>
            </a:br>
            <a:r>
              <a:rPr lang="fr-FR" sz="1800" b="1">
                <a:latin typeface="Thorndale" pitchFamily="18"/>
              </a:rPr>
              <a:t>Variable</a:t>
            </a:r>
            <a:r>
              <a:rPr lang="fr-FR" sz="1800">
                <a:latin typeface="Thorndale" pitchFamily="18"/>
              </a:rPr>
              <a:t> A </a:t>
            </a:r>
            <a:r>
              <a:rPr lang="fr-FR" sz="1800" b="1">
                <a:latin typeface="Thorndale" pitchFamily="18"/>
              </a:rPr>
              <a:t>en Numérique</a:t>
            </a:r>
            <a:br>
              <a:rPr lang="fr-FR" sz="1800" b="1">
                <a:latin typeface="Thorndale" pitchFamily="18"/>
              </a:rPr>
            </a:br>
            <a:r>
              <a:rPr lang="fr-FR" sz="1800" b="1">
                <a:latin typeface="Thorndale" pitchFamily="18"/>
              </a:rPr>
              <a:t>Début</a:t>
            </a:r>
            <a:br>
              <a:rPr lang="fr-FR" sz="1800" b="1">
                <a:latin typeface="Thorndale" pitchFamily="18"/>
              </a:rPr>
            </a:br>
            <a:r>
              <a:rPr lang="fr-FR" sz="1800">
                <a:latin typeface="Thorndale" pitchFamily="18"/>
              </a:rPr>
              <a:t>A ← 34</a:t>
            </a:r>
            <a:br>
              <a:rPr lang="fr-FR" sz="1800">
                <a:latin typeface="Thorndale" pitchFamily="18"/>
              </a:rPr>
            </a:br>
            <a:r>
              <a:rPr lang="fr-FR" sz="1800" b="1">
                <a:latin typeface="Thorndale" pitchFamily="18"/>
              </a:rPr>
              <a:t>Fin</a:t>
            </a:r>
          </a:p>
          <a:p>
            <a:pPr lvl="0">
              <a:lnSpc>
                <a:spcPct val="80000"/>
              </a:lnSpc>
              <a:spcBef>
                <a:spcPts val="675"/>
              </a:spcBef>
              <a:tabLst/>
            </a:pPr>
            <a:endParaRPr lang="fr-FR" sz="1800" b="1">
              <a:latin typeface="Thorndale" pitchFamily="1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B5CBDC55-F3F0-4767-847D-68D94540316C}" type="slidenum">
              <a:rPr/>
              <a:pPr lvl="0"/>
              <a:t>15</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FE664418-65CF-4F0E-9A0F-92E8558889E4}" type="slidenum">
              <a:rPr/>
              <a:pPr lvl="0"/>
              <a:t>16</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C79E030-0390-4BF0-8D71-E3675C9281BE}" type="slidenum">
              <a:rPr/>
              <a:pPr lvl="0"/>
              <a:t>17</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5C0EEC3F-7169-4A7F-B4A0-DF6F539C6DD6}" type="slidenum">
              <a:rPr/>
              <a:pPr lvl="0"/>
              <a:t>18</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8ABE6FF5-233B-40A3-BFEF-C051F802F956}" type="slidenum">
              <a:rPr/>
              <a:pPr lvl="0"/>
              <a:t>19</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749D370D-C9D0-4F6B-9259-D60896102880}" type="slidenum">
              <a:rPr/>
              <a:pPr lvl="0"/>
              <a:t>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53F668C4-8762-403C-A988-10489338E13D}" type="slidenum">
              <a:rPr/>
              <a:pPr lvl="0"/>
              <a:t>20</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0C557968-1322-49E6-866E-DB8D75E84695}" type="slidenum">
              <a:rPr/>
              <a:pPr lvl="0"/>
              <a:t>21</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268FCAB0-8052-4B63-A6E9-49D54635D459}" type="slidenum">
              <a:rPr/>
              <a:pPr lvl="0"/>
              <a:t>22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E30C293F-8FD8-47D7-B1EA-C05E1D6E52EB}" type="slidenum">
              <a:rPr/>
              <a:pPr lvl="0"/>
              <a:t>24</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242B8744-BDCE-4BF6-A6E6-FC7159AB6F49}" type="slidenum">
              <a:rPr/>
              <a:pPr lvl="0"/>
              <a:t>25</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ECBA9B12-87C3-469B-B208-401868ED29FB}" type="slidenum">
              <a:rPr/>
              <a:pPr lvl="0"/>
              <a:t>26</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7EA14DE-3FBE-4B46-B912-F7F848078FBB}" type="slidenum">
              <a:rPr/>
              <a:pPr lvl="0"/>
              <a:t>27</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0E608E7-853D-4C00-AB45-9EDFC5527C22}" type="slidenum">
              <a:rPr/>
              <a:pPr lvl="0"/>
              <a:t>28</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6596767-7C38-417D-A39E-40DE0D5F0C4A}" type="slidenum">
              <a:rPr/>
              <a:pPr lvl="0"/>
              <a:t>29</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DDD2F7AE-F5C1-4A99-A8FE-19E4D70B40C3}" type="slidenum">
              <a:rPr/>
              <a:pPr lvl="0"/>
              <a:t>30</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ECF10F62-2B4C-4221-87AF-6CE4014A9C75}" type="slidenum">
              <a:rPr/>
              <a:pPr lvl="0"/>
              <a:t>3</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E4089D22-66CD-41A4-BECE-75F7ED7D2D24}" type="slidenum">
              <a:rPr/>
              <a:pPr lvl="0"/>
              <a:t>31</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4BC91496-5325-45B3-96A7-081626F9FF0A}" type="slidenum">
              <a:rPr/>
              <a:pPr lvl="0"/>
              <a:t>32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06200"/>
          </a:xfrm>
        </p:spPr>
        <p:txBody>
          <a:bodyPr/>
          <a:lstStyle/>
          <a:p>
            <a:pPr>
              <a:tabLst/>
            </a:pPr>
            <a:endParaRPr lang="fr-FR" sz="2400">
              <a:latin typeface="Thorndale" pitchFamily="1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519D9BBE-3D1D-4E72-A598-4441E57547DE}" type="slidenum">
              <a:rPr/>
              <a:pPr lvl="0"/>
              <a:t>33</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E69EFBB6-576F-4E2C-9DA2-1C8C17455C6D}" type="slidenum">
              <a:rPr/>
              <a:pPr lvl="0"/>
              <a:t>34</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F0E8A849-BB60-4656-BF36-9C5B3E96B361}" type="slidenum">
              <a:rPr/>
              <a:pPr lvl="0"/>
              <a:t>35</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92C16A18-D8E8-41BA-A661-455866176923}" type="slidenum">
              <a:rPr/>
              <a:pPr lvl="0"/>
              <a:t>36</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C72199B1-A04D-46C6-93C0-F1C8884AE001}" type="slidenum">
              <a:rPr/>
              <a:pPr lvl="0"/>
              <a:t>37</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759A6082-7366-4F16-AA07-05147CAFCA46}" type="slidenum">
              <a:rPr/>
              <a:pPr lvl="0"/>
              <a:t>38</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7D9335A-2BFE-4D8E-ABFA-0297A266B763}" type="slidenum">
              <a:rPr/>
              <a:pPr lvl="0"/>
              <a:t>39</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89816049-7518-481D-966C-C96A49D13978}" type="slidenum">
              <a:rPr/>
              <a:pPr lvl="0"/>
              <a:t>40</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9BEA9419-799A-4938-AC8C-1D94CF84FEF4}" type="slidenum">
              <a:rPr/>
              <a:pPr lvl="0"/>
              <a:t>4</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9439BE77-CDF8-42C7-A3DE-044D07C5951F}" type="slidenum">
              <a:rPr/>
              <a:pPr lvl="0"/>
              <a:t>41</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FB2B3DA3-43DA-42A3-8008-3B0BCD464BE4}" type="slidenum">
              <a:rPr/>
              <a:pPr lvl="0"/>
              <a:t>42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B27B5522-EC10-4F89-A791-653C11986210}" type="slidenum">
              <a:rPr/>
              <a:pPr lvl="0"/>
              <a:t>43</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8C63DCD0-F4DB-439B-A057-EC444FC2D1CC}" type="slidenum">
              <a:rPr/>
              <a:pPr lvl="0"/>
              <a:t>44</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946FEEFF-0257-4467-991F-1BB5204A7C3F}" type="slidenum">
              <a:rPr/>
              <a:pPr lvl="0"/>
              <a:t>45</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CBA00695-9DF2-4B92-9BC3-0FC7676D68FE}" type="slidenum">
              <a:rPr/>
              <a:pPr lvl="0"/>
              <a:t>46</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6872159-3FC9-484A-9E71-45E6550A5F58}" type="slidenum">
              <a:rPr/>
              <a:pPr lvl="0"/>
              <a:t>47</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0A895A7-4A8C-4360-8A4C-1CC511178783}" type="slidenum">
              <a:rPr/>
              <a:pPr lvl="0"/>
              <a:t>48</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660EC198-93E2-4F22-837D-91585D82FA11}" type="slidenum">
              <a:rPr/>
              <a:pPr lvl="0"/>
              <a:t>49</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F9A1F62B-F5F6-453B-BDD3-92EDF14F6A18}" type="slidenum">
              <a:rPr/>
              <a:pPr lvl="0"/>
              <a:t>50</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C31B9298-CDCE-4A80-B406-9118D729C750}" type="slidenum">
              <a:rPr/>
              <a:pPr lvl="0"/>
              <a:t>5</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5D608787-7337-4AE1-93F7-131566A5D3E6}" type="slidenum">
              <a:rPr/>
              <a:pPr lvl="0"/>
              <a:t>51</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D3E844F7-CFD9-4364-A7D1-32FD353CECED}" type="slidenum">
              <a:rPr/>
              <a:pPr lvl="0"/>
              <a:t>52</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1E66371D-8232-479E-AF51-9808DC21CB87}" type="slidenum">
              <a:rPr/>
              <a:pPr lvl="0"/>
              <a:t>6</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942372C-8337-4EBE-B873-94B46F38E3BF}" type="slidenum">
              <a:rPr/>
              <a:pPr lvl="0"/>
              <a:t>7</a:t>
            </a:fld>
            <a:endParaRPr lang="fr-FR"/>
          </a:p>
        </p:txBody>
      </p:sp>
      <p:sp>
        <p:nvSpPr>
          <p:cNvPr id="2" name="Espace réservé de l'image des diapositives 1"/>
          <p:cNvSpPr>
            <a:spLocks noGrp="1" noRot="1" noChangeAspect="1" noResize="1"/>
          </p:cNvSpPr>
          <p:nvPr>
            <p:ph type="sldImg"/>
          </p:nvPr>
        </p:nvSpPr>
        <p:spPr>
          <a:xfrm>
            <a:off x="908050" y="741363"/>
            <a:ext cx="4940300" cy="370522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wrap="square" lIns="90000" tIns="46800" rIns="90000" bIns="46800" anchor="t" anchorCtr="0">
            <a:spAutoFit/>
          </a:bodyPr>
          <a:lstStyle/>
          <a:p>
            <a:pPr lvl="0">
              <a:tabLst/>
            </a:pPr>
            <a:endParaRPr lang="fr-FR" sz="2400">
              <a:latin typeface="Thorndale"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A7DD4B9E-5505-4F7F-A5CA-64FF43F85966}" type="slidenum">
              <a:rPr/>
              <a:pPr lvl="0"/>
              <a:t>8</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7"/>
          <p:cNvSpPr txBox="1">
            <a:spLocks noGrp="1"/>
          </p:cNvSpPr>
          <p:nvPr>
            <p:ph type="sldNum" sz="quarter" idx="5"/>
          </p:nvPr>
        </p:nvSpPr>
        <p:spPr>
          <a:ln/>
        </p:spPr>
        <p:txBody>
          <a:bodyPr vert="horz" wrap="square" lIns="90000" tIns="46800" rIns="90000" bIns="46800" anchor="b" anchorCtr="0" compatLnSpc="1"/>
          <a:lstStyle/>
          <a:p>
            <a:pPr lvl="0"/>
            <a:fld id="{1513F3AB-045E-4C71-BE4E-9008CE85FBB6}" type="slidenum">
              <a:rPr/>
              <a:pPr lvl="0"/>
              <a:t>9</a:t>
            </a:fld>
            <a:endParaRPr lang="fr-FR"/>
          </a:p>
        </p:txBody>
      </p:sp>
      <p:sp>
        <p:nvSpPr>
          <p:cNvPr id="2" name="Espace réservé de l'image des diapositives 1"/>
          <p:cNvSpPr>
            <a:spLocks noGrp="1" noRot="1" noChangeAspect="1" noResize="1"/>
          </p:cNvSpPr>
          <p:nvPr>
            <p:ph type="sldImg"/>
          </p:nvPr>
        </p:nvSpPr>
        <p:spPr>
          <a:xfrm>
            <a:off x="1098550" y="949325"/>
            <a:ext cx="4559300" cy="3419475"/>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1045440" y="4701240"/>
            <a:ext cx="4671000" cy="3796560"/>
          </a:xfrm>
        </p:spPr>
        <p:txBody>
          <a:bodyPr>
            <a:spAutoFit/>
          </a:bodyPr>
          <a:lstStyle/>
          <a:p>
            <a:pPr>
              <a:tabLst/>
            </a:pPr>
            <a:endParaRPr lang="fr-FR" sz="2400">
              <a:latin typeface="Thorndale"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pPr lvl="0"/>
            <a:r>
              <a:rPr lang="fr-FR"/>
              <a:t>2007 / 2008</a:t>
            </a:r>
          </a:p>
        </p:txBody>
      </p:sp>
      <p:sp>
        <p:nvSpPr>
          <p:cNvPr id="5" name="Espace réservé du pied de page 4"/>
          <p:cNvSpPr>
            <a:spLocks noGrp="1"/>
          </p:cNvSpPr>
          <p:nvPr>
            <p:ph type="ftr" sz="quarter" idx="11"/>
          </p:nvPr>
        </p:nvSpPr>
        <p:spPr/>
        <p:txBody>
          <a:bodyPr/>
          <a:lstStyle/>
          <a:p>
            <a:pPr lvl="0"/>
            <a:r>
              <a:rPr lang="fr-FR"/>
              <a:t>BTS Informatique de Gestion</a:t>
            </a:r>
          </a:p>
        </p:txBody>
      </p:sp>
      <p:sp>
        <p:nvSpPr>
          <p:cNvPr id="6" name="Espace réservé du numéro de diapositive 5"/>
          <p:cNvSpPr>
            <a:spLocks noGrp="1"/>
          </p:cNvSpPr>
          <p:nvPr>
            <p:ph type="sldNum" sz="quarter" idx="12"/>
          </p:nvPr>
        </p:nvSpPr>
        <p:spPr/>
        <p:txBody>
          <a:bodyPr/>
          <a:lstStyle/>
          <a:p>
            <a:pPr lvl="0"/>
            <a:fld id="{8480C4FD-7DF2-46CE-B572-367D2C5F6A86}" type="slidenum">
              <a:rPr/>
              <a:pPr lvl="0"/>
              <a:t>‹N°›</a:t>
            </a:fld>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lvl="0"/>
            <a:r>
              <a:rPr lang="fr-FR"/>
              <a:t>2007 / 2008</a:t>
            </a:r>
          </a:p>
        </p:txBody>
      </p:sp>
      <p:sp>
        <p:nvSpPr>
          <p:cNvPr id="5" name="Espace réservé du pied de page 4"/>
          <p:cNvSpPr>
            <a:spLocks noGrp="1"/>
          </p:cNvSpPr>
          <p:nvPr>
            <p:ph type="ftr" sz="quarter" idx="11"/>
          </p:nvPr>
        </p:nvSpPr>
        <p:spPr/>
        <p:txBody>
          <a:bodyPr/>
          <a:lstStyle/>
          <a:p>
            <a:pPr lvl="0"/>
            <a:r>
              <a:rPr lang="fr-FR"/>
              <a:t>BTS Informatique de Gestion</a:t>
            </a:r>
          </a:p>
        </p:txBody>
      </p:sp>
      <p:sp>
        <p:nvSpPr>
          <p:cNvPr id="6" name="Espace réservé du numéro de diapositive 5"/>
          <p:cNvSpPr>
            <a:spLocks noGrp="1"/>
          </p:cNvSpPr>
          <p:nvPr>
            <p:ph type="sldNum" sz="quarter" idx="12"/>
          </p:nvPr>
        </p:nvSpPr>
        <p:spPr/>
        <p:txBody>
          <a:bodyPr/>
          <a:lstStyle/>
          <a:p>
            <a:pPr lvl="0"/>
            <a:fld id="{146032CC-B48E-42D4-9EF3-DD99C01F1CEE}" type="slidenum">
              <a:rPr/>
              <a:pPr lvl="0"/>
              <a:t>‹N°›</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463550"/>
            <a:ext cx="1943100" cy="54959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85800" y="463550"/>
            <a:ext cx="5676900" cy="54959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lvl="0"/>
            <a:r>
              <a:rPr lang="fr-FR"/>
              <a:t>2007 / 2008</a:t>
            </a:r>
          </a:p>
        </p:txBody>
      </p:sp>
      <p:sp>
        <p:nvSpPr>
          <p:cNvPr id="5" name="Espace réservé du pied de page 4"/>
          <p:cNvSpPr>
            <a:spLocks noGrp="1"/>
          </p:cNvSpPr>
          <p:nvPr>
            <p:ph type="ftr" sz="quarter" idx="11"/>
          </p:nvPr>
        </p:nvSpPr>
        <p:spPr/>
        <p:txBody>
          <a:bodyPr/>
          <a:lstStyle/>
          <a:p>
            <a:pPr lvl="0"/>
            <a:r>
              <a:rPr lang="fr-FR"/>
              <a:t>BTS Informatique de Gestion</a:t>
            </a:r>
          </a:p>
        </p:txBody>
      </p:sp>
      <p:sp>
        <p:nvSpPr>
          <p:cNvPr id="6" name="Espace réservé du numéro de diapositive 5"/>
          <p:cNvSpPr>
            <a:spLocks noGrp="1"/>
          </p:cNvSpPr>
          <p:nvPr>
            <p:ph type="sldNum" sz="quarter" idx="12"/>
          </p:nvPr>
        </p:nvSpPr>
        <p:spPr/>
        <p:txBody>
          <a:bodyPr/>
          <a:lstStyle/>
          <a:p>
            <a:pPr lvl="0"/>
            <a:fld id="{8572D7F6-5400-422E-B460-454F7F0BAA7B}" type="slidenum">
              <a:rPr/>
              <a:pPr lvl="0"/>
              <a:t>‹N°›</a:t>
            </a:fld>
            <a:endParaRPr lang="fr-F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0106B4A3-4212-4E39-93DE-E053E8F69C28}" type="datetimeFigureOut">
              <a:rPr lang="en-US" smtClean="0"/>
              <a:pPr/>
              <a:t>11/18/2022</a:t>
            </a:fld>
            <a:endParaRPr lang="en-US"/>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‹N°›</a:t>
            </a:fld>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0106B4A3-4212-4E39-93DE-E053E8F69C28}" type="datetimeFigureOut">
              <a:rPr lang="en-US" smtClean="0"/>
              <a:pPr/>
              <a:t>11/18/2022</a:t>
            </a:fld>
            <a:endParaRPr lang="en-US"/>
          </a:p>
        </p:txBody>
      </p:sp>
      <p:sp>
        <p:nvSpPr>
          <p:cNvPr id="5" name="Espace réservé du pied de page 4"/>
          <p:cNvSpPr>
            <a:spLocks noGrp="1"/>
          </p:cNvSpPr>
          <p:nvPr>
            <p:ph type="ftr" sz="quarter" idx="11"/>
          </p:nvPr>
        </p:nvSpPr>
        <p:spPr>
          <a:xfrm>
            <a:off x="457200" y="6480969"/>
            <a:ext cx="4260056" cy="300831"/>
          </a:xfrm>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0106B4A3-4212-4E39-93DE-E053E8F69C28}" type="datetimeFigureOut">
              <a:rPr lang="en-US" smtClean="0"/>
              <a:pPr/>
              <a:t>11/18/2022</a:t>
            </a:fld>
            <a:endParaRPr lang="en-US"/>
          </a:p>
        </p:txBody>
      </p:sp>
      <p:sp>
        <p:nvSpPr>
          <p:cNvPr id="5" name="Espace réservé du pied de page 4"/>
          <p:cNvSpPr>
            <a:spLocks noGrp="1"/>
          </p:cNvSpPr>
          <p:nvPr>
            <p:ph type="ftr" sz="quarter" idx="11"/>
          </p:nvPr>
        </p:nvSpPr>
        <p:spPr>
          <a:xfrm>
            <a:off x="2619376" y="6480969"/>
            <a:ext cx="4260056" cy="300831"/>
          </a:xfrm>
        </p:spPr>
        <p:txBody>
          <a:bodyPr/>
          <a:lstStyle/>
          <a:p>
            <a:endParaRPr kumimoji="0" lang="en-US"/>
          </a:p>
        </p:txBody>
      </p:sp>
      <p:sp>
        <p:nvSpPr>
          <p:cNvPr id="6" name="Espace réservé du numéro de diapositive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‹N°›</a:t>
            </a:fld>
            <a:endParaRPr kumimoji="0" lang="en-US"/>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0106B4A3-4212-4E39-93DE-E053E8F69C28}" type="datetimeFigureOut">
              <a:rPr lang="en-US" smtClean="0"/>
              <a:pPr/>
              <a:t>11/18/2022</a:t>
            </a:fld>
            <a:endParaRPr lang="en-US"/>
          </a:p>
        </p:txBody>
      </p:sp>
      <p:sp>
        <p:nvSpPr>
          <p:cNvPr id="6" name="Espace réservé du pied de page 5"/>
          <p:cNvSpPr>
            <a:spLocks noGrp="1"/>
          </p:cNvSpPr>
          <p:nvPr>
            <p:ph type="ftr" sz="quarter" idx="11"/>
          </p:nvPr>
        </p:nvSpPr>
        <p:spPr>
          <a:xfrm>
            <a:off x="457200" y="6480969"/>
            <a:ext cx="4260056" cy="301752"/>
          </a:xfrm>
        </p:spPr>
        <p:txBody>
          <a:bodyPr/>
          <a:lstStyle/>
          <a:p>
            <a:endParaRPr kumimoji="0" lang="en-US"/>
          </a:p>
        </p:txBody>
      </p:sp>
      <p:sp>
        <p:nvSpPr>
          <p:cNvPr id="7" name="Espace réservé du numéro de diapositive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0106B4A3-4212-4E39-93DE-E053E8F69C28}" type="datetimeFigureOut">
              <a:rPr lang="en-US" smtClean="0"/>
              <a:pPr/>
              <a:t>11/18/2022</a:t>
            </a:fld>
            <a:endParaRPr lang="en-US"/>
          </a:p>
        </p:txBody>
      </p:sp>
      <p:sp>
        <p:nvSpPr>
          <p:cNvPr id="8" name="Espace réservé du pied de page 7"/>
          <p:cNvSpPr>
            <a:spLocks noGrp="1"/>
          </p:cNvSpPr>
          <p:nvPr>
            <p:ph type="ftr" sz="quarter" idx="11"/>
          </p:nvPr>
        </p:nvSpPr>
        <p:spPr>
          <a:xfrm>
            <a:off x="457200" y="6480969"/>
            <a:ext cx="4261104" cy="301752"/>
          </a:xfrm>
        </p:spPr>
        <p:txBody>
          <a:bodyPr/>
          <a:lstStyle/>
          <a:p>
            <a:endParaRPr kumimoji="0" lang="en-US"/>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0106B4A3-4212-4E39-93DE-E053E8F69C28}" type="datetimeFigureOut">
              <a:rPr lang="en-US" smtClean="0"/>
              <a:pPr/>
              <a:t>11/18/2022</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0106B4A3-4212-4E39-93DE-E053E8F69C28}" type="datetimeFigureOut">
              <a:rPr lang="en-US" smtClean="0"/>
              <a:pPr/>
              <a:t>11/18/2022</a:t>
            </a:fld>
            <a:endParaRPr lang="en-US"/>
          </a:p>
        </p:txBody>
      </p:sp>
      <p:sp>
        <p:nvSpPr>
          <p:cNvPr id="3" name="Espace réservé du pied de page 2"/>
          <p:cNvSpPr>
            <a:spLocks noGrp="1"/>
          </p:cNvSpPr>
          <p:nvPr>
            <p:ph type="ftr" sz="quarter" idx="11"/>
          </p:nvPr>
        </p:nvSpPr>
        <p:spPr>
          <a:xfrm>
            <a:off x="457200" y="6481890"/>
            <a:ext cx="4260056" cy="300831"/>
          </a:xfrm>
        </p:spPr>
        <p:txBody>
          <a:bodyPr/>
          <a:lstStyle/>
          <a:p>
            <a:endParaRPr kumimoji="0" lang="en-US"/>
          </a:p>
        </p:txBody>
      </p:sp>
      <p:sp>
        <p:nvSpPr>
          <p:cNvPr id="4" name="Espace réservé du numéro de diapositive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‹N°›</a:t>
            </a:fld>
            <a:endParaRPr kumimoji="0"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11/18/2022</a:t>
            </a:fld>
            <a:endParaRPr lang="en-US"/>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lvl="0"/>
            <a:r>
              <a:rPr lang="fr-FR"/>
              <a:t>2007 / 2008</a:t>
            </a:r>
          </a:p>
        </p:txBody>
      </p:sp>
      <p:sp>
        <p:nvSpPr>
          <p:cNvPr id="5" name="Espace réservé du pied de page 4"/>
          <p:cNvSpPr>
            <a:spLocks noGrp="1"/>
          </p:cNvSpPr>
          <p:nvPr>
            <p:ph type="ftr" sz="quarter" idx="11"/>
          </p:nvPr>
        </p:nvSpPr>
        <p:spPr/>
        <p:txBody>
          <a:bodyPr/>
          <a:lstStyle/>
          <a:p>
            <a:pPr lvl="0"/>
            <a:r>
              <a:rPr lang="fr-FR"/>
              <a:t>BTS Informatique de Gestion</a:t>
            </a:r>
          </a:p>
        </p:txBody>
      </p:sp>
      <p:sp>
        <p:nvSpPr>
          <p:cNvPr id="6" name="Espace réservé du numéro de diapositive 5"/>
          <p:cNvSpPr>
            <a:spLocks noGrp="1"/>
          </p:cNvSpPr>
          <p:nvPr>
            <p:ph type="sldNum" sz="quarter" idx="12"/>
          </p:nvPr>
        </p:nvSpPr>
        <p:spPr/>
        <p:txBody>
          <a:bodyPr/>
          <a:lstStyle/>
          <a:p>
            <a:pPr lvl="0"/>
            <a:fld id="{21CA9FEE-DE66-4417-83C0-C7FCACC07077}" type="slidenum">
              <a:rPr/>
              <a:pPr lvl="0"/>
              <a:t>‹N°›</a:t>
            </a:fld>
            <a:endParaRPr lang="fr-F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11/18/2022</a:t>
            </a:fld>
            <a:endParaRPr lang="en-US"/>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106B4A3-4212-4E39-93DE-E053E8F69C28}" type="datetimeFigureOut">
              <a:rPr lang="en-US" smtClean="0"/>
              <a:pPr/>
              <a:t>11/18/2022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106B4A3-4212-4E39-93DE-E053E8F69C28}" type="datetimeFigureOut">
              <a:rPr lang="en-US" smtClean="0"/>
              <a:pPr/>
              <a:t>11/18/2022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pPr lvl="0"/>
            <a:r>
              <a:rPr lang="fr-FR"/>
              <a:t>2007 / 2008</a:t>
            </a:r>
          </a:p>
        </p:txBody>
      </p:sp>
      <p:sp>
        <p:nvSpPr>
          <p:cNvPr id="5" name="Espace réservé du pied de page 4"/>
          <p:cNvSpPr>
            <a:spLocks noGrp="1"/>
          </p:cNvSpPr>
          <p:nvPr>
            <p:ph type="ftr" sz="quarter" idx="11"/>
          </p:nvPr>
        </p:nvSpPr>
        <p:spPr/>
        <p:txBody>
          <a:bodyPr/>
          <a:lstStyle/>
          <a:p>
            <a:pPr lvl="0"/>
            <a:r>
              <a:rPr lang="fr-FR"/>
              <a:t>BTS Informatique de Gestion</a:t>
            </a:r>
          </a:p>
        </p:txBody>
      </p:sp>
      <p:sp>
        <p:nvSpPr>
          <p:cNvPr id="6" name="Espace réservé du numéro de diapositive 5"/>
          <p:cNvSpPr>
            <a:spLocks noGrp="1"/>
          </p:cNvSpPr>
          <p:nvPr>
            <p:ph type="sldNum" sz="quarter" idx="12"/>
          </p:nvPr>
        </p:nvSpPr>
        <p:spPr/>
        <p:txBody>
          <a:bodyPr/>
          <a:lstStyle/>
          <a:p>
            <a:pPr lvl="0"/>
            <a:fld id="{CE2A7F09-DE07-4EA8-99B8-F0B632C766D2}" type="slidenum">
              <a:rPr/>
              <a:pPr lvl="0"/>
              <a:t>‹N°›</a:t>
            </a:fld>
            <a:endParaRPr lang="fr-F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85800" y="1981200"/>
            <a:ext cx="38100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981200"/>
            <a:ext cx="38100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pPr lvl="0"/>
            <a:r>
              <a:rPr lang="fr-FR"/>
              <a:t>2007 / 2008</a:t>
            </a:r>
          </a:p>
        </p:txBody>
      </p:sp>
      <p:sp>
        <p:nvSpPr>
          <p:cNvPr id="6" name="Espace réservé du pied de page 5"/>
          <p:cNvSpPr>
            <a:spLocks noGrp="1"/>
          </p:cNvSpPr>
          <p:nvPr>
            <p:ph type="ftr" sz="quarter" idx="11"/>
          </p:nvPr>
        </p:nvSpPr>
        <p:spPr/>
        <p:txBody>
          <a:bodyPr/>
          <a:lstStyle/>
          <a:p>
            <a:pPr lvl="0"/>
            <a:r>
              <a:rPr lang="fr-FR"/>
              <a:t>BTS Informatique de Gestion</a:t>
            </a:r>
          </a:p>
        </p:txBody>
      </p:sp>
      <p:sp>
        <p:nvSpPr>
          <p:cNvPr id="7" name="Espace réservé du numéro de diapositive 6"/>
          <p:cNvSpPr>
            <a:spLocks noGrp="1"/>
          </p:cNvSpPr>
          <p:nvPr>
            <p:ph type="sldNum" sz="quarter" idx="12"/>
          </p:nvPr>
        </p:nvSpPr>
        <p:spPr/>
        <p:txBody>
          <a:bodyPr/>
          <a:lstStyle/>
          <a:p>
            <a:pPr lvl="0"/>
            <a:fld id="{458A380F-3BB2-4970-99DF-B5188FBD05A3}" type="slidenum">
              <a:rPr/>
              <a:pPr lvl="0"/>
              <a:t>‹N°›</a:t>
            </a:fld>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pPr lvl="0"/>
            <a:r>
              <a:rPr lang="fr-FR"/>
              <a:t>2007 / 2008</a:t>
            </a:r>
          </a:p>
        </p:txBody>
      </p:sp>
      <p:sp>
        <p:nvSpPr>
          <p:cNvPr id="8" name="Espace réservé du pied de page 7"/>
          <p:cNvSpPr>
            <a:spLocks noGrp="1"/>
          </p:cNvSpPr>
          <p:nvPr>
            <p:ph type="ftr" sz="quarter" idx="11"/>
          </p:nvPr>
        </p:nvSpPr>
        <p:spPr/>
        <p:txBody>
          <a:bodyPr/>
          <a:lstStyle/>
          <a:p>
            <a:pPr lvl="0"/>
            <a:r>
              <a:rPr lang="fr-FR"/>
              <a:t>BTS Informatique de Gestion</a:t>
            </a:r>
          </a:p>
        </p:txBody>
      </p:sp>
      <p:sp>
        <p:nvSpPr>
          <p:cNvPr id="9" name="Espace réservé du numéro de diapositive 8"/>
          <p:cNvSpPr>
            <a:spLocks noGrp="1"/>
          </p:cNvSpPr>
          <p:nvPr>
            <p:ph type="sldNum" sz="quarter" idx="12"/>
          </p:nvPr>
        </p:nvSpPr>
        <p:spPr/>
        <p:txBody>
          <a:bodyPr/>
          <a:lstStyle/>
          <a:p>
            <a:pPr lvl="0"/>
            <a:fld id="{5040E6B0-B5F5-4D95-AD45-764799818F15}" type="slidenum">
              <a:rPr/>
              <a:pPr lvl="0"/>
              <a:t>‹N°›</a:t>
            </a:fld>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pPr lvl="0"/>
            <a:r>
              <a:rPr lang="fr-FR"/>
              <a:t>2007 / 2008</a:t>
            </a:r>
          </a:p>
        </p:txBody>
      </p:sp>
      <p:sp>
        <p:nvSpPr>
          <p:cNvPr id="4" name="Espace réservé du pied de page 3"/>
          <p:cNvSpPr>
            <a:spLocks noGrp="1"/>
          </p:cNvSpPr>
          <p:nvPr>
            <p:ph type="ftr" sz="quarter" idx="11"/>
          </p:nvPr>
        </p:nvSpPr>
        <p:spPr/>
        <p:txBody>
          <a:bodyPr/>
          <a:lstStyle/>
          <a:p>
            <a:pPr lvl="0"/>
            <a:r>
              <a:rPr lang="fr-FR"/>
              <a:t>BTS Informatique de Gestion</a:t>
            </a:r>
          </a:p>
        </p:txBody>
      </p:sp>
      <p:sp>
        <p:nvSpPr>
          <p:cNvPr id="5" name="Espace réservé du numéro de diapositive 4"/>
          <p:cNvSpPr>
            <a:spLocks noGrp="1"/>
          </p:cNvSpPr>
          <p:nvPr>
            <p:ph type="sldNum" sz="quarter" idx="12"/>
          </p:nvPr>
        </p:nvSpPr>
        <p:spPr/>
        <p:txBody>
          <a:bodyPr/>
          <a:lstStyle/>
          <a:p>
            <a:pPr lvl="0"/>
            <a:fld id="{BD5E6ECF-B2CE-439F-B7EB-89FC743E6F37}" type="slidenum">
              <a:rPr/>
              <a:pPr lvl="0"/>
              <a:t>‹N°›</a:t>
            </a:fld>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r>
              <a:rPr lang="fr-FR"/>
              <a:t>2007 / 2008</a:t>
            </a:r>
          </a:p>
        </p:txBody>
      </p:sp>
      <p:sp>
        <p:nvSpPr>
          <p:cNvPr id="3" name="Espace réservé du pied de page 2"/>
          <p:cNvSpPr>
            <a:spLocks noGrp="1"/>
          </p:cNvSpPr>
          <p:nvPr>
            <p:ph type="ftr" sz="quarter" idx="11"/>
          </p:nvPr>
        </p:nvSpPr>
        <p:spPr/>
        <p:txBody>
          <a:bodyPr/>
          <a:lstStyle/>
          <a:p>
            <a:pPr lvl="0"/>
            <a:r>
              <a:rPr lang="fr-FR"/>
              <a:t>BTS Informatique de Gestion</a:t>
            </a:r>
          </a:p>
        </p:txBody>
      </p:sp>
      <p:sp>
        <p:nvSpPr>
          <p:cNvPr id="4" name="Espace réservé du numéro de diapositive 3"/>
          <p:cNvSpPr>
            <a:spLocks noGrp="1"/>
          </p:cNvSpPr>
          <p:nvPr>
            <p:ph type="sldNum" sz="quarter" idx="12"/>
          </p:nvPr>
        </p:nvSpPr>
        <p:spPr/>
        <p:txBody>
          <a:bodyPr/>
          <a:lstStyle/>
          <a:p>
            <a:pPr lvl="0"/>
            <a:fld id="{371346FF-005F-4DBE-9EDD-A27C1614FBD9}" type="slidenum">
              <a:rPr/>
              <a:pPr lvl="0"/>
              <a:t>‹N°›</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pPr lvl="0"/>
            <a:r>
              <a:rPr lang="fr-FR"/>
              <a:t>2007 / 2008</a:t>
            </a:r>
          </a:p>
        </p:txBody>
      </p:sp>
      <p:sp>
        <p:nvSpPr>
          <p:cNvPr id="6" name="Espace réservé du pied de page 5"/>
          <p:cNvSpPr>
            <a:spLocks noGrp="1"/>
          </p:cNvSpPr>
          <p:nvPr>
            <p:ph type="ftr" sz="quarter" idx="11"/>
          </p:nvPr>
        </p:nvSpPr>
        <p:spPr/>
        <p:txBody>
          <a:bodyPr/>
          <a:lstStyle/>
          <a:p>
            <a:pPr lvl="0"/>
            <a:r>
              <a:rPr lang="fr-FR"/>
              <a:t>BTS Informatique de Gestion</a:t>
            </a:r>
          </a:p>
        </p:txBody>
      </p:sp>
      <p:sp>
        <p:nvSpPr>
          <p:cNvPr id="7" name="Espace réservé du numéro de diapositive 6"/>
          <p:cNvSpPr>
            <a:spLocks noGrp="1"/>
          </p:cNvSpPr>
          <p:nvPr>
            <p:ph type="sldNum" sz="quarter" idx="12"/>
          </p:nvPr>
        </p:nvSpPr>
        <p:spPr/>
        <p:txBody>
          <a:bodyPr/>
          <a:lstStyle/>
          <a:p>
            <a:pPr lvl="0"/>
            <a:fld id="{075FF422-A192-4978-9450-6C6CE7CF0AB9}" type="slidenum">
              <a:rPr/>
              <a:pPr lvl="0"/>
              <a:t>‹N°›</a:t>
            </a:fld>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pPr lvl="0"/>
            <a:r>
              <a:rPr lang="fr-FR"/>
              <a:t>2007 / 2008</a:t>
            </a:r>
          </a:p>
        </p:txBody>
      </p:sp>
      <p:sp>
        <p:nvSpPr>
          <p:cNvPr id="6" name="Espace réservé du pied de page 5"/>
          <p:cNvSpPr>
            <a:spLocks noGrp="1"/>
          </p:cNvSpPr>
          <p:nvPr>
            <p:ph type="ftr" sz="quarter" idx="11"/>
          </p:nvPr>
        </p:nvSpPr>
        <p:spPr/>
        <p:txBody>
          <a:bodyPr/>
          <a:lstStyle/>
          <a:p>
            <a:pPr lvl="0"/>
            <a:r>
              <a:rPr lang="fr-FR"/>
              <a:t>BTS Informatique de Gestion</a:t>
            </a:r>
          </a:p>
        </p:txBody>
      </p:sp>
      <p:sp>
        <p:nvSpPr>
          <p:cNvPr id="7" name="Espace réservé du numéro de diapositive 6"/>
          <p:cNvSpPr>
            <a:spLocks noGrp="1"/>
          </p:cNvSpPr>
          <p:nvPr>
            <p:ph type="sldNum" sz="quarter" idx="12"/>
          </p:nvPr>
        </p:nvSpPr>
        <p:spPr/>
        <p:txBody>
          <a:bodyPr/>
          <a:lstStyle/>
          <a:p>
            <a:pPr lvl="0"/>
            <a:fld id="{B52E3907-CE67-4B4C-867F-80878823B9E0}" type="slidenum">
              <a:rPr/>
              <a:pPr lvl="0"/>
              <a:t>‹N°›</a:t>
            </a:fld>
            <a:endParaRPr lang="fr-F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685799" y="463680"/>
            <a:ext cx="7772400" cy="14346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1"/>
          </p:nvPr>
        </p:nvSpPr>
        <p:spPr>
          <a:xfrm>
            <a:off x="685799" y="1981080"/>
            <a:ext cx="7772400" cy="3977640"/>
          </a:xfrm>
          <a:prstGeom prst="rect">
            <a:avLst/>
          </a:prstGeom>
          <a:noFill/>
          <a:ln>
            <a:noFill/>
          </a:ln>
        </p:spPr>
        <p:txBody>
          <a:bodyPr vert="horz" lIns="90000" tIns="46800" rIns="90000" bIns="46800" anchor="t" anchorCtr="0" compatLnSpc="1"/>
          <a:lstStyle>
            <a:defPPr marL="342720" marR="0" lvl="0" indent="-342720" algn="l" rtl="0" hangingPunct="0">
              <a:lnSpc>
                <a:spcPct val="100000"/>
              </a:lnSpc>
              <a:spcBef>
                <a:spcPts val="799"/>
              </a:spcBef>
              <a:spcAft>
                <a:spcPts val="0"/>
              </a:spcAft>
              <a:buClr>
                <a:srgbClr val="FFFF00"/>
              </a:buClr>
              <a:buSzPct val="100000"/>
              <a:buFont typeface="Times New Roman" pitchFamily="18"/>
              <a:buNone/>
              <a:tabLst>
                <a:tab pos="571320" algn="l"/>
                <a:tab pos="1485719" algn="l"/>
                <a:tab pos="2400119" algn="l"/>
                <a:tab pos="3314519" algn="l"/>
                <a:tab pos="4228919" algn="l"/>
                <a:tab pos="5143320" algn="l"/>
                <a:tab pos="6057720" algn="l"/>
                <a:tab pos="6972120" algn="l"/>
                <a:tab pos="7886520" algn="l"/>
                <a:tab pos="8800920" algn="l"/>
                <a:tab pos="9715320" algn="l"/>
              </a:tabLst>
              <a:defRPr lang="fr-FR" sz="3200" b="0" i="0" u="none" strike="noStrike" baseline="0">
                <a:ln>
                  <a:noFill/>
                </a:ln>
                <a:solidFill>
                  <a:srgbClr val="FFFF00"/>
                </a:solidFill>
                <a:latin typeface="Times New Roman" pitchFamily="18"/>
                <a:ea typeface="DejaVu Sans" pitchFamily="2"/>
                <a:cs typeface="DejaVu Sans" pitchFamily="2"/>
              </a:defRPr>
            </a:defPPr>
            <a:lvl1pPr marL="342720" marR="0" lvl="0" indent="-342720" algn="l" rtl="0" hangingPunct="0">
              <a:lnSpc>
                <a:spcPct val="100000"/>
              </a:lnSpc>
              <a:spcBef>
                <a:spcPts val="799"/>
              </a:spcBef>
              <a:spcAft>
                <a:spcPts val="0"/>
              </a:spcAft>
              <a:buClr>
                <a:srgbClr val="FFFF00"/>
              </a:buClr>
              <a:buSzPct val="100000"/>
              <a:buFont typeface="Times New Roman" pitchFamily="18"/>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fr-FR" sz="3200" b="0" i="0" u="none" strike="noStrike" baseline="0">
                <a:ln>
                  <a:noFill/>
                </a:ln>
                <a:solidFill>
                  <a:srgbClr val="FFFF00"/>
                </a:solidFill>
                <a:latin typeface="Times New Roman" pitchFamily="18"/>
                <a:ea typeface="DejaVu Sans" pitchFamily="2"/>
                <a:cs typeface="DejaVu Sans" pitchFamily="2"/>
              </a:defRPr>
            </a:lvl1pPr>
            <a:lvl2pPr marL="742680" marR="0" lvl="1" indent="-285480" algn="l" rtl="0" hangingPunct="0">
              <a:lnSpc>
                <a:spcPct val="100000"/>
              </a:lnSpc>
              <a:spcBef>
                <a:spcPts val="697"/>
              </a:spcBef>
              <a:spcAft>
                <a:spcPts val="0"/>
              </a:spcAft>
              <a:buClr>
                <a:srgbClr val="FFFF00"/>
              </a:buClr>
              <a:buSzPct val="100000"/>
              <a:buFont typeface="Times New Roman" pitchFamily="18"/>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fr-FR" sz="2800" b="0" i="0" u="none" strike="noStrike" baseline="0">
                <a:ln>
                  <a:noFill/>
                </a:ln>
                <a:solidFill>
                  <a:srgbClr val="FFFF00"/>
                </a:solidFill>
                <a:latin typeface="Times New Roman" pitchFamily="18"/>
                <a:ea typeface="DejaVu Sans" pitchFamily="2"/>
                <a:cs typeface="DejaVu Sans" pitchFamily="2"/>
              </a:defRPr>
            </a:lvl2pPr>
            <a:lvl3pPr marL="1143000" marR="0" lvl="2" indent="-228600" algn="l" rtl="0" hangingPunct="0">
              <a:lnSpc>
                <a:spcPct val="100000"/>
              </a:lnSpc>
              <a:spcBef>
                <a:spcPts val="598"/>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 pos="8915399" algn="l"/>
              </a:tabLst>
              <a:defRPr lang="fr-FR" sz="2400" b="0" i="0" u="none" strike="noStrike" baseline="0">
                <a:ln>
                  <a:noFill/>
                </a:ln>
                <a:solidFill>
                  <a:srgbClr val="FFFF00"/>
                </a:solidFill>
                <a:latin typeface="Times New Roman" pitchFamily="18"/>
                <a:ea typeface="DejaVu Sans" pitchFamily="2"/>
                <a:cs typeface="DejaVu Sans" pitchFamily="2"/>
              </a:defRPr>
            </a:lvl3pPr>
            <a:lvl4pPr marL="1600199" marR="0" lvl="3" indent="-228600" algn="l" rtl="0" hangingPunct="0">
              <a:lnSpc>
                <a:spcPct val="100000"/>
              </a:lnSpc>
              <a:spcBef>
                <a:spcPts val="499"/>
              </a:spcBef>
              <a:spcAft>
                <a:spcPts val="0"/>
              </a:spcAft>
              <a:buClr>
                <a:srgbClr val="FFFF00"/>
              </a:buClr>
              <a:buSzPct val="100000"/>
              <a:buFont typeface="Times New Roman" pitchFamily="18"/>
              <a:buChar char="–"/>
              <a:tabLst>
                <a:tab pos="228600" algn="l"/>
                <a:tab pos="1143000" algn="l"/>
                <a:tab pos="2057400" algn="l"/>
                <a:tab pos="2971800" algn="l"/>
                <a:tab pos="3886200" algn="l"/>
                <a:tab pos="4800600" algn="l"/>
                <a:tab pos="5715000" algn="l"/>
                <a:tab pos="6629400" algn="l"/>
                <a:tab pos="7543799" algn="l"/>
                <a:tab pos="8458200" algn="l"/>
              </a:tabLst>
              <a:defRPr lang="fr-FR" sz="2000" b="0" i="0" u="none" strike="noStrike" baseline="0">
                <a:ln>
                  <a:noFill/>
                </a:ln>
                <a:solidFill>
                  <a:srgbClr val="FFFF00"/>
                </a:solidFill>
                <a:latin typeface="Times New Roman" pitchFamily="18"/>
                <a:ea typeface="DejaVu Sans" pitchFamily="2"/>
                <a:cs typeface="DejaVu Sans" pitchFamily="2"/>
              </a:defRPr>
            </a:lvl4pPr>
            <a:lvl5pPr marL="2057400" marR="0" lvl="4" indent="-228600" algn="l" rtl="0" hangingPunct="0">
              <a:lnSpc>
                <a:spcPct val="100000"/>
              </a:lnSpc>
              <a:spcBef>
                <a:spcPts val="499"/>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fr-FR" sz="2000" b="0" i="0" u="none" strike="noStrike" baseline="0">
                <a:ln>
                  <a:noFill/>
                </a:ln>
                <a:solidFill>
                  <a:srgbClr val="FFFF00"/>
                </a:solidFill>
                <a:latin typeface="Times New Roman" pitchFamily="18"/>
                <a:ea typeface="DejaVu Sans" pitchFamily="2"/>
                <a:cs typeface="DejaVu Sans" pitchFamily="2"/>
              </a:defRPr>
            </a:lvl5pPr>
            <a:lvl6pPr marL="2057400" marR="0" lvl="5" indent="-228600" algn="l" rtl="0" hangingPunct="0">
              <a:lnSpc>
                <a:spcPct val="100000"/>
              </a:lnSpc>
              <a:spcBef>
                <a:spcPts val="499"/>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fr-FR" sz="2000" b="0" i="0" u="none" strike="noStrike" baseline="0">
                <a:ln>
                  <a:noFill/>
                </a:ln>
                <a:solidFill>
                  <a:srgbClr val="FFFF00"/>
                </a:solidFill>
                <a:latin typeface="Times New Roman" pitchFamily="18"/>
                <a:ea typeface="DejaVu Sans" pitchFamily="2"/>
                <a:cs typeface="DejaVu Sans" pitchFamily="2"/>
              </a:defRPr>
            </a:lvl6pPr>
            <a:lvl7pPr marL="2057400" marR="0" lvl="6" indent="-228600" algn="l" rtl="0" hangingPunct="0">
              <a:lnSpc>
                <a:spcPct val="100000"/>
              </a:lnSpc>
              <a:spcBef>
                <a:spcPts val="499"/>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fr-FR" sz="2000" b="0" i="0" u="none" strike="noStrike" baseline="0">
                <a:ln>
                  <a:noFill/>
                </a:ln>
                <a:solidFill>
                  <a:srgbClr val="FFFF00"/>
                </a:solidFill>
                <a:latin typeface="Times New Roman" pitchFamily="18"/>
                <a:ea typeface="DejaVu Sans" pitchFamily="2"/>
                <a:cs typeface="DejaVu Sans" pitchFamily="2"/>
              </a:defRPr>
            </a:lvl7pPr>
            <a:lvl8pPr marL="2057400" marR="0" lvl="7" indent="-228600" algn="l" rtl="0" hangingPunct="0">
              <a:lnSpc>
                <a:spcPct val="100000"/>
              </a:lnSpc>
              <a:spcBef>
                <a:spcPts val="499"/>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fr-FR" sz="2000" b="0" i="0" u="none" strike="noStrike" baseline="0">
                <a:ln>
                  <a:noFill/>
                </a:ln>
                <a:solidFill>
                  <a:srgbClr val="FFFF00"/>
                </a:solidFill>
                <a:latin typeface="Times New Roman" pitchFamily="18"/>
                <a:ea typeface="DejaVu Sans" pitchFamily="2"/>
                <a:cs typeface="DejaVu Sans" pitchFamily="2"/>
              </a:defRPr>
            </a:lvl8pPr>
            <a:lvl9pPr marL="2057400" marR="0" lvl="8" indent="-228600" algn="l" rtl="0" hangingPunct="0">
              <a:lnSpc>
                <a:spcPct val="100000"/>
              </a:lnSpc>
              <a:spcBef>
                <a:spcPts val="499"/>
              </a:spcBef>
              <a:spcAft>
                <a:spcPts val="0"/>
              </a:spcAft>
              <a:buClr>
                <a:srgbClr val="FFFF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fr-FR" sz="2000" b="0" i="0" u="none" strike="noStrike" baseline="0">
                <a:ln>
                  <a:noFill/>
                </a:ln>
                <a:solidFill>
                  <a:srgbClr val="FFFF00"/>
                </a:solidFill>
                <a:latin typeface="Times New Roman" pitchFamily="18"/>
                <a:ea typeface="DejaVu Sans" pitchFamily="2"/>
                <a:cs typeface="DejaVu Sans" pitchFamily="2"/>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2"/>
          </p:nvPr>
        </p:nvSpPr>
        <p:spPr>
          <a:xfrm>
            <a:off x="685799" y="6248520"/>
            <a:ext cx="1905120" cy="459719"/>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2400" b="0" i="0" u="none" strike="noStrike" baseline="0">
                <a:solidFill>
                  <a:srgbClr val="000000"/>
                </a:solidFill>
                <a:latin typeface="Times New Roman" pitchFamily="18"/>
                <a:ea typeface="DejaVu Sans" pitchFamily="2"/>
                <a:cs typeface="DejaVu Sans" pitchFamily="2"/>
              </a:defRPr>
            </a:lvl1pPr>
          </a:lstStyle>
          <a:p>
            <a:pPr lvl="0"/>
            <a:r>
              <a:rPr lang="fr-FR"/>
              <a:t>2007 / 2008</a:t>
            </a:r>
          </a:p>
        </p:txBody>
      </p:sp>
      <p:sp>
        <p:nvSpPr>
          <p:cNvPr id="5" name="Espace réservé du pied de page 4"/>
          <p:cNvSpPr txBox="1">
            <a:spLocks noGrp="1"/>
          </p:cNvSpPr>
          <p:nvPr>
            <p:ph type="ftr" sz="quarter" idx="3"/>
          </p:nvPr>
        </p:nvSpPr>
        <p:spPr>
          <a:xfrm>
            <a:off x="2743199" y="6248520"/>
            <a:ext cx="3733920" cy="82548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2400" b="0" i="0" u="none" strike="noStrike" baseline="0">
                <a:solidFill>
                  <a:srgbClr val="000000"/>
                </a:solidFill>
                <a:latin typeface="Times New Roman" pitchFamily="18"/>
                <a:ea typeface="DejaVu Sans" pitchFamily="2"/>
                <a:cs typeface="DejaVu Sans" pitchFamily="2"/>
              </a:defRPr>
            </a:lvl1pPr>
          </a:lstStyle>
          <a:p>
            <a:pPr lvl="0"/>
            <a:r>
              <a:rPr lang="fr-FR"/>
              <a:t>BTS Informatique de Gestion</a:t>
            </a:r>
          </a:p>
        </p:txBody>
      </p:sp>
      <p:sp>
        <p:nvSpPr>
          <p:cNvPr id="6" name="Espace réservé du numéro de diapositive 5"/>
          <p:cNvSpPr txBox="1">
            <a:spLocks noGrp="1"/>
          </p:cNvSpPr>
          <p:nvPr>
            <p:ph type="sldNum" sz="quarter" idx="4"/>
          </p:nvPr>
        </p:nvSpPr>
        <p:spPr>
          <a:xfrm>
            <a:off x="6553080" y="6248520"/>
            <a:ext cx="1905120" cy="459719"/>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2400" b="0" i="0" u="none" strike="noStrike" baseline="0">
                <a:solidFill>
                  <a:srgbClr val="000000"/>
                </a:solidFill>
                <a:latin typeface="Times New Roman" pitchFamily="18"/>
                <a:ea typeface="DejaVu Sans" pitchFamily="2"/>
                <a:cs typeface="DejaVu Sans" pitchFamily="2"/>
              </a:defRPr>
            </a:lvl1pPr>
          </a:lstStyle>
          <a:p>
            <a:pPr lvl="0"/>
            <a:fld id="{A43F4B30-E96B-4EC7-B977-BE11BEA4EABB}" type="slidenum">
              <a:rPr/>
              <a:pPr lvl="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indent="0" algn="ctr"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fr-FR" sz="4400" b="0" i="0" u="none" strike="noStrike" baseline="0">
          <a:ln>
            <a:noFill/>
          </a:ln>
          <a:solidFill>
            <a:srgbClr val="FFFF00"/>
          </a:solidFill>
          <a:latin typeface="Times New Roman"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fr-FR" sz="3200" b="0" i="0" u="none" strike="noStrike" baseline="0">
          <a:ln>
            <a:noFill/>
          </a:ln>
          <a:solidFill>
            <a:srgbClr val="FFFF00"/>
          </a:solidFill>
          <a:latin typeface="Times New Roman" pitchFamily="18"/>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pPr lvl="0"/>
            <a:r>
              <a:rPr lang="fr-FR"/>
              <a:t>2007 / 2008</a:t>
            </a:r>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lvl="0"/>
            <a:r>
              <a:rPr lang="fr-FR"/>
              <a:t>BTS Informatique de Gestion</a:t>
            </a:r>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pPr lvl="0"/>
            <a:fld id="{A43F4B30-E96B-4EC7-B977-BE11BEA4EABB}" type="slidenum">
              <a:rPr lang="fr-FR" smtClean="0"/>
              <a:pPr lvl="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42910" y="1142984"/>
            <a:ext cx="7772400" cy="2532062"/>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dirty="0">
                <a:solidFill>
                  <a:srgbClr val="FFFF00"/>
                </a:solidFill>
              </a:rPr>
              <a:t>Algorithmique et Programmation : </a:t>
            </a:r>
            <a:br>
              <a:rPr lang="fr-FR" dirty="0">
                <a:solidFill>
                  <a:srgbClr val="FFFF00"/>
                </a:solidFill>
              </a:rPr>
            </a:br>
            <a:r>
              <a:rPr lang="fr-FR" dirty="0">
                <a:solidFill>
                  <a:srgbClr val="FFFF00"/>
                </a:solidFill>
              </a:rPr>
              <a:t>Les structures de contrôle</a:t>
            </a:r>
            <a:br>
              <a:rPr lang="fr-FR" dirty="0">
                <a:solidFill>
                  <a:srgbClr val="FFFF00"/>
                </a:solidFill>
              </a:rPr>
            </a:br>
            <a:r>
              <a:rPr lang="fr-FR" dirty="0">
                <a:solidFill>
                  <a:srgbClr val="FFFF00"/>
                </a:solidFill>
              </a:rPr>
              <a:t>itératives ou boucles</a:t>
            </a:r>
          </a:p>
        </p:txBody>
      </p:sp>
      <p:sp>
        <p:nvSpPr>
          <p:cNvPr id="3" name="Sous-titre 2"/>
          <p:cNvSpPr txBox="1">
            <a:spLocks noGrp="1"/>
          </p:cNvSpPr>
          <p:nvPr>
            <p:ph type="subTitle" idx="4294967295"/>
          </p:nvPr>
        </p:nvSpPr>
        <p:spPr>
          <a:xfrm>
            <a:off x="1071538" y="4143380"/>
            <a:ext cx="6400800" cy="1871663"/>
          </a:xfrm>
        </p:spPr>
        <p:txBody>
          <a:bodyPr wrap="square" lIns="90000" tIns="46800" rIns="90000" bIns="46800" anchor="t"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marL="0" lvl="0" indent="0" algn="ctr">
              <a:spcBef>
                <a:spcPts val="499"/>
              </a:spcBef>
              <a:spcAft>
                <a:spcPts val="0"/>
              </a:spcAft>
              <a:buNone/>
            </a:pPr>
            <a:r>
              <a:rPr lang="fr-FR" sz="2000" dirty="0">
                <a:solidFill>
                  <a:srgbClr val="CCCCCC"/>
                </a:solidFill>
                <a:latin typeface="DejaVu Sans" pitchFamily="34"/>
              </a:rPr>
              <a:t>BTS SIO</a:t>
            </a:r>
          </a:p>
          <a:p>
            <a:pPr marL="0" lvl="0" indent="0" algn="ctr">
              <a:spcBef>
                <a:spcPts val="499"/>
              </a:spcBef>
              <a:spcAft>
                <a:spcPts val="0"/>
              </a:spcAft>
              <a:buNone/>
            </a:pPr>
            <a:r>
              <a:rPr lang="fr-FR" sz="2000" dirty="0">
                <a:solidFill>
                  <a:srgbClr val="CCCCCC"/>
                </a:solidFill>
                <a:latin typeface="DejaVu Sans" pitchFamily="34"/>
              </a:rPr>
              <a:t> </a:t>
            </a:r>
          </a:p>
          <a:p>
            <a:pPr marL="0" lvl="0" indent="0" algn="ctr">
              <a:spcBef>
                <a:spcPts val="499"/>
              </a:spcBef>
              <a:spcAft>
                <a:spcPts val="0"/>
              </a:spcAft>
              <a:buNone/>
            </a:pPr>
            <a:r>
              <a:rPr lang="fr-FR" sz="2000" dirty="0">
                <a:solidFill>
                  <a:srgbClr val="CCCCCC"/>
                </a:solidFill>
                <a:latin typeface="DejaVu Sans" pitchFamily="34"/>
              </a:rPr>
              <a:t>E.CLERMONT (</a:t>
            </a:r>
            <a:r>
              <a:rPr lang="fr-FR" sz="2000" dirty="0" err="1">
                <a:solidFill>
                  <a:srgbClr val="CCCCCC"/>
                </a:solidFill>
                <a:latin typeface="DejaVu Sans" pitchFamily="34"/>
              </a:rPr>
              <a:t>modifs</a:t>
            </a:r>
            <a:r>
              <a:rPr lang="fr-FR" sz="2000" dirty="0">
                <a:solidFill>
                  <a:srgbClr val="CCCCCC"/>
                </a:solidFill>
                <a:latin typeface="DejaVu Sans" pitchFamily="34"/>
              </a:rPr>
              <a:t> V. Verdon et A. </a:t>
            </a:r>
            <a:r>
              <a:rPr lang="fr-FR" sz="2000" dirty="0" err="1">
                <a:solidFill>
                  <a:srgbClr val="CCCCCC"/>
                </a:solidFill>
                <a:latin typeface="DejaVu Sans" pitchFamily="34"/>
              </a:rPr>
              <a:t>Escriva</a:t>
            </a:r>
            <a:r>
              <a:rPr lang="fr-FR" sz="2000" dirty="0">
                <a:solidFill>
                  <a:srgbClr val="CCCCCC"/>
                </a:solidFill>
                <a:latin typeface="DejaVu Sans" pitchFamily="34"/>
              </a:rPr>
              <a:t>)</a:t>
            </a:r>
          </a:p>
          <a:p>
            <a:pPr marL="0" lvl="0" indent="0" algn="ctr">
              <a:spcBef>
                <a:spcPts val="499"/>
              </a:spcBef>
              <a:spcAft>
                <a:spcPts val="0"/>
              </a:spcAft>
              <a:buNone/>
            </a:pPr>
            <a:r>
              <a:rPr lang="fr-FR" sz="2000" dirty="0" smtClean="0">
                <a:solidFill>
                  <a:srgbClr val="CCCCCC"/>
                </a:solidFill>
                <a:latin typeface="DejaVu Sans" pitchFamily="34"/>
              </a:rPr>
              <a:t>2021 </a:t>
            </a:r>
            <a:r>
              <a:rPr lang="fr-FR" sz="2000" dirty="0">
                <a:solidFill>
                  <a:srgbClr val="CCCCCC"/>
                </a:solidFill>
                <a:latin typeface="DejaVu Sans" pitchFamily="34"/>
              </a:rPr>
              <a:t>- </a:t>
            </a:r>
            <a:r>
              <a:rPr lang="fr-FR" sz="2000" dirty="0" smtClean="0">
                <a:solidFill>
                  <a:srgbClr val="CCCCCC"/>
                </a:solidFill>
                <a:latin typeface="DejaVu Sans" pitchFamily="34"/>
              </a:rPr>
              <a:t>2022</a:t>
            </a:r>
            <a:endParaRPr lang="fr-FR" sz="2000" dirty="0">
              <a:solidFill>
                <a:srgbClr val="CCCCCC"/>
              </a:solidFill>
              <a:latin typeface="DejaVu Sans" pitchFamily="34"/>
            </a:endParaRPr>
          </a:p>
          <a:p>
            <a:pPr marL="0" lvl="0" indent="0" algn="ctr">
              <a:spcBef>
                <a:spcPts val="499"/>
              </a:spcBef>
              <a:spcAft>
                <a:spcPts val="0"/>
              </a:spcAft>
              <a:buNone/>
            </a:pPr>
            <a:endParaRPr lang="fr-FR" sz="2000" dirty="0">
              <a:solidFill>
                <a:srgbClr val="CCCCCC"/>
              </a:solidFill>
              <a:latin typeface="Thorndale" pitchFamily="1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400"/>
              <a:t>1- Boucle TANTQUE … FAIRE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324000" y="476280"/>
            <a:ext cx="864072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Exercice : reprendre l’exercice précédent mais cette fois-ci l'utilisateur indique la valeur limite.</a:t>
            </a:r>
          </a:p>
        </p:txBody>
      </p:sp>
      <p:sp>
        <p:nvSpPr>
          <p:cNvPr id="5" name="Forme libre 4"/>
          <p:cNvSpPr/>
          <p:nvPr/>
        </p:nvSpPr>
        <p:spPr>
          <a:xfrm>
            <a:off x="357158" y="1214422"/>
            <a:ext cx="8501122" cy="5542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PROGRAMME</a:t>
            </a:r>
            <a:r>
              <a:rPr lang="fr-FR" sz="1800" b="0" i="0" u="none" strike="noStrike" baseline="0" dirty="0">
                <a:ln>
                  <a:noFill/>
                </a:ln>
                <a:solidFill>
                  <a:srgbClr val="FFCC00"/>
                </a:solidFill>
                <a:latin typeface="arial" pitchFamily="34"/>
                <a:ea typeface="DejaVu Sans" pitchFamily="2"/>
                <a:cs typeface="DejaVu Sans" pitchFamily="2"/>
              </a:rPr>
              <a:t> SommeV2</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VAR</a:t>
            </a:r>
            <a:r>
              <a:rPr lang="fr-FR" sz="1800" b="0" i="0" u="none" strike="noStrike" baseline="0" dirty="0">
                <a:ln>
                  <a:noFill/>
                </a:ln>
                <a:solidFill>
                  <a:srgbClr val="FFCC00"/>
                </a:solidFill>
                <a:latin typeface="arial" pitchFamily="34"/>
                <a:ea typeface="DejaVu Sans" pitchFamily="2"/>
                <a:cs typeface="DejaVu Sans" pitchFamily="2"/>
              </a:rPr>
              <a:t>	somme, i, </a:t>
            </a:r>
            <a:r>
              <a:rPr lang="fr-FR" sz="1800" b="0" i="0" u="none" strike="noStrike" baseline="0" dirty="0" err="1">
                <a:ln>
                  <a:noFill/>
                </a:ln>
                <a:solidFill>
                  <a:srgbClr val="FFCC00"/>
                </a:solidFill>
                <a:latin typeface="arial" pitchFamily="34"/>
                <a:ea typeface="DejaVu Sans" pitchFamily="2"/>
                <a:cs typeface="DejaVu Sans" pitchFamily="2"/>
              </a:rPr>
              <a:t>valeurMAX</a:t>
            </a:r>
            <a:r>
              <a:rPr lang="fr-FR" sz="1800" b="0" i="0" u="none" strike="noStrike" baseline="0" dirty="0">
                <a:ln>
                  <a:noFill/>
                </a:ln>
                <a:solidFill>
                  <a:srgbClr val="FFCC00"/>
                </a:solidFill>
                <a:latin typeface="arial" pitchFamily="34"/>
                <a:ea typeface="DejaVu Sans" pitchFamily="2"/>
                <a:cs typeface="DejaVu Sans" pitchFamily="2"/>
              </a:rPr>
              <a:t> : entiers</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somme ← 0</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dirty="0">
                <a:solidFill>
                  <a:srgbClr val="FFCC00"/>
                </a:solidFill>
                <a:latin typeface="arial" pitchFamily="34"/>
                <a:ea typeface="DejaVu Sans" pitchFamily="2"/>
                <a:cs typeface="DejaVu Sans" pitchFamily="2"/>
              </a:rPr>
              <a:t>		AFFICHER « Saisir la valeur limite »</a:t>
            </a:r>
            <a:endParaRPr lang="fr-FR" sz="18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SAISIR </a:t>
            </a:r>
            <a:r>
              <a:rPr lang="fr-FR" sz="1800" b="0" i="0" u="none" strike="noStrike" baseline="0" dirty="0" err="1">
                <a:ln>
                  <a:noFill/>
                </a:ln>
                <a:solidFill>
                  <a:srgbClr val="FFCC00"/>
                </a:solidFill>
                <a:latin typeface="arial" pitchFamily="34"/>
                <a:ea typeface="DejaVu Sans" pitchFamily="2"/>
                <a:cs typeface="DejaVu Sans" pitchFamily="2"/>
              </a:rPr>
              <a:t>valeurMAX</a:t>
            </a:r>
            <a:endParaRPr lang="fr-FR" sz="18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i ← 1  	// ou 0 mais inutile ici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b="1" u="sng" dirty="0">
                <a:solidFill>
                  <a:srgbClr val="FFCC00"/>
                </a:solidFill>
                <a:latin typeface="arial" pitchFamily="34"/>
                <a:ea typeface="DejaVu Sans" pitchFamily="2"/>
                <a:cs typeface="DejaVu Sans" pitchFamily="2"/>
              </a:rPr>
              <a:t>TANT</a:t>
            </a:r>
            <a:r>
              <a:rPr lang="fr-FR" sz="1800" b="1" i="0" u="sng" strike="noStrike" baseline="0" dirty="0">
                <a:ln>
                  <a:noFill/>
                </a:ln>
                <a:solidFill>
                  <a:srgbClr val="FFCC00"/>
                </a:solidFill>
                <a:uFillTx/>
                <a:latin typeface="arial" pitchFamily="34"/>
                <a:ea typeface="DejaVu Sans" pitchFamily="2"/>
                <a:cs typeface="DejaVu Sans" pitchFamily="2"/>
              </a:rPr>
              <a:t>QUE</a:t>
            </a:r>
            <a:r>
              <a:rPr lang="fr-FR" sz="1800" b="0" i="0" u="none" strike="noStrike" baseline="0" dirty="0">
                <a:ln>
                  <a:noFill/>
                </a:ln>
                <a:solidFill>
                  <a:srgbClr val="FFCC00"/>
                </a:solidFill>
                <a:latin typeface="arial" pitchFamily="34"/>
                <a:ea typeface="DejaVu Sans" pitchFamily="2"/>
                <a:cs typeface="DejaVu Sans" pitchFamily="2"/>
              </a:rPr>
              <a:t> i &lt;= </a:t>
            </a:r>
            <a:r>
              <a:rPr lang="fr-FR" sz="1800" b="0" i="0" u="none" strike="noStrike" baseline="0" dirty="0">
                <a:ln>
                  <a:noFill/>
                </a:ln>
                <a:solidFill>
                  <a:srgbClr val="FFFF00"/>
                </a:solidFill>
                <a:latin typeface="arial" pitchFamily="34"/>
                <a:ea typeface="DejaVu Sans" pitchFamily="2"/>
                <a:cs typeface="DejaVu Sans" pitchFamily="2"/>
              </a:rPr>
              <a:t> </a:t>
            </a:r>
            <a:r>
              <a:rPr lang="fr-FR" sz="1800" b="0" i="0" u="none" strike="noStrike" baseline="0" dirty="0" err="1">
                <a:ln>
                  <a:noFill/>
                </a:ln>
                <a:solidFill>
                  <a:srgbClr val="FFCC00"/>
                </a:solidFill>
                <a:latin typeface="arial" pitchFamily="34"/>
                <a:ea typeface="DejaVu Sans" pitchFamily="2"/>
                <a:cs typeface="DejaVu Sans" pitchFamily="2"/>
              </a:rPr>
              <a:t>valeurMAX</a:t>
            </a:r>
            <a:r>
              <a:rPr lang="fr-FR" sz="1800" b="0"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somme ←  somme + 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i ←  i+1</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b="1" u="sng" dirty="0">
                <a:solidFill>
                  <a:srgbClr val="FFCC00"/>
                </a:solidFill>
                <a:latin typeface="arial" pitchFamily="34"/>
                <a:ea typeface="DejaVu Sans" pitchFamily="2"/>
                <a:cs typeface="DejaVu Sans" pitchFamily="2"/>
              </a:rPr>
              <a:t>	</a:t>
            </a:r>
            <a:r>
              <a:rPr lang="fr-FR" b="1" dirty="0">
                <a:solidFill>
                  <a:srgbClr val="FFCC00"/>
                </a:solidFill>
                <a:latin typeface="arial" pitchFamily="34"/>
                <a:ea typeface="DejaVu Sans" pitchFamily="2"/>
                <a:cs typeface="DejaVu Sans" pitchFamily="2"/>
              </a:rPr>
              <a:t>	</a:t>
            </a:r>
            <a:r>
              <a:rPr lang="fr-FR" dirty="0">
                <a:solidFill>
                  <a:srgbClr val="FFCC00"/>
                </a:solidFill>
                <a:latin typeface="arial" pitchFamily="34"/>
                <a:ea typeface="DejaVu Sans" pitchFamily="2"/>
                <a:cs typeface="DejaVu Sans" pitchFamily="2"/>
              </a:rPr>
              <a:t>AFFICHER « La somme des » </a:t>
            </a:r>
            <a:r>
              <a:rPr lang="fr-FR" dirty="0" err="1">
                <a:solidFill>
                  <a:srgbClr val="FFCC00"/>
                </a:solidFill>
                <a:latin typeface="arial" pitchFamily="34"/>
                <a:ea typeface="DejaVu Sans" pitchFamily="2"/>
                <a:cs typeface="DejaVu Sans" pitchFamily="2"/>
              </a:rPr>
              <a:t>valeurMax</a:t>
            </a:r>
            <a:r>
              <a:rPr lang="fr-FR" dirty="0">
                <a:solidFill>
                  <a:srgbClr val="FFCC00"/>
                </a:solidFill>
                <a:latin typeface="arial" pitchFamily="34"/>
                <a:ea typeface="DejaVu Sans" pitchFamily="2"/>
                <a:cs typeface="DejaVu Sans" pitchFamily="2"/>
              </a:rPr>
              <a:t> « 1ers entiers est : » somme</a:t>
            </a:r>
            <a:endParaRPr lang="fr-FR" sz="1800" i="0" strike="noStrike" baseline="0" dirty="0">
              <a:ln>
                <a:noFill/>
              </a:ln>
              <a:solidFill>
                <a:srgbClr val="FFCC00"/>
              </a:solidFill>
              <a:uFillTx/>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3" name="Forme libre 2"/>
          <p:cNvSpPr/>
          <p:nvPr/>
        </p:nvSpPr>
        <p:spPr>
          <a:xfrm>
            <a:off x="179280" y="476280"/>
            <a:ext cx="3060720" cy="4362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Exercice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Écrire un algorithme qui demande à l'utilisateur de taper un caractère.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Celui-ci a 3 essais.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Si le caractère tapé est un '0' on affiche "gagné", et on arrête.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Si au bout de 3 essais, l'utilisateur n'a pas toujours tapé de "0", on sort en affichant "perdu".</a:t>
            </a:r>
          </a:p>
        </p:txBody>
      </p:sp>
      <p:sp>
        <p:nvSpPr>
          <p:cNvPr id="4" name="Forme libre 3"/>
          <p:cNvSpPr/>
          <p:nvPr/>
        </p:nvSpPr>
        <p:spPr>
          <a:xfrm>
            <a:off x="3599278" y="180000"/>
            <a:ext cx="5116125" cy="659629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dirty="0">
                <a:ln>
                  <a:noFill/>
                </a:ln>
                <a:solidFill>
                  <a:srgbClr val="FFCC00"/>
                </a:solidFill>
                <a:latin typeface="arial" pitchFamily="34"/>
                <a:ea typeface="DejaVu Sans" pitchFamily="2"/>
                <a:cs typeface="DejaVu Sans" pitchFamily="2"/>
              </a:rPr>
              <a:t>PROGRAMME</a:t>
            </a:r>
            <a:r>
              <a:rPr lang="fr-FR" sz="1400" b="0" i="0" u="none" strike="noStrike" baseline="0" dirty="0">
                <a:ln>
                  <a:noFill/>
                </a:ln>
                <a:solidFill>
                  <a:srgbClr val="FFCC00"/>
                </a:solidFill>
                <a:latin typeface="arial" pitchFamily="34"/>
                <a:ea typeface="DejaVu Sans" pitchFamily="2"/>
                <a:cs typeface="DejaVu Sans" pitchFamily="2"/>
              </a:rPr>
              <a:t> essais</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dirty="0">
                <a:ln>
                  <a:noFill/>
                </a:ln>
                <a:solidFill>
                  <a:srgbClr val="FFCC00"/>
                </a:solidFill>
                <a:latin typeface="arial" pitchFamily="34"/>
                <a:ea typeface="DejaVu Sans" pitchFamily="2"/>
                <a:cs typeface="DejaVu Sans" pitchFamily="2"/>
              </a:rPr>
              <a:t>VAR</a:t>
            </a:r>
            <a:r>
              <a:rPr lang="fr-FR" sz="1400" b="0" i="0" u="none" strike="noStrike" baseline="0" dirty="0">
                <a:ln>
                  <a:noFill/>
                </a:ln>
                <a:solidFill>
                  <a:srgbClr val="FFCC00"/>
                </a:solidFill>
                <a:latin typeface="arial" pitchFamily="34"/>
                <a:ea typeface="DejaVu Sans" pitchFamily="2"/>
                <a:cs typeface="DejaVu Sans" pitchFamily="2"/>
              </a:rPr>
              <a:t>	trouve : booléen</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i: entier	car: caractère</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sng" strike="noStrike" baseline="0" dirty="0">
                <a:ln>
                  <a:noFill/>
                </a:ln>
                <a:solidFill>
                  <a:srgbClr val="FFCC00"/>
                </a:solidFill>
                <a:uFillTx/>
                <a:latin typeface="arial" pitchFamily="34"/>
                <a:ea typeface="DejaVu Sans" pitchFamily="2"/>
                <a:cs typeface="DejaVu Sans" pitchFamily="2"/>
              </a:rPr>
              <a:t>DEBUT</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trouve ←  FAUX</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i ← 1</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TANT QUE</a:t>
            </a: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none" strike="noStrike" baseline="0" dirty="0">
                <a:ln>
                  <a:noFill/>
                </a:ln>
                <a:solidFill>
                  <a:srgbClr val="FFCC00"/>
                </a:solidFill>
                <a:latin typeface="arial" pitchFamily="34"/>
                <a:ea typeface="DejaVu Sans" pitchFamily="2"/>
                <a:cs typeface="DejaVu Sans" pitchFamily="2"/>
              </a:rPr>
              <a:t>NON</a:t>
            </a:r>
            <a:r>
              <a:rPr lang="fr-FR" sz="1400" b="0" i="0" u="none" strike="noStrike" baseline="0" dirty="0">
                <a:ln>
                  <a:noFill/>
                </a:ln>
                <a:solidFill>
                  <a:srgbClr val="FFCC00"/>
                </a:solidFill>
                <a:latin typeface="arial" pitchFamily="34"/>
                <a:ea typeface="DejaVu Sans" pitchFamily="2"/>
                <a:cs typeface="DejaVu Sans" pitchFamily="2"/>
              </a:rPr>
              <a:t> trouve </a:t>
            </a:r>
            <a:r>
              <a:rPr lang="fr-FR" sz="1400" b="1" i="0" u="none" strike="noStrike" baseline="0" dirty="0">
                <a:ln>
                  <a:noFill/>
                </a:ln>
                <a:solidFill>
                  <a:srgbClr val="FFCC00"/>
                </a:solidFill>
                <a:latin typeface="arial" pitchFamily="34"/>
                <a:ea typeface="DejaVu Sans" pitchFamily="2"/>
                <a:cs typeface="DejaVu Sans" pitchFamily="2"/>
              </a:rPr>
              <a:t>ET</a:t>
            </a:r>
            <a:r>
              <a:rPr lang="fr-FR" sz="1400" b="0" i="0" u="none" strike="noStrike" baseline="0" dirty="0">
                <a:ln>
                  <a:noFill/>
                </a:ln>
                <a:solidFill>
                  <a:srgbClr val="FFCC00"/>
                </a:solidFill>
                <a:latin typeface="arial" pitchFamily="34"/>
                <a:ea typeface="DejaVu Sans" pitchFamily="2"/>
                <a:cs typeface="DejaVu Sans" pitchFamily="2"/>
              </a:rPr>
              <a:t> i &lt;= 3 </a:t>
            </a:r>
            <a:r>
              <a:rPr lang="fr-FR" sz="1400" b="1" i="0" u="sng" strike="noStrike" baseline="0" dirty="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AFFICHER</a:t>
            </a:r>
            <a:r>
              <a:rPr lang="fr-FR" sz="1400" b="1" i="0" u="none" strike="noStrike" baseline="0" dirty="0">
                <a:ln>
                  <a:noFill/>
                </a:ln>
                <a:solidFill>
                  <a:srgbClr val="FFCC00"/>
                </a:solidFill>
                <a:latin typeface="arial" pitchFamily="34"/>
                <a:ea typeface="DejaVu Sans" pitchFamily="2"/>
                <a:cs typeface="DejaVu Sans" pitchFamily="2"/>
              </a:rPr>
              <a:t> "</a:t>
            </a:r>
            <a:r>
              <a:rPr lang="fr-FR" sz="1400" b="0" i="0" u="none" strike="noStrike" baseline="0" dirty="0">
                <a:ln>
                  <a:noFill/>
                </a:ln>
                <a:solidFill>
                  <a:srgbClr val="FFCC00"/>
                </a:solidFill>
                <a:latin typeface="arial" pitchFamily="34"/>
                <a:ea typeface="DejaVu Sans" pitchFamily="2"/>
                <a:cs typeface="DejaVu Sans" pitchFamily="2"/>
              </a:rPr>
              <a:t> Essai n° ", i</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SAISIR</a:t>
            </a:r>
            <a:r>
              <a:rPr lang="fr-FR" sz="1400" b="1" i="0" u="none" strike="noStrike" baseline="0" dirty="0">
                <a:ln>
                  <a:noFill/>
                </a:ln>
                <a:solidFill>
                  <a:srgbClr val="FFCC00"/>
                </a:solidFill>
                <a:latin typeface="arial" pitchFamily="34"/>
                <a:ea typeface="DejaVu Sans" pitchFamily="2"/>
                <a:cs typeface="DejaVu Sans" pitchFamily="2"/>
              </a:rPr>
              <a:t> </a:t>
            </a:r>
            <a:r>
              <a:rPr lang="fr-FR" sz="1400" b="0" i="0" u="none" strike="noStrike" baseline="0" dirty="0">
                <a:ln>
                  <a:noFill/>
                </a:ln>
                <a:solidFill>
                  <a:srgbClr val="FFCC00"/>
                </a:solidFill>
                <a:latin typeface="arial" pitchFamily="34"/>
                <a:ea typeface="DejaVu Sans" pitchFamily="2"/>
                <a:cs typeface="DejaVu Sans" pitchFamily="2"/>
              </a:rPr>
              <a:t>car</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SI</a:t>
            </a:r>
            <a:r>
              <a:rPr lang="fr-FR" sz="1400" b="0" i="0" u="none" strike="noStrike" baseline="0" dirty="0">
                <a:ln>
                  <a:noFill/>
                </a:ln>
                <a:solidFill>
                  <a:srgbClr val="FFCC00"/>
                </a:solidFill>
                <a:latin typeface="arial" pitchFamily="34"/>
                <a:ea typeface="DejaVu Sans" pitchFamily="2"/>
                <a:cs typeface="DejaVu Sans" pitchFamily="2"/>
              </a:rPr>
              <a:t> car = ‘0</a:t>
            </a:r>
            <a:r>
              <a:rPr lang="fr-FR" sz="1400" dirty="0">
                <a:solidFill>
                  <a:srgbClr val="FFCC00"/>
                </a:solidFill>
                <a:latin typeface="arial" pitchFamily="34"/>
                <a:ea typeface="DejaVu Sans" pitchFamily="2"/>
                <a:cs typeface="DejaVu Sans" pitchFamily="2"/>
              </a:rPr>
              <a:t>’</a:t>
            </a:r>
            <a:endParaRPr lang="fr-FR" sz="14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ALORS</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trouve ←  VRAI	</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FINSI</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i ←  i+1</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SI</a:t>
            </a:r>
            <a:r>
              <a:rPr lang="fr-FR" sz="1400" b="0" i="0" u="none" strike="noStrike" baseline="0" dirty="0">
                <a:ln>
                  <a:noFill/>
                </a:ln>
                <a:solidFill>
                  <a:srgbClr val="FFCC00"/>
                </a:solidFill>
                <a:latin typeface="arial" pitchFamily="34"/>
                <a:ea typeface="DejaVu Sans" pitchFamily="2"/>
                <a:cs typeface="DejaVu Sans" pitchFamily="2"/>
              </a:rPr>
              <a:t> trouve</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ALORS</a:t>
            </a:r>
            <a:r>
              <a:rPr lang="fr-FR" sz="1400" b="0" i="0" u="none" strike="noStrike" baseline="0" dirty="0">
                <a:ln>
                  <a:noFill/>
                </a:ln>
                <a:solidFill>
                  <a:srgbClr val="FFCC00"/>
                </a:solidFill>
                <a:latin typeface="arial" pitchFamily="34"/>
                <a:ea typeface="DejaVu Sans" pitchFamily="2"/>
                <a:cs typeface="DejaVu Sans" pitchFamily="2"/>
              </a:rPr>
              <a:t>   AFFICHER "gagné"</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SINON</a:t>
            </a:r>
            <a:r>
              <a:rPr lang="fr-FR" sz="1400" b="0" i="0" u="none" strike="noStrike" baseline="0" dirty="0">
                <a:ln>
                  <a:noFill/>
                </a:ln>
                <a:solidFill>
                  <a:srgbClr val="FFCC00"/>
                </a:solidFill>
                <a:latin typeface="arial" pitchFamily="34"/>
                <a:ea typeface="DejaVu Sans" pitchFamily="2"/>
                <a:cs typeface="DejaVu Sans" pitchFamily="2"/>
              </a:rPr>
              <a:t>   AFFICHER "perdu"</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CC00"/>
                </a:solidFill>
                <a:latin typeface="arial" pitchFamily="34"/>
                <a:ea typeface="DejaVu Sans" pitchFamily="2"/>
                <a:cs typeface="DejaVu Sans" pitchFamily="2"/>
              </a:rPr>
              <a:t>   	</a:t>
            </a:r>
            <a:r>
              <a:rPr lang="fr-FR" sz="1400" b="1" i="0" u="sng" strike="noStrike" baseline="0" dirty="0">
                <a:ln>
                  <a:noFill/>
                </a:ln>
                <a:solidFill>
                  <a:srgbClr val="FFCC00"/>
                </a:solidFill>
                <a:uFillTx/>
                <a:latin typeface="arial" pitchFamily="34"/>
                <a:ea typeface="DejaVu Sans" pitchFamily="2"/>
                <a:cs typeface="DejaVu Sans" pitchFamily="2"/>
              </a:rPr>
              <a:t>FINSI</a:t>
            </a:r>
          </a:p>
          <a:p>
            <a:pPr marL="0" marR="0" lvl="0" indent="0" algn="l" rtl="0" hangingPunct="0">
              <a:lnSpc>
                <a:spcPct val="10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sng" strike="noStrike" baseline="0" dirty="0">
                <a:ln>
                  <a:noFill/>
                </a:ln>
                <a:solidFill>
                  <a:srgbClr val="FFCC00"/>
                </a:solidFill>
                <a:uFillTx/>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609600"/>
            <a:ext cx="7772400" cy="114300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a:t>Sommaire</a:t>
            </a:r>
          </a:p>
        </p:txBody>
      </p:sp>
      <p:sp>
        <p:nvSpPr>
          <p:cNvPr id="3" name="Espace réservé du texte 2"/>
          <p:cNvSpPr txBox="1">
            <a:spLocks noGrp="1"/>
          </p:cNvSpPr>
          <p:nvPr>
            <p:ph type="body" idx="4294967295"/>
          </p:nvPr>
        </p:nvSpPr>
        <p:spPr>
          <a:xfrm>
            <a:off x="0" y="1981200"/>
            <a:ext cx="77724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799"/>
              </a:spcBef>
              <a:spcAft>
                <a:spcPts val="0"/>
              </a:spcAft>
              <a:buNone/>
            </a:pPr>
            <a:endParaRPr lang="fr-FR" sz="2400">
              <a:latin typeface="" pitchFamily="2"/>
            </a:endParaRP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latin typeface="" pitchFamily="2"/>
              </a:rPr>
              <a:t>	</a:t>
            </a:r>
            <a:r>
              <a:rPr lang="fr-FR" sz="2400">
                <a:solidFill>
                  <a:srgbClr val="C3D6FD"/>
                </a:solidFill>
                <a:latin typeface="" pitchFamily="2"/>
              </a:rPr>
              <a:t>1- Boucle TANTQUE … FAIRE</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b="1">
                <a:latin typeface="" pitchFamily="2"/>
              </a:rPr>
              <a:t>	2- Boucle POUR</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3- Boucle REPETER … JUSQU’À</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4- Imbrication de boucles</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99CCFF"/>
                </a:solidFill>
                <a:latin typeface="" pitchFamily="2"/>
              </a:rPr>
              <a:t>	5- Démarche itérative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71438"/>
            <a:ext cx="7772400" cy="468312"/>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2- Boucle POUR</a:t>
            </a:r>
          </a:p>
        </p:txBody>
      </p:sp>
      <p:sp>
        <p:nvSpPr>
          <p:cNvPr id="3" name="Espace réservé du texte 2"/>
          <p:cNvSpPr txBox="1">
            <a:spLocks noGrp="1"/>
          </p:cNvSpPr>
          <p:nvPr>
            <p:ph type="body" idx="4294967295"/>
          </p:nvPr>
        </p:nvSpPr>
        <p:spPr>
          <a:xfrm>
            <a:off x="0" y="1428750"/>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250920" y="620640"/>
            <a:ext cx="8497800" cy="558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La boucle POUR permet de </a:t>
            </a:r>
            <a:r>
              <a:rPr lang="fr-FR" sz="2000" b="1" i="0" u="none" strike="noStrike" baseline="0" dirty="0">
                <a:ln>
                  <a:noFill/>
                </a:ln>
                <a:solidFill>
                  <a:srgbClr val="FFFF00"/>
                </a:solidFill>
                <a:latin typeface="arial" pitchFamily="34"/>
                <a:ea typeface="DejaVu Sans" pitchFamily="2"/>
                <a:cs typeface="DejaVu Sans" pitchFamily="2"/>
              </a:rPr>
              <a:t>répéter une instruction un nombre connu de fois</a:t>
            </a:r>
            <a:r>
              <a:rPr lang="fr-FR" sz="2000" b="0" i="0" u="none" strike="noStrike" baseline="0" dirty="0">
                <a:ln>
                  <a:noFill/>
                </a:ln>
                <a:solidFill>
                  <a:srgbClr val="FFFF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Elle permet de faire la même chose que la boucle TANT QUE mais de manière plus rapide, lorsque le </a:t>
            </a:r>
            <a:r>
              <a:rPr lang="fr-FR" sz="2000" b="1" i="0" u="none" strike="noStrike" baseline="0" dirty="0">
                <a:ln>
                  <a:noFill/>
                </a:ln>
                <a:solidFill>
                  <a:srgbClr val="FFFF00"/>
                </a:solidFill>
                <a:latin typeface="arial" pitchFamily="34"/>
                <a:ea typeface="DejaVu Sans" pitchFamily="2"/>
                <a:cs typeface="DejaVu Sans" pitchFamily="2"/>
              </a:rPr>
              <a:t>nombre de répétitions est connu.</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sng" strike="noStrike" baseline="0" dirty="0">
                <a:ln>
                  <a:noFill/>
                </a:ln>
                <a:solidFill>
                  <a:srgbClr val="FFFF00"/>
                </a:solidFill>
                <a:uFillTx/>
                <a:latin typeface="arial" pitchFamily="34"/>
                <a:ea typeface="DejaVu Sans" pitchFamily="2"/>
                <a:cs typeface="DejaVu Sans" pitchFamily="2"/>
              </a:rPr>
              <a:t>Syntaxe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POUR </a:t>
            </a:r>
            <a:r>
              <a:rPr lang="fr-FR" sz="2000" b="0" i="0" u="none" strike="noStrike" baseline="0" dirty="0">
                <a:ln>
                  <a:noFill/>
                </a:ln>
                <a:solidFill>
                  <a:srgbClr val="FFCC00"/>
                </a:solidFill>
                <a:latin typeface="arial" pitchFamily="34"/>
                <a:ea typeface="DejaVu Sans" pitchFamily="2"/>
                <a:cs typeface="DejaVu Sans" pitchFamily="2"/>
              </a:rPr>
              <a:t>compteur </a:t>
            </a:r>
            <a:r>
              <a:rPr lang="fr-FR" sz="2000" b="1" i="0" u="none" strike="noStrike" baseline="0" dirty="0">
                <a:ln>
                  <a:noFill/>
                </a:ln>
                <a:solidFill>
                  <a:srgbClr val="FFCC00"/>
                </a:solidFill>
                <a:latin typeface="arial" pitchFamily="34"/>
                <a:ea typeface="DejaVu Sans" pitchFamily="2"/>
                <a:cs typeface="DejaVu Sans" pitchFamily="2"/>
              </a:rPr>
              <a:t>DE </a:t>
            </a:r>
            <a:r>
              <a:rPr lang="fr-FR" sz="2000" b="0" i="0" u="none" strike="noStrike" baseline="0" dirty="0">
                <a:ln>
                  <a:noFill/>
                </a:ln>
                <a:solidFill>
                  <a:srgbClr val="FFCC00"/>
                </a:solidFill>
                <a:latin typeface="arial" pitchFamily="34"/>
                <a:ea typeface="DejaVu Sans" pitchFamily="2"/>
                <a:cs typeface="DejaVu Sans" pitchFamily="2"/>
              </a:rPr>
              <a:t>valeur initiale </a:t>
            </a:r>
            <a:r>
              <a:rPr lang="fr-FR" sz="2000" b="1" i="0" u="none" strike="noStrike" baseline="0" dirty="0">
                <a:ln>
                  <a:noFill/>
                </a:ln>
                <a:solidFill>
                  <a:srgbClr val="FFCC00"/>
                </a:solidFill>
                <a:latin typeface="arial" pitchFamily="34"/>
                <a:ea typeface="DejaVu Sans" pitchFamily="2"/>
                <a:cs typeface="DejaVu Sans" pitchFamily="2"/>
              </a:rPr>
              <a:t>A </a:t>
            </a:r>
            <a:r>
              <a:rPr lang="fr-FR" sz="2000" b="0" i="0" u="none" strike="noStrike" baseline="0" dirty="0">
                <a:ln>
                  <a:noFill/>
                </a:ln>
                <a:solidFill>
                  <a:srgbClr val="FFCC00"/>
                </a:solidFill>
                <a:latin typeface="arial" pitchFamily="34"/>
                <a:ea typeface="DejaVu Sans" pitchFamily="2"/>
                <a:cs typeface="DejaVu Sans" pitchFamily="2"/>
              </a:rPr>
              <a:t>valeur finale [</a:t>
            </a:r>
            <a:r>
              <a:rPr lang="fr-FR" sz="2000" b="1" i="0" u="none" strike="noStrike" baseline="0" dirty="0">
                <a:ln>
                  <a:noFill/>
                </a:ln>
                <a:solidFill>
                  <a:srgbClr val="FFCC00"/>
                </a:solidFill>
                <a:latin typeface="arial" pitchFamily="34"/>
                <a:ea typeface="DejaVu Sans" pitchFamily="2"/>
                <a:cs typeface="DejaVu Sans" pitchFamily="2"/>
              </a:rPr>
              <a:t>PAS </a:t>
            </a:r>
            <a:r>
              <a:rPr lang="fr-FR" sz="2000" b="0" i="0" u="none" strike="noStrike" baseline="0" dirty="0">
                <a:ln>
                  <a:noFill/>
                </a:ln>
                <a:solidFill>
                  <a:srgbClr val="FFCC00"/>
                </a:solidFill>
                <a:latin typeface="arial" pitchFamily="34"/>
                <a:ea typeface="DejaVu Sans" pitchFamily="2"/>
                <a:cs typeface="DejaVu Sans" pitchFamily="2"/>
              </a:rPr>
              <a:t>incrément] </a:t>
            </a:r>
            <a:r>
              <a:rPr lang="fr-FR" sz="2000" b="1" i="0" u="none" strike="noStrike" baseline="0" dirty="0">
                <a:ln>
                  <a:noFill/>
                </a:ln>
                <a:solidFill>
                  <a:srgbClr val="FFCC00"/>
                </a:solidFill>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traitement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La variable compteur est de type entier. Elle est initialisée à la valeur initiale</a:t>
            </a:r>
            <a:r>
              <a:rPr lang="fr-FR" sz="2000" b="1" i="0" u="none" strike="noStrike" baseline="0" dirty="0">
                <a:ln>
                  <a:noFill/>
                </a:ln>
                <a:solidFill>
                  <a:srgbClr val="FFFF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FF00"/>
                </a:solidFill>
                <a:latin typeface="arial" pitchFamily="34"/>
                <a:ea typeface="DejaVu Sans" pitchFamily="2"/>
                <a:cs typeface="DejaVu Sans" pitchFamily="2"/>
              </a:rPr>
              <a:t>Le compteur augmente (implicitement) de l'incrément à chaque répétition du traitement</a:t>
            </a:r>
            <a:r>
              <a:rPr lang="fr-FR" sz="2000" b="0" i="0" u="none" strike="noStrike" baseline="0" dirty="0">
                <a:ln>
                  <a:noFill/>
                </a:ln>
                <a:solidFill>
                  <a:srgbClr val="FFFF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Lorsque la variable compteur vaut la valeur finale, le traitement est exécuté une dernière fois puis le programme sort de la boucle.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Par défaut, l’incrément est de 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5" presetClass="entr"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p:cTn id="4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142852"/>
            <a:ext cx="7772400" cy="4762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dirty="0"/>
              <a:t>2- Boucle POUR</a:t>
            </a:r>
          </a:p>
        </p:txBody>
      </p:sp>
      <p:sp>
        <p:nvSpPr>
          <p:cNvPr id="3" name="Espace réservé du texte 2"/>
          <p:cNvSpPr txBox="1">
            <a:spLocks noGrp="1"/>
          </p:cNvSpPr>
          <p:nvPr>
            <p:ph type="body" idx="4294967295"/>
          </p:nvPr>
        </p:nvSpPr>
        <p:spPr>
          <a:xfrm>
            <a:off x="928662" y="785794"/>
            <a:ext cx="7704138" cy="5030788"/>
          </a:xfrm>
        </p:spPr>
        <p:txBody>
          <a:bodyPr wrap="square" lIns="90000" tIns="46800" rIns="90000" bIns="46800" anchor="t" anchorCtr="0">
            <a:normAutofit fontScale="92500" lnSpcReduction="2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499"/>
              </a:spcBef>
              <a:spcAft>
                <a:spcPts val="0"/>
              </a:spcAft>
              <a:buNone/>
            </a:pPr>
            <a:r>
              <a:rPr lang="fr-FR" sz="2000" dirty="0">
                <a:latin typeface="" pitchFamily="2"/>
              </a:rPr>
              <a:t>Exemple :</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POUR</a:t>
            </a:r>
            <a:r>
              <a:rPr lang="fr-FR" sz="2000" dirty="0">
                <a:solidFill>
                  <a:srgbClr val="FFCC00"/>
                </a:solidFill>
                <a:latin typeface="" pitchFamily="2"/>
              </a:rPr>
              <a:t> i </a:t>
            </a:r>
            <a:r>
              <a:rPr lang="fr-FR" sz="2000" b="1" dirty="0">
                <a:solidFill>
                  <a:srgbClr val="FFCC00"/>
                </a:solidFill>
                <a:latin typeface="" pitchFamily="2"/>
              </a:rPr>
              <a:t>DE </a:t>
            </a:r>
            <a:r>
              <a:rPr lang="fr-FR" sz="2000" dirty="0">
                <a:solidFill>
                  <a:srgbClr val="FFCC00"/>
                </a:solidFill>
                <a:latin typeface="" pitchFamily="2"/>
              </a:rPr>
              <a:t>1 </a:t>
            </a:r>
            <a:r>
              <a:rPr lang="fr-FR" sz="2000" b="1" dirty="0">
                <a:solidFill>
                  <a:srgbClr val="FFCC00"/>
                </a:solidFill>
                <a:latin typeface="" pitchFamily="2"/>
              </a:rPr>
              <a:t>A </a:t>
            </a:r>
            <a:r>
              <a:rPr lang="fr-FR" sz="2000" dirty="0">
                <a:solidFill>
                  <a:srgbClr val="FFCC00"/>
                </a:solidFill>
                <a:latin typeface="" pitchFamily="2"/>
              </a:rPr>
              <a:t>20 </a:t>
            </a:r>
            <a:r>
              <a:rPr lang="fr-FR" sz="2000" b="1" dirty="0">
                <a:solidFill>
                  <a:srgbClr val="FFCC00"/>
                </a:solidFill>
                <a:latin typeface="" pitchFamily="2"/>
              </a:rPr>
              <a:t>FAIRE</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traitement</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FINPOUR</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Grâce à une telle structure, le traitement va être répétée 20 fois.</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On pourrait faire la même chose avec une boucle TANT QUE, mais il faudrait initialiser la variable compteur et l'incrémenter explicitement.</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solidFill>
                  <a:srgbClr val="FFCC00"/>
                </a:solidFill>
                <a:latin typeface="" pitchFamily="2"/>
              </a:rPr>
              <a:t>i ←  1</a:t>
            </a:r>
          </a:p>
          <a:p>
            <a:pPr marL="342720" lvl="0" indent="-342720">
              <a:spcBef>
                <a:spcPts val="499"/>
              </a:spcBef>
              <a:spcAft>
                <a:spcPts val="0"/>
              </a:spcAft>
              <a:buNone/>
            </a:pPr>
            <a:r>
              <a:rPr lang="fr-FR" sz="2000" b="1" dirty="0">
                <a:solidFill>
                  <a:srgbClr val="FFCC00"/>
                </a:solidFill>
                <a:latin typeface="" pitchFamily="2"/>
              </a:rPr>
              <a:t>TANT QUE </a:t>
            </a:r>
            <a:r>
              <a:rPr lang="fr-FR" sz="2000" dirty="0">
                <a:solidFill>
                  <a:srgbClr val="FFCC00"/>
                </a:solidFill>
                <a:latin typeface="" pitchFamily="2"/>
              </a:rPr>
              <a:t>i &lt;= 20 </a:t>
            </a:r>
            <a:r>
              <a:rPr lang="fr-FR" sz="2000" b="1" dirty="0">
                <a:solidFill>
                  <a:srgbClr val="FFCC00"/>
                </a:solidFill>
                <a:latin typeface="" pitchFamily="2"/>
              </a:rPr>
              <a:t>FAIRE</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traitement</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i ←  i+1</a:t>
            </a:r>
          </a:p>
          <a:p>
            <a:pPr marL="342720" lvl="0" indent="-342720">
              <a:spcBef>
                <a:spcPts val="499"/>
              </a:spcBef>
              <a:spcAft>
                <a:spcPts val="0"/>
              </a:spcAft>
              <a:buNone/>
            </a:pPr>
            <a:r>
              <a:rPr lang="fr-FR" sz="2000" b="1" dirty="0">
                <a:solidFill>
                  <a:srgbClr val="FFCC00"/>
                </a:solidFill>
                <a:latin typeface="" pitchFamily="2"/>
              </a:rPr>
              <a:t>FINTANTQUE</a:t>
            </a:r>
          </a:p>
          <a:p>
            <a:pPr marL="342720" lvl="0" indent="-342720">
              <a:spcBef>
                <a:spcPts val="499"/>
              </a:spcBef>
              <a:spcAft>
                <a:spcPts val="0"/>
              </a:spcAft>
              <a:buNone/>
            </a:pPr>
            <a:endParaRPr lang="fr-FR" sz="2000" b="1" dirty="0">
              <a:solidFill>
                <a:srgbClr val="FFCC00"/>
              </a:solidFill>
              <a:latin typeface="" pitchFamily="2"/>
            </a:endParaRPr>
          </a:p>
        </p:txBody>
      </p:sp>
      <p:sp>
        <p:nvSpPr>
          <p:cNvPr id="4" name="Forme libre 3"/>
          <p:cNvSpPr/>
          <p:nvPr/>
        </p:nvSpPr>
        <p:spPr>
          <a:xfrm flipH="1" flipV="1">
            <a:off x="3338639" y="892439"/>
            <a:ext cx="793800" cy="828359"/>
          </a:xfrm>
          <a:custGeom>
            <a:avLst>
              <a:gd name="f0" fmla="val 12960"/>
              <a:gd name="f1" fmla="val 19440"/>
              <a:gd name="f2" fmla="val 14400"/>
            </a:avLst>
            <a:gdLst>
              <a:gd name="f3" fmla="val 21600000"/>
              <a:gd name="f4" fmla="val 10800000"/>
              <a:gd name="f5" fmla="val 5400000"/>
              <a:gd name="f6" fmla="val 180"/>
              <a:gd name="f7" fmla="val w"/>
              <a:gd name="f8" fmla="val h"/>
              <a:gd name="f9" fmla="val 0"/>
              <a:gd name="f10" fmla="val 21600"/>
              <a:gd name="f11" fmla="*/ 5419351 1 1725033"/>
              <a:gd name="f12" fmla="*/ 21600 2 1"/>
              <a:gd name="f13" fmla="*/ 21600 21600 1"/>
              <a:gd name="f14" fmla="*/ 21600 2195 1"/>
              <a:gd name="f15" fmla="*/ 21600 14189 1"/>
              <a:gd name="f16" fmla="val 10800"/>
              <a:gd name="f17" fmla="val 3375"/>
              <a:gd name="f18" fmla="+- 0 0 0"/>
              <a:gd name="f19" fmla="*/ f7 1 21600"/>
              <a:gd name="f20" fmla="*/ f8 1 21600"/>
              <a:gd name="f21" fmla="*/ f14 1 16384"/>
              <a:gd name="f22" fmla="*/ f15 1 16384"/>
              <a:gd name="f23" fmla="pin f9 f1 f10"/>
              <a:gd name="f24" fmla="pin f9 f2 f10"/>
              <a:gd name="f25" fmla="min 0 f12"/>
              <a:gd name="f26" fmla="max 0 f12"/>
              <a:gd name="f27" fmla="*/ f18 f4 1"/>
              <a:gd name="f28" fmla="val f23"/>
              <a:gd name="f29" fmla="val f24"/>
              <a:gd name="f30" fmla="+- f23 f23 0"/>
              <a:gd name="f31" fmla="+- 21600 0 f24"/>
              <a:gd name="f32" fmla="*/ 21600 f19 1"/>
              <a:gd name="f33" fmla="*/ f23 f20 1"/>
              <a:gd name="f34" fmla="*/ f24 f19 1"/>
              <a:gd name="f35" fmla="*/ 21600 f20 1"/>
              <a:gd name="f36" fmla="*/ f21 f19 1"/>
              <a:gd name="f37" fmla="*/ f22 f19 1"/>
              <a:gd name="f38" fmla="+- f26 0 f25"/>
              <a:gd name="f39" fmla="*/ 0 f19 1"/>
              <a:gd name="f40" fmla="*/ f27 1 f6"/>
              <a:gd name="f41" fmla="*/ f10 f19 1"/>
              <a:gd name="f42" fmla="+- f30 0 21600"/>
              <a:gd name="f43" fmla="*/ f31 1 21600"/>
              <a:gd name="f44" fmla="*/ f31 f31 1"/>
              <a:gd name="f45" fmla="*/ f38 1 2"/>
              <a:gd name="f46" fmla="+- f40 0 f5"/>
              <a:gd name="f47" fmla="*/ f29 f19 1"/>
              <a:gd name="f48" fmla="+- f42 f23 0"/>
              <a:gd name="f49" fmla="*/ f43 f43 1"/>
              <a:gd name="f50" fmla="+- f42 0 128"/>
              <a:gd name="f51" fmla="+- f13 0 f44"/>
              <a:gd name="f52" fmla="+- f25 f45 0"/>
              <a:gd name="f53" fmla="+- 1 0 f49"/>
              <a:gd name="f54" fmla="sqrt f51"/>
              <a:gd name="f55" fmla="+- f10 0 f52"/>
              <a:gd name="f56" fmla="+- 0 0 f52"/>
              <a:gd name="f57" fmla="+- f29 0 f52"/>
              <a:gd name="f58" fmla="sqrt f53"/>
              <a:gd name="f59" fmla="+- f54 21600 0"/>
              <a:gd name="f60" fmla="*/ f13 1 f59"/>
              <a:gd name="f61" fmla="+- f60 64 0"/>
              <a:gd name="f62" fmla="pin f61 f0 f50"/>
              <a:gd name="f63" fmla="+- f62 21600 0"/>
              <a:gd name="f64" fmla="+- f48 0 f62"/>
              <a:gd name="f65" fmla="+- 21600 f62 0"/>
              <a:gd name="f66" fmla="+- f42 0 f62"/>
              <a:gd name="f67" fmla="+- 21600 0 f62"/>
              <a:gd name="f68" fmla="*/ f62 1 2"/>
              <a:gd name="f69" fmla="*/ f62 f20 1"/>
              <a:gd name="f70" fmla="+- f63 0 f23"/>
              <a:gd name="f71" fmla="*/ f64 1 2"/>
              <a:gd name="f72" fmla="*/ f65 1 2"/>
              <a:gd name="f73" fmla="*/ f66 1 2"/>
              <a:gd name="f74" fmla="*/ f67 1 2"/>
              <a:gd name="f75" fmla="min f66 f28"/>
              <a:gd name="f76" fmla="max f66 f28"/>
              <a:gd name="f77" fmla="*/ f70 1 2"/>
              <a:gd name="f78" fmla="+- f72 128 0"/>
              <a:gd name="f79" fmla="*/ f74 1 f68"/>
              <a:gd name="f80" fmla="min 0 f70"/>
              <a:gd name="f81" fmla="max 0 f70"/>
              <a:gd name="f82" fmla="+- f76 0 f75"/>
              <a:gd name="f83" fmla="*/ f72 f20 1"/>
              <a:gd name="f84" fmla="*/ f73 f20 1"/>
              <a:gd name="f85" fmla="*/ f77 f58 1"/>
              <a:gd name="f86" fmla="+- f77 f71 0"/>
              <a:gd name="f87" fmla="*/ f79 f79 1"/>
              <a:gd name="f88" fmla="*/ f77 1 2"/>
              <a:gd name="f89" fmla="+- f81 0 f80"/>
              <a:gd name="f90" fmla="*/ f82 1 2"/>
              <a:gd name="f91" fmla="+- f77 f85 0"/>
              <a:gd name="f92" fmla="+- f71 f85 0"/>
              <a:gd name="f93" fmla="*/ f86 1 2"/>
              <a:gd name="f94" fmla="+- 1 0 f87"/>
              <a:gd name="f95" fmla="+- f23 0 f88"/>
              <a:gd name="f96" fmla="*/ f88 f20 1"/>
              <a:gd name="f97" fmla="*/ f89 1 2"/>
              <a:gd name="f98" fmla="+- f75 f90 0"/>
              <a:gd name="f99" fmla="*/ f45 f90 1"/>
              <a:gd name="f100" fmla="+- f91 f23 0"/>
              <a:gd name="f101" fmla="+- f93 0 f77"/>
              <a:gd name="f102" fmla="sqrt f94"/>
              <a:gd name="f103" fmla="*/ f95 f20 1"/>
              <a:gd name="f104" fmla="+- f80 f97 0"/>
              <a:gd name="f105" fmla="*/ f45 f97 1"/>
              <a:gd name="f106" fmla="+- f71 0 f98"/>
              <a:gd name="f107" fmla="+- f92 0 f98"/>
              <a:gd name="f108" fmla="+- f93 0 f98"/>
              <a:gd name="f109" fmla="+- f66 0 f98"/>
              <a:gd name="f110" fmla="*/ f93 f20 1"/>
              <a:gd name="f111" fmla="+- f100 0 21600"/>
              <a:gd name="f112" fmla="*/ f101 1 f77"/>
              <a:gd name="f113" fmla="*/ 21600 f102 1"/>
              <a:gd name="f114" fmla="+- 0 0 f104"/>
              <a:gd name="f115" fmla="+- f77 0 f104"/>
              <a:gd name="f116" fmla="at2 f56 f106"/>
              <a:gd name="f117" fmla="at2 f57 f107"/>
              <a:gd name="f118" fmla="+- f91 0 f104"/>
              <a:gd name="f119" fmla="+- f93 0 f104"/>
              <a:gd name="f120" fmla="at2 f55 f109"/>
              <a:gd name="f121" fmla="+- f111 21600 0"/>
              <a:gd name="f122" fmla="*/ f112 f112 1"/>
              <a:gd name="f123" fmla="+- 21600 0 f113"/>
              <a:gd name="f124" fmla="at2 f55 f114"/>
              <a:gd name="f125" fmla="at2 f56 f115"/>
              <a:gd name="f126" fmla="+- f116 f5 0"/>
              <a:gd name="f127" fmla="+- f117 f5 0"/>
              <a:gd name="f128" fmla="at2 f57 f118"/>
              <a:gd name="f129" fmla="+- f120 f5 0"/>
              <a:gd name="f130" fmla="*/ f111 f20 1"/>
              <a:gd name="f131" fmla="+- f121 0 f62"/>
              <a:gd name="f132" fmla="+- 1 0 f122"/>
              <a:gd name="f133" fmla="+- f123 64 0"/>
              <a:gd name="f134" fmla="+- f124 f5 0"/>
              <a:gd name="f135" fmla="+- f125 f5 0"/>
              <a:gd name="f136" fmla="*/ f126 f11 1"/>
              <a:gd name="f137" fmla="*/ f127 f11 1"/>
              <a:gd name="f138" fmla="+- f128 f5 0"/>
              <a:gd name="f139" fmla="*/ f129 f11 1"/>
              <a:gd name="f140" fmla="sqrt f132"/>
              <a:gd name="f141" fmla="*/ f134 f11 1"/>
              <a:gd name="f142" fmla="*/ f135 f11 1"/>
              <a:gd name="f143" fmla="*/ f136 1 f4"/>
              <a:gd name="f144" fmla="*/ f137 1 f4"/>
              <a:gd name="f145" fmla="*/ f138 f11 1"/>
              <a:gd name="f146" fmla="*/ f139 1 f4"/>
              <a:gd name="f147" fmla="*/ f131 f20 1"/>
              <a:gd name="f148" fmla="*/ 21600 f140 1"/>
              <a:gd name="f149" fmla="*/ f141 1 f4"/>
              <a:gd name="f150" fmla="*/ f142 1 f4"/>
              <a:gd name="f151" fmla="+- 0 0 f143"/>
              <a:gd name="f152" fmla="+- 0 0 f144"/>
              <a:gd name="f153" fmla="*/ f145 1 f4"/>
              <a:gd name="f154" fmla="+- 0 0 f146"/>
              <a:gd name="f155" fmla="+- 21600 0 f148"/>
              <a:gd name="f156" fmla="+- 0 0 f149"/>
              <a:gd name="f157" fmla="+- 0 0 f150"/>
              <a:gd name="f158" fmla="+- 0 0 f151"/>
              <a:gd name="f159" fmla="+- 0 0 f152"/>
              <a:gd name="f160" fmla="+- 0 0 f153"/>
              <a:gd name="f161" fmla="+- 0 0 f154"/>
              <a:gd name="f162" fmla="+- 0 0 f156"/>
              <a:gd name="f163" fmla="+- 0 0 f157"/>
              <a:gd name="f164" fmla="*/ f158 f4 1"/>
              <a:gd name="f165" fmla="*/ f159 f4 1"/>
              <a:gd name="f166" fmla="+- f155 0 f52"/>
              <a:gd name="f167" fmla="+- 0 0 f160"/>
              <a:gd name="f168" fmla="*/ f161 f4 1"/>
              <a:gd name="f169" fmla="*/ f162 f4 1"/>
              <a:gd name="f170" fmla="*/ f163 f4 1"/>
              <a:gd name="f171" fmla="*/ f164 1 f11"/>
              <a:gd name="f172" fmla="*/ f165 1 f11"/>
              <a:gd name="f173" fmla="at2 f166 f119"/>
              <a:gd name="f174" fmla="*/ f167 f4 1"/>
              <a:gd name="f175" fmla="at2 f166 f108"/>
              <a:gd name="f176" fmla="*/ f168 1 f11"/>
              <a:gd name="f177" fmla="*/ f169 1 f11"/>
              <a:gd name="f178" fmla="*/ f170 1 f11"/>
              <a:gd name="f179" fmla="+- f171 0 f5"/>
              <a:gd name="f180" fmla="+- f172 0 f5"/>
              <a:gd name="f181" fmla="+- f173 f5 0"/>
              <a:gd name="f182" fmla="*/ f174 1 f11"/>
              <a:gd name="f183" fmla="+- f175 f5 0"/>
              <a:gd name="f184" fmla="+- f176 0 f5"/>
              <a:gd name="f185" fmla="+- f177 0 f5"/>
              <a:gd name="f186" fmla="+- f178 0 f5"/>
              <a:gd name="f187" fmla="cos 1 f179"/>
              <a:gd name="f188" fmla="sin 1 f179"/>
              <a:gd name="f189" fmla="+- f180 0 f179"/>
              <a:gd name="f190" fmla="*/ f181 f11 1"/>
              <a:gd name="f191" fmla="+- f182 0 f5"/>
              <a:gd name="f192" fmla="*/ f183 f11 1"/>
              <a:gd name="f193" fmla="cos 1 f185"/>
              <a:gd name="f194" fmla="sin 1 f185"/>
              <a:gd name="f195" fmla="+- f186 0 f185"/>
              <a:gd name="f196" fmla="+- 0 0 f187"/>
              <a:gd name="f197" fmla="+- 0 0 f188"/>
              <a:gd name="f198" fmla="+- f189 0 f3"/>
              <a:gd name="f199" fmla="*/ f190 1 f4"/>
              <a:gd name="f200" fmla="cos 1 f191"/>
              <a:gd name="f201" fmla="sin 1 f191"/>
              <a:gd name="f202" fmla="*/ f192 1 f4"/>
              <a:gd name="f203" fmla="cos 1 f186"/>
              <a:gd name="f204" fmla="sin 1 f186"/>
              <a:gd name="f205" fmla="+- 0 0 f193"/>
              <a:gd name="f206" fmla="+- 0 0 f194"/>
              <a:gd name="f207" fmla="+- f195 0 f3"/>
              <a:gd name="f208" fmla="*/ f90 f196 1"/>
              <a:gd name="f209" fmla="*/ f45 f197 1"/>
              <a:gd name="f210" fmla="?: f189 f198 f189"/>
              <a:gd name="f211" fmla="+- 0 0 f199"/>
              <a:gd name="f212" fmla="+- 0 0 f200"/>
              <a:gd name="f213" fmla="+- 0 0 f201"/>
              <a:gd name="f214" fmla="+- 0 0 f202"/>
              <a:gd name="f215" fmla="+- 0 0 f203"/>
              <a:gd name="f216" fmla="+- 0 0 f204"/>
              <a:gd name="f217" fmla="*/ f97 f205 1"/>
              <a:gd name="f218" fmla="*/ f45 f206 1"/>
              <a:gd name="f219" fmla="?: f195 f207 f195"/>
              <a:gd name="f220" fmla="*/ f208 f208 1"/>
              <a:gd name="f221" fmla="*/ f209 f209 1"/>
              <a:gd name="f222" fmla="*/ f97 f212 1"/>
              <a:gd name="f223" fmla="*/ f45 f213 1"/>
              <a:gd name="f224" fmla="+- 0 0 f211"/>
              <a:gd name="f225" fmla="+- 0 0 f214"/>
              <a:gd name="f226" fmla="*/ f97 f215 1"/>
              <a:gd name="f227" fmla="*/ f45 f216 1"/>
              <a:gd name="f228" fmla="*/ f217 f217 1"/>
              <a:gd name="f229" fmla="*/ f218 f218 1"/>
              <a:gd name="f230" fmla="+- f220 f221 0"/>
              <a:gd name="f231" fmla="*/ f222 f222 1"/>
              <a:gd name="f232" fmla="*/ f223 f223 1"/>
              <a:gd name="f233" fmla="*/ f224 f4 1"/>
              <a:gd name="f234" fmla="*/ f225 f4 1"/>
              <a:gd name="f235" fmla="*/ f226 f226 1"/>
              <a:gd name="f236" fmla="*/ f227 f227 1"/>
              <a:gd name="f237" fmla="+- f228 f229 0"/>
              <a:gd name="f238" fmla="sqrt f230"/>
              <a:gd name="f239" fmla="+- f231 f232 0"/>
              <a:gd name="f240" fmla="*/ f233 1 f11"/>
              <a:gd name="f241" fmla="*/ f234 1 f11"/>
              <a:gd name="f242" fmla="+- f235 f236 0"/>
              <a:gd name="f243" fmla="sqrt f237"/>
              <a:gd name="f244" fmla="*/ f99 1 f238"/>
              <a:gd name="f245" fmla="sqrt f239"/>
              <a:gd name="f246" fmla="+- f240 0 f5"/>
              <a:gd name="f247" fmla="+- f241 0 f5"/>
              <a:gd name="f248" fmla="sqrt f242"/>
              <a:gd name="f249" fmla="*/ f105 1 f243"/>
              <a:gd name="f250" fmla="*/ f196 f244 1"/>
              <a:gd name="f251" fmla="*/ f197 f244 1"/>
              <a:gd name="f252" fmla="*/ f105 1 f245"/>
              <a:gd name="f253" fmla="+- f246 0 f191"/>
              <a:gd name="f254" fmla="cos 1 f247"/>
              <a:gd name="f255" fmla="sin 1 f247"/>
              <a:gd name="f256" fmla="+- f184 0 f247"/>
              <a:gd name="f257" fmla="*/ f105 1 f248"/>
              <a:gd name="f258" fmla="+- f246 0 f186"/>
              <a:gd name="f259" fmla="*/ f205 f249 1"/>
              <a:gd name="f260" fmla="*/ f206 f249 1"/>
              <a:gd name="f261" fmla="+- f52 0 f250"/>
              <a:gd name="f262" fmla="+- f98 0 f251"/>
              <a:gd name="f263" fmla="*/ f212 f252 1"/>
              <a:gd name="f264" fmla="*/ f213 f252 1"/>
              <a:gd name="f265" fmla="+- f253 f3 0"/>
              <a:gd name="f266" fmla="+- 0 0 f254"/>
              <a:gd name="f267" fmla="+- 0 0 f255"/>
              <a:gd name="f268" fmla="+- f256 f3 0"/>
              <a:gd name="f269" fmla="*/ f215 f257 1"/>
              <a:gd name="f270" fmla="*/ f216 f257 1"/>
              <a:gd name="f271" fmla="+- f258 0 f3"/>
              <a:gd name="f272" fmla="+- f52 0 f259"/>
              <a:gd name="f273" fmla="+- f104 0 f260"/>
              <a:gd name="f274" fmla="+- f52 0 f263"/>
              <a:gd name="f275" fmla="+- f104 0 f264"/>
              <a:gd name="f276" fmla="?: f253 f253 f265"/>
              <a:gd name="f277" fmla="*/ f90 f266 1"/>
              <a:gd name="f278" fmla="*/ f45 f267 1"/>
              <a:gd name="f279" fmla="?: f256 f256 f268"/>
              <a:gd name="f280" fmla="+- f52 0 f269"/>
              <a:gd name="f281" fmla="+- f104 0 f270"/>
              <a:gd name="f282" fmla="?: f258 f271 f258"/>
              <a:gd name="f283" fmla="*/ f277 f277 1"/>
              <a:gd name="f284" fmla="*/ f278 f278 1"/>
              <a:gd name="f285" fmla="+- f283 f284 0"/>
              <a:gd name="f286" fmla="sqrt f285"/>
              <a:gd name="f287" fmla="*/ f99 1 f286"/>
              <a:gd name="f288" fmla="*/ f266 f287 1"/>
              <a:gd name="f289" fmla="*/ f267 f287 1"/>
              <a:gd name="f290" fmla="+- f52 0 f288"/>
              <a:gd name="f291" fmla="+- f98 0 f289"/>
            </a:gdLst>
            <a:ahLst>
              <a:ahXY gdRefX="" minX="0" maxX="0" gdRefY="f0" minY="f61" maxY="f50">
                <a:pos x="f32" y="f69"/>
              </a:ahXY>
              <a:ahXY gdRefX="" minX="0" maxX="0" gdRefY="f1" minY="f9" maxY="f10">
                <a:pos x="f32" y="f33"/>
              </a:ahXY>
              <a:ahXY gdRefX="f2" minX="f9" maxX="f10" gdRefY="" minY="0" maxY="0">
                <a:pos x="f34" y="f35"/>
              </a:ahXY>
            </a:ahLst>
            <a:cxnLst>
              <a:cxn ang="3cd4">
                <a:pos x="hc" y="t"/>
              </a:cxn>
              <a:cxn ang="0">
                <a:pos x="r" y="vc"/>
              </a:cxn>
              <a:cxn ang="cd4">
                <a:pos x="hc" y="b"/>
              </a:cxn>
              <a:cxn ang="cd2">
                <a:pos x="l" y="vc"/>
              </a:cxn>
              <a:cxn ang="f46">
                <a:pos x="f39" y="f110"/>
              </a:cxn>
              <a:cxn ang="f46">
                <a:pos x="f47" y="f147"/>
              </a:cxn>
              <a:cxn ang="f46">
                <a:pos x="f41" y="f83"/>
              </a:cxn>
              <a:cxn ang="f46">
                <a:pos x="f47" y="f130"/>
              </a:cxn>
              <a:cxn ang="f46">
                <a:pos x="f41" y="f84"/>
              </a:cxn>
            </a:cxnLst>
            <a:rect l="f36" t="f96" r="f37" b="f103"/>
            <a:pathLst>
              <a:path w="21600" h="21600">
                <a:moveTo>
                  <a:pt x="f272" y="f273"/>
                </a:moveTo>
                <a:arcTo wR="f45" hR="f97" stAng="f185" swAng="f219"/>
                <a:moveTo>
                  <a:pt x="f261" y="f262"/>
                </a:moveTo>
                <a:arcTo wR="f45" hR="f90" stAng="f179" swAng="f210"/>
                <a:lnTo>
                  <a:pt x="f29" y="f131"/>
                </a:lnTo>
                <a:lnTo>
                  <a:pt x="f10" y="f72"/>
                </a:lnTo>
                <a:lnTo>
                  <a:pt x="f29" y="f111"/>
                </a:lnTo>
                <a:lnTo>
                  <a:pt x="f274" y="f275"/>
                </a:lnTo>
                <a:arcTo wR="f45" hR="f97" stAng="f191" swAng="f276"/>
                <a:lnTo>
                  <a:pt x="f290" y="f291"/>
                </a:lnTo>
                <a:arcTo wR="f45" hR="f90" stAng="f247" swAng="f279"/>
                <a:close/>
              </a:path>
              <a:path w="21600" h="21600" fill="none">
                <a:moveTo>
                  <a:pt x="f280" y="f281"/>
                </a:moveTo>
                <a:arcTo wR="f45" hR="f97" stAng="f186" swAng="f282"/>
              </a:path>
            </a:pathLst>
          </a:custGeom>
          <a:solidFill>
            <a:srgbClr val="006699"/>
          </a:solidFill>
          <a:ln w="9360">
            <a:solidFill>
              <a:srgbClr val="FFFF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4140000" y="900000"/>
            <a:ext cx="324000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Incrémentation automatique : i &lt;- i+1</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2- Boucle POUR</a:t>
            </a:r>
          </a:p>
        </p:txBody>
      </p:sp>
      <p:sp>
        <p:nvSpPr>
          <p:cNvPr id="3" name="Espace réservé du texte 2"/>
          <p:cNvSpPr txBox="1">
            <a:spLocks noGrp="1"/>
          </p:cNvSpPr>
          <p:nvPr>
            <p:ph type="body" idx="4294967295"/>
          </p:nvPr>
        </p:nvSpPr>
        <p:spPr>
          <a:xfrm>
            <a:off x="574675" y="692150"/>
            <a:ext cx="8569325" cy="4537075"/>
          </a:xfrm>
          <a:solidFill>
            <a:srgbClr val="003399"/>
          </a:solidFill>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a:latin typeface="" pitchFamily="2"/>
              </a:rPr>
              <a:t>Exercice : Que fait l’algorithme suivant ? Pour le découvrir, faites une simulation de fonctionnement.</a:t>
            </a:r>
          </a:p>
          <a:p>
            <a:pPr marL="342720" lvl="0" indent="-342720">
              <a:lnSpc>
                <a:spcPct val="80000"/>
              </a:lnSpc>
              <a:spcBef>
                <a:spcPts val="499"/>
              </a:spcBef>
              <a:spcAft>
                <a:spcPts val="0"/>
              </a:spcAft>
              <a:buNone/>
            </a:pPr>
            <a:endParaRPr lang="fr-FR" sz="2000">
              <a:latin typeface="" pitchFamily="2"/>
            </a:endParaRPr>
          </a:p>
          <a:p>
            <a:pPr marL="342720" lvl="0" indent="-342720">
              <a:lnSpc>
                <a:spcPct val="80000"/>
              </a:lnSpc>
              <a:spcBef>
                <a:spcPts val="499"/>
              </a:spcBef>
              <a:spcAft>
                <a:spcPts val="0"/>
              </a:spcAft>
              <a:buNone/>
            </a:pPr>
            <a:r>
              <a:rPr lang="fr-FR" sz="2000">
                <a:solidFill>
                  <a:srgbClr val="FFCC00"/>
                </a:solidFill>
                <a:latin typeface="" pitchFamily="2"/>
              </a:rPr>
              <a:t>PROGRAMME Pgr1</a:t>
            </a:r>
          </a:p>
          <a:p>
            <a:pPr marL="342720" lvl="0" indent="-342720">
              <a:lnSpc>
                <a:spcPct val="80000"/>
              </a:lnSpc>
              <a:spcBef>
                <a:spcPts val="499"/>
              </a:spcBef>
              <a:spcAft>
                <a:spcPts val="0"/>
              </a:spcAft>
              <a:buNone/>
            </a:pPr>
            <a:r>
              <a:rPr lang="fr-FR" sz="200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a:solidFill>
                  <a:srgbClr val="FFCC00"/>
                </a:solidFill>
                <a:latin typeface="" pitchFamily="2"/>
              </a:rPr>
              <a:t>	a, resultat: réel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a:solidFill>
                  <a:srgbClr val="FFCC00"/>
                </a:solidFill>
                <a:latin typeface="" pitchFamily="2"/>
              </a:rPr>
              <a:t>	n, parcours : entier</a:t>
            </a:r>
          </a:p>
          <a:p>
            <a:pPr marL="342720" lvl="0" indent="-342720">
              <a:lnSpc>
                <a:spcPct val="80000"/>
              </a:lnSpc>
              <a:spcBef>
                <a:spcPts val="499"/>
              </a:spcBef>
              <a:spcAft>
                <a:spcPts val="0"/>
              </a:spcAft>
              <a:buNone/>
            </a:pPr>
            <a:r>
              <a:rPr lang="fr-FR" sz="2000">
                <a:solidFill>
                  <a:srgbClr val="FFCC00"/>
                </a:solidFill>
                <a:latin typeface="" pitchFamily="2"/>
              </a:rPr>
              <a:t>DEBUT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a:solidFill>
                  <a:srgbClr val="FFCC00"/>
                </a:solidFill>
                <a:latin typeface="" pitchFamily="2"/>
              </a:rPr>
              <a:t>	Saisir </a:t>
            </a:r>
            <a:r>
              <a:rPr lang="fr-FR" sz="2000" i="1">
                <a:solidFill>
                  <a:srgbClr val="FFCC00"/>
                </a:solidFill>
                <a:latin typeface="" pitchFamily="2"/>
              </a:rPr>
              <a:t>a, n</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a:solidFill>
                  <a:srgbClr val="FFCC00"/>
                </a:solidFill>
                <a:latin typeface="" pitchFamily="2"/>
              </a:rPr>
              <a:t>	resultat  ←  1</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a:solidFill>
                  <a:srgbClr val="FFCC00"/>
                </a:solidFill>
                <a:latin typeface="" pitchFamily="2"/>
              </a:rPr>
              <a:t>	POUR </a:t>
            </a:r>
            <a:r>
              <a:rPr lang="fr-FR" sz="2000" i="1">
                <a:solidFill>
                  <a:srgbClr val="FFCC00"/>
                </a:solidFill>
                <a:latin typeface="" pitchFamily="2"/>
              </a:rPr>
              <a:t>parcours </a:t>
            </a:r>
            <a:r>
              <a:rPr lang="fr-FR" sz="2000">
                <a:solidFill>
                  <a:srgbClr val="FFCC00"/>
                </a:solidFill>
                <a:latin typeface="" pitchFamily="2"/>
              </a:rPr>
              <a:t>DE 1</a:t>
            </a:r>
            <a:r>
              <a:rPr lang="fr-FR" sz="2000" i="1">
                <a:solidFill>
                  <a:srgbClr val="FFCC00"/>
                </a:solidFill>
                <a:latin typeface="" pitchFamily="2"/>
              </a:rPr>
              <a:t> </a:t>
            </a:r>
            <a:r>
              <a:rPr lang="fr-FR" sz="2000">
                <a:solidFill>
                  <a:srgbClr val="FFCC00"/>
                </a:solidFill>
                <a:latin typeface="" pitchFamily="2"/>
              </a:rPr>
              <a:t>A  </a:t>
            </a:r>
            <a:r>
              <a:rPr lang="fr-FR" sz="2000" i="1">
                <a:solidFill>
                  <a:srgbClr val="FFCC00"/>
                </a:solidFill>
                <a:latin typeface="" pitchFamily="2"/>
              </a:rPr>
              <a:t>n  </a:t>
            </a:r>
            <a:r>
              <a:rPr lang="fr-FR" sz="2000" b="1">
                <a:solidFill>
                  <a:srgbClr val="FFCC00"/>
                </a:solidFill>
                <a:latin typeface="" pitchFamily="2"/>
              </a:rPr>
              <a:t>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a:solidFill>
                  <a:srgbClr val="FFCC00"/>
                </a:solidFill>
                <a:latin typeface="" pitchFamily="2"/>
              </a:rPr>
              <a:t>		    resultat ←  resultat * a</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a:solidFill>
                  <a:srgbClr val="FFCC00"/>
                </a:solidFill>
                <a:latin typeface="" pitchFamily="2"/>
              </a:rPr>
              <a:t>	FINPOUR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a:solidFill>
                  <a:srgbClr val="FFCC00"/>
                </a:solidFill>
                <a:latin typeface="" pitchFamily="2"/>
              </a:rPr>
              <a:t>	AFFICHER "</a:t>
            </a:r>
            <a:r>
              <a:rPr lang="fr-FR" sz="2000" i="1">
                <a:solidFill>
                  <a:srgbClr val="FFCC00"/>
                </a:solidFill>
                <a:latin typeface="" pitchFamily="2"/>
              </a:rPr>
              <a:t>Le resultat : ", resultat</a:t>
            </a:r>
          </a:p>
          <a:p>
            <a:pPr marL="342720" lvl="0" indent="-342720">
              <a:lnSpc>
                <a:spcPct val="80000"/>
              </a:lnSpc>
              <a:spcBef>
                <a:spcPts val="499"/>
              </a:spcBef>
              <a:spcAft>
                <a:spcPts val="0"/>
              </a:spcAft>
              <a:buNone/>
            </a:pPr>
            <a:r>
              <a:rPr lang="fr-FR" sz="2000">
                <a:solidFill>
                  <a:srgbClr val="FFCC00"/>
                </a:solidFill>
                <a:latin typeface="" pitchFamily="2"/>
              </a:rPr>
              <a:t>FIN</a:t>
            </a:r>
          </a:p>
        </p:txBody>
      </p:sp>
      <p:sp>
        <p:nvSpPr>
          <p:cNvPr id="4" name="Forme libre 3"/>
          <p:cNvSpPr/>
          <p:nvPr/>
        </p:nvSpPr>
        <p:spPr>
          <a:xfrm>
            <a:off x="5400000" y="4140000"/>
            <a:ext cx="3454560" cy="1008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Cet algorithme donne comme résultat la valeur de a </a:t>
            </a:r>
            <a:r>
              <a:rPr lang="fr-FR" sz="2000" b="0" i="0" u="none" strike="noStrike" baseline="30000">
                <a:ln>
                  <a:noFill/>
                </a:ln>
                <a:solidFill>
                  <a:srgbClr val="FFFF00"/>
                </a:solidFill>
                <a:latin typeface="arial" pitchFamily="34"/>
                <a:ea typeface="DejaVu Sans" pitchFamily="2"/>
                <a:cs typeface="DejaVu Sans" pitchFamily="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2- Boucle POUR</a:t>
            </a:r>
          </a:p>
        </p:txBody>
      </p:sp>
      <p:sp>
        <p:nvSpPr>
          <p:cNvPr id="3" name="Espace réservé du texte 2"/>
          <p:cNvSpPr txBox="1">
            <a:spLocks noGrp="1"/>
          </p:cNvSpPr>
          <p:nvPr>
            <p:ph type="body" idx="4294967295"/>
          </p:nvPr>
        </p:nvSpPr>
        <p:spPr>
          <a:xfrm>
            <a:off x="790575" y="692150"/>
            <a:ext cx="8353425"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latin typeface="" pitchFamily="2"/>
              </a:rPr>
              <a:t>La boucle POUR est une simplification de la boucle TANT QUE</a:t>
            </a:r>
            <a:r>
              <a:rPr lang="fr-FR" sz="2000" dirty="0">
                <a:latin typeface="" pitchFamily="2"/>
              </a:rPr>
              <a:t>.</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Application :</a:t>
            </a:r>
          </a:p>
          <a:p>
            <a:pPr marL="342720" lvl="0" indent="-342720">
              <a:lnSpc>
                <a:spcPct val="80000"/>
              </a:lnSpc>
              <a:spcBef>
                <a:spcPts val="499"/>
              </a:spcBef>
              <a:spcAft>
                <a:spcPts val="0"/>
              </a:spcAft>
              <a:buNone/>
            </a:pPr>
            <a:r>
              <a:rPr lang="fr-FR" sz="2000" dirty="0">
                <a:latin typeface="" pitchFamily="2"/>
              </a:rPr>
              <a:t>Ecrire l’algorithme qui permet d’afficher la table de multiplication du 7.</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=&gt; Utilisation d’une variable </a:t>
            </a:r>
            <a:r>
              <a:rPr lang="fr-FR" sz="2000" i="1" dirty="0" smtClean="0">
                <a:solidFill>
                  <a:srgbClr val="FFCC00"/>
                </a:solidFill>
                <a:latin typeface="" pitchFamily="2"/>
              </a:rPr>
              <a:t>i </a:t>
            </a:r>
            <a:r>
              <a:rPr lang="fr-FR" sz="2000" dirty="0" smtClean="0">
                <a:latin typeface="" pitchFamily="2"/>
              </a:rPr>
              <a:t>qui </a:t>
            </a:r>
            <a:r>
              <a:rPr lang="fr-FR" sz="2000" dirty="0">
                <a:latin typeface="" pitchFamily="2"/>
              </a:rPr>
              <a:t>varie de 1 à 10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Multiplication de cette variable par 7 à chaque itération.</a:t>
            </a:r>
          </a:p>
          <a:p>
            <a:pPr marL="342720" lvl="0" indent="-342720">
              <a:lnSpc>
                <a:spcPct val="80000"/>
              </a:lnSpc>
              <a:spcBef>
                <a:spcPts val="499"/>
              </a:spcBef>
              <a:spcAft>
                <a:spcPts val="0"/>
              </a:spcAft>
              <a:buNone/>
            </a:pPr>
            <a:r>
              <a:rPr lang="fr-FR" sz="2000" dirty="0">
                <a:latin typeface="" pitchFamily="2"/>
              </a:rPr>
              <a:t>Cette variable va également servir de compteur pour la structure POUR.</a:t>
            </a: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endParaRPr lang="fr-FR" sz="2000" b="1" dirty="0">
              <a:latin typeface="" pitchFamily="2"/>
            </a:endParaRPr>
          </a:p>
        </p:txBody>
      </p:sp>
      <p:sp>
        <p:nvSpPr>
          <p:cNvPr id="4" name="Forme libre 3"/>
          <p:cNvSpPr/>
          <p:nvPr/>
        </p:nvSpPr>
        <p:spPr>
          <a:xfrm>
            <a:off x="179280" y="3284639"/>
            <a:ext cx="4427640" cy="28645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PROGRAMME </a:t>
            </a:r>
            <a:r>
              <a:rPr lang="fr-FR" sz="2000" b="0" i="0" u="none" strike="noStrike" baseline="0" dirty="0">
                <a:ln>
                  <a:noFill/>
                </a:ln>
                <a:solidFill>
                  <a:srgbClr val="FFCC00"/>
                </a:solidFill>
                <a:latin typeface="arial" pitchFamily="34"/>
                <a:ea typeface="DejaVu Sans" pitchFamily="2"/>
                <a:cs typeface="DejaVu Sans" pitchFamily="2"/>
              </a:rPr>
              <a:t>MultiplicationPar7</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i : </a:t>
            </a:r>
            <a:r>
              <a:rPr lang="fr-FR" sz="2000" b="1" i="0" u="none" strike="noStrike" baseline="0" dirty="0">
                <a:ln>
                  <a:noFill/>
                </a:ln>
                <a:solidFill>
                  <a:srgbClr val="FFCC00"/>
                </a:solidFill>
                <a:latin typeface="arial" pitchFamily="34"/>
                <a:ea typeface="DejaVu Sans" pitchFamily="2"/>
                <a:cs typeface="DejaVu Sans" pitchFamily="2"/>
              </a:rPr>
              <a:t>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smtClean="0">
                <a:ln>
                  <a:noFill/>
                </a:ln>
                <a:solidFill>
                  <a:srgbClr val="FFCC00"/>
                </a:solidFill>
                <a:latin typeface="arial" pitchFamily="34"/>
                <a:ea typeface="DejaVu Sans" pitchFamily="2"/>
                <a:cs typeface="DejaVu Sans" pitchFamily="2"/>
              </a:rPr>
              <a:t>DEBUT</a:t>
            </a:r>
          </a:p>
          <a:p>
            <a:pPr lvl="0"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dirty="0" smtClean="0">
                <a:solidFill>
                  <a:srgbClr val="FFCC00"/>
                </a:solidFill>
                <a:latin typeface="arial" pitchFamily="34"/>
                <a:ea typeface="DejaVu Sans" pitchFamily="2"/>
                <a:cs typeface="DejaVu Sans" pitchFamily="2"/>
              </a:rPr>
              <a:t>	   AFFICHER </a:t>
            </a:r>
            <a:r>
              <a:rPr lang="fr-FR" sz="2000" dirty="0" smtClean="0">
                <a:solidFill>
                  <a:srgbClr val="FFCC00"/>
                </a:solidFill>
                <a:latin typeface="arial" pitchFamily="34"/>
                <a:ea typeface="DejaVu Sans" pitchFamily="2"/>
                <a:cs typeface="DejaVu Sans" pitchFamily="2"/>
              </a:rPr>
              <a:t>" </a:t>
            </a:r>
            <a:r>
              <a:rPr lang="fr-FR" sz="2000" b="1" dirty="0" smtClean="0">
                <a:solidFill>
                  <a:srgbClr val="FFCC00"/>
                </a:solidFill>
                <a:latin typeface="arial" pitchFamily="34"/>
                <a:ea typeface="DejaVu Sans" pitchFamily="2"/>
                <a:cs typeface="DejaVu Sans" pitchFamily="2"/>
              </a:rPr>
              <a:t> Table de x par 7 </a:t>
            </a:r>
            <a:r>
              <a:rPr lang="fr-FR" sz="2000" dirty="0" smtClean="0">
                <a:solidFill>
                  <a:srgbClr val="FFCC00"/>
                </a:solidFill>
                <a:latin typeface="arial" pitchFamily="34"/>
                <a:ea typeface="DejaVu Sans" pitchFamily="2"/>
                <a:cs typeface="DejaVu Sans" pitchFamily="2"/>
              </a:rPr>
              <a:t> "</a:t>
            </a:r>
            <a:endParaRPr lang="fr-FR" sz="2000" b="1"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POUR </a:t>
            </a:r>
            <a:r>
              <a:rPr lang="fr-FR" sz="2000" b="0" i="0" u="none" strike="noStrike" baseline="0" dirty="0" smtClean="0">
                <a:ln>
                  <a:noFill/>
                </a:ln>
                <a:solidFill>
                  <a:srgbClr val="FFCC00"/>
                </a:solidFill>
                <a:latin typeface="arial" pitchFamily="34"/>
                <a:ea typeface="DejaVu Sans" pitchFamily="2"/>
                <a:cs typeface="DejaVu Sans" pitchFamily="2"/>
              </a:rPr>
              <a:t>i </a:t>
            </a:r>
            <a:r>
              <a:rPr lang="fr-FR" sz="2000" b="1" i="0" u="none" strike="noStrike" baseline="0" dirty="0" smtClean="0">
                <a:ln>
                  <a:noFill/>
                </a:ln>
                <a:solidFill>
                  <a:srgbClr val="FFCC00"/>
                </a:solidFill>
                <a:latin typeface="arial" pitchFamily="34"/>
                <a:ea typeface="DejaVu Sans" pitchFamily="2"/>
                <a:cs typeface="DejaVu Sans" pitchFamily="2"/>
              </a:rPr>
              <a:t>de </a:t>
            </a:r>
            <a:r>
              <a:rPr lang="fr-FR" sz="2000" b="0" i="0" u="none" strike="noStrike" baseline="0" dirty="0">
                <a:ln>
                  <a:noFill/>
                </a:ln>
                <a:solidFill>
                  <a:srgbClr val="FFCC00"/>
                </a:solidFill>
                <a:latin typeface="arial" pitchFamily="34"/>
                <a:ea typeface="DejaVu Sans" pitchFamily="2"/>
                <a:cs typeface="DejaVu Sans" pitchFamily="2"/>
              </a:rPr>
              <a:t>1 </a:t>
            </a:r>
            <a:r>
              <a:rPr lang="fr-FR" sz="2000" b="1" i="0" u="none" strike="noStrike" baseline="0" dirty="0">
                <a:ln>
                  <a:noFill/>
                </a:ln>
                <a:solidFill>
                  <a:srgbClr val="FFCC00"/>
                </a:solidFill>
                <a:latin typeface="arial" pitchFamily="34"/>
                <a:ea typeface="DejaVu Sans" pitchFamily="2"/>
                <a:cs typeface="DejaVu Sans" pitchFamily="2"/>
              </a:rPr>
              <a:t>à </a:t>
            </a:r>
            <a:r>
              <a:rPr lang="fr-FR" sz="2000" b="0" i="0" u="none" strike="noStrike" baseline="0" dirty="0">
                <a:ln>
                  <a:noFill/>
                </a:ln>
                <a:solidFill>
                  <a:srgbClr val="FFCC00"/>
                </a:solidFill>
                <a:latin typeface="arial" pitchFamily="34"/>
                <a:ea typeface="DejaVu Sans" pitchFamily="2"/>
                <a:cs typeface="DejaVu Sans" pitchFamily="2"/>
              </a:rPr>
              <a:t>10 </a:t>
            </a:r>
            <a:r>
              <a:rPr lang="fr-FR" sz="2000" b="1" i="0" u="none" strike="noStrike" baseline="0" dirty="0">
                <a:ln>
                  <a:noFill/>
                </a:ln>
                <a:solidFill>
                  <a:srgbClr val="FFCC00"/>
                </a:solidFill>
                <a:latin typeface="arial" pitchFamily="34"/>
                <a:ea typeface="DejaVu Sans" pitchFamily="2"/>
                <a:cs typeface="DejaVu Sans" pitchFamily="2"/>
              </a:rPr>
              <a:t>PAS </a:t>
            </a:r>
            <a:r>
              <a:rPr lang="fr-FR" sz="2000" b="0" i="0" u="none" strike="noStrike" baseline="0" dirty="0">
                <a:ln>
                  <a:noFill/>
                </a:ln>
                <a:solidFill>
                  <a:srgbClr val="FFCC00"/>
                </a:solidFill>
                <a:latin typeface="arial" pitchFamily="34"/>
                <a:ea typeface="DejaVu Sans" pitchFamily="2"/>
                <a:cs typeface="DejaVu Sans" pitchFamily="2"/>
              </a:rPr>
              <a:t>1 </a:t>
            </a:r>
            <a:r>
              <a:rPr lang="fr-FR" sz="2000" b="1" i="0" u="none" strike="noStrike" baseline="0" dirty="0">
                <a:ln>
                  <a:noFill/>
                </a:ln>
                <a:solidFill>
                  <a:srgbClr val="FFCC00"/>
                </a:solidFill>
                <a:latin typeface="arial" pitchFamily="34"/>
                <a:ea typeface="DejaVu Sans" pitchFamily="2"/>
                <a:cs typeface="DejaVu Sans" pitchFamily="2"/>
              </a:rPr>
              <a:t>FAIRE</a:t>
            </a:r>
          </a:p>
          <a:p>
            <a:pPr lvl="0"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AFFICHER </a:t>
            </a:r>
            <a:r>
              <a:rPr lang="fr-FR" sz="2000" b="0" i="0" u="none" strike="noStrike" baseline="0" dirty="0" smtClean="0">
                <a:ln>
                  <a:noFill/>
                </a:ln>
                <a:solidFill>
                  <a:srgbClr val="FFCC00"/>
                </a:solidFill>
                <a:latin typeface="arial" pitchFamily="34"/>
                <a:ea typeface="DejaVu Sans" pitchFamily="2"/>
                <a:cs typeface="DejaVu Sans" pitchFamily="2"/>
              </a:rPr>
              <a:t>i  " </a:t>
            </a:r>
            <a:r>
              <a:rPr lang="fr-FR" sz="2000" dirty="0">
                <a:solidFill>
                  <a:srgbClr val="FFCC00"/>
                </a:solidFill>
                <a:latin typeface="arial" pitchFamily="34"/>
                <a:ea typeface="DejaVu Sans" pitchFamily="2"/>
                <a:cs typeface="DejaVu Sans" pitchFamily="2"/>
              </a:rPr>
              <a:t>x</a:t>
            </a:r>
            <a:r>
              <a:rPr lang="fr-FR" sz="2000" b="0" i="0" u="none" strike="noStrike" baseline="0" dirty="0" smtClean="0">
                <a:ln>
                  <a:noFill/>
                </a:ln>
                <a:solidFill>
                  <a:srgbClr val="FFCC00"/>
                </a:solidFill>
                <a:latin typeface="arial" pitchFamily="34"/>
                <a:ea typeface="DejaVu Sans" pitchFamily="2"/>
                <a:cs typeface="DejaVu Sans" pitchFamily="2"/>
              </a:rPr>
              <a:t> </a:t>
            </a:r>
            <a:r>
              <a:rPr lang="fr-FR" sz="2000" b="0" i="0" u="none" strike="noStrike" baseline="0" dirty="0">
                <a:ln>
                  <a:noFill/>
                </a:ln>
                <a:solidFill>
                  <a:srgbClr val="FFCC00"/>
                </a:solidFill>
                <a:latin typeface="arial" pitchFamily="34"/>
                <a:ea typeface="DejaVu Sans" pitchFamily="2"/>
                <a:cs typeface="DejaVu Sans" pitchFamily="2"/>
              </a:rPr>
              <a:t>7 = </a:t>
            </a:r>
            <a:r>
              <a:rPr lang="fr-FR" sz="2000" dirty="0" smtClean="0">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   i * </a:t>
            </a:r>
            <a:r>
              <a:rPr lang="fr-FR" sz="2000" b="0" i="0" u="none" strike="noStrike" baseline="0" dirty="0">
                <a:ln>
                  <a:noFill/>
                </a:ln>
                <a:solidFill>
                  <a:srgbClr val="FFCC00"/>
                </a:solidFill>
                <a:latin typeface="arial" pitchFamily="34"/>
                <a:ea typeface="DejaVu Sans" pitchFamily="2"/>
                <a:cs typeface="DejaVu Sans" pitchFamily="2"/>
              </a:rPr>
              <a:t>7</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FIN</a:t>
            </a:r>
          </a:p>
        </p:txBody>
      </p:sp>
      <p:sp>
        <p:nvSpPr>
          <p:cNvPr id="5" name="Forme libre 4"/>
          <p:cNvSpPr/>
          <p:nvPr/>
        </p:nvSpPr>
        <p:spPr>
          <a:xfrm>
            <a:off x="4716360" y="3284639"/>
            <a:ext cx="4427640" cy="3143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PROGRAMME </a:t>
            </a:r>
            <a:r>
              <a:rPr lang="fr-FR" sz="2000" b="0" i="0" u="none" strike="noStrike" baseline="0" dirty="0">
                <a:ln>
                  <a:noFill/>
                </a:ln>
                <a:solidFill>
                  <a:srgbClr val="FFCC00"/>
                </a:solidFill>
                <a:latin typeface="arial" pitchFamily="34"/>
                <a:ea typeface="DejaVu Sans" pitchFamily="2"/>
                <a:cs typeface="DejaVu Sans" pitchFamily="2"/>
              </a:rPr>
              <a:t>MultiplicationPar7V2</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i : </a:t>
            </a:r>
            <a:r>
              <a:rPr lang="fr-FR" sz="2000" b="1" i="0" u="none" strike="noStrike" baseline="0" dirty="0">
                <a:ln>
                  <a:noFill/>
                </a:ln>
                <a:solidFill>
                  <a:srgbClr val="FFCC00"/>
                </a:solidFill>
                <a:latin typeface="arial" pitchFamily="34"/>
                <a:ea typeface="DejaVu Sans" pitchFamily="2"/>
                <a:cs typeface="DejaVu Sans" pitchFamily="2"/>
              </a:rPr>
              <a:t>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a:t>
            </a:r>
            <a:r>
              <a:rPr lang="fr-FR" sz="2000" b="1" i="0" u="none" strike="noStrike" baseline="0" dirty="0" smtClean="0">
                <a:ln>
                  <a:noFill/>
                </a:ln>
                <a:solidFill>
                  <a:srgbClr val="FFCC00"/>
                </a:solidFill>
                <a:latin typeface="arial" pitchFamily="34"/>
                <a:ea typeface="DejaVu Sans" pitchFamily="2"/>
                <a:cs typeface="DejaVu Sans" pitchFamily="2"/>
              </a:rPr>
              <a:t>i ← </a:t>
            </a:r>
            <a:r>
              <a:rPr lang="fr-FR" sz="2000" b="1" i="0" u="none" strike="noStrike" baseline="0" dirty="0">
                <a:ln>
                  <a:noFill/>
                </a:ln>
                <a:solidFill>
                  <a:srgbClr val="FFCC00"/>
                </a:solidFill>
                <a:latin typeface="arial" pitchFamily="34"/>
                <a:ea typeface="DejaVu Sans" pitchFamily="2"/>
                <a:cs typeface="DejaVu Sans" pitchFamily="2"/>
              </a:rPr>
              <a:t>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TANT QUE </a:t>
            </a:r>
            <a:r>
              <a:rPr lang="fr-FR" sz="2000" b="0" i="0" u="none" strike="noStrike" baseline="0" dirty="0" smtClean="0">
                <a:ln>
                  <a:noFill/>
                </a:ln>
                <a:solidFill>
                  <a:srgbClr val="FFCC00"/>
                </a:solidFill>
                <a:latin typeface="arial" pitchFamily="34"/>
                <a:ea typeface="DejaVu Sans" pitchFamily="2"/>
                <a:cs typeface="DejaVu Sans" pitchFamily="2"/>
              </a:rPr>
              <a:t>i </a:t>
            </a:r>
            <a:r>
              <a:rPr lang="fr-FR" sz="2000" b="1" i="0" u="none" strike="noStrike" baseline="0" dirty="0" smtClean="0">
                <a:ln>
                  <a:noFill/>
                </a:ln>
                <a:solidFill>
                  <a:srgbClr val="FFCC00"/>
                </a:solidFill>
                <a:latin typeface="arial" pitchFamily="34"/>
                <a:ea typeface="DejaVu Sans" pitchFamily="2"/>
                <a:cs typeface="DejaVu Sans" pitchFamily="2"/>
              </a:rPr>
              <a:t>&lt;= </a:t>
            </a:r>
            <a:r>
              <a:rPr lang="fr-FR" sz="2000" b="0" i="0" u="none" strike="noStrike" baseline="0" dirty="0">
                <a:ln>
                  <a:noFill/>
                </a:ln>
                <a:solidFill>
                  <a:srgbClr val="FFCC00"/>
                </a:solidFill>
                <a:latin typeface="arial" pitchFamily="34"/>
                <a:ea typeface="DejaVu Sans" pitchFamily="2"/>
                <a:cs typeface="DejaVu Sans" pitchFamily="2"/>
              </a:rPr>
              <a:t>10 </a:t>
            </a:r>
            <a:r>
              <a:rPr lang="fr-FR" sz="2000" b="1" i="0" u="none" strike="noStrike" baseline="0" dirty="0">
                <a:ln>
                  <a:noFill/>
                </a:ln>
                <a:solidFill>
                  <a:srgbClr val="FFCC00"/>
                </a:solidFill>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AFFICHER </a:t>
            </a:r>
            <a:r>
              <a:rPr lang="fr-FR" sz="2000" b="0" i="0" u="none" strike="noStrike" baseline="0" dirty="0" smtClean="0">
                <a:ln>
                  <a:noFill/>
                </a:ln>
                <a:solidFill>
                  <a:srgbClr val="FFCC00"/>
                </a:solidFill>
                <a:latin typeface="arial" pitchFamily="34"/>
                <a:ea typeface="DejaVu Sans" pitchFamily="2"/>
                <a:cs typeface="DejaVu Sans" pitchFamily="2"/>
              </a:rPr>
              <a:t>i</a:t>
            </a:r>
            <a:r>
              <a:rPr lang="fr-FR" sz="2000" b="0" i="0" u="none" strike="noStrike" dirty="0" smtClean="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 </a:t>
            </a: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x </a:t>
            </a:r>
            <a:r>
              <a:rPr lang="fr-FR" sz="2000" b="0" i="0" u="none" strike="noStrike" baseline="0" dirty="0">
                <a:ln>
                  <a:noFill/>
                </a:ln>
                <a:solidFill>
                  <a:srgbClr val="FFCC00"/>
                </a:solidFill>
                <a:latin typeface="arial" pitchFamily="34"/>
                <a:ea typeface="DejaVu Sans" pitchFamily="2"/>
                <a:cs typeface="DejaVu Sans" pitchFamily="2"/>
              </a:rPr>
              <a:t>7 = </a:t>
            </a:r>
            <a:r>
              <a:rPr lang="fr-FR" sz="2000" b="0" i="0" u="none" strike="noStrike" baseline="0" dirty="0" smtClean="0">
                <a:ln>
                  <a:noFill/>
                </a:ln>
                <a:solidFill>
                  <a:srgbClr val="FFCC00"/>
                </a:solidFill>
                <a:latin typeface="arial" pitchFamily="34"/>
                <a:ea typeface="DejaVu Sans" pitchFamily="2"/>
                <a:cs typeface="DejaVu Sans" pitchFamily="2"/>
              </a:rPr>
              <a:t>" i* </a:t>
            </a:r>
            <a:r>
              <a:rPr lang="fr-FR" sz="2000" b="0" i="0" u="none" strike="noStrike" baseline="0" dirty="0">
                <a:ln>
                  <a:noFill/>
                </a:ln>
                <a:solidFill>
                  <a:srgbClr val="FFCC00"/>
                </a:solidFill>
                <a:latin typeface="arial" pitchFamily="34"/>
                <a:ea typeface="DejaVu Sans" pitchFamily="2"/>
                <a:cs typeface="DejaVu Sans" pitchFamily="2"/>
              </a:rPr>
              <a:t>7</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i ← i + 1</a:t>
            </a:r>
            <a:endParaRPr lang="fr-FR" sz="20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FINTANTQUE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2- Boucle POUR</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dirty="0">
              <a:latin typeface="" pitchFamily="2"/>
            </a:endParaRPr>
          </a:p>
          <a:p>
            <a:pPr marL="0" lvl="0" indent="0">
              <a:spcBef>
                <a:spcPts val="1349"/>
              </a:spcBef>
              <a:spcAft>
                <a:spcPts val="0"/>
              </a:spcAft>
              <a:buNone/>
            </a:pPr>
            <a:r>
              <a:rPr lang="fr-FR" sz="5400" dirty="0" smtClean="0">
                <a:latin typeface="" pitchFamily="2"/>
              </a:rPr>
              <a:t>	</a:t>
            </a:r>
            <a:endParaRPr lang="fr-FR" sz="5400" dirty="0">
              <a:latin typeface="" pitchFamily="2"/>
            </a:endParaRPr>
          </a:p>
        </p:txBody>
      </p:sp>
      <p:sp>
        <p:nvSpPr>
          <p:cNvPr id="4" name="Forme libre 3"/>
          <p:cNvSpPr/>
          <p:nvPr/>
        </p:nvSpPr>
        <p:spPr>
          <a:xfrm>
            <a:off x="250920" y="620640"/>
            <a:ext cx="8497800" cy="192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Exercice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Écrire un programme qui affiche les nombres de 1 à 10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	1- en utilisant une boucle TANT 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	2- en utilisant une boucle 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360000" y="2492280"/>
            <a:ext cx="4140000" cy="271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PROGRAMME </a:t>
            </a:r>
            <a:r>
              <a:rPr lang="fr-FR" sz="2000" b="0" i="0" u="none" strike="noStrike" baseline="0" dirty="0" err="1">
                <a:ln>
                  <a:noFill/>
                </a:ln>
                <a:solidFill>
                  <a:srgbClr val="FFCC00"/>
                </a:solidFill>
                <a:latin typeface="arial" pitchFamily="34"/>
                <a:ea typeface="DejaVu Sans" pitchFamily="2"/>
                <a:cs typeface="DejaVu Sans" pitchFamily="2"/>
              </a:rPr>
              <a:t>afficheNombre</a:t>
            </a:r>
            <a:endParaRPr lang="fr-FR" sz="20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POUR i DE 1 A 10 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	AFFICHER </a:t>
            </a:r>
            <a:r>
              <a:rPr lang="fr-FR" sz="2000" b="0" i="0" u="none" strike="noStrike" baseline="0" dirty="0">
                <a:ln>
                  <a:noFill/>
                </a:ln>
                <a:solidFill>
                  <a:srgbClr val="FFCC00"/>
                </a:solidFill>
                <a:latin typeface="arial" pitchFamily="34"/>
                <a:ea typeface="DejaVu Sans" pitchFamily="2"/>
                <a:cs typeface="DejaVu Sans" pitchFamily="2"/>
              </a:rPr>
              <a:t>"nombre : " </a:t>
            </a:r>
            <a:r>
              <a:rPr lang="fr-FR" sz="2000" b="0" i="0" u="none" strike="noStrike" baseline="0" dirty="0" smtClean="0">
                <a:ln>
                  <a:noFill/>
                </a:ln>
                <a:solidFill>
                  <a:srgbClr val="FFCC00"/>
                </a:solidFill>
                <a:latin typeface="arial" pitchFamily="34"/>
                <a:ea typeface="DejaVu Sans" pitchFamily="2"/>
                <a:cs typeface="DejaVu Sans" pitchFamily="2"/>
              </a:rPr>
              <a:t> </a:t>
            </a:r>
            <a:r>
              <a:rPr lang="fr-FR" sz="2000" b="0" i="0" u="none" strike="noStrike" baseline="0" dirty="0">
                <a:ln>
                  <a:noFill/>
                </a:ln>
                <a:solidFill>
                  <a:srgbClr val="FFCC00"/>
                </a:solidFill>
                <a:latin typeface="arial" pitchFamily="34"/>
                <a:ea typeface="DejaVu Sans" pitchFamily="2"/>
                <a:cs typeface="DejaVu Sans" pitchFamily="2"/>
              </a:rPr>
              <a:t>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FINPOUR</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FIN</a:t>
            </a:r>
          </a:p>
        </p:txBody>
      </p:sp>
      <p:sp>
        <p:nvSpPr>
          <p:cNvPr id="6" name="Forme libre 5"/>
          <p:cNvSpPr/>
          <p:nvPr/>
        </p:nvSpPr>
        <p:spPr>
          <a:xfrm>
            <a:off x="4716360" y="2492280"/>
            <a:ext cx="4103640" cy="3642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PROGRAMME afficheNombreV2</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i ← 1</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TANT QUE i &lt;= 10 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smtClean="0">
                <a:ln>
                  <a:noFill/>
                </a:ln>
                <a:solidFill>
                  <a:srgbClr val="FFCC00"/>
                </a:solidFill>
                <a:latin typeface="arial" pitchFamily="34"/>
                <a:ea typeface="DejaVu Sans" pitchFamily="2"/>
                <a:cs typeface="DejaVu Sans" pitchFamily="2"/>
              </a:rPr>
              <a:t>	</a:t>
            </a:r>
            <a:r>
              <a:rPr lang="fr-FR" sz="2000" b="0" i="0" u="none" strike="noStrike" baseline="0" dirty="0">
                <a:ln>
                  <a:noFill/>
                </a:ln>
                <a:solidFill>
                  <a:srgbClr val="FFCC00"/>
                </a:solidFill>
                <a:latin typeface="arial" pitchFamily="34"/>
                <a:ea typeface="DejaVu Sans" pitchFamily="2"/>
                <a:cs typeface="DejaVu Sans" pitchFamily="2"/>
              </a:rPr>
              <a:t>	AFFICHER " nombre : </a:t>
            </a:r>
            <a:r>
              <a:rPr lang="fr-FR" sz="2000" b="0" i="0" u="none" strike="noStrike" baseline="0">
                <a:ln>
                  <a:noFill/>
                </a:ln>
                <a:solidFill>
                  <a:srgbClr val="FFCC00"/>
                </a:solidFill>
                <a:latin typeface="arial" pitchFamily="34"/>
                <a:ea typeface="DejaVu Sans" pitchFamily="2"/>
                <a:cs typeface="DejaVu Sans" pitchFamily="2"/>
              </a:rPr>
              <a:t>" </a:t>
            </a:r>
            <a:r>
              <a:rPr lang="fr-FR" sz="2000" b="0" i="0" u="none" strike="noStrike" baseline="0" smtClean="0">
                <a:ln>
                  <a:noFill/>
                </a:ln>
                <a:solidFill>
                  <a:srgbClr val="FFCC00"/>
                </a:solidFill>
                <a:latin typeface="arial" pitchFamily="34"/>
                <a:ea typeface="DejaVu Sans" pitchFamily="2"/>
                <a:cs typeface="DejaVu Sans" pitchFamily="2"/>
              </a:rPr>
              <a:t> </a:t>
            </a:r>
            <a:r>
              <a:rPr lang="fr-FR" sz="2000" b="0" i="0" u="none" strike="noStrike" baseline="0" dirty="0">
                <a:ln>
                  <a:noFill/>
                </a:ln>
                <a:solidFill>
                  <a:srgbClr val="FFCC00"/>
                </a:solidFill>
                <a:latin typeface="arial" pitchFamily="34"/>
                <a:ea typeface="DejaVu Sans" pitchFamily="2"/>
                <a:cs typeface="DejaVu Sans" pitchFamily="2"/>
              </a:rPr>
              <a:t>i </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smtClean="0">
                <a:ln>
                  <a:noFill/>
                </a:ln>
                <a:solidFill>
                  <a:srgbClr val="FFCC00"/>
                </a:solidFill>
                <a:latin typeface="arial" pitchFamily="34"/>
                <a:ea typeface="DejaVu Sans" pitchFamily="2"/>
                <a:cs typeface="DejaVu Sans" pitchFamily="2"/>
              </a:rPr>
              <a:t>	i </a:t>
            </a:r>
            <a:r>
              <a:rPr lang="fr-FR" sz="2000" b="0" i="0" u="none" strike="noStrike" baseline="0" dirty="0">
                <a:ln>
                  <a:noFill/>
                </a:ln>
                <a:solidFill>
                  <a:srgbClr val="FFCC00"/>
                </a:solidFill>
                <a:latin typeface="arial" pitchFamily="34"/>
                <a:ea typeface="DejaVu Sans" pitchFamily="2"/>
                <a:cs typeface="DejaVu Sans" pitchFamily="2"/>
              </a:rPr>
              <a:t>←  i+1</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FINTANTQUE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2- Boucle POUR</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250920" y="620640"/>
            <a:ext cx="8497800" cy="161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Exercice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Écrire un programme qui affiche les nombres pairs de 0 à 100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	1- en utilisant une boucle TANT 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	2- en utilisant une boucle 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180000" y="2340000"/>
            <a:ext cx="4500000" cy="271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PROGRAMME </a:t>
            </a:r>
            <a:r>
              <a:rPr lang="fr-FR" sz="2000" b="0" i="0" u="none" strike="noStrike" baseline="0" dirty="0" err="1">
                <a:ln>
                  <a:noFill/>
                </a:ln>
                <a:solidFill>
                  <a:srgbClr val="FFCC00"/>
                </a:solidFill>
                <a:latin typeface="arial" pitchFamily="34"/>
                <a:ea typeface="DejaVu Sans" pitchFamily="2"/>
                <a:cs typeface="DejaVu Sans" pitchFamily="2"/>
              </a:rPr>
              <a:t>afficheNombrePairs</a:t>
            </a:r>
            <a:endParaRPr lang="fr-FR" sz="20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POUR i DE </a:t>
            </a:r>
            <a:r>
              <a:rPr lang="fr-FR" sz="2000" b="0" i="0" u="none" strike="noStrike" baseline="0" dirty="0" smtClean="0">
                <a:ln>
                  <a:noFill/>
                </a:ln>
                <a:solidFill>
                  <a:srgbClr val="FFCC00"/>
                </a:solidFill>
                <a:latin typeface="arial" pitchFamily="34"/>
                <a:ea typeface="DejaVu Sans" pitchFamily="2"/>
                <a:cs typeface="DejaVu Sans" pitchFamily="2"/>
              </a:rPr>
              <a:t>0 </a:t>
            </a:r>
            <a:r>
              <a:rPr lang="fr-FR" sz="2000" b="0" i="0" u="none" strike="noStrike" baseline="0" dirty="0">
                <a:ln>
                  <a:noFill/>
                </a:ln>
                <a:solidFill>
                  <a:srgbClr val="FFCC00"/>
                </a:solidFill>
                <a:latin typeface="arial" pitchFamily="34"/>
                <a:ea typeface="DejaVu Sans" pitchFamily="2"/>
                <a:cs typeface="DejaVu Sans" pitchFamily="2"/>
              </a:rPr>
              <a:t>A 100 PAS 2 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1" i="0" u="none" strike="noStrike" baseline="0" dirty="0">
                <a:ln>
                  <a:noFill/>
                </a:ln>
                <a:solidFill>
                  <a:srgbClr val="FFCC00"/>
                </a:solidFill>
                <a:latin typeface="arial" pitchFamily="34"/>
                <a:ea typeface="DejaVu Sans" pitchFamily="2"/>
                <a:cs typeface="DejaVu Sans" pitchFamily="2"/>
              </a:rPr>
              <a:t>AFFICHER</a:t>
            </a:r>
            <a:r>
              <a:rPr lang="fr-FR" sz="2000" b="0" i="0" u="none" strike="noStrike" baseline="0" dirty="0">
                <a:ln>
                  <a:noFill/>
                </a:ln>
                <a:solidFill>
                  <a:srgbClr val="FFCC00"/>
                </a:solidFill>
                <a:latin typeface="arial" pitchFamily="34"/>
                <a:ea typeface="DejaVu Sans" pitchFamily="2"/>
                <a:cs typeface="DejaVu Sans" pitchFamily="2"/>
              </a:rPr>
              <a:t> " nombre : " , 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FINPOUR</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FIN</a:t>
            </a:r>
          </a:p>
        </p:txBody>
      </p:sp>
      <p:sp>
        <p:nvSpPr>
          <p:cNvPr id="6" name="Forme libre 5"/>
          <p:cNvSpPr/>
          <p:nvPr/>
        </p:nvSpPr>
        <p:spPr>
          <a:xfrm>
            <a:off x="4716360" y="2352960"/>
            <a:ext cx="4283640" cy="3947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PROGRAMME afficheNombrePairsV2</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i ← </a:t>
            </a:r>
            <a:r>
              <a:rPr lang="fr-FR" sz="2000" b="0" i="0" u="none" strike="noStrike" baseline="0" dirty="0" smtClean="0">
                <a:ln>
                  <a:noFill/>
                </a:ln>
                <a:solidFill>
                  <a:srgbClr val="FFCC00"/>
                </a:solidFill>
                <a:latin typeface="arial" pitchFamily="34"/>
                <a:ea typeface="DejaVu Sans" pitchFamily="2"/>
                <a:cs typeface="DejaVu Sans" pitchFamily="2"/>
              </a:rPr>
              <a:t>0</a:t>
            </a:r>
            <a:endParaRPr lang="fr-FR" sz="20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TANT QUE i &lt;= 100 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1" i="0" u="none" strike="noStrike" baseline="0" dirty="0">
                <a:ln>
                  <a:noFill/>
                </a:ln>
                <a:solidFill>
                  <a:srgbClr val="FFCC00"/>
                </a:solidFill>
                <a:latin typeface="arial" pitchFamily="34"/>
                <a:ea typeface="DejaVu Sans" pitchFamily="2"/>
                <a:cs typeface="DejaVu Sans" pitchFamily="2"/>
              </a:rPr>
              <a:t>AFFICHER</a:t>
            </a:r>
            <a:r>
              <a:rPr lang="fr-FR" sz="2000" b="0" i="0" u="none" strike="noStrike" baseline="0" dirty="0">
                <a:ln>
                  <a:noFill/>
                </a:ln>
                <a:solidFill>
                  <a:srgbClr val="FFCC00"/>
                </a:solidFill>
                <a:latin typeface="arial" pitchFamily="34"/>
                <a:ea typeface="DejaVu Sans" pitchFamily="2"/>
                <a:cs typeface="DejaVu Sans" pitchFamily="2"/>
              </a:rPr>
              <a:t> " nombre : " , i </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i ←  i+2</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FINTANTQUE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609600"/>
            <a:ext cx="7772400" cy="114300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a:t>Sommaire</a:t>
            </a:r>
          </a:p>
        </p:txBody>
      </p:sp>
      <p:sp>
        <p:nvSpPr>
          <p:cNvPr id="3" name="Espace réservé du texte 2"/>
          <p:cNvSpPr txBox="1">
            <a:spLocks noGrp="1"/>
          </p:cNvSpPr>
          <p:nvPr>
            <p:ph type="body" idx="4294967295"/>
          </p:nvPr>
        </p:nvSpPr>
        <p:spPr>
          <a:xfrm>
            <a:off x="0" y="1981200"/>
            <a:ext cx="77724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799"/>
              </a:spcBef>
              <a:spcAft>
                <a:spcPts val="0"/>
              </a:spcAft>
              <a:buNone/>
            </a:pPr>
            <a:endParaRPr lang="fr-FR" sz="2400">
              <a:latin typeface="" pitchFamily="2"/>
            </a:endParaRP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latin typeface="" pitchFamily="2"/>
              </a:rPr>
              <a:t>	</a:t>
            </a:r>
            <a:r>
              <a:rPr lang="fr-FR" sz="2400">
                <a:solidFill>
                  <a:srgbClr val="C3D6FD"/>
                </a:solidFill>
                <a:latin typeface="" pitchFamily="2"/>
              </a:rPr>
              <a:t>1- Boucle TANTQUE … FAIRE</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latin typeface="" pitchFamily="2"/>
              </a:rPr>
              <a:t>	</a:t>
            </a:r>
            <a:r>
              <a:rPr lang="fr-FR" sz="2400">
                <a:solidFill>
                  <a:srgbClr val="C3D6FD"/>
                </a:solidFill>
                <a:latin typeface="" pitchFamily="2"/>
              </a:rPr>
              <a:t>2- Boucle POUR</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a:t>
            </a:r>
            <a:r>
              <a:rPr lang="fr-FR" sz="2400" b="1">
                <a:latin typeface="" pitchFamily="2"/>
              </a:rPr>
              <a:t>3- Boucle REPETER … JUSQU’À</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4- Imbrication de boucles</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99CCFF"/>
                </a:solidFill>
                <a:latin typeface="" pitchFamily="2"/>
              </a:rPr>
              <a:t>	5- Démarche itérative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762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1800"/>
              <a:t>Introduction</a:t>
            </a:r>
          </a:p>
        </p:txBody>
      </p:sp>
      <p:sp>
        <p:nvSpPr>
          <p:cNvPr id="3" name="Espace réservé du texte 2"/>
          <p:cNvSpPr txBox="1">
            <a:spLocks noGrp="1"/>
          </p:cNvSpPr>
          <p:nvPr>
            <p:ph type="body" idx="4294967295"/>
          </p:nvPr>
        </p:nvSpPr>
        <p:spPr>
          <a:xfrm>
            <a:off x="428596" y="857232"/>
            <a:ext cx="8353425" cy="4648200"/>
          </a:xfrm>
        </p:spPr>
        <p:txBody>
          <a:bodyPr wrap="square" lIns="90000" tIns="46800" rIns="90000" bIns="46800" anchor="t" anchorCtr="0">
            <a:normAutofit fontScale="92500"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lvl="0"/>
            <a:r>
              <a:rPr lang="fr-FR" sz="2000" dirty="0">
                <a:latin typeface="" pitchFamily="2"/>
              </a:rPr>
              <a:t>Les structures répétitives ou structures itératives </a:t>
            </a:r>
            <a:r>
              <a:rPr lang="fr-FR" sz="2000" b="1" dirty="0">
                <a:latin typeface="" pitchFamily="2"/>
              </a:rPr>
              <a:t>boucles, </a:t>
            </a:r>
            <a:r>
              <a:rPr lang="fr-FR" sz="2000" dirty="0">
                <a:latin typeface="" pitchFamily="2"/>
              </a:rPr>
              <a:t>permettent de</a:t>
            </a:r>
            <a:r>
              <a:rPr lang="fr-FR" sz="2000" b="1" dirty="0">
                <a:latin typeface="" pitchFamily="2"/>
              </a:rPr>
              <a:t> répéter un traitement </a:t>
            </a:r>
            <a:r>
              <a:rPr lang="fr-FR" sz="2000" dirty="0">
                <a:latin typeface="" pitchFamily="2"/>
              </a:rPr>
              <a:t>(c'est à dire une instruction simple ou composée)</a:t>
            </a:r>
            <a:r>
              <a:rPr lang="fr-FR" sz="2000" b="1" dirty="0">
                <a:latin typeface="" pitchFamily="2"/>
              </a:rPr>
              <a:t> autant de fois que nécessaire:</a:t>
            </a:r>
          </a:p>
          <a:p>
            <a:pPr marL="0" lvl="0" indent="0">
              <a:lnSpc>
                <a:spcPct val="80000"/>
              </a:lnSpc>
              <a:spcBef>
                <a:spcPts val="499"/>
              </a:spcBef>
              <a:spcAft>
                <a:spcPts val="0"/>
              </a:spcAft>
              <a:buClr>
                <a:srgbClr val="FFFF00"/>
              </a:buClr>
              <a:buSzPct val="100000"/>
              <a:buFont typeface="Times New Roman" pitchFamily="18"/>
              <a:buChar char="-"/>
            </a:pPr>
            <a:r>
              <a:rPr lang="fr-FR" sz="2000" dirty="0">
                <a:latin typeface="" pitchFamily="2"/>
              </a:rPr>
              <a:t>soit un nombre déterminé de fois,</a:t>
            </a:r>
          </a:p>
          <a:p>
            <a:pPr marL="0" lvl="0" indent="0">
              <a:lnSpc>
                <a:spcPct val="80000"/>
              </a:lnSpc>
              <a:spcBef>
                <a:spcPts val="499"/>
              </a:spcBef>
              <a:spcAft>
                <a:spcPts val="0"/>
              </a:spcAft>
              <a:buClr>
                <a:srgbClr val="FFFF00"/>
              </a:buClr>
              <a:buSzPct val="100000"/>
              <a:buFont typeface="Times New Roman" pitchFamily="18"/>
              <a:buChar char="-"/>
            </a:pPr>
            <a:r>
              <a:rPr lang="fr-FR" sz="2000" dirty="0">
                <a:latin typeface="" pitchFamily="2"/>
              </a:rPr>
              <a:t>soit tant qu'une condition est vraie</a:t>
            </a:r>
            <a:r>
              <a:rPr lang="fr-FR" sz="2000" b="1" dirty="0">
                <a:latin typeface="" pitchFamily="2"/>
              </a:rPr>
              <a:t>.</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3 grands types principaux de structures répétitives:</a:t>
            </a:r>
          </a:p>
          <a:p>
            <a:pPr marL="342720" lvl="0" indent="-342720">
              <a:lnSpc>
                <a:spcPct val="80000"/>
              </a:lnSpc>
              <a:spcBef>
                <a:spcPts val="499"/>
              </a:spcBef>
              <a:spcAft>
                <a:spcPts val="0"/>
              </a:spcAft>
              <a:buNone/>
            </a:pPr>
            <a:endParaRPr lang="fr-FR" sz="2000" dirty="0">
              <a:latin typeface="" pitchFamily="2"/>
            </a:endParaRPr>
          </a:p>
          <a:p>
            <a:pPr marL="0" lvl="0" indent="0">
              <a:lnSpc>
                <a:spcPct val="80000"/>
              </a:lnSpc>
              <a:spcBef>
                <a:spcPts val="499"/>
              </a:spcBef>
              <a:spcAft>
                <a:spcPts val="0"/>
              </a:spcAft>
              <a:buClr>
                <a:srgbClr val="FFFF00"/>
              </a:buClr>
              <a:buSzPct val="100000"/>
              <a:buFont typeface="Times New Roman" pitchFamily="18"/>
              <a:buChar char="-"/>
            </a:pPr>
            <a:r>
              <a:rPr lang="fr-FR" sz="2000" dirty="0">
                <a:latin typeface="" pitchFamily="2"/>
              </a:rPr>
              <a:t>la structure </a:t>
            </a:r>
            <a:r>
              <a:rPr lang="fr-FR" sz="2000" b="1" dirty="0">
                <a:solidFill>
                  <a:srgbClr val="FFCC00"/>
                </a:solidFill>
                <a:latin typeface="" pitchFamily="2"/>
              </a:rPr>
              <a:t>TANT QUE … FAIRE</a:t>
            </a:r>
            <a:r>
              <a:rPr lang="fr-FR" sz="2000" dirty="0">
                <a:latin typeface="" pitchFamily="2"/>
              </a:rPr>
              <a:t> : permet d'effectuer une instruction tant qu'une condition est satisfaite ;</a:t>
            </a:r>
          </a:p>
          <a:p>
            <a:pPr marL="0" lvl="0" indent="0">
              <a:lnSpc>
                <a:spcPct val="80000"/>
              </a:lnSpc>
              <a:spcBef>
                <a:spcPts val="499"/>
              </a:spcBef>
              <a:spcAft>
                <a:spcPts val="0"/>
              </a:spcAft>
              <a:buNone/>
            </a:pPr>
            <a:endParaRPr lang="fr-FR" sz="2000" dirty="0">
              <a:latin typeface="" pitchFamily="2"/>
            </a:endParaRPr>
          </a:p>
          <a:p>
            <a:pPr marL="0" lvl="0" indent="0">
              <a:lnSpc>
                <a:spcPct val="80000"/>
              </a:lnSpc>
              <a:spcBef>
                <a:spcPts val="499"/>
              </a:spcBef>
              <a:spcAft>
                <a:spcPts val="0"/>
              </a:spcAft>
              <a:buClr>
                <a:srgbClr val="FFFF00"/>
              </a:buClr>
              <a:buSzPct val="100000"/>
              <a:buFont typeface="Times New Roman" pitchFamily="18"/>
              <a:buChar char="-"/>
            </a:pPr>
            <a:r>
              <a:rPr lang="fr-FR" sz="2000" dirty="0">
                <a:latin typeface="" pitchFamily="2"/>
              </a:rPr>
              <a:t>la structure </a:t>
            </a:r>
            <a:r>
              <a:rPr lang="fr-FR" sz="2000" b="1" dirty="0">
                <a:solidFill>
                  <a:srgbClr val="FFCC00"/>
                </a:solidFill>
                <a:latin typeface="" pitchFamily="2"/>
              </a:rPr>
              <a:t>POUR </a:t>
            </a:r>
            <a:r>
              <a:rPr lang="fr-FR" sz="2000" dirty="0">
                <a:latin typeface="" pitchFamily="2"/>
              </a:rPr>
              <a:t>: permet de répéter une instruction un certain nombre de fois ;</a:t>
            </a:r>
          </a:p>
          <a:p>
            <a:pPr marL="0" lvl="0" indent="0">
              <a:lnSpc>
                <a:spcPct val="80000"/>
              </a:lnSpc>
              <a:spcBef>
                <a:spcPts val="499"/>
              </a:spcBef>
              <a:spcAft>
                <a:spcPts val="0"/>
              </a:spcAft>
              <a:buNone/>
            </a:pPr>
            <a:endParaRPr lang="fr-FR" sz="2000" dirty="0">
              <a:latin typeface="" pitchFamily="2"/>
            </a:endParaRPr>
          </a:p>
          <a:p>
            <a:pPr marL="0" lvl="0" indent="0">
              <a:lnSpc>
                <a:spcPct val="80000"/>
              </a:lnSpc>
              <a:spcBef>
                <a:spcPts val="499"/>
              </a:spcBef>
              <a:spcAft>
                <a:spcPts val="0"/>
              </a:spcAft>
              <a:buClr>
                <a:srgbClr val="FFFF00"/>
              </a:buClr>
              <a:buSzPct val="100000"/>
              <a:buFont typeface="Times New Roman" pitchFamily="18"/>
              <a:buChar char="-"/>
            </a:pPr>
            <a:r>
              <a:rPr lang="fr-FR" sz="2000" dirty="0">
                <a:latin typeface="" pitchFamily="2"/>
              </a:rPr>
              <a:t>la structure </a:t>
            </a:r>
            <a:r>
              <a:rPr lang="fr-FR" sz="2000" b="1" dirty="0">
                <a:solidFill>
                  <a:srgbClr val="FFCC00"/>
                </a:solidFill>
                <a:latin typeface="" pitchFamily="2"/>
              </a:rPr>
              <a:t>REPETER…JUSQU’A</a:t>
            </a:r>
            <a:r>
              <a:rPr lang="fr-FR" sz="2000" dirty="0">
                <a:latin typeface="" pitchFamily="2"/>
              </a:rPr>
              <a:t> : permet de répéter une instruction jusqu'à ce qu'une condition soit satisfaite.</a:t>
            </a:r>
          </a:p>
          <a:p>
            <a:pPr marL="342720" lvl="0" indent="-342720">
              <a:lnSpc>
                <a:spcPct val="80000"/>
              </a:lnSpc>
              <a:spcBef>
                <a:spcPts val="499"/>
              </a:spcBef>
              <a:spcAft>
                <a:spcPts val="0"/>
              </a:spcAft>
              <a:buNone/>
            </a:pPr>
            <a:endParaRPr lang="fr-FR" sz="2000" dirty="0">
              <a:latin typeface=""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Class="entr"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Class="entr"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Class="entr"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Class="entr"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Class="entr"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Class="entr"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3- Boucle REPETER … JUSQU’A</a:t>
            </a:r>
          </a:p>
        </p:txBody>
      </p:sp>
      <p:sp>
        <p:nvSpPr>
          <p:cNvPr id="3" name="Espace réservé du texte 2"/>
          <p:cNvSpPr txBox="1">
            <a:spLocks noGrp="1"/>
          </p:cNvSpPr>
          <p:nvPr>
            <p:ph type="body" idx="4294967295"/>
          </p:nvPr>
        </p:nvSpPr>
        <p:spPr>
          <a:xfrm>
            <a:off x="574675" y="692150"/>
            <a:ext cx="8569325" cy="5905500"/>
          </a:xfrm>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499"/>
              </a:spcBef>
              <a:spcAft>
                <a:spcPts val="0"/>
              </a:spcAft>
              <a:buNone/>
            </a:pPr>
            <a:r>
              <a:rPr lang="fr-FR" sz="2000" b="1">
                <a:latin typeface="" pitchFamily="2"/>
              </a:rPr>
              <a:t>La boucle Répéter…Jusqu'à</a:t>
            </a:r>
          </a:p>
          <a:p>
            <a:pPr marL="342720" lvl="0" indent="-342720">
              <a:spcBef>
                <a:spcPts val="499"/>
              </a:spcBef>
              <a:spcAft>
                <a:spcPts val="0"/>
              </a:spcAft>
              <a:buNone/>
            </a:pPr>
            <a:r>
              <a:rPr lang="fr-FR" sz="2000">
                <a:latin typeface="" pitchFamily="2"/>
              </a:rPr>
              <a:t>Cette boucle sert à répéter une instruction jusqu'à ce qu'une condition soit vraie.</a:t>
            </a:r>
          </a:p>
          <a:p>
            <a:pPr marL="342720" lvl="0" indent="-342720">
              <a:spcBef>
                <a:spcPts val="499"/>
              </a:spcBef>
              <a:spcAft>
                <a:spcPts val="0"/>
              </a:spcAft>
              <a:buNone/>
            </a:pPr>
            <a:endParaRPr lang="fr-FR" sz="2000">
              <a:latin typeface="" pitchFamily="2"/>
            </a:endParaRPr>
          </a:p>
          <a:p>
            <a:pPr marL="342720" lvl="0" indent="-342720">
              <a:spcBef>
                <a:spcPts val="499"/>
              </a:spcBef>
              <a:spcAft>
                <a:spcPts val="0"/>
              </a:spcAft>
              <a:buNone/>
            </a:pPr>
            <a:r>
              <a:rPr lang="fr-FR" sz="2000">
                <a:latin typeface="" pitchFamily="2"/>
              </a:rPr>
              <a:t>Syntaxe :</a:t>
            </a:r>
          </a:p>
          <a:p>
            <a:pPr marL="342720" lvl="0" indent="-342720">
              <a:spcBef>
                <a:spcPts val="499"/>
              </a:spcBef>
              <a:spcAft>
                <a:spcPts val="0"/>
              </a:spcAft>
              <a:buNone/>
            </a:pPr>
            <a:r>
              <a:rPr lang="fr-FR" sz="2000" b="1">
                <a:solidFill>
                  <a:srgbClr val="FFCC00"/>
                </a:solidFill>
                <a:latin typeface="" pitchFamily="2"/>
              </a:rPr>
              <a:t>REPETER</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a:solidFill>
                  <a:srgbClr val="FFCC00"/>
                </a:solidFill>
                <a:latin typeface="" pitchFamily="2"/>
              </a:rPr>
              <a:t>	traitement </a:t>
            </a:r>
            <a:r>
              <a:rPr lang="fr-FR" sz="2000">
                <a:solidFill>
                  <a:srgbClr val="FFCC00"/>
                </a:solidFill>
                <a:latin typeface="" pitchFamily="2"/>
              </a:rPr>
              <a:t>// une instruction simple ou un bloc d'instructions</a:t>
            </a:r>
          </a:p>
          <a:p>
            <a:pPr marL="342720" lvl="0" indent="-342720">
              <a:spcBef>
                <a:spcPts val="499"/>
              </a:spcBef>
              <a:spcAft>
                <a:spcPts val="0"/>
              </a:spcAft>
              <a:buNone/>
            </a:pPr>
            <a:r>
              <a:rPr lang="fr-FR" sz="2000" b="1">
                <a:solidFill>
                  <a:srgbClr val="FFCC00"/>
                </a:solidFill>
                <a:latin typeface="" pitchFamily="2"/>
              </a:rPr>
              <a:t>JUSQU’A </a:t>
            </a:r>
            <a:r>
              <a:rPr lang="fr-FR" sz="2000" i="1">
                <a:solidFill>
                  <a:srgbClr val="FFCC00"/>
                </a:solidFill>
                <a:latin typeface="" pitchFamily="2"/>
              </a:rPr>
              <a:t>condition d’arrêt</a:t>
            </a:r>
          </a:p>
          <a:p>
            <a:pPr marL="342720" lvl="0" indent="-342720">
              <a:spcBef>
                <a:spcPts val="499"/>
              </a:spcBef>
              <a:spcAft>
                <a:spcPts val="0"/>
              </a:spcAft>
              <a:buNone/>
            </a:pPr>
            <a:endParaRPr lang="fr-FR" sz="2000" i="1">
              <a:latin typeface="" pitchFamily="2"/>
            </a:endParaRPr>
          </a:p>
          <a:p>
            <a:pPr marL="342720" lvl="0" indent="-342720">
              <a:spcBef>
                <a:spcPts val="499"/>
              </a:spcBef>
              <a:spcAft>
                <a:spcPts val="0"/>
              </a:spcAft>
              <a:buNone/>
            </a:pPr>
            <a:r>
              <a:rPr lang="fr-FR" sz="2000">
                <a:latin typeface="" pitchFamily="2"/>
              </a:rPr>
              <a:t>Le traitement est exécuté, puis la condition est vérifiée.</a:t>
            </a:r>
          </a:p>
          <a:p>
            <a:pPr marL="342720" lvl="0" indent="-342720">
              <a:spcBef>
                <a:spcPts val="499"/>
              </a:spcBef>
              <a:spcAft>
                <a:spcPts val="0"/>
              </a:spcAft>
              <a:buNone/>
            </a:pPr>
            <a:r>
              <a:rPr lang="fr-FR" sz="2000">
                <a:latin typeface="" pitchFamily="2"/>
              </a:rPr>
              <a:t>Si elle n'est pas vraie, on retourne au début de la boucle et le traitement est répété.</a:t>
            </a:r>
          </a:p>
          <a:p>
            <a:pPr marL="342720" lvl="0" indent="-342720">
              <a:spcBef>
                <a:spcPts val="499"/>
              </a:spcBef>
              <a:spcAft>
                <a:spcPts val="0"/>
              </a:spcAft>
              <a:buNone/>
            </a:pPr>
            <a:r>
              <a:rPr lang="fr-FR" sz="2000">
                <a:latin typeface="" pitchFamily="2"/>
              </a:rPr>
              <a:t>Si la condition est vraie, on sort de la boucle et le programme continue séquentiellement.</a:t>
            </a:r>
          </a:p>
          <a:p>
            <a:pPr marL="342720" lvl="0" indent="-342720">
              <a:spcBef>
                <a:spcPts val="499"/>
              </a:spcBef>
              <a:spcAft>
                <a:spcPts val="0"/>
              </a:spcAft>
              <a:buNone/>
            </a:pPr>
            <a:r>
              <a:rPr lang="fr-FR" sz="2000">
                <a:latin typeface="" pitchFamily="2"/>
              </a:rPr>
              <a:t>A chaque fois que le traitement est exécuté, la condition d'arrêt est de nouveau vérifiée à la fin.</a:t>
            </a:r>
          </a:p>
          <a:p>
            <a:pPr marL="342720" lvl="0" indent="-342720">
              <a:spcBef>
                <a:spcPts val="499"/>
              </a:spcBef>
              <a:spcAft>
                <a:spcPts val="0"/>
              </a:spcAft>
              <a:buNone/>
            </a:pPr>
            <a:r>
              <a:rPr lang="fr-FR" sz="2000">
                <a:latin typeface="" pitchFamily="2"/>
              </a:rPr>
              <a:t>=&gt; Traitement exécuté au moins une fois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0" fill="hold">
                                          <p:stCondLst>
                                            <p:cond delay="0"/>
                                          </p:stCondLst>
                                        </p:cTn>
                                        <p:tgtEl>
                                          <p:spTgt spid="3">
                                            <p:txEl>
                                              <p:pRg st="10" end="10"/>
                                            </p:txEl>
                                          </p:spTgt>
                                        </p:tgtEl>
                                        <p:attrNameLst>
                                          <p:attrName>style.visibility</p:attrName>
                                        </p:attrNameLst>
                                      </p:cBhvr>
                                      <p:to>
                                        <p:strVal val="visible"/>
                                      </p:to>
                                    </p:set>
                                    <p:anim calcmode="lin" valueType="num">
                                      <p:cBhvr>
                                        <p:cTn id="37" dur="125"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8" dur="125"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p:cTn id="49" dur="1000" fill="hold"/>
                                        <p:tgtEl>
                                          <p:spTgt spid="3">
                                            <p:txEl>
                                              <p:pRg st="12" end="12"/>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12" end="12"/>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3- Boucle REPETER … JUSQU’A</a:t>
            </a:r>
          </a:p>
        </p:txBody>
      </p:sp>
      <p:sp>
        <p:nvSpPr>
          <p:cNvPr id="3" name="Espace réservé du texte 2"/>
          <p:cNvSpPr txBox="1">
            <a:spLocks noGrp="1"/>
          </p:cNvSpPr>
          <p:nvPr>
            <p:ph type="body" idx="4294967295"/>
          </p:nvPr>
        </p:nvSpPr>
        <p:spPr>
          <a:xfrm>
            <a:off x="574675" y="539750"/>
            <a:ext cx="8569325" cy="5761038"/>
          </a:xfrm>
          <a:solidFill>
            <a:srgbClr val="003399"/>
          </a:solidFill>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latin typeface="" pitchFamily="2"/>
              </a:rPr>
              <a:t>Exemple :</a:t>
            </a:r>
          </a:p>
          <a:p>
            <a:pPr marL="342720" lvl="0" indent="-342720">
              <a:lnSpc>
                <a:spcPct val="80000"/>
              </a:lnSpc>
              <a:spcBef>
                <a:spcPts val="499"/>
              </a:spcBef>
              <a:spcAft>
                <a:spcPts val="0"/>
              </a:spcAft>
              <a:buNone/>
            </a:pPr>
            <a:r>
              <a:rPr lang="fr-FR" sz="2000" b="1" dirty="0">
                <a:solidFill>
                  <a:srgbClr val="FFCC00"/>
                </a:solidFill>
                <a:latin typeface="" pitchFamily="2"/>
              </a:rPr>
              <a:t>PROGRAMME </a:t>
            </a:r>
            <a:r>
              <a:rPr lang="fr-FR" sz="2000" dirty="0">
                <a:solidFill>
                  <a:srgbClr val="FFCC00"/>
                </a:solidFill>
                <a:latin typeface="" pitchFamily="2"/>
              </a:rPr>
              <a:t>Aire</a:t>
            </a:r>
          </a:p>
          <a:p>
            <a:pPr marL="342720" lvl="0" indent="-342720">
              <a:lnSpc>
                <a:spcPct val="80000"/>
              </a:lnSpc>
              <a:spcBef>
                <a:spcPts val="499"/>
              </a:spcBef>
              <a:spcAft>
                <a:spcPts val="0"/>
              </a:spcAft>
              <a:buNone/>
            </a:pPr>
            <a:r>
              <a:rPr lang="fr-FR" sz="2000" b="1" dirty="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rayon : réel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réponse : caractère</a:t>
            </a:r>
          </a:p>
          <a:p>
            <a:pPr marL="342720" lvl="0" indent="-342720">
              <a:lnSpc>
                <a:spcPct val="80000"/>
              </a:lnSpc>
              <a:spcBef>
                <a:spcPts val="499"/>
              </a:spcBef>
              <a:spcAft>
                <a:spcPts val="0"/>
              </a:spcAft>
              <a:buNone/>
            </a:pPr>
            <a:r>
              <a:rPr lang="fr-FR" sz="2000" b="1" dirty="0">
                <a:solidFill>
                  <a:srgbClr val="FFCC00"/>
                </a:solidFill>
                <a:latin typeface="" pitchFamily="2"/>
              </a:rPr>
              <a:t>DEBUT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"Calcul de l'aire d'un disque"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REPETER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"Entrez le rayon d'un cercle en cm"</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a:solidFill>
                  <a:srgbClr val="FFCC00"/>
                </a:solidFill>
                <a:latin typeface="" pitchFamily="2"/>
              </a:rPr>
              <a:t>rayon</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"L'aire du disque est ", rayon^2 *3.14, "cm²"</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"Voulez-vous l'aire d'un autre disque? o/n)"</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a:solidFill>
                  <a:srgbClr val="FFCC00"/>
                </a:solidFill>
                <a:latin typeface="" pitchFamily="2"/>
              </a:rPr>
              <a:t>réponse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JUSQU’A </a:t>
            </a:r>
            <a:r>
              <a:rPr lang="fr-FR" sz="2000" dirty="0">
                <a:solidFill>
                  <a:srgbClr val="FFCC00"/>
                </a:solidFill>
                <a:latin typeface="" pitchFamily="2"/>
              </a:rPr>
              <a:t>réponse &lt;&gt; ‘o’   </a:t>
            </a:r>
            <a:r>
              <a:rPr lang="fr-FR" sz="2000" i="1" dirty="0">
                <a:solidFill>
                  <a:srgbClr val="FFCC00"/>
                </a:solidFill>
                <a:latin typeface="" pitchFamily="2"/>
              </a:rPr>
              <a:t>// pour toute autre réponse que ‘o’, stop</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"Le programme est terminé! "</a:t>
            </a:r>
          </a:p>
          <a:p>
            <a:pPr marL="342720" lvl="0" indent="-342720">
              <a:lnSpc>
                <a:spcPct val="80000"/>
              </a:lnSpc>
              <a:spcBef>
                <a:spcPts val="499"/>
              </a:spcBef>
              <a:spcAft>
                <a:spcPts val="0"/>
              </a:spcAft>
              <a:buNone/>
            </a:pPr>
            <a:r>
              <a:rPr lang="fr-FR" sz="2000" b="1" dirty="0">
                <a:solidFill>
                  <a:srgbClr val="FFCC00"/>
                </a:solidFill>
                <a:latin typeface="" pitchFamily="2"/>
              </a:rPr>
              <a:t>FIN</a:t>
            </a:r>
          </a:p>
          <a:p>
            <a:pPr marL="342720" lvl="0" indent="-342720">
              <a:lnSpc>
                <a:spcPct val="80000"/>
              </a:lnSpc>
              <a:spcBef>
                <a:spcPts val="499"/>
              </a:spcBef>
              <a:spcAft>
                <a:spcPts val="0"/>
              </a:spcAft>
              <a:buNone/>
            </a:pPr>
            <a:endParaRPr lang="fr-FR" sz="2000" b="1" dirty="0">
              <a:solidFill>
                <a:srgbClr val="FFCC00"/>
              </a:solidFill>
              <a:latin typeface="" pitchFamily="2"/>
            </a:endParaRPr>
          </a:p>
          <a:p>
            <a:pPr marL="342720" lvl="0" indent="-342720">
              <a:lnSpc>
                <a:spcPct val="80000"/>
              </a:lnSpc>
              <a:spcBef>
                <a:spcPts val="499"/>
              </a:spcBef>
              <a:spcAft>
                <a:spcPts val="0"/>
              </a:spcAft>
              <a:buNone/>
            </a:pPr>
            <a:r>
              <a:rPr lang="fr-FR" sz="2000" dirty="0">
                <a:latin typeface="" pitchFamily="2"/>
              </a:rPr>
              <a:t>La boucle Répéter n'est pas indispensable et peut toujours être remplacée par une boucle TANTQUE. Elle n'existe pas dans certains langages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3- Boucle REPETER … JUSQU’A</a:t>
            </a:r>
          </a:p>
        </p:txBody>
      </p:sp>
      <p:sp>
        <p:nvSpPr>
          <p:cNvPr id="3" name="Espace réservé du texte 2"/>
          <p:cNvSpPr txBox="1">
            <a:spLocks noGrp="1"/>
          </p:cNvSpPr>
          <p:nvPr>
            <p:ph type="body" idx="4294967295"/>
          </p:nvPr>
        </p:nvSpPr>
        <p:spPr>
          <a:xfrm>
            <a:off x="574675" y="692150"/>
            <a:ext cx="8569325" cy="5608638"/>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latin typeface="" pitchFamily="2"/>
              </a:rPr>
              <a:t>Exemple: équivalent avec une boucle TANT QUE</a:t>
            </a: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r>
              <a:rPr lang="fr-FR" sz="2000" b="1" dirty="0">
                <a:solidFill>
                  <a:srgbClr val="FFCC00"/>
                </a:solidFill>
                <a:latin typeface="" pitchFamily="2"/>
              </a:rPr>
              <a:t>PROGRAMME </a:t>
            </a:r>
            <a:r>
              <a:rPr lang="fr-FR" sz="2000" dirty="0">
                <a:solidFill>
                  <a:srgbClr val="FFCC00"/>
                </a:solidFill>
                <a:latin typeface="" pitchFamily="2"/>
              </a:rPr>
              <a:t>Aire</a:t>
            </a:r>
          </a:p>
          <a:p>
            <a:pPr marL="342720" lvl="0" indent="-342720">
              <a:lnSpc>
                <a:spcPct val="80000"/>
              </a:lnSpc>
              <a:spcBef>
                <a:spcPts val="499"/>
              </a:spcBef>
              <a:spcAft>
                <a:spcPts val="0"/>
              </a:spcAft>
              <a:buNone/>
            </a:pPr>
            <a:r>
              <a:rPr lang="fr-FR" sz="2000" b="1" dirty="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rayon : réel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réponse : caractère</a:t>
            </a:r>
          </a:p>
          <a:p>
            <a:pPr marL="342720" lvl="0" indent="-342720">
              <a:lnSpc>
                <a:spcPct val="80000"/>
              </a:lnSpc>
              <a:spcBef>
                <a:spcPts val="499"/>
              </a:spcBef>
              <a:spcAft>
                <a:spcPts val="0"/>
              </a:spcAft>
              <a:buNone/>
            </a:pPr>
            <a:r>
              <a:rPr lang="fr-FR" sz="2000" b="1" dirty="0">
                <a:solidFill>
                  <a:srgbClr val="FFCC00"/>
                </a:solidFill>
                <a:latin typeface="" pitchFamily="2"/>
              </a:rPr>
              <a:t>DEBUT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"Calcul de l'aire d'un disque"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t>
            </a:r>
            <a:r>
              <a:rPr lang="fr-FR" sz="2000" dirty="0">
                <a:solidFill>
                  <a:srgbClr val="FFCC00"/>
                </a:solidFill>
                <a:latin typeface="" pitchFamily="2"/>
              </a:rPr>
              <a:t>réponse ←  ‘o’</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TANT QUE </a:t>
            </a:r>
            <a:r>
              <a:rPr lang="fr-FR" sz="2000" b="1" dirty="0" err="1">
                <a:solidFill>
                  <a:srgbClr val="FFCC00"/>
                </a:solidFill>
                <a:latin typeface="" pitchFamily="2"/>
              </a:rPr>
              <a:t>reponse</a:t>
            </a:r>
            <a:r>
              <a:rPr lang="fr-FR" sz="2000" b="1" dirty="0">
                <a:solidFill>
                  <a:srgbClr val="FFCC00"/>
                </a:solidFill>
                <a:latin typeface="" pitchFamily="2"/>
              </a:rPr>
              <a:t> = ‘o’</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"Entrez le rayon d'un cercle en cm"</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a:solidFill>
                  <a:srgbClr val="FFCC00"/>
                </a:solidFill>
                <a:latin typeface="" pitchFamily="2"/>
              </a:rPr>
              <a:t>rayon</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"L'aire du disque est ", rayon^2 *3.14, "cm²"</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"Voulez-vous l'aire d'un autre disque? (o/n)"</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a:solidFill>
                  <a:srgbClr val="FFCC00"/>
                </a:solidFill>
                <a:latin typeface="" pitchFamily="2"/>
              </a:rPr>
              <a:t>réponse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FINTANTQUE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"Le programme est terminé! "</a:t>
            </a:r>
          </a:p>
          <a:p>
            <a:pPr marL="342720" lvl="0" indent="-342720">
              <a:lnSpc>
                <a:spcPct val="80000"/>
              </a:lnSpc>
              <a:spcBef>
                <a:spcPts val="499"/>
              </a:spcBef>
              <a:spcAft>
                <a:spcPts val="0"/>
              </a:spcAft>
              <a:buNone/>
            </a:pPr>
            <a:r>
              <a:rPr lang="fr-FR" sz="2000" b="1" dirty="0">
                <a:solidFill>
                  <a:srgbClr val="FFCC00"/>
                </a:solidFill>
                <a:latin typeface="" pitchFamily="2"/>
              </a:rPr>
              <a:t>FIN</a:t>
            </a:r>
          </a:p>
          <a:p>
            <a:pPr marL="342720" lvl="0" indent="-342720">
              <a:lnSpc>
                <a:spcPct val="80000"/>
              </a:lnSpc>
              <a:spcBef>
                <a:spcPts val="499"/>
              </a:spcBef>
              <a:spcAft>
                <a:spcPts val="0"/>
              </a:spcAft>
              <a:buNone/>
            </a:pPr>
            <a:endParaRPr lang="fr-FR" sz="2000" b="1" dirty="0">
              <a:solidFill>
                <a:srgbClr val="FFCC00"/>
              </a:solidFill>
              <a:latin typeface=""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Class="entr"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Class="entr"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Class="entr"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Class="entr"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Class="entr"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Class="entr"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Class="entr"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Class="entr"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z="3200">
                <a:solidFill>
                  <a:schemeClr val="bg1"/>
                </a:solidFill>
              </a:rPr>
              <a:t>Différences entre TANT QUE et REPETER</a:t>
            </a:r>
            <a:endParaRPr lang="fr-FR" sz="3200" dirty="0">
              <a:solidFill>
                <a:schemeClr val="bg1"/>
              </a:solidFill>
            </a:endParaRPr>
          </a:p>
        </p:txBody>
      </p:sp>
      <p:sp>
        <p:nvSpPr>
          <p:cNvPr id="3" name="Espace réservé du contenu 2"/>
          <p:cNvSpPr>
            <a:spLocks noGrp="1"/>
          </p:cNvSpPr>
          <p:nvPr>
            <p:ph idx="1"/>
          </p:nvPr>
        </p:nvSpPr>
        <p:spPr/>
        <p:txBody>
          <a:bodyPr/>
          <a:lstStyle/>
          <a:p>
            <a:endParaRPr lang="fr-FR"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400"/>
              <a:t>3- Boucle REPETER … JUSQU’A</a:t>
            </a:r>
          </a:p>
        </p:txBody>
      </p:sp>
      <p:sp>
        <p:nvSpPr>
          <p:cNvPr id="3" name="Espace réservé du texte 2"/>
          <p:cNvSpPr txBox="1">
            <a:spLocks noGrp="1"/>
          </p:cNvSpPr>
          <p:nvPr>
            <p:ph type="body" idx="4294967295"/>
          </p:nvPr>
        </p:nvSpPr>
        <p:spPr>
          <a:xfrm>
            <a:off x="714348" y="857232"/>
            <a:ext cx="8064500" cy="4114800"/>
          </a:xfrm>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dirty="0">
                <a:latin typeface="" pitchFamily="2"/>
              </a:rPr>
              <a:t>Exercice :</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Ecrire un algorithme qui demande à l’utilisateur de rentrer le prix HT et la quantité de chaque produit.</a:t>
            </a:r>
          </a:p>
          <a:p>
            <a:pPr marL="342720" lvl="0" indent="-342720">
              <a:lnSpc>
                <a:spcPct val="80000"/>
              </a:lnSpc>
              <a:spcBef>
                <a:spcPts val="499"/>
              </a:spcBef>
              <a:spcAft>
                <a:spcPts val="0"/>
              </a:spcAft>
              <a:buNone/>
            </a:pPr>
            <a:r>
              <a:rPr lang="fr-FR" sz="2000" dirty="0">
                <a:latin typeface="" pitchFamily="2"/>
              </a:rPr>
              <a:t>L’utilisateur stoppe la saisie en rentrant le caractère f.</a:t>
            </a:r>
          </a:p>
          <a:p>
            <a:pPr marL="342720" lvl="0" indent="-342720">
              <a:lnSpc>
                <a:spcPct val="80000"/>
              </a:lnSpc>
              <a:spcBef>
                <a:spcPts val="499"/>
              </a:spcBef>
              <a:spcAft>
                <a:spcPts val="0"/>
              </a:spcAft>
              <a:buNone/>
            </a:pPr>
            <a:r>
              <a:rPr lang="fr-FR" sz="2000" dirty="0">
                <a:latin typeface="" pitchFamily="2"/>
              </a:rPr>
              <a:t>Le programme affiche alors le total TTC des produits que l’utilisateur a choisi.</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1- Ecrire cet algorithme avec une structure</a:t>
            </a:r>
            <a:r>
              <a:rPr lang="fr-FR" sz="2000" b="1" dirty="0">
                <a:latin typeface="" pitchFamily="2"/>
              </a:rPr>
              <a:t> TANT QUE</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2- Ecrire cet algorithme avec une </a:t>
            </a:r>
            <a:r>
              <a:rPr lang="fr-FR" sz="2000" b="1" dirty="0">
                <a:latin typeface="" pitchFamily="2"/>
              </a:rPr>
              <a:t>structure REPETER</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3- Peut-on écrire cet algorithme avec une </a:t>
            </a:r>
            <a:r>
              <a:rPr lang="fr-FR" sz="2000" b="1" dirty="0">
                <a:latin typeface="" pitchFamily="2"/>
              </a:rPr>
              <a:t>structure POUR</a:t>
            </a:r>
            <a:r>
              <a:rPr lang="fr-FR" sz="2000" dirty="0">
                <a:latin typeface="" pitchFamily="2"/>
              </a:rPr>
              <a:t>. Pourquoi?</a:t>
            </a:r>
          </a:p>
          <a:p>
            <a:pPr marL="342720" lvl="0" indent="-342720">
              <a:lnSpc>
                <a:spcPct val="80000"/>
              </a:lnSpc>
              <a:spcBef>
                <a:spcPts val="499"/>
              </a:spcBef>
              <a:spcAft>
                <a:spcPts val="0"/>
              </a:spcAft>
              <a:buNone/>
            </a:pPr>
            <a:endParaRPr lang="fr-FR" sz="2000" dirty="0">
              <a:latin typeface="" pitchFamily="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400"/>
              <a:t>3- Boucle REPETER … JUSQU’A</a:t>
            </a:r>
          </a:p>
        </p:txBody>
      </p:sp>
      <p:sp>
        <p:nvSpPr>
          <p:cNvPr id="3" name="Espace réservé du texte 2"/>
          <p:cNvSpPr txBox="1">
            <a:spLocks noGrp="1"/>
          </p:cNvSpPr>
          <p:nvPr>
            <p:ph type="body" idx="4294967295"/>
          </p:nvPr>
        </p:nvSpPr>
        <p:spPr>
          <a:xfrm>
            <a:off x="285720" y="571480"/>
            <a:ext cx="8569325" cy="5824538"/>
          </a:xfrm>
          <a:solidFill>
            <a:srgbClr val="003399"/>
          </a:solidFill>
        </p:spPr>
        <p:txBody>
          <a:bodyPr wrap="square" lIns="90000" tIns="46800" rIns="90000" bIns="46800" anchor="t" anchorCtr="0">
            <a:normAutofit fontScale="92500" lnSpcReduction="2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latin typeface="" pitchFamily="2"/>
              </a:rPr>
              <a:t>1- Ecrire cet algorithme avec une structure TANT QUE</a:t>
            </a:r>
          </a:p>
          <a:p>
            <a:pPr marL="342720" lvl="0" indent="-342720">
              <a:lnSpc>
                <a:spcPct val="80000"/>
              </a:lnSpc>
              <a:spcBef>
                <a:spcPts val="499"/>
              </a:spcBef>
              <a:spcAft>
                <a:spcPts val="0"/>
              </a:spcAft>
              <a:buNone/>
            </a:pPr>
            <a:r>
              <a:rPr lang="fr-FR" sz="2000" b="1" dirty="0">
                <a:solidFill>
                  <a:srgbClr val="FFCC00"/>
                </a:solidFill>
                <a:latin typeface="" pitchFamily="2"/>
              </a:rPr>
              <a:t>PROGRAMME </a:t>
            </a:r>
            <a:r>
              <a:rPr lang="fr-FR" sz="2000" dirty="0" err="1">
                <a:solidFill>
                  <a:srgbClr val="FFCC00"/>
                </a:solidFill>
                <a:latin typeface="" pitchFamily="2"/>
              </a:rPr>
              <a:t>calculeTotal</a:t>
            </a:r>
            <a:endParaRPr lang="fr-FR" sz="2000" dirty="0">
              <a:solidFill>
                <a:srgbClr val="FFCC00"/>
              </a:solidFill>
              <a:latin typeface="" pitchFamily="2"/>
            </a:endParaRPr>
          </a:p>
          <a:p>
            <a:pPr marL="342720" lvl="0" indent="-342720">
              <a:lnSpc>
                <a:spcPct val="80000"/>
              </a:lnSpc>
              <a:spcBef>
                <a:spcPts val="499"/>
              </a:spcBef>
              <a:spcAft>
                <a:spcPts val="0"/>
              </a:spcAft>
              <a:buNone/>
            </a:pPr>
            <a:r>
              <a:rPr lang="fr-FR" sz="1500" b="1" dirty="0">
                <a:solidFill>
                  <a:srgbClr val="FFCC00"/>
                </a:solidFill>
                <a:latin typeface="" pitchFamily="2"/>
              </a:rPr>
              <a:t>CONST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500" dirty="0">
                <a:solidFill>
                  <a:srgbClr val="FFCC00"/>
                </a:solidFill>
                <a:latin typeface="" pitchFamily="2"/>
              </a:rPr>
              <a:t>	</a:t>
            </a:r>
            <a:r>
              <a:rPr lang="fr-FR" sz="1500" dirty="0" err="1">
                <a:solidFill>
                  <a:srgbClr val="FFCC00"/>
                </a:solidFill>
                <a:latin typeface="" pitchFamily="2"/>
              </a:rPr>
              <a:t>tauxTVA</a:t>
            </a:r>
            <a:r>
              <a:rPr lang="fr-FR" sz="1500" dirty="0">
                <a:solidFill>
                  <a:srgbClr val="FFCC00"/>
                </a:solidFill>
                <a:latin typeface="" pitchFamily="2"/>
              </a:rPr>
              <a:t> ←  réel : 19.6</a:t>
            </a:r>
          </a:p>
          <a:p>
            <a:pPr marL="342720" lvl="0" indent="-342720">
              <a:lnSpc>
                <a:spcPct val="80000"/>
              </a:lnSpc>
              <a:spcBef>
                <a:spcPts val="499"/>
              </a:spcBef>
              <a:spcAft>
                <a:spcPts val="0"/>
              </a:spcAft>
              <a:buNone/>
            </a:pPr>
            <a:r>
              <a:rPr lang="fr-FR" sz="1500" b="1" dirty="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1500" dirty="0" err="1">
                <a:solidFill>
                  <a:srgbClr val="FFCC00"/>
                </a:solidFill>
                <a:latin typeface="" pitchFamily="2"/>
              </a:rPr>
              <a:t>prixHT</a:t>
            </a:r>
            <a:r>
              <a:rPr lang="fr-FR" sz="1500" dirty="0">
                <a:solidFill>
                  <a:srgbClr val="FFCC00"/>
                </a:solidFill>
                <a:latin typeface="" pitchFamily="2"/>
              </a:rPr>
              <a:t>, </a:t>
            </a:r>
            <a:r>
              <a:rPr lang="fr-FR" sz="1500" dirty="0" err="1">
                <a:solidFill>
                  <a:srgbClr val="FFCC00"/>
                </a:solidFill>
                <a:latin typeface="" pitchFamily="2"/>
              </a:rPr>
              <a:t>sommeTTC</a:t>
            </a:r>
            <a:r>
              <a:rPr lang="fr-FR" sz="1500" dirty="0">
                <a:solidFill>
                  <a:srgbClr val="FFCC00"/>
                </a:solidFill>
                <a:latin typeface="" pitchFamily="2"/>
              </a:rPr>
              <a:t> : réel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500" dirty="0">
                <a:solidFill>
                  <a:srgbClr val="FFCC00"/>
                </a:solidFill>
                <a:latin typeface="" pitchFamily="2"/>
              </a:rPr>
              <a:t>	</a:t>
            </a:r>
            <a:r>
              <a:rPr lang="fr-FR" sz="1500" dirty="0" err="1">
                <a:solidFill>
                  <a:srgbClr val="FFCC00"/>
                </a:solidFill>
                <a:latin typeface="" pitchFamily="2"/>
              </a:rPr>
              <a:t>quantite</a:t>
            </a:r>
            <a:r>
              <a:rPr lang="fr-FR" sz="1500" dirty="0">
                <a:solidFill>
                  <a:srgbClr val="FFCC00"/>
                </a:solidFill>
                <a:latin typeface="" pitchFamily="2"/>
              </a:rPr>
              <a:t> : entier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500" dirty="0">
                <a:solidFill>
                  <a:srgbClr val="FFCC00"/>
                </a:solidFill>
                <a:latin typeface="" pitchFamily="2"/>
              </a:rPr>
              <a:t>	</a:t>
            </a:r>
            <a:r>
              <a:rPr lang="fr-FR" sz="1500" dirty="0" err="1">
                <a:solidFill>
                  <a:srgbClr val="FFCC00"/>
                </a:solidFill>
                <a:latin typeface="" pitchFamily="2"/>
              </a:rPr>
              <a:t>rep</a:t>
            </a:r>
            <a:r>
              <a:rPr lang="fr-FR" sz="1500" dirty="0">
                <a:solidFill>
                  <a:srgbClr val="FFCC00"/>
                </a:solidFill>
                <a:latin typeface="" pitchFamily="2"/>
              </a:rPr>
              <a:t> : </a:t>
            </a:r>
            <a:r>
              <a:rPr lang="fr-FR" sz="1500" dirty="0" smtClean="0">
                <a:solidFill>
                  <a:srgbClr val="FFCC00"/>
                </a:solidFill>
                <a:latin typeface="" pitchFamily="2"/>
              </a:rPr>
              <a:t>caractère</a:t>
            </a:r>
          </a:p>
          <a:p>
            <a:pPr marL="342720" lvl="0" indent="-342720">
              <a:lnSpc>
                <a:spcPct val="80000"/>
              </a:lnSpc>
              <a:spcBef>
                <a:spcPts val="499"/>
              </a:spcBef>
              <a:spcAft>
                <a:spcPts val="0"/>
              </a:spcAft>
              <a:buNone/>
            </a:pPr>
            <a:r>
              <a:rPr lang="fr-FR" sz="1500" b="1" dirty="0" smtClean="0">
                <a:solidFill>
                  <a:srgbClr val="FFCC00"/>
                </a:solidFill>
                <a:latin typeface="" pitchFamily="2"/>
              </a:rPr>
              <a:t>	i : entier</a:t>
            </a:r>
          </a:p>
          <a:p>
            <a:pPr marL="342720" lvl="0" indent="-342720">
              <a:lnSpc>
                <a:spcPct val="80000"/>
              </a:lnSpc>
              <a:spcBef>
                <a:spcPts val="499"/>
              </a:spcBef>
              <a:spcAft>
                <a:spcPts val="0"/>
              </a:spcAft>
              <a:buNone/>
            </a:pPr>
            <a:r>
              <a:rPr lang="fr-FR" sz="2000" b="1" dirty="0" smtClean="0">
                <a:solidFill>
                  <a:srgbClr val="FFCC00"/>
                </a:solidFill>
                <a:latin typeface="" pitchFamily="2"/>
              </a:rPr>
              <a:t>DEBUT</a:t>
            </a:r>
            <a:endParaRPr lang="fr-FR" sz="2000" b="1"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t>
            </a:r>
            <a:r>
              <a:rPr lang="fr-FR" sz="1800" b="1" dirty="0">
                <a:solidFill>
                  <a:srgbClr val="FFCC00"/>
                </a:solidFill>
                <a:latin typeface="" pitchFamily="2"/>
              </a:rPr>
              <a:t>AFFICHER </a:t>
            </a:r>
            <a:r>
              <a:rPr lang="fr-FR" sz="1800" dirty="0">
                <a:solidFill>
                  <a:srgbClr val="FFCC00"/>
                </a:solidFill>
                <a:latin typeface="" pitchFamily="2"/>
              </a:rPr>
              <a:t>"Calcul du total de vos </a:t>
            </a:r>
            <a:r>
              <a:rPr lang="fr-FR" sz="1800" dirty="0" err="1">
                <a:solidFill>
                  <a:srgbClr val="FFCC00"/>
                </a:solidFill>
                <a:latin typeface="" pitchFamily="2"/>
              </a:rPr>
              <a:t>achats.Voulez-vous</a:t>
            </a:r>
            <a:r>
              <a:rPr lang="fr-FR" sz="1800" dirty="0">
                <a:solidFill>
                  <a:srgbClr val="FFCC00"/>
                </a:solidFill>
                <a:latin typeface="" pitchFamily="2"/>
              </a:rPr>
              <a:t> faire un calcul?"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SAISIR </a:t>
            </a:r>
            <a:r>
              <a:rPr lang="fr-FR" sz="1800" dirty="0" err="1">
                <a:solidFill>
                  <a:srgbClr val="FFCC00"/>
                </a:solidFill>
                <a:latin typeface="" pitchFamily="2"/>
              </a:rPr>
              <a:t>rep</a:t>
            </a:r>
            <a:endParaRPr lang="fr-FR" sz="18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dirty="0">
                <a:solidFill>
                  <a:srgbClr val="FFCC00"/>
                </a:solidFill>
                <a:latin typeface="" pitchFamily="2"/>
              </a:rPr>
              <a:t>	</a:t>
            </a:r>
            <a:r>
              <a:rPr lang="fr-FR" sz="1800" dirty="0" err="1">
                <a:solidFill>
                  <a:srgbClr val="FFCC00"/>
                </a:solidFill>
                <a:latin typeface="" pitchFamily="2"/>
              </a:rPr>
              <a:t>sommeTTC</a:t>
            </a:r>
            <a:r>
              <a:rPr lang="fr-FR" sz="1800" dirty="0">
                <a:solidFill>
                  <a:srgbClr val="FFCC00"/>
                </a:solidFill>
                <a:latin typeface="" pitchFamily="2"/>
              </a:rPr>
              <a:t> ←  </a:t>
            </a:r>
            <a:r>
              <a:rPr lang="fr-FR" sz="1800" dirty="0" smtClean="0">
                <a:solidFill>
                  <a:srgbClr val="FFCC00"/>
                </a:solidFill>
                <a:latin typeface="" pitchFamily="2"/>
              </a:rPr>
              <a:t>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dirty="0" smtClean="0">
                <a:solidFill>
                  <a:srgbClr val="FFCC00"/>
                </a:solidFill>
                <a:latin typeface="" pitchFamily="2"/>
              </a:rPr>
              <a:t>	i </a:t>
            </a:r>
            <a:r>
              <a:rPr lang="fr-FR" sz="1800" dirty="0" smtClean="0">
                <a:solidFill>
                  <a:srgbClr val="FFCC00"/>
                </a:solidFill>
                <a:latin typeface="" pitchFamily="2"/>
                <a:sym typeface="Wingdings" pitchFamily="2" charset="2"/>
              </a:rPr>
              <a:t> 0</a:t>
            </a:r>
            <a:endParaRPr lang="fr-FR" sz="18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TANT QUE </a:t>
            </a:r>
            <a:r>
              <a:rPr lang="fr-FR" sz="1800" b="1" dirty="0" err="1">
                <a:solidFill>
                  <a:srgbClr val="FFCC00"/>
                </a:solidFill>
                <a:latin typeface="" pitchFamily="2"/>
              </a:rPr>
              <a:t>rep</a:t>
            </a:r>
            <a:r>
              <a:rPr lang="fr-FR" sz="1800" b="1" dirty="0">
                <a:solidFill>
                  <a:srgbClr val="FFCC00"/>
                </a:solidFill>
                <a:latin typeface="" pitchFamily="2"/>
              </a:rPr>
              <a:t> &lt;&gt; ’f’  </a:t>
            </a:r>
            <a:r>
              <a:rPr lang="fr-FR" sz="1800" b="1" dirty="0" smtClean="0">
                <a:solidFill>
                  <a:srgbClr val="FFCC00"/>
                </a:solidFill>
                <a:latin typeface="" pitchFamily="2"/>
              </a:rPr>
              <a:t>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smtClean="0">
                <a:solidFill>
                  <a:srgbClr val="FFCC00"/>
                </a:solidFill>
                <a:latin typeface="" pitchFamily="2"/>
              </a:rPr>
              <a:t>		i </a:t>
            </a:r>
            <a:r>
              <a:rPr lang="fr-FR" sz="1800" b="1" dirty="0" smtClean="0">
                <a:solidFill>
                  <a:srgbClr val="FFCC00"/>
                </a:solidFill>
                <a:latin typeface="" pitchFamily="2"/>
                <a:sym typeface="Wingdings" pitchFamily="2" charset="2"/>
              </a:rPr>
              <a:t> i+1</a:t>
            </a:r>
            <a:endParaRPr lang="fr-FR" sz="1800" b="1"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AFICHER </a:t>
            </a:r>
            <a:r>
              <a:rPr lang="fr-FR" sz="1800" dirty="0">
                <a:solidFill>
                  <a:srgbClr val="FFCC00"/>
                </a:solidFill>
                <a:latin typeface="" pitchFamily="2"/>
              </a:rPr>
              <a:t>"Entrez le prix et la </a:t>
            </a:r>
            <a:r>
              <a:rPr lang="fr-FR" sz="1800" dirty="0" err="1">
                <a:solidFill>
                  <a:srgbClr val="FFCC00"/>
                </a:solidFill>
                <a:latin typeface="" pitchFamily="2"/>
              </a:rPr>
              <a:t>quantite</a:t>
            </a:r>
            <a:r>
              <a:rPr lang="fr-FR" sz="1800" dirty="0">
                <a:solidFill>
                  <a:srgbClr val="FFCC00"/>
                </a:solidFill>
                <a:latin typeface="" pitchFamily="2"/>
              </a:rPr>
              <a:t> du" , i, " </a:t>
            </a:r>
            <a:r>
              <a:rPr lang="fr-FR" sz="1800" dirty="0" err="1">
                <a:solidFill>
                  <a:srgbClr val="FFCC00"/>
                </a:solidFill>
                <a:latin typeface="" pitchFamily="2"/>
              </a:rPr>
              <a:t>ème</a:t>
            </a:r>
            <a:r>
              <a:rPr lang="fr-FR" sz="1800" dirty="0">
                <a:solidFill>
                  <a:srgbClr val="FFCC00"/>
                </a:solidFill>
                <a:latin typeface="" pitchFamily="2"/>
              </a:rPr>
              <a:t> produit"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SAISIR </a:t>
            </a:r>
            <a:r>
              <a:rPr lang="fr-FR" sz="1800" dirty="0" err="1">
                <a:solidFill>
                  <a:srgbClr val="FFCC00"/>
                </a:solidFill>
                <a:latin typeface="" pitchFamily="2"/>
              </a:rPr>
              <a:t>prixHT</a:t>
            </a:r>
            <a:r>
              <a:rPr lang="fr-FR" sz="1800" dirty="0">
                <a:solidFill>
                  <a:srgbClr val="FFCC00"/>
                </a:solidFill>
                <a:latin typeface="" pitchFamily="2"/>
              </a:rPr>
              <a:t> , </a:t>
            </a:r>
            <a:r>
              <a:rPr lang="fr-FR" sz="1800" dirty="0" err="1">
                <a:solidFill>
                  <a:srgbClr val="FFCC00"/>
                </a:solidFill>
                <a:latin typeface="" pitchFamily="2"/>
              </a:rPr>
              <a:t>quantite</a:t>
            </a:r>
            <a:endParaRPr lang="fr-FR" sz="18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dirty="0">
                <a:solidFill>
                  <a:srgbClr val="FFCC00"/>
                </a:solidFill>
                <a:latin typeface="" pitchFamily="2"/>
              </a:rPr>
              <a:t>		</a:t>
            </a:r>
            <a:r>
              <a:rPr lang="fr-FR" sz="1800" dirty="0" err="1">
                <a:solidFill>
                  <a:srgbClr val="FFCC00"/>
                </a:solidFill>
                <a:latin typeface="" pitchFamily="2"/>
              </a:rPr>
              <a:t>sommeTTC</a:t>
            </a:r>
            <a:r>
              <a:rPr lang="fr-FR" sz="1800" dirty="0">
                <a:solidFill>
                  <a:srgbClr val="FFCC00"/>
                </a:solidFill>
                <a:latin typeface="" pitchFamily="2"/>
              </a:rPr>
              <a:t> ←  </a:t>
            </a:r>
            <a:r>
              <a:rPr lang="fr-FR" sz="1800" dirty="0" err="1">
                <a:solidFill>
                  <a:srgbClr val="FFCC00"/>
                </a:solidFill>
                <a:latin typeface="" pitchFamily="2"/>
              </a:rPr>
              <a:t>sommeTTC</a:t>
            </a:r>
            <a:r>
              <a:rPr lang="fr-FR" sz="1800" dirty="0">
                <a:solidFill>
                  <a:srgbClr val="FFCC00"/>
                </a:solidFill>
                <a:latin typeface="" pitchFamily="2"/>
              </a:rPr>
              <a:t> + </a:t>
            </a:r>
            <a:r>
              <a:rPr lang="fr-FR" sz="1800" dirty="0" err="1">
                <a:solidFill>
                  <a:srgbClr val="FFCC00"/>
                </a:solidFill>
                <a:latin typeface="" pitchFamily="2"/>
              </a:rPr>
              <a:t>prixHT</a:t>
            </a:r>
            <a:r>
              <a:rPr lang="fr-FR" sz="1800" dirty="0">
                <a:solidFill>
                  <a:srgbClr val="FFCC00"/>
                </a:solidFill>
                <a:latin typeface="" pitchFamily="2"/>
              </a:rPr>
              <a:t> * </a:t>
            </a:r>
            <a:r>
              <a:rPr lang="fr-FR" sz="1800" dirty="0" err="1">
                <a:solidFill>
                  <a:srgbClr val="FFCC00"/>
                </a:solidFill>
                <a:latin typeface="" pitchFamily="2"/>
              </a:rPr>
              <a:t>quantite</a:t>
            </a:r>
            <a:r>
              <a:rPr lang="fr-FR" sz="1800" dirty="0">
                <a:solidFill>
                  <a:srgbClr val="FFCC00"/>
                </a:solidFill>
                <a:latin typeface="" pitchFamily="2"/>
              </a:rPr>
              <a:t> * (1+</a:t>
            </a:r>
            <a:r>
              <a:rPr lang="fr-FR" sz="1800" dirty="0" err="1">
                <a:solidFill>
                  <a:srgbClr val="FFCC00"/>
                </a:solidFill>
                <a:latin typeface="" pitchFamily="2"/>
              </a:rPr>
              <a:t>tauxTVA</a:t>
            </a:r>
            <a:r>
              <a:rPr lang="fr-FR" sz="1800" dirty="0">
                <a:solidFill>
                  <a:srgbClr val="FFCC00"/>
                </a:solidFill>
                <a:latin typeface="" pitchFamily="2"/>
              </a:rPr>
              <a:t>/100)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AFICHER </a:t>
            </a:r>
            <a:r>
              <a:rPr lang="fr-FR" sz="1800" dirty="0">
                <a:solidFill>
                  <a:srgbClr val="FFCC00"/>
                </a:solidFill>
                <a:latin typeface="" pitchFamily="2"/>
              </a:rPr>
              <a:t>"Voulez-vous continuer le calcul (f pour s’</a:t>
            </a:r>
            <a:r>
              <a:rPr lang="fr-FR" sz="1800" dirty="0" err="1">
                <a:solidFill>
                  <a:srgbClr val="FFCC00"/>
                </a:solidFill>
                <a:latin typeface="" pitchFamily="2"/>
              </a:rPr>
              <a:t>arreter</a:t>
            </a:r>
            <a:r>
              <a:rPr lang="fr-FR" sz="1800" dirty="0">
                <a:solidFill>
                  <a:srgbClr val="FFCC00"/>
                </a:solidFill>
                <a:latin typeface="" pitchFamily="2"/>
              </a:rPr>
              <a: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SAISIR  </a:t>
            </a:r>
            <a:r>
              <a:rPr lang="fr-FR" sz="1800" dirty="0" err="1" smtClean="0">
                <a:solidFill>
                  <a:srgbClr val="FFCC00"/>
                </a:solidFill>
                <a:latin typeface="" pitchFamily="2"/>
              </a:rPr>
              <a:t>rep</a:t>
            </a:r>
            <a:endParaRPr lang="fr-FR" sz="18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FINTANTQUE</a:t>
            </a:r>
            <a:r>
              <a:rPr lang="fr-FR" sz="1800" dirty="0">
                <a:solidFill>
                  <a:srgbClr val="FFCC00"/>
                </a:solidFill>
                <a:latin typeface="" pitchFamily="2"/>
              </a:rPr>
              <a:t> </a:t>
            </a:r>
            <a:r>
              <a:rPr lang="fr-FR" sz="1800" b="1" dirty="0">
                <a:solidFill>
                  <a:srgbClr val="FFCC00"/>
                </a:solidFill>
                <a:latin typeface="" pitchFamily="2"/>
              </a:rPr>
              <a:t>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1800" b="1" dirty="0">
                <a:solidFill>
                  <a:srgbClr val="FFCC00"/>
                </a:solidFill>
                <a:latin typeface="" pitchFamily="2"/>
              </a:rPr>
              <a:t>	AFFICHER </a:t>
            </a:r>
            <a:r>
              <a:rPr lang="fr-FR" sz="1800" dirty="0">
                <a:solidFill>
                  <a:srgbClr val="FFCC00"/>
                </a:solidFill>
                <a:latin typeface="" pitchFamily="2"/>
              </a:rPr>
              <a:t>"La somme de vos achats est de " ,   </a:t>
            </a:r>
            <a:r>
              <a:rPr lang="fr-FR" sz="1800" dirty="0" err="1">
                <a:solidFill>
                  <a:srgbClr val="FFCC00"/>
                </a:solidFill>
                <a:latin typeface="" pitchFamily="2"/>
              </a:rPr>
              <a:t>sommeTTC</a:t>
            </a:r>
            <a:endParaRPr lang="fr-FR" sz="1800" dirty="0">
              <a:solidFill>
                <a:srgbClr val="FFCC00"/>
              </a:solidFill>
              <a:latin typeface="" pitchFamily="2"/>
            </a:endParaRPr>
          </a:p>
          <a:p>
            <a:pPr marL="342720" lvl="0" indent="-342720">
              <a:lnSpc>
                <a:spcPct val="80000"/>
              </a:lnSpc>
              <a:spcBef>
                <a:spcPts val="499"/>
              </a:spcBef>
              <a:spcAft>
                <a:spcPts val="0"/>
              </a:spcAft>
              <a:buNone/>
            </a:pPr>
            <a:r>
              <a:rPr lang="fr-FR" sz="2000" b="1" dirty="0">
                <a:solidFill>
                  <a:srgbClr val="FFCC00"/>
                </a:solidFill>
                <a:latin typeface="" pitchFamily="2"/>
              </a:rPr>
              <a:t>FIN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400"/>
              <a:t>3- Boucle REPETER … JUSQU’A</a:t>
            </a:r>
          </a:p>
        </p:txBody>
      </p:sp>
      <p:sp>
        <p:nvSpPr>
          <p:cNvPr id="3" name="Espace réservé du texte 2"/>
          <p:cNvSpPr txBox="1">
            <a:spLocks noGrp="1"/>
          </p:cNvSpPr>
          <p:nvPr>
            <p:ph type="body" idx="4294967295"/>
          </p:nvPr>
        </p:nvSpPr>
        <p:spPr>
          <a:xfrm>
            <a:off x="357158" y="500042"/>
            <a:ext cx="8569325" cy="5824538"/>
          </a:xfrm>
          <a:solidFill>
            <a:srgbClr val="003399"/>
          </a:solidFill>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latin typeface="" pitchFamily="2"/>
              </a:rPr>
              <a:t>2- Ecrire cet algorithme avec une structure REPETER</a:t>
            </a:r>
          </a:p>
          <a:p>
            <a:pPr marL="342720" lvl="0" indent="-342720">
              <a:lnSpc>
                <a:spcPct val="80000"/>
              </a:lnSpc>
              <a:spcBef>
                <a:spcPts val="499"/>
              </a:spcBef>
              <a:spcAft>
                <a:spcPts val="0"/>
              </a:spcAft>
              <a:buNone/>
            </a:pPr>
            <a:r>
              <a:rPr lang="fr-FR" sz="2000" b="1" dirty="0">
                <a:solidFill>
                  <a:srgbClr val="FFCC00"/>
                </a:solidFill>
                <a:latin typeface="" pitchFamily="2"/>
              </a:rPr>
              <a:t>PROGRAMME </a:t>
            </a:r>
            <a:r>
              <a:rPr lang="fr-FR" sz="2000" dirty="0" err="1">
                <a:solidFill>
                  <a:srgbClr val="FFCC00"/>
                </a:solidFill>
                <a:latin typeface="" pitchFamily="2"/>
              </a:rPr>
              <a:t>calculeTotal</a:t>
            </a:r>
            <a:endParaRPr lang="fr-FR" sz="2000" dirty="0">
              <a:solidFill>
                <a:srgbClr val="FFCC00"/>
              </a:solidFill>
              <a:latin typeface="" pitchFamily="2"/>
            </a:endParaRPr>
          </a:p>
          <a:p>
            <a:pPr marL="342720" lvl="0" indent="-342720">
              <a:lnSpc>
                <a:spcPct val="80000"/>
              </a:lnSpc>
              <a:spcBef>
                <a:spcPts val="499"/>
              </a:spcBef>
              <a:spcAft>
                <a:spcPts val="0"/>
              </a:spcAft>
              <a:buNone/>
            </a:pPr>
            <a:r>
              <a:rPr lang="fr-FR" sz="2000" b="1" dirty="0">
                <a:solidFill>
                  <a:srgbClr val="FFCC00"/>
                </a:solidFill>
                <a:latin typeface="" pitchFamily="2"/>
              </a:rPr>
              <a:t>CONST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dirty="0" err="1">
                <a:solidFill>
                  <a:srgbClr val="FFCC00"/>
                </a:solidFill>
                <a:latin typeface="" pitchFamily="2"/>
              </a:rPr>
              <a:t>tauxTVA</a:t>
            </a:r>
            <a:r>
              <a:rPr lang="fr-FR" sz="2000" dirty="0">
                <a:solidFill>
                  <a:srgbClr val="FFCC00"/>
                </a:solidFill>
                <a:latin typeface="" pitchFamily="2"/>
              </a:rPr>
              <a:t> ←  réel : 19.6</a:t>
            </a:r>
          </a:p>
          <a:p>
            <a:pPr marL="342720" lvl="0" indent="-342720">
              <a:lnSpc>
                <a:spcPct val="80000"/>
              </a:lnSpc>
              <a:spcBef>
                <a:spcPts val="499"/>
              </a:spcBef>
              <a:spcAft>
                <a:spcPts val="0"/>
              </a:spcAft>
              <a:buNone/>
            </a:pPr>
            <a:r>
              <a:rPr lang="fr-FR" sz="2000" b="1" dirty="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dirty="0" err="1">
                <a:solidFill>
                  <a:srgbClr val="FFCC00"/>
                </a:solidFill>
                <a:latin typeface="" pitchFamily="2"/>
              </a:rPr>
              <a:t>prixHT</a:t>
            </a:r>
            <a:r>
              <a:rPr lang="fr-FR" sz="2000" dirty="0">
                <a:solidFill>
                  <a:srgbClr val="FFCC00"/>
                </a:solidFill>
                <a:latin typeface="" pitchFamily="2"/>
              </a:rPr>
              <a:t>, </a:t>
            </a:r>
            <a:r>
              <a:rPr lang="fr-FR" sz="2000" dirty="0" err="1">
                <a:solidFill>
                  <a:srgbClr val="FFCC00"/>
                </a:solidFill>
                <a:latin typeface="" pitchFamily="2"/>
              </a:rPr>
              <a:t>sommeTTC</a:t>
            </a:r>
            <a:r>
              <a:rPr lang="fr-FR" sz="2000" dirty="0">
                <a:solidFill>
                  <a:srgbClr val="FFCC00"/>
                </a:solidFill>
                <a:latin typeface="" pitchFamily="2"/>
              </a:rPr>
              <a:t> : réel</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dirty="0" err="1">
                <a:solidFill>
                  <a:srgbClr val="FFCC00"/>
                </a:solidFill>
                <a:latin typeface="" pitchFamily="2"/>
              </a:rPr>
              <a:t>quantite</a:t>
            </a:r>
            <a:r>
              <a:rPr lang="fr-FR" sz="2000" dirty="0">
                <a:solidFill>
                  <a:srgbClr val="FFCC00"/>
                </a:solidFill>
                <a:latin typeface="" pitchFamily="2"/>
              </a:rPr>
              <a:t> : entier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dirty="0" err="1">
                <a:solidFill>
                  <a:srgbClr val="FFCC00"/>
                </a:solidFill>
                <a:latin typeface="" pitchFamily="2"/>
              </a:rPr>
              <a:t>rep</a:t>
            </a:r>
            <a:r>
              <a:rPr lang="fr-FR" sz="2000" dirty="0">
                <a:solidFill>
                  <a:srgbClr val="FFCC00"/>
                </a:solidFill>
                <a:latin typeface="" pitchFamily="2"/>
              </a:rPr>
              <a:t> : caractère</a:t>
            </a:r>
          </a:p>
          <a:p>
            <a:pPr marL="342720" lvl="0" indent="-342720">
              <a:lnSpc>
                <a:spcPct val="80000"/>
              </a:lnSpc>
              <a:spcBef>
                <a:spcPts val="499"/>
              </a:spcBef>
              <a:spcAft>
                <a:spcPts val="0"/>
              </a:spcAft>
              <a:buNone/>
            </a:pPr>
            <a:r>
              <a:rPr lang="fr-FR" sz="2000" b="1" dirty="0">
                <a:solidFill>
                  <a:srgbClr val="FFCC00"/>
                </a:solidFill>
                <a:latin typeface="" pitchFamily="2"/>
              </a:rPr>
              <a:t>DEBUT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t>
            </a:r>
            <a:r>
              <a:rPr lang="fr-FR" sz="2000" dirty="0" err="1">
                <a:solidFill>
                  <a:srgbClr val="FFCC00"/>
                </a:solidFill>
                <a:latin typeface="" pitchFamily="2"/>
              </a:rPr>
              <a:t>sommeTTC</a:t>
            </a:r>
            <a:r>
              <a:rPr lang="fr-FR" sz="2000" dirty="0">
                <a:solidFill>
                  <a:srgbClr val="FFCC00"/>
                </a:solidFill>
                <a:latin typeface="" pitchFamily="2"/>
              </a:rPr>
              <a:t> ←  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REPETER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"Entrez le prix et la </a:t>
            </a:r>
            <a:r>
              <a:rPr lang="fr-FR" sz="2000" dirty="0" err="1">
                <a:solidFill>
                  <a:srgbClr val="FFCC00"/>
                </a:solidFill>
                <a:latin typeface="" pitchFamily="2"/>
              </a:rPr>
              <a:t>quantite</a:t>
            </a:r>
            <a:r>
              <a:rPr lang="fr-FR" sz="2000" dirty="0">
                <a:solidFill>
                  <a:srgbClr val="FFCC00"/>
                </a:solidFill>
                <a:latin typeface="" pitchFamily="2"/>
              </a:rPr>
              <a:t> du produit"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err="1">
                <a:solidFill>
                  <a:srgbClr val="FFCC00"/>
                </a:solidFill>
                <a:latin typeface="" pitchFamily="2"/>
              </a:rPr>
              <a:t>prixHT</a:t>
            </a:r>
            <a:r>
              <a:rPr lang="fr-FR" sz="2000" dirty="0">
                <a:solidFill>
                  <a:srgbClr val="FFCC00"/>
                </a:solidFill>
                <a:latin typeface="" pitchFamily="2"/>
              </a:rPr>
              <a:t> , </a:t>
            </a:r>
            <a:r>
              <a:rPr lang="fr-FR" sz="2000" dirty="0" err="1">
                <a:solidFill>
                  <a:srgbClr val="FFCC00"/>
                </a:solidFill>
                <a:latin typeface="" pitchFamily="2"/>
              </a:rPr>
              <a:t>quantite</a:t>
            </a:r>
            <a:endParaRPr lang="fr-FR" sz="20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dirty="0" err="1">
                <a:solidFill>
                  <a:srgbClr val="FFCC00"/>
                </a:solidFill>
                <a:latin typeface="" pitchFamily="2"/>
              </a:rPr>
              <a:t>sommeTTC</a:t>
            </a:r>
            <a:r>
              <a:rPr lang="fr-FR" sz="2000" dirty="0">
                <a:solidFill>
                  <a:srgbClr val="FFCC00"/>
                </a:solidFill>
                <a:latin typeface="" pitchFamily="2"/>
              </a:rPr>
              <a:t> ←  </a:t>
            </a:r>
            <a:r>
              <a:rPr lang="fr-FR" sz="2000" dirty="0" err="1">
                <a:solidFill>
                  <a:srgbClr val="FFCC00"/>
                </a:solidFill>
                <a:latin typeface="" pitchFamily="2"/>
              </a:rPr>
              <a:t>sommeTTC</a:t>
            </a:r>
            <a:r>
              <a:rPr lang="fr-FR" sz="2000" dirty="0">
                <a:solidFill>
                  <a:srgbClr val="FFCC00"/>
                </a:solidFill>
                <a:latin typeface="" pitchFamily="2"/>
              </a:rPr>
              <a:t> + prix * </a:t>
            </a:r>
            <a:r>
              <a:rPr lang="fr-FR" sz="2000" dirty="0" err="1">
                <a:solidFill>
                  <a:srgbClr val="FFCC00"/>
                </a:solidFill>
                <a:latin typeface="" pitchFamily="2"/>
              </a:rPr>
              <a:t>quantite</a:t>
            </a:r>
            <a:r>
              <a:rPr lang="fr-FR" sz="2000" dirty="0">
                <a:solidFill>
                  <a:srgbClr val="FFCC00"/>
                </a:solidFill>
                <a:latin typeface="" pitchFamily="2"/>
              </a:rPr>
              <a:t> * (1+</a:t>
            </a:r>
            <a:r>
              <a:rPr lang="fr-FR" sz="2000" dirty="0" err="1">
                <a:solidFill>
                  <a:srgbClr val="FFCC00"/>
                </a:solidFill>
                <a:latin typeface="" pitchFamily="2"/>
              </a:rPr>
              <a:t>tauxTVA</a:t>
            </a:r>
            <a:r>
              <a:rPr lang="fr-FR" sz="2000" dirty="0">
                <a:solidFill>
                  <a:srgbClr val="FFCC00"/>
                </a:solidFill>
                <a:latin typeface="" pitchFamily="2"/>
              </a:rPr>
              <a:t>/100)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"Voulez-vous continuer le calcul (f pour </a:t>
            </a:r>
            <a:r>
              <a:rPr lang="fr-FR" sz="2000" dirty="0" err="1">
                <a:solidFill>
                  <a:srgbClr val="FFCC00"/>
                </a:solidFill>
                <a:latin typeface="" pitchFamily="2"/>
              </a:rPr>
              <a:t>arreter</a:t>
            </a:r>
            <a:r>
              <a:rPr lang="fr-FR" sz="2000" dirty="0">
                <a:solidFill>
                  <a:srgbClr val="FFCC00"/>
                </a:solidFill>
                <a:latin typeface="" pitchFamily="2"/>
              </a:rPr>
              <a: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err="1">
                <a:solidFill>
                  <a:srgbClr val="FFCC00"/>
                </a:solidFill>
                <a:latin typeface="" pitchFamily="2"/>
              </a:rPr>
              <a:t>rep</a:t>
            </a:r>
            <a:endParaRPr lang="fr-FR" sz="2000" dirty="0">
              <a:solidFill>
                <a:srgbClr val="FFCC00"/>
              </a:solidFill>
              <a:latin typeface="" pitchFamily="2"/>
            </a:endParaRP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JUSQU’À </a:t>
            </a:r>
            <a:r>
              <a:rPr lang="fr-FR" sz="2000" b="1" smtClean="0">
                <a:solidFill>
                  <a:srgbClr val="FFCC00"/>
                </a:solidFill>
                <a:latin typeface="" pitchFamily="2"/>
              </a:rPr>
              <a:t>rep </a:t>
            </a:r>
            <a:r>
              <a:rPr lang="fr-FR" sz="2000" b="1" dirty="0">
                <a:solidFill>
                  <a:srgbClr val="FFCC00"/>
                </a:solidFill>
                <a:latin typeface="" pitchFamily="2"/>
              </a:rPr>
              <a:t>= ’f’ </a:t>
            </a:r>
            <a:r>
              <a:rPr lang="fr-FR" sz="2000" dirty="0">
                <a:solidFill>
                  <a:srgbClr val="FFCC00"/>
                </a:solidFill>
                <a:latin typeface="" pitchFamily="2"/>
              </a:rPr>
              <a:t> </a:t>
            </a:r>
            <a:r>
              <a:rPr lang="fr-FR" sz="2000" b="1" dirty="0">
                <a:solidFill>
                  <a:srgbClr val="FFCC00"/>
                </a:solidFill>
                <a:latin typeface="" pitchFamily="2"/>
              </a:rPr>
              <a:t>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"La somme de vos achats est de " ,   </a:t>
            </a:r>
            <a:r>
              <a:rPr lang="fr-FR" sz="2000" dirty="0" err="1">
                <a:solidFill>
                  <a:srgbClr val="FFCC00"/>
                </a:solidFill>
                <a:latin typeface="" pitchFamily="2"/>
              </a:rPr>
              <a:t>sommeTTC</a:t>
            </a:r>
            <a:endParaRPr lang="fr-FR" sz="2000" dirty="0">
              <a:solidFill>
                <a:srgbClr val="FFCC00"/>
              </a:solidFill>
              <a:latin typeface="" pitchFamily="2"/>
            </a:endParaRPr>
          </a:p>
          <a:p>
            <a:pPr marL="342720" lvl="0" indent="-342720">
              <a:lnSpc>
                <a:spcPct val="80000"/>
              </a:lnSpc>
              <a:spcBef>
                <a:spcPts val="499"/>
              </a:spcBef>
              <a:spcAft>
                <a:spcPts val="0"/>
              </a:spcAft>
              <a:buNone/>
            </a:pPr>
            <a:r>
              <a:rPr lang="fr-FR" sz="2000" b="1" dirty="0">
                <a:solidFill>
                  <a:srgbClr val="FFCC00"/>
                </a:solidFill>
                <a:latin typeface="" pitchFamily="2"/>
              </a:rPr>
              <a:t>FIN</a:t>
            </a:r>
          </a:p>
          <a:p>
            <a:pPr marL="342720" lvl="0" indent="-342720">
              <a:lnSpc>
                <a:spcPct val="80000"/>
              </a:lnSpc>
              <a:spcBef>
                <a:spcPts val="499"/>
              </a:spcBef>
              <a:spcAft>
                <a:spcPts val="0"/>
              </a:spcAft>
              <a:buNone/>
            </a:pPr>
            <a:endParaRPr lang="fr-FR" sz="2000" b="1" dirty="0">
              <a:solidFill>
                <a:srgbClr val="FFCC00"/>
              </a:solidFill>
              <a:latin typeface="" pitchFamily="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609600"/>
            <a:ext cx="7772400" cy="114300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a:t>Sommaire</a:t>
            </a:r>
          </a:p>
        </p:txBody>
      </p:sp>
      <p:sp>
        <p:nvSpPr>
          <p:cNvPr id="3" name="Espace réservé du texte 2"/>
          <p:cNvSpPr txBox="1">
            <a:spLocks noGrp="1"/>
          </p:cNvSpPr>
          <p:nvPr>
            <p:ph type="body" idx="4294967295"/>
          </p:nvPr>
        </p:nvSpPr>
        <p:spPr>
          <a:xfrm>
            <a:off x="0" y="1981200"/>
            <a:ext cx="77724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1- Boucle TANTQUE … FAIRE</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latin typeface="" pitchFamily="2"/>
              </a:rPr>
              <a:t>	</a:t>
            </a:r>
            <a:r>
              <a:rPr lang="fr-FR" sz="2400">
                <a:solidFill>
                  <a:srgbClr val="C3D6FD"/>
                </a:solidFill>
                <a:latin typeface="" pitchFamily="2"/>
              </a:rPr>
              <a:t>2- Boucle POUR</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3- Boucle REPETER … JUSQU’À</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a:t>
            </a:r>
            <a:r>
              <a:rPr lang="fr-FR" sz="2400" b="1">
                <a:latin typeface="" pitchFamily="2"/>
              </a:rPr>
              <a:t>4- Imbrication de boucles</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99CCFF"/>
                </a:solidFill>
                <a:latin typeface="" pitchFamily="2"/>
              </a:rPr>
              <a:t>	5- Application</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428596" y="571480"/>
            <a:ext cx="8280400" cy="5114925"/>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Comme les structures conditionnelles, les boucles peuvent être imbriquées.</a:t>
            </a:r>
          </a:p>
          <a:p>
            <a:pPr marL="342720" lvl="0" indent="-342720">
              <a:spcBef>
                <a:spcPts val="499"/>
              </a:spcBef>
              <a:spcAft>
                <a:spcPts val="0"/>
              </a:spcAft>
              <a:buNone/>
            </a:pPr>
            <a:r>
              <a:rPr lang="fr-FR" sz="2000" dirty="0">
                <a:latin typeface="" pitchFamily="2"/>
              </a:rPr>
              <a:t>Cette partie n'apporte pas de notion nouvelle mais permet de souligner certains aspects délicats.</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endParaRPr lang="fr-FR" sz="2000" b="1" dirty="0">
              <a:latin typeface="" pitchFamily="2"/>
            </a:endParaRPr>
          </a:p>
          <a:p>
            <a:pPr marL="342720" lvl="0" indent="-342720">
              <a:spcBef>
                <a:spcPts val="499"/>
              </a:spcBef>
              <a:spcAft>
                <a:spcPts val="0"/>
              </a:spcAft>
              <a:buNone/>
            </a:pPr>
            <a:r>
              <a:rPr lang="fr-FR" sz="2000" b="1" dirty="0">
                <a:latin typeface="" pitchFamily="2"/>
              </a:rPr>
              <a:t>Exemple :</a:t>
            </a:r>
          </a:p>
          <a:p>
            <a:pPr marL="342720" lvl="0" indent="-342720">
              <a:spcBef>
                <a:spcPts val="499"/>
              </a:spcBef>
              <a:spcAft>
                <a:spcPts val="0"/>
              </a:spcAft>
              <a:buNone/>
            </a:pPr>
            <a:r>
              <a:rPr lang="fr-FR" sz="2000" b="1" dirty="0">
                <a:solidFill>
                  <a:srgbClr val="FFCC00"/>
                </a:solidFill>
                <a:latin typeface="" pitchFamily="2"/>
              </a:rPr>
              <a:t>POUR </a:t>
            </a:r>
            <a:r>
              <a:rPr lang="fr-FR" sz="2000" dirty="0">
                <a:solidFill>
                  <a:srgbClr val="FFCC00"/>
                </a:solidFill>
                <a:latin typeface="" pitchFamily="2"/>
              </a:rPr>
              <a:t>i DE 1 </a:t>
            </a:r>
            <a:r>
              <a:rPr lang="fr-FR" sz="2000" b="1" dirty="0">
                <a:solidFill>
                  <a:srgbClr val="FFCC00"/>
                </a:solidFill>
                <a:latin typeface="" pitchFamily="2"/>
              </a:rPr>
              <a:t>A </a:t>
            </a:r>
            <a:r>
              <a:rPr lang="fr-FR" sz="2000" dirty="0">
                <a:solidFill>
                  <a:srgbClr val="FFCC00"/>
                </a:solidFill>
                <a:latin typeface="" pitchFamily="2"/>
              </a:rPr>
              <a:t>5 </a:t>
            </a:r>
            <a:r>
              <a:rPr lang="fr-FR" sz="2000" b="1" dirty="0">
                <a:solidFill>
                  <a:srgbClr val="FFCC00"/>
                </a:solidFill>
                <a:latin typeface="" pitchFamily="2"/>
              </a:rPr>
              <a:t>FAIRE</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a:t>
            </a:r>
          </a:p>
          <a:p>
            <a:pPr marL="342720" lvl="0" indent="-342720">
              <a:spcBef>
                <a:spcPts val="499"/>
              </a:spcBef>
              <a:spcAft>
                <a:spcPts val="0"/>
              </a:spcAft>
              <a:buNone/>
            </a:pPr>
            <a:r>
              <a:rPr lang="fr-FR" sz="2000" b="1" dirty="0">
                <a:solidFill>
                  <a:srgbClr val="FFCC00"/>
                </a:solidFill>
                <a:latin typeface="" pitchFamily="2"/>
              </a:rPr>
              <a:t>FINPOUR</a:t>
            </a:r>
          </a:p>
          <a:p>
            <a:pPr marL="342720" lvl="0" indent="-342720">
              <a:spcBef>
                <a:spcPts val="499"/>
              </a:spcBef>
              <a:spcAft>
                <a:spcPts val="0"/>
              </a:spcAft>
              <a:buNone/>
            </a:pPr>
            <a:endParaRPr lang="fr-FR" sz="2000" b="1" dirty="0">
              <a:solidFill>
                <a:srgbClr val="FFCC00"/>
              </a:solidFill>
              <a:latin typeface="" pitchFamily="2"/>
            </a:endParaRPr>
          </a:p>
          <a:p>
            <a:pPr marL="342720" lvl="0" indent="-342720">
              <a:spcBef>
                <a:spcPts val="499"/>
              </a:spcBef>
              <a:spcAft>
                <a:spcPts val="0"/>
              </a:spcAft>
              <a:buNone/>
            </a:pPr>
            <a:r>
              <a:rPr lang="fr-FR" sz="2000" dirty="0">
                <a:latin typeface="" pitchFamily="2"/>
              </a:rPr>
              <a:t>Ce morceau d'algorithme permet d'afficher 5 étoiles.</a:t>
            </a:r>
          </a:p>
          <a:p>
            <a:pPr marL="342720" lvl="0" indent="-342720">
              <a:spcBef>
                <a:spcPts val="499"/>
              </a:spcBef>
              <a:spcAft>
                <a:spcPts val="0"/>
              </a:spcAft>
              <a:buNone/>
            </a:pPr>
            <a:r>
              <a:rPr lang="fr-FR" sz="2000" dirty="0">
                <a:latin typeface="" pitchFamily="2"/>
              </a:rPr>
              <a:t>Il n'y a pas d'imbrication pour l'instant.</a:t>
            </a:r>
          </a:p>
          <a:p>
            <a:pPr marL="342720" lvl="0" indent="-342720">
              <a:spcBef>
                <a:spcPts val="499"/>
              </a:spcBef>
              <a:spcAft>
                <a:spcPts val="0"/>
              </a:spcAft>
              <a:buNone/>
            </a:pPr>
            <a:endParaRPr lang="fr-FR" sz="2000" dirty="0">
              <a:latin typeface="" pitchFamily="2"/>
            </a:endParaRPr>
          </a:p>
        </p:txBody>
      </p:sp>
      <p:sp>
        <p:nvSpPr>
          <p:cNvPr id="3" name="Titre 2"/>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1800"/>
              <a:t>4- Imbrication de boucles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p:cTn id="1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9" presetClass="entr"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Class="entr"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7" presetClass="entr"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 calcmode="lin" valueType="num">
                                      <p:cBhvr>
                                        <p:cTn id="2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 calcmode="lin" valueType="num">
                                      <p:cBhvr>
                                        <p:cTn id="3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6"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 calcmode="lin" valueType="num">
                                      <p:cBhvr>
                                        <p:cTn id="3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428596" y="571480"/>
            <a:ext cx="8569325" cy="4495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Si on inclut cette séquence à l'intérieur d'une boucle qui se répète 3 fois,</a:t>
            </a: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r>
              <a:rPr lang="fr-FR" sz="2000" dirty="0">
                <a:solidFill>
                  <a:srgbClr val="FFCC00"/>
                </a:solidFill>
                <a:latin typeface="" pitchFamily="2"/>
              </a:rPr>
              <a:t>POUR j DE 1 A 3 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AFFICHER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POUR i DE 1 A 5 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AFFICHER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FINPOUR</a:t>
            </a:r>
          </a:p>
          <a:p>
            <a:pPr marL="342720" lvl="0" indent="-342720">
              <a:lnSpc>
                <a:spcPct val="80000"/>
              </a:lnSpc>
              <a:spcBef>
                <a:spcPts val="499"/>
              </a:spcBef>
              <a:spcAft>
                <a:spcPts val="0"/>
              </a:spcAft>
              <a:buNone/>
            </a:pPr>
            <a:r>
              <a:rPr lang="fr-FR" sz="2000" dirty="0">
                <a:solidFill>
                  <a:srgbClr val="FFCC00"/>
                </a:solidFill>
                <a:latin typeface="" pitchFamily="2"/>
              </a:rPr>
              <a:t>FINPOUR</a:t>
            </a:r>
          </a:p>
        </p:txBody>
      </p:sp>
      <p:sp>
        <p:nvSpPr>
          <p:cNvPr id="5" name="Titre 4"/>
          <p:cNvSpPr txBox="1">
            <a:spLocks noGrp="1"/>
          </p:cNvSpPr>
          <p:nvPr>
            <p:ph type="title" idx="4294967295"/>
          </p:nvPr>
        </p:nvSpPr>
        <p:spPr>
          <a:xfrm>
            <a:off x="0" y="-41275"/>
            <a:ext cx="7772400" cy="70326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br>
              <a:rPr lang="fr-FR" sz="2000"/>
            </a:br>
            <a:endParaRPr lang="fr-FR" sz="2000"/>
          </a:p>
        </p:txBody>
      </p:sp>
      <p:sp>
        <p:nvSpPr>
          <p:cNvPr id="3" name="Forme libre 2"/>
          <p:cNvSpPr/>
          <p:nvPr/>
        </p:nvSpPr>
        <p:spPr>
          <a:xfrm>
            <a:off x="3780000" y="3780000"/>
            <a:ext cx="3529080" cy="11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Affichage :</a:t>
            </a:r>
          </a:p>
          <a:p>
            <a:pPr marL="0" marR="0" lvl="0" indent="0" algn="l" rtl="0" hangingPunct="0">
              <a:lnSpc>
                <a:spcPct val="8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t>
            </a:r>
            <a:r>
              <a:rPr lang="fr-FR" sz="2000" b="1" i="0" u="none" strike="noStrike" baseline="0">
                <a:ln>
                  <a:noFill/>
                </a:ln>
                <a:solidFill>
                  <a:srgbClr val="FFFF00"/>
                </a:solidFill>
                <a:latin typeface="arial" pitchFamily="34"/>
                <a:ea typeface="DejaVu Sans" pitchFamily="2"/>
                <a:cs typeface="DejaVu Sans" pitchFamily="2"/>
              </a:rPr>
              <a:t>* * * * *</a:t>
            </a:r>
            <a:r>
              <a:rPr lang="fr-FR" sz="2000" b="0" i="0" u="none" strike="noStrike" baseline="0">
                <a:ln>
                  <a:noFill/>
                </a:ln>
                <a:solidFill>
                  <a:srgbClr val="FFFF00"/>
                </a:solidFill>
                <a:latin typeface="arial" pitchFamily="34"/>
                <a:ea typeface="DejaVu Sans" pitchFamily="2"/>
                <a:cs typeface="DejaVu Sans" pitchFamily="2"/>
              </a:rPr>
              <a:t>#</a:t>
            </a:r>
            <a:r>
              <a:rPr lang="fr-FR" sz="2000" b="1" i="0" u="none" strike="noStrike" baseline="0">
                <a:ln>
                  <a:noFill/>
                </a:ln>
                <a:solidFill>
                  <a:srgbClr val="FFFF00"/>
                </a:solidFill>
                <a:latin typeface="arial" pitchFamily="34"/>
                <a:ea typeface="DejaVu Sans" pitchFamily="2"/>
                <a:cs typeface="DejaVu Sans" pitchFamily="2"/>
              </a:rPr>
              <a:t> * * * * * </a:t>
            </a:r>
            <a:r>
              <a:rPr lang="fr-FR" sz="2000" b="0" i="0" u="none" strike="noStrike" baseline="0">
                <a:ln>
                  <a:noFill/>
                </a:ln>
                <a:solidFill>
                  <a:srgbClr val="FFFF00"/>
                </a:solidFill>
                <a:latin typeface="arial" pitchFamily="34"/>
                <a:ea typeface="DejaVu Sans" pitchFamily="2"/>
                <a:cs typeface="DejaVu Sans" pitchFamily="2"/>
              </a:rPr>
              <a:t>#</a:t>
            </a:r>
            <a:r>
              <a:rPr lang="fr-FR" sz="2000" b="1" i="0" u="none" strike="noStrike" baseline="0">
                <a:ln>
                  <a:noFill/>
                </a:ln>
                <a:solidFill>
                  <a:srgbClr val="FFFF00"/>
                </a:solidFill>
                <a:latin typeface="arial" pitchFamily="34"/>
                <a:ea typeface="DejaVu Sans" pitchFamily="2"/>
                <a:cs typeface="DejaVu Sans" pitchFamily="2"/>
              </a:rPr>
              <a:t>* * * * *</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a:ln>
                <a:noFill/>
              </a:ln>
              <a:solidFill>
                <a:srgbClr val="FFFF00"/>
              </a:solidFill>
              <a:latin typeface="arial" pitchFamily="34"/>
              <a:ea typeface="DejaVu Sans" pitchFamily="2"/>
              <a:cs typeface="DejaVu Sans" pitchFamily="2"/>
            </a:endParaRPr>
          </a:p>
        </p:txBody>
      </p:sp>
      <p:sp>
        <p:nvSpPr>
          <p:cNvPr id="4" name="Forme libre 3"/>
          <p:cNvSpPr/>
          <p:nvPr/>
        </p:nvSpPr>
        <p:spPr>
          <a:xfrm>
            <a:off x="684359" y="5229360"/>
            <a:ext cx="7632719" cy="80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80000"/>
              </a:lnSpc>
              <a:spcBef>
                <a:spcPts val="49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=&gt;  L'imbrication des boucles multiplie les tours de boucles</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
        <p:nvSpPr>
          <p:cNvPr id="6" name="Forme libre 5"/>
          <p:cNvSpPr/>
          <p:nvPr/>
        </p:nvSpPr>
        <p:spPr>
          <a:xfrm>
            <a:off x="3780000" y="1620000"/>
            <a:ext cx="4680000" cy="1800000"/>
          </a:xfrm>
          <a:custGeom>
            <a:avLst>
              <a:gd name="f0" fmla="val -8981"/>
              <a:gd name="f1" fmla="val 8439"/>
            </a:avLst>
            <a:gdLst>
              <a:gd name="f2" fmla="val 10800000"/>
              <a:gd name="f3" fmla="val 5400000"/>
              <a:gd name="f4" fmla="val 18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0 0 0"/>
              <a:gd name="f17" fmla="*/ f5 1 21600"/>
              <a:gd name="f18" fmla="*/ f6 1 21600"/>
              <a:gd name="f19" fmla="pin -2147483647 f0 2147483647"/>
              <a:gd name="f20" fmla="pin -2147483647 f1 2147483647"/>
              <a:gd name="f21" fmla="*/ f16 f2 1"/>
              <a:gd name="f22" fmla="+- f19 0 10800"/>
              <a:gd name="f23" fmla="+- f20 0 10800"/>
              <a:gd name="f24" fmla="+- f20 0 21600"/>
              <a:gd name="f25" fmla="+- f19 0 21600"/>
              <a:gd name="f26" fmla="val f19"/>
              <a:gd name="f27" fmla="val f20"/>
              <a:gd name="f28" fmla="*/ f19 f17 1"/>
              <a:gd name="f29" fmla="*/ f20 f18 1"/>
              <a:gd name="f30" fmla="*/ 0 f17 1"/>
              <a:gd name="f31" fmla="*/ 21600 f17 1"/>
              <a:gd name="f32" fmla="*/ 21600 f18 1"/>
              <a:gd name="f33" fmla="*/ 0 f18 1"/>
              <a:gd name="f34" fmla="*/ 10800 f17 1"/>
              <a:gd name="f35" fmla="*/ f21 1 f4"/>
              <a:gd name="f36" fmla="*/ 10800 f18 1"/>
              <a:gd name="f37" fmla="abs f22"/>
              <a:gd name="f38" fmla="abs f23"/>
              <a:gd name="f39" fmla="+- f35 0 f3"/>
              <a:gd name="f40" fmla="*/ f26 f17 1"/>
              <a:gd name="f41" fmla="*/ f27 f18 1"/>
              <a:gd name="f42" fmla="+- f37 0 f38"/>
              <a:gd name="f43" fmla="+- f38 0 f37"/>
              <a:gd name="f44" fmla="?: f23 f9 f42"/>
              <a:gd name="f45" fmla="?: f23 f42 f9"/>
              <a:gd name="f46" fmla="?: f22 f9 f43"/>
              <a:gd name="f47" fmla="?: f22 f43 f9"/>
              <a:gd name="f48" fmla="?: f19 f9 f44"/>
              <a:gd name="f49" fmla="?: f19 f9 f45"/>
              <a:gd name="f50" fmla="?: f24 f46 f9"/>
              <a:gd name="f51" fmla="?: f24 f47 f9"/>
              <a:gd name="f52" fmla="?: f25 f45 f9"/>
              <a:gd name="f53" fmla="?: f25 f44 f9"/>
              <a:gd name="f54" fmla="?: f20 f9 f47"/>
              <a:gd name="f55" fmla="?: f20 f9 f46"/>
              <a:gd name="f56" fmla="?: f48 f19 0"/>
              <a:gd name="f57" fmla="?: f48 f20 6280"/>
              <a:gd name="f58" fmla="?: f49 f19 0"/>
              <a:gd name="f59" fmla="?: f49 f20 15320"/>
              <a:gd name="f60" fmla="?: f50 f19 6280"/>
              <a:gd name="f61" fmla="?: f50 f20 21600"/>
              <a:gd name="f62" fmla="?: f51 f19 15320"/>
              <a:gd name="f63" fmla="?: f51 f20 21600"/>
              <a:gd name="f64" fmla="?: f52 f19 21600"/>
              <a:gd name="f65" fmla="?: f52 f20 15320"/>
              <a:gd name="f66" fmla="?: f53 f19 21600"/>
              <a:gd name="f67" fmla="?: f53 f20 6280"/>
              <a:gd name="f68" fmla="?: f54 f19 15320"/>
              <a:gd name="f69" fmla="?: f54 f20 0"/>
              <a:gd name="f70" fmla="?: f55 f19 6280"/>
              <a:gd name="f71" fmla="?: f55 f20 0"/>
            </a:gdLst>
            <a:ahLst>
              <a:ahXY gdRefX="f0" minX="f10" maxX="f11" gdRefY="f1" minY="f10" maxY="f11">
                <a:pos x="f28" y="f29"/>
              </a:ahXY>
            </a:ahLst>
            <a:cxnLst>
              <a:cxn ang="3cd4">
                <a:pos x="hc" y="t"/>
              </a:cxn>
              <a:cxn ang="0">
                <a:pos x="r" y="vc"/>
              </a:cxn>
              <a:cxn ang="cd4">
                <a:pos x="hc" y="b"/>
              </a:cxn>
              <a:cxn ang="cd2">
                <a:pos x="l" y="vc"/>
              </a:cxn>
              <a:cxn ang="f39">
                <a:pos x="f34" y="f33"/>
              </a:cxn>
              <a:cxn ang="f39">
                <a:pos x="f30" y="f36"/>
              </a:cxn>
              <a:cxn ang="f39">
                <a:pos x="f34" y="f32"/>
              </a:cxn>
              <a:cxn ang="f39">
                <a:pos x="f31" y="f36"/>
              </a:cxn>
              <a:cxn ang="f39">
                <a:pos x="f40" y="f41"/>
              </a:cxn>
            </a:cxnLst>
            <a:rect l="f30" t="f33" r="f31" b="f32"/>
            <a:pathLst>
              <a:path w="21600" h="21600">
                <a:moveTo>
                  <a:pt x="f7" y="f7"/>
                </a:moveTo>
                <a:lnTo>
                  <a:pt x="f7" y="f12"/>
                </a:lnTo>
                <a:lnTo>
                  <a:pt x="f56" y="f57"/>
                </a:lnTo>
                <a:lnTo>
                  <a:pt x="f7" y="f13"/>
                </a:lnTo>
                <a:lnTo>
                  <a:pt x="f7" y="f14"/>
                </a:lnTo>
                <a:lnTo>
                  <a:pt x="f58" y="f59"/>
                </a:lnTo>
                <a:lnTo>
                  <a:pt x="f7" y="f15"/>
                </a:lnTo>
                <a:lnTo>
                  <a:pt x="f7" y="f8"/>
                </a:lnTo>
                <a:lnTo>
                  <a:pt x="f12" y="f8"/>
                </a:lnTo>
                <a:lnTo>
                  <a:pt x="f60" y="f61"/>
                </a:lnTo>
                <a:lnTo>
                  <a:pt x="f13" y="f8"/>
                </a:lnTo>
                <a:lnTo>
                  <a:pt x="f14" y="f8"/>
                </a:lnTo>
                <a:lnTo>
                  <a:pt x="f62" y="f63"/>
                </a:lnTo>
                <a:lnTo>
                  <a:pt x="f15" y="f8"/>
                </a:lnTo>
                <a:lnTo>
                  <a:pt x="f8" y="f8"/>
                </a:lnTo>
                <a:lnTo>
                  <a:pt x="f8" y="f15"/>
                </a:lnTo>
                <a:lnTo>
                  <a:pt x="f64" y="f65"/>
                </a:lnTo>
                <a:lnTo>
                  <a:pt x="f8" y="f14"/>
                </a:lnTo>
                <a:lnTo>
                  <a:pt x="f8" y="f13"/>
                </a:lnTo>
                <a:lnTo>
                  <a:pt x="f66" y="f67"/>
                </a:lnTo>
                <a:lnTo>
                  <a:pt x="f8" y="f12"/>
                </a:lnTo>
                <a:lnTo>
                  <a:pt x="f8" y="f7"/>
                </a:lnTo>
                <a:lnTo>
                  <a:pt x="f15" y="f7"/>
                </a:lnTo>
                <a:lnTo>
                  <a:pt x="f68" y="f69"/>
                </a:lnTo>
                <a:lnTo>
                  <a:pt x="f14" y="f7"/>
                </a:lnTo>
                <a:lnTo>
                  <a:pt x="f13" y="f7"/>
                </a:lnTo>
                <a:lnTo>
                  <a:pt x="f70" y="f71"/>
                </a:lnTo>
                <a:lnTo>
                  <a:pt x="f12" y="f7"/>
                </a:lnTo>
                <a:lnTo>
                  <a:pt x="f7" y="f7"/>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dirty="0">
                <a:ln>
                  <a:noFill/>
                </a:ln>
                <a:solidFill>
                  <a:srgbClr val="FF0000"/>
                </a:solidFill>
                <a:latin typeface="arial" pitchFamily="34"/>
                <a:ea typeface="DejaVu Sans" pitchFamily="2"/>
                <a:cs typeface="DejaVu Sans" pitchFamily="2"/>
              </a:rPr>
              <a:t>Remarque importante :</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dirty="0">
                <a:ln>
                  <a:noFill/>
                </a:ln>
                <a:solidFill>
                  <a:srgbClr val="FF0000"/>
                </a:solidFill>
                <a:latin typeface="arial" pitchFamily="34"/>
                <a:ea typeface="DejaVu Sans" pitchFamily="2"/>
                <a:cs typeface="DejaVu Sans" pitchFamily="2"/>
              </a:rPr>
              <a:t>chaque boucle doit posséder</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dirty="0">
                <a:ln>
                  <a:noFill/>
                </a:ln>
                <a:solidFill>
                  <a:srgbClr val="FF0000"/>
                </a:solidFill>
                <a:latin typeface="arial" pitchFamily="34"/>
                <a:ea typeface="DejaVu Sans" pitchFamily="2"/>
                <a:cs typeface="DejaVu Sans" pitchFamily="2"/>
              </a:rPr>
              <a:t>une variable</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dirty="0">
                <a:ln>
                  <a:noFill/>
                </a:ln>
                <a:solidFill>
                  <a:srgbClr val="FF0000"/>
                </a:solidFill>
                <a:latin typeface="arial" pitchFamily="34"/>
                <a:ea typeface="DejaVu Sans" pitchFamily="2"/>
                <a:cs typeface="DejaVu Sans" pitchFamily="2"/>
              </a:rPr>
              <a:t>compteur indépendante</a:t>
            </a:r>
          </a:p>
        </p:txBody>
      </p:sp>
      <p:sp>
        <p:nvSpPr>
          <p:cNvPr id="7" name="Forme libre 6"/>
          <p:cNvSpPr/>
          <p:nvPr/>
        </p:nvSpPr>
        <p:spPr>
          <a:xfrm>
            <a:off x="1031604" y="1620000"/>
            <a:ext cx="540000" cy="54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FF0000"/>
            </a:solidFill>
            <a:prstDash val="solid"/>
          </a:ln>
        </p:spPr>
        <p:txBody>
          <a:bodyPr vert="horz" wrap="none" lIns="108000" tIns="63000" rIns="108000" bIns="630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8" name="Forme libre 7"/>
          <p:cNvSpPr/>
          <p:nvPr/>
        </p:nvSpPr>
        <p:spPr>
          <a:xfrm>
            <a:off x="1388794" y="2317496"/>
            <a:ext cx="540000" cy="54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36000">
            <a:solidFill>
              <a:srgbClr val="FF0000"/>
            </a:solidFill>
            <a:prstDash val="solid"/>
          </a:ln>
        </p:spPr>
        <p:txBody>
          <a:bodyPr vert="horz" wrap="none" lIns="108000" tIns="63000" rIns="108000" bIns="630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 fill="hold">
                                          <p:stCondLst>
                                            <p:cond delay="0"/>
                                          </p:stCondLst>
                                        </p:cTn>
                                        <p:tgtEl>
                                          <p:spTgt spid="6"/>
                                        </p:tgtEl>
                                        <p:attrNameLst>
                                          <p:attrName>r</p:attrName>
                                        </p:attrNameLst>
                                      </p:cBhvr>
                                      <p:tavLst>
                                        <p:tav tm="0">
                                          <p:val>
                                            <p:strVal val="-90"/>
                                          </p:val>
                                        </p:tav>
                                        <p:tav tm="100000">
                                          <p:val>
                                            <p:strVal val="0"/>
                                          </p:val>
                                        </p:tav>
                                      </p:tavLst>
                                    </p:anim>
                                    <p:anim calcmode="lin" valueType="num">
                                      <p:cBhvr>
                                        <p:cTn id="20" dur="500" decel="5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
                                          <p:stCondLst>
                                            <p:cond delay="0"/>
                                          </p:stCondLst>
                                        </p:cTn>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800" decel="1000"/>
                                        <p:tgtEl>
                                          <p:spTgt spid="7"/>
                                        </p:tgtEl>
                                      </p:cBhvr>
                                    </p:animEffect>
                                    <p:anim calcmode="lin" valueType="num">
                                      <p:cBhvr>
                                        <p:cTn id="32" dur="800" decel="1000" fill="hold"/>
                                        <p:tgtEl>
                                          <p:spTgt spid="7"/>
                                        </p:tgtEl>
                                        <p:attrNameLst>
                                          <p:attrName>r</p:attrName>
                                        </p:attrNameLst>
                                      </p:cBhvr>
                                      <p:tavLst>
                                        <p:tav tm="0">
                                          <p:val>
                                            <p:strVal val="-90"/>
                                          </p:val>
                                        </p:tav>
                                        <p:tav tm="100000">
                                          <p:val>
                                            <p:strVal val="0"/>
                                          </p:val>
                                        </p:tav>
                                      </p:tavLst>
                                    </p:anim>
                                    <p:anim calcmode="lin" valueType="num">
                                      <p:cBhvr>
                                        <p:cTn id="33" dur="800" decel="1000" fill="hold"/>
                                        <p:tgtEl>
                                          <p:spTgt spid="7"/>
                                        </p:tgtEl>
                                        <p:attrNameLst>
                                          <p:attrName>ppt_x</p:attrName>
                                        </p:attrNameLst>
                                      </p:cBhvr>
                                      <p:tavLst>
                                        <p:tav tm="0">
                                          <p:val>
                                            <p:strVal val="#ppt_x+0.4"/>
                                          </p:val>
                                        </p:tav>
                                        <p:tav tm="100000">
                                          <p:val>
                                            <p:strVal val="#ppt_x-0.05"/>
                                          </p:val>
                                        </p:tav>
                                      </p:tavLst>
                                    </p:anim>
                                    <p:anim calcmode="lin" valueType="num">
                                      <p:cBhvr>
                                        <p:cTn id="34" dur="800" decel="1000" fill="hold"/>
                                        <p:tgtEl>
                                          <p:spTgt spid="7"/>
                                        </p:tgtEl>
                                        <p:attrNameLst>
                                          <p:attrName>ppt_y</p:attrName>
                                        </p:attrNameLst>
                                      </p:cBhvr>
                                      <p:tavLst>
                                        <p:tav tm="0">
                                          <p:val>
                                            <p:strVal val="#ppt_y-0.4"/>
                                          </p:val>
                                        </p:tav>
                                        <p:tav tm="100000">
                                          <p:val>
                                            <p:strVal val="#ppt_y+0.1"/>
                                          </p:val>
                                        </p:tav>
                                      </p:tavLst>
                                    </p:anim>
                                    <p:anim calcmode="lin" valueType="num">
                                      <p:cBhvr>
                                        <p:cTn id="35" dur="200" accel="1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6" dur="200" accel="1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800" decel="1000"/>
                                        <p:tgtEl>
                                          <p:spTgt spid="8"/>
                                        </p:tgtEl>
                                      </p:cBhvr>
                                    </p:animEffect>
                                    <p:anim calcmode="lin" valueType="num">
                                      <p:cBhvr>
                                        <p:cTn id="40" dur="800" decel="1000" fill="hold"/>
                                        <p:tgtEl>
                                          <p:spTgt spid="8"/>
                                        </p:tgtEl>
                                        <p:attrNameLst>
                                          <p:attrName>r</p:attrName>
                                        </p:attrNameLst>
                                      </p:cBhvr>
                                      <p:tavLst>
                                        <p:tav tm="0">
                                          <p:val>
                                            <p:strVal val="-90"/>
                                          </p:val>
                                        </p:tav>
                                        <p:tav tm="100000">
                                          <p:val>
                                            <p:strVal val="0"/>
                                          </p:val>
                                        </p:tav>
                                      </p:tavLst>
                                    </p:anim>
                                    <p:anim calcmode="lin" valueType="num">
                                      <p:cBhvr>
                                        <p:cTn id="41" dur="800" decel="1000" fill="hold"/>
                                        <p:tgtEl>
                                          <p:spTgt spid="8"/>
                                        </p:tgtEl>
                                        <p:attrNameLst>
                                          <p:attrName>ppt_x</p:attrName>
                                        </p:attrNameLst>
                                      </p:cBhvr>
                                      <p:tavLst>
                                        <p:tav tm="0">
                                          <p:val>
                                            <p:strVal val="#ppt_x+0.4"/>
                                          </p:val>
                                        </p:tav>
                                        <p:tav tm="100000">
                                          <p:val>
                                            <p:strVal val="#ppt_x-0.05"/>
                                          </p:val>
                                        </p:tav>
                                      </p:tavLst>
                                    </p:anim>
                                    <p:anim calcmode="lin" valueType="num">
                                      <p:cBhvr>
                                        <p:cTn id="42" dur="800" decel="1000" fill="hold"/>
                                        <p:tgtEl>
                                          <p:spTgt spid="8"/>
                                        </p:tgtEl>
                                        <p:attrNameLst>
                                          <p:attrName>ppt_y</p:attrName>
                                        </p:attrNameLst>
                                      </p:cBhvr>
                                      <p:tavLst>
                                        <p:tav tm="0">
                                          <p:val>
                                            <p:strVal val="#ppt_y-0.4"/>
                                          </p:val>
                                        </p:tav>
                                        <p:tav tm="100000">
                                          <p:val>
                                            <p:strVal val="#ppt_y+0.1"/>
                                          </p:val>
                                        </p:tav>
                                      </p:tavLst>
                                    </p:anim>
                                    <p:anim calcmode="lin" valueType="num">
                                      <p:cBhvr>
                                        <p:cTn id="43" dur="200" accel="1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44" dur="200" accel="1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762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1800"/>
              <a:t>Introduction</a:t>
            </a:r>
          </a:p>
        </p:txBody>
      </p:sp>
      <p:sp>
        <p:nvSpPr>
          <p:cNvPr id="3" name="Espace réservé du texte 2"/>
          <p:cNvSpPr txBox="1">
            <a:spLocks noGrp="1"/>
          </p:cNvSpPr>
          <p:nvPr>
            <p:ph type="body" idx="4294967295"/>
          </p:nvPr>
        </p:nvSpPr>
        <p:spPr>
          <a:xfrm>
            <a:off x="428596" y="857232"/>
            <a:ext cx="8353425" cy="46482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Seule la boucle </a:t>
            </a:r>
            <a:r>
              <a:rPr lang="fr-FR" sz="2000" b="1" dirty="0">
                <a:solidFill>
                  <a:srgbClr val="FFCC00"/>
                </a:solidFill>
                <a:latin typeface="" pitchFamily="2"/>
              </a:rPr>
              <a:t>TANT QUE</a:t>
            </a:r>
            <a:r>
              <a:rPr lang="fr-FR" sz="2000" b="1" dirty="0">
                <a:latin typeface="" pitchFamily="2"/>
              </a:rPr>
              <a:t> </a:t>
            </a:r>
            <a:r>
              <a:rPr lang="fr-FR" sz="2000" dirty="0">
                <a:latin typeface="" pitchFamily="2"/>
              </a:rPr>
              <a:t>est fondamentale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Avec cette boucle, on peut réaliser toutes les autres boucles.</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L'inverse n'est pas vrai.</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La boucle </a:t>
            </a:r>
            <a:r>
              <a:rPr lang="fr-FR" sz="2000" b="1" dirty="0">
                <a:solidFill>
                  <a:srgbClr val="FFCC00"/>
                </a:solidFill>
                <a:latin typeface="" pitchFamily="2"/>
              </a:rPr>
              <a:t>POUR</a:t>
            </a:r>
            <a:r>
              <a:rPr lang="fr-FR" sz="2000" dirty="0">
                <a:latin typeface="" pitchFamily="2"/>
              </a:rPr>
              <a:t> est aussi très utilisée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elle permet de simplifier la boucle </a:t>
            </a:r>
            <a:r>
              <a:rPr lang="fr-FR" sz="2000" b="1" dirty="0">
                <a:latin typeface="" pitchFamily="2"/>
              </a:rPr>
              <a:t>TANT QUE</a:t>
            </a:r>
            <a:r>
              <a:rPr lang="fr-FR" sz="2000" dirty="0">
                <a:latin typeface="" pitchFamily="2"/>
              </a:rPr>
              <a:t> lorsque le nombre de répétitions de boucle est connu d’avance.</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La boucle </a:t>
            </a:r>
            <a:r>
              <a:rPr lang="fr-FR" sz="2000" b="1" dirty="0">
                <a:solidFill>
                  <a:srgbClr val="FFCC00"/>
                </a:solidFill>
                <a:latin typeface="" pitchFamily="2"/>
              </a:rPr>
              <a:t>REPETER</a:t>
            </a:r>
            <a:r>
              <a:rPr lang="fr-FR" sz="2000" dirty="0">
                <a:latin typeface="" pitchFamily="2"/>
              </a:rPr>
              <a:t> est beaucoup moins utilisée.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p:cTn id="3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p:cTn id="3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p:cTn id="3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3" name="Espace réservé du texte 2"/>
          <p:cNvSpPr txBox="1">
            <a:spLocks noGrp="1"/>
          </p:cNvSpPr>
          <p:nvPr>
            <p:ph type="body" idx="4294967295"/>
          </p:nvPr>
        </p:nvSpPr>
        <p:spPr>
          <a:xfrm>
            <a:off x="0" y="958850"/>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250920" y="900000"/>
            <a:ext cx="8893080" cy="28645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FF00"/>
                </a:solidFill>
                <a:latin typeface="arial" pitchFamily="34"/>
                <a:ea typeface="DejaVu Sans" pitchFamily="2"/>
                <a:cs typeface="DejaVu Sans" pitchFamily="2"/>
              </a:rPr>
              <a:t>Exemple d'imbrication de boucles différentes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On souhaite écrire un algorithme qui calcule le chiffre d'affaires annuel </a:t>
            </a:r>
            <a:r>
              <a:rPr lang="fr-FR" sz="2000" b="0" i="0" u="none" strike="noStrike" baseline="0" dirty="0" smtClean="0">
                <a:ln>
                  <a:noFill/>
                </a:ln>
                <a:solidFill>
                  <a:srgbClr val="FFFF00"/>
                </a:solidFill>
                <a:latin typeface="arial" pitchFamily="34"/>
                <a:ea typeface="DejaVu Sans" pitchFamily="2"/>
                <a:cs typeface="DejaVu Sans" pitchFamily="2"/>
              </a:rPr>
              <a:t>(ou trimestriel) d'un </a:t>
            </a:r>
            <a:r>
              <a:rPr lang="fr-FR" sz="2000" b="0" i="0" u="none" strike="noStrike" baseline="0" dirty="0">
                <a:ln>
                  <a:noFill/>
                </a:ln>
                <a:solidFill>
                  <a:srgbClr val="FFFF00"/>
                </a:solidFill>
                <a:latin typeface="arial" pitchFamily="34"/>
                <a:ea typeface="DejaVu Sans" pitchFamily="2"/>
                <a:cs typeface="DejaVu Sans" pitchFamily="2"/>
              </a:rPr>
              <a:t>représentant à partir de la saisie des 12 chiffres d'affaires </a:t>
            </a:r>
            <a:r>
              <a:rPr lang="fr-FR" sz="2000" b="0" i="0" u="none" strike="noStrike" baseline="0" dirty="0" smtClean="0">
                <a:ln>
                  <a:noFill/>
                </a:ln>
                <a:solidFill>
                  <a:srgbClr val="FFFF00"/>
                </a:solidFill>
                <a:latin typeface="arial" pitchFamily="34"/>
                <a:ea typeface="DejaVu Sans" pitchFamily="2"/>
                <a:cs typeface="DejaVu Sans" pitchFamily="2"/>
              </a:rPr>
              <a:t>mensuels (ou 3 </a:t>
            </a:r>
            <a:r>
              <a:rPr lang="fr-FR" sz="2000" b="0" i="0" u="none" strike="noStrike" baseline="0" smtClean="0">
                <a:ln>
                  <a:noFill/>
                </a:ln>
                <a:solidFill>
                  <a:srgbClr val="FFFF00"/>
                </a:solidFill>
                <a:latin typeface="arial" pitchFamily="34"/>
                <a:ea typeface="DejaVu Sans" pitchFamily="2"/>
                <a:cs typeface="DejaVu Sans" pitchFamily="2"/>
              </a:rPr>
              <a:t>CA mensuels).</a:t>
            </a: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Le calcul peut être recommencé pour un autre représentant si l'utilisateur tape le caractère 'o' (pour oui).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Quelques explications page suivante &gt;&gt;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180000" y="549360"/>
            <a:ext cx="8820000" cy="5899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L'imbrication des boucles n'est pas compliquée si on pense à bien décomposer les problèmes, du général au particulier (</a:t>
            </a:r>
            <a:r>
              <a:rPr lang="fr-FR" sz="2000" b="1" i="0" u="none" strike="noStrike" baseline="0">
                <a:ln>
                  <a:noFill/>
                </a:ln>
                <a:solidFill>
                  <a:srgbClr val="FFFF00"/>
                </a:solidFill>
                <a:latin typeface="arial" pitchFamily="34"/>
                <a:ea typeface="DejaVu Sans" pitchFamily="2"/>
                <a:cs typeface="DejaVu Sans" pitchFamily="2"/>
              </a:rPr>
              <a:t>approche descendante</a:t>
            </a:r>
            <a:r>
              <a:rPr lang="fr-FR" sz="2000" b="0" i="0" u="none" strike="noStrike" baseline="0">
                <a:ln>
                  <a:noFill/>
                </a:ln>
                <a:solidFill>
                  <a:srgbClr val="FFFF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il faut procéder à une </a:t>
            </a:r>
            <a:r>
              <a:rPr lang="fr-FR" sz="2000" b="1" i="0" u="none" strike="noStrike" baseline="0">
                <a:ln>
                  <a:noFill/>
                </a:ln>
                <a:solidFill>
                  <a:srgbClr val="FFFF00"/>
                </a:solidFill>
                <a:latin typeface="arial" pitchFamily="34"/>
                <a:ea typeface="DejaVu Sans" pitchFamily="2"/>
                <a:cs typeface="DejaVu Sans" pitchFamily="2"/>
              </a:rPr>
              <a:t>analyse </a:t>
            </a:r>
            <a:r>
              <a:rPr lang="fr-FR" sz="2000" b="0" i="0" u="none" strike="noStrike" baseline="0">
                <a:ln>
                  <a:noFill/>
                </a:ln>
                <a:solidFill>
                  <a:srgbClr val="FFFF00"/>
                </a:solidFill>
                <a:latin typeface="arial" pitchFamily="34"/>
                <a:ea typeface="DejaVu Sans" pitchFamily="2"/>
                <a:cs typeface="DejaVu Sans" pitchFamily="2"/>
              </a:rPr>
              <a:t>du problème sans rentrer dans les détails de l'algorithme.</a:t>
            </a: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On réfléchit d'abord à </a:t>
            </a:r>
            <a:r>
              <a:rPr lang="fr-FR" sz="2000" b="1" i="0" u="none" strike="noStrike" baseline="0">
                <a:ln>
                  <a:noFill/>
                </a:ln>
                <a:solidFill>
                  <a:srgbClr val="FFFF00"/>
                </a:solidFill>
                <a:latin typeface="arial" pitchFamily="34"/>
                <a:ea typeface="DejaVu Sans" pitchFamily="2"/>
                <a:cs typeface="DejaVu Sans" pitchFamily="2"/>
              </a:rPr>
              <a:t>QUOI </a:t>
            </a:r>
            <a:r>
              <a:rPr lang="fr-FR" sz="2000" b="0" i="0" u="none" strike="noStrike" baseline="0">
                <a:ln>
                  <a:noFill/>
                </a:ln>
                <a:solidFill>
                  <a:srgbClr val="FFFF00"/>
                </a:solidFill>
                <a:latin typeface="arial" pitchFamily="34"/>
                <a:ea typeface="DejaVu Sans" pitchFamily="2"/>
                <a:cs typeface="DejaVu Sans" pitchFamily="2"/>
              </a:rPr>
              <a:t>faire avant de réfléchir à </a:t>
            </a:r>
            <a:r>
              <a:rPr lang="fr-FR" sz="2000" b="1" i="0" u="none" strike="noStrike" baseline="0">
                <a:ln>
                  <a:noFill/>
                </a:ln>
                <a:solidFill>
                  <a:srgbClr val="FFFF00"/>
                </a:solidFill>
                <a:latin typeface="arial" pitchFamily="34"/>
                <a:ea typeface="DejaVu Sans" pitchFamily="2"/>
                <a:cs typeface="DejaVu Sans" pitchFamily="2"/>
              </a:rPr>
              <a:t>COMMENT </a:t>
            </a:r>
            <a:r>
              <a:rPr lang="fr-FR" sz="2000" b="0" i="0" u="none" strike="noStrike" baseline="0">
                <a:ln>
                  <a:noFill/>
                </a:ln>
                <a:solidFill>
                  <a:srgbClr val="FFFF00"/>
                </a:solidFill>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Le quoi faire de l'algorithme précédent pourrait s'exprimer ainsi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REPETER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1" u="none" strike="noStrike" baseline="0">
                <a:ln>
                  <a:noFill/>
                </a:ln>
                <a:solidFill>
                  <a:srgbClr val="FFCC00"/>
                </a:solidFill>
                <a:latin typeface="arial" pitchFamily="34"/>
                <a:ea typeface="DejaVu Sans" pitchFamily="2"/>
                <a:cs typeface="DejaVu Sans" pitchFamily="2"/>
              </a:rPr>
              <a:t>	calculer le chiffre d'affaire d'un représentant et l'afficher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1" u="none" strike="noStrike" baseline="0">
                <a:ln>
                  <a:noFill/>
                </a:ln>
                <a:solidFill>
                  <a:srgbClr val="FFCC00"/>
                </a:solidFill>
                <a:latin typeface="arial" pitchFamily="34"/>
                <a:ea typeface="DejaVu Sans" pitchFamily="2"/>
                <a:cs typeface="DejaVu Sans" pitchFamily="2"/>
              </a:rPr>
              <a:t>	demander à l'utilisateur s'il veut continuer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JUSQU’À </a:t>
            </a:r>
            <a:r>
              <a:rPr lang="fr-FR" sz="2000" b="0" i="1" u="none" strike="noStrike" baseline="0">
                <a:ln>
                  <a:noFill/>
                </a:ln>
                <a:solidFill>
                  <a:srgbClr val="FFCC00"/>
                </a:solidFill>
                <a:latin typeface="arial" pitchFamily="34"/>
                <a:ea typeface="DejaVu Sans" pitchFamily="2"/>
                <a:cs typeface="DejaVu Sans" pitchFamily="2"/>
              </a:rPr>
              <a:t>ce qu'il ne réponde pas 'o'</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 l'issue de cette étape d'analyse, on réfléchit au COMMENT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=&gt; On se rend compte que pour calculer le chiffre d'affaire d'un représentant, il faut utiliser une boucle 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Cette boucle vient donc naturellement s'imbriquer dans la boucle REPETER.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p:cTn id="3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Forme libre 1"/>
          <p:cNvSpPr/>
          <p:nvPr/>
        </p:nvSpPr>
        <p:spPr>
          <a:xfrm>
            <a:off x="322920" y="993960"/>
            <a:ext cx="8317080" cy="59114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PROGRAMME </a:t>
            </a:r>
            <a:r>
              <a:rPr lang="fr-FR" sz="1800" b="0" i="0" u="none" strike="noStrike" baseline="0" dirty="0">
                <a:ln>
                  <a:noFill/>
                </a:ln>
                <a:solidFill>
                  <a:srgbClr val="FFCC00"/>
                </a:solidFill>
                <a:latin typeface="arial" pitchFamily="34"/>
                <a:ea typeface="DejaVu Sans" pitchFamily="2"/>
                <a:cs typeface="DejaVu Sans" pitchFamily="2"/>
              </a:rPr>
              <a:t>CA</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VAR	</a:t>
            </a:r>
            <a:r>
              <a:rPr lang="fr-FR" sz="1800" b="0" i="0" u="none" strike="noStrike" baseline="0" dirty="0">
                <a:ln>
                  <a:noFill/>
                </a:ln>
                <a:solidFill>
                  <a:srgbClr val="FFCC00"/>
                </a:solidFill>
                <a:latin typeface="arial" pitchFamily="34"/>
                <a:ea typeface="DejaVu Sans" pitchFamily="2"/>
                <a:cs typeface="DejaVu Sans" pitchFamily="2"/>
              </a:rPr>
              <a:t>CAM : réel //chiffre d'affaire mensuel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CAA : réel //chiffre d'affaire annuel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mois : entier //compteur de la boucle qui calcule le CA annuel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réponse : caractère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REPETER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 Entrer les 12 chiffres d'affaire mensuels d'un 								représentant"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CAA &lt;- 0 //réinitialisation du CA annuel pour chaque 								représentant.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POUR </a:t>
            </a:r>
            <a:r>
              <a:rPr lang="fr-FR" sz="1800" b="0" i="0" u="none" strike="noStrike" baseline="0" dirty="0">
                <a:ln>
                  <a:noFill/>
                </a:ln>
                <a:solidFill>
                  <a:srgbClr val="FFCC00"/>
                </a:solidFill>
                <a:latin typeface="arial" pitchFamily="34"/>
                <a:ea typeface="DejaVu Sans" pitchFamily="2"/>
                <a:cs typeface="DejaVu Sans" pitchFamily="2"/>
              </a:rPr>
              <a:t>mois </a:t>
            </a:r>
            <a:r>
              <a:rPr lang="fr-FR" sz="1800" b="1" i="0" u="none" strike="noStrike" baseline="0" dirty="0">
                <a:ln>
                  <a:noFill/>
                </a:ln>
                <a:solidFill>
                  <a:srgbClr val="FFCC00"/>
                </a:solidFill>
                <a:latin typeface="arial" pitchFamily="34"/>
                <a:ea typeface="DejaVu Sans" pitchFamily="2"/>
                <a:cs typeface="DejaVu Sans" pitchFamily="2"/>
              </a:rPr>
              <a:t>DE </a:t>
            </a:r>
            <a:r>
              <a:rPr lang="fr-FR" sz="1800" b="0" i="0" u="none" strike="noStrike" baseline="0" dirty="0">
                <a:ln>
                  <a:noFill/>
                </a:ln>
                <a:solidFill>
                  <a:srgbClr val="FFCC00"/>
                </a:solidFill>
                <a:latin typeface="arial" pitchFamily="34"/>
                <a:ea typeface="DejaVu Sans" pitchFamily="2"/>
                <a:cs typeface="DejaVu Sans" pitchFamily="2"/>
              </a:rPr>
              <a:t>1 </a:t>
            </a:r>
            <a:r>
              <a:rPr lang="fr-FR" sz="1800" b="1" i="0" u="none" strike="noStrike" baseline="0" dirty="0">
                <a:ln>
                  <a:noFill/>
                </a:ln>
                <a:solidFill>
                  <a:srgbClr val="FFCC00"/>
                </a:solidFill>
                <a:latin typeface="arial" pitchFamily="34"/>
                <a:ea typeface="DejaVu Sans" pitchFamily="2"/>
                <a:cs typeface="DejaVu Sans" pitchFamily="2"/>
              </a:rPr>
              <a:t>A </a:t>
            </a:r>
            <a:r>
              <a:rPr lang="fr-FR" sz="1800" b="0" i="0" u="none" strike="noStrike" baseline="0" dirty="0">
                <a:ln>
                  <a:noFill/>
                </a:ln>
                <a:solidFill>
                  <a:srgbClr val="FFCC00"/>
                </a:solidFill>
                <a:latin typeface="arial" pitchFamily="34"/>
                <a:ea typeface="DejaVu Sans" pitchFamily="2"/>
                <a:cs typeface="DejaVu Sans" pitchFamily="2"/>
              </a:rPr>
              <a:t>12 </a:t>
            </a:r>
            <a:r>
              <a:rPr lang="fr-FR" sz="1800" b="1" i="0" u="none" strike="noStrike" baseline="0" dirty="0">
                <a:ln>
                  <a:noFill/>
                </a:ln>
                <a:solidFill>
                  <a:srgbClr val="FFCC00"/>
                </a:solidFill>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SAISIR </a:t>
            </a:r>
            <a:r>
              <a:rPr lang="fr-FR" sz="1800" b="0" i="0" u="none" strike="noStrike" baseline="0" dirty="0">
                <a:ln>
                  <a:noFill/>
                </a:ln>
                <a:solidFill>
                  <a:srgbClr val="FFCC00"/>
                </a:solidFill>
                <a:latin typeface="arial" pitchFamily="34"/>
                <a:ea typeface="DejaVu Sans" pitchFamily="2"/>
                <a:cs typeface="DejaVu Sans" pitchFamily="2"/>
              </a:rPr>
              <a:t>CAM</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CAA &lt;- CAA + CAM 	//cumul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"Chiffre d'affaire annuel :"  CAA</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"Voulez-vous calculer le CA annuel d'un autre 								représentant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SAISIR </a:t>
            </a:r>
            <a:r>
              <a:rPr lang="fr-FR" sz="1800" b="0" i="0" u="none" strike="noStrike" baseline="0" dirty="0">
                <a:ln>
                  <a:noFill/>
                </a:ln>
                <a:solidFill>
                  <a:srgbClr val="FFCC00"/>
                </a:solidFill>
                <a:latin typeface="arial" pitchFamily="34"/>
                <a:ea typeface="DejaVu Sans" pitchFamily="2"/>
                <a:cs typeface="DejaVu Sans" pitchFamily="2"/>
              </a:rPr>
              <a:t>réponse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JUSQU’A </a:t>
            </a:r>
            <a:r>
              <a:rPr lang="fr-FR" sz="1800" b="0" i="0" u="none" strike="noStrike" baseline="0" dirty="0">
                <a:ln>
                  <a:noFill/>
                </a:ln>
                <a:solidFill>
                  <a:srgbClr val="FFCC00"/>
                </a:solidFill>
                <a:latin typeface="arial" pitchFamily="34"/>
                <a:ea typeface="DejaVu Sans" pitchFamily="2"/>
                <a:cs typeface="DejaVu Sans" pitchFamily="2"/>
              </a:rPr>
              <a:t>réponse &lt;&gt; 'o'</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FIN</a:t>
            </a:r>
          </a:p>
        </p:txBody>
      </p:sp>
      <p:sp>
        <p:nvSpPr>
          <p:cNvPr id="3" name="ZoneTexte 2"/>
          <p:cNvSpPr txBox="1"/>
          <p:nvPr/>
        </p:nvSpPr>
        <p:spPr>
          <a:xfrm>
            <a:off x="360000" y="444240"/>
            <a:ext cx="4860000" cy="456119"/>
          </a:xfrm>
          <a:prstGeom prst="rect">
            <a:avLst/>
          </a:prstGeom>
          <a:noFill/>
          <a:ln>
            <a:noFill/>
          </a:ln>
        </p:spPr>
        <p:txBody>
          <a:bodyPr vert="horz" wrap="none" lIns="90000" tIns="45000" rIns="90000" bIns="4500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a:ln>
                  <a:noFill/>
                </a:ln>
                <a:solidFill>
                  <a:srgbClr val="FFFF00"/>
                </a:solidFill>
                <a:latin typeface="arial" pitchFamily="34"/>
                <a:ea typeface="DejaVu Sans" pitchFamily="2"/>
                <a:cs typeface="DejaVu Sans" pitchFamily="2"/>
              </a:rPr>
              <a:t>Le programme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Titre 3"/>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3" name="Forme libre 2"/>
          <p:cNvSpPr/>
          <p:nvPr/>
        </p:nvSpPr>
        <p:spPr>
          <a:xfrm>
            <a:off x="395280" y="692279"/>
            <a:ext cx="8424720" cy="527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On veut écrire un algorithme qui calcule et affiche les 10 tables de multiplication (de 1 à 10).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Chaque table doit être présentée comme dans l’exemple de la table du 7 suivante: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La table du 7 est: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1 * 7 = 7</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2 * 7 = 14</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3 * 7 = 21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4 * 7 = 28</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5 * 7 = 35</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6 * 7 = 42</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7 * 7 = 49</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8 * 7 = 56</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9 * 7 = 63</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10 * 7 = 70</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785786" y="500042"/>
            <a:ext cx="7920038" cy="6126163"/>
          </a:xfrm>
          <a:solidFill>
            <a:srgbClr val="003399"/>
          </a:solidFill>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dirty="0">
                <a:latin typeface="" pitchFamily="2"/>
              </a:rPr>
              <a:t>Plutôt que d'essayer d'écrire immédiatement l'algorithme complet, il est préférable de faire une </a:t>
            </a:r>
            <a:r>
              <a:rPr lang="fr-FR" sz="2000" b="1" dirty="0">
                <a:latin typeface="" pitchFamily="2"/>
              </a:rPr>
              <a:t>approche descendante </a:t>
            </a:r>
            <a:r>
              <a:rPr lang="fr-FR" sz="2000" dirty="0">
                <a:latin typeface="" pitchFamily="2"/>
              </a:rPr>
              <a:t>du problème.</a:t>
            </a:r>
          </a:p>
          <a:p>
            <a:pPr marL="342720" lvl="0" indent="-342720">
              <a:lnSpc>
                <a:spcPct val="80000"/>
              </a:lnSpc>
              <a:spcBef>
                <a:spcPts val="499"/>
              </a:spcBef>
              <a:spcAft>
                <a:spcPts val="0"/>
              </a:spcAft>
              <a:buNone/>
            </a:pPr>
            <a:endParaRPr lang="fr-FR" sz="2000" dirty="0">
              <a:latin typeface="" pitchFamily="2"/>
            </a:endParaRPr>
          </a:p>
          <a:p>
            <a:pPr marL="0" lvl="0" indent="0">
              <a:lnSpc>
                <a:spcPct val="80000"/>
              </a:lnSpc>
              <a:spcBef>
                <a:spcPts val="499"/>
              </a:spcBef>
              <a:spcAft>
                <a:spcPts val="0"/>
              </a:spcAft>
              <a:buClr>
                <a:srgbClr val="FFFF00"/>
              </a:buClr>
              <a:buSzPct val="100000"/>
              <a:buFont typeface="Symbol" pitchFamily="18"/>
              <a:buChar char=""/>
            </a:pPr>
            <a:r>
              <a:rPr lang="fr-FR" sz="2000" dirty="0">
                <a:latin typeface="" pitchFamily="2"/>
              </a:rPr>
              <a:t>Décomposition du problème en sous-problèmes plus simples à résoudre.</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Si certains sous-problèmes sont décomposables en problèmes plus petits , on les décompose encore.</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Ensuite, chaque sous-problème est résolu séparément.</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Enfin, ils sont </a:t>
            </a:r>
            <a:r>
              <a:rPr lang="fr-FR" sz="2000" dirty="0" err="1">
                <a:latin typeface="" pitchFamily="2"/>
              </a:rPr>
              <a:t>ré-assemblés</a:t>
            </a:r>
            <a:r>
              <a:rPr lang="fr-FR" sz="2000" dirty="0">
                <a:latin typeface="" pitchFamily="2"/>
              </a:rPr>
              <a:t> pour composer la solution complète.</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Dans notre problème, il s'agit d'afficher 10 tables de multiplication, le numéro de la table augmentant de 1 à chaque fois:</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=&gt; on utilise une boucle POUR.</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solidFill>
                  <a:srgbClr val="FFCC00"/>
                </a:solidFill>
                <a:latin typeface="" pitchFamily="2"/>
              </a:rPr>
              <a:t>POUR N de 1 A 10 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dirty="0">
                <a:solidFill>
                  <a:srgbClr val="FFCC00"/>
                </a:solidFill>
                <a:latin typeface="" pitchFamily="2"/>
              </a:rPr>
              <a:t>	afficher la table numéro n</a:t>
            </a:r>
          </a:p>
          <a:p>
            <a:pPr marL="342720" lvl="0" indent="-342720">
              <a:lnSpc>
                <a:spcPct val="80000"/>
              </a:lnSpc>
              <a:spcBef>
                <a:spcPts val="499"/>
              </a:spcBef>
              <a:spcAft>
                <a:spcPts val="0"/>
              </a:spcAft>
              <a:buNone/>
            </a:pPr>
            <a:r>
              <a:rPr lang="fr-FR" sz="2000" dirty="0">
                <a:solidFill>
                  <a:srgbClr val="FFCC00"/>
                </a:solidFill>
                <a:latin typeface="" pitchFamily="2"/>
              </a:rPr>
              <a:t>FINPOUR</a:t>
            </a:r>
          </a:p>
        </p:txBody>
      </p:sp>
      <p:sp>
        <p:nvSpPr>
          <p:cNvPr id="3" name="Titre 2"/>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4" name="Forme libre 3"/>
          <p:cNvSpPr/>
          <p:nvPr/>
        </p:nvSpPr>
        <p:spPr>
          <a:xfrm>
            <a:off x="1214414" y="5715016"/>
            <a:ext cx="3024360" cy="3868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5572132" y="5572140"/>
            <a:ext cx="2664000" cy="720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A préciser</a:t>
            </a:r>
          </a:p>
        </p:txBody>
      </p:sp>
      <p:sp>
        <p:nvSpPr>
          <p:cNvPr id="6" name="Forme libre 5"/>
          <p:cNvSpPr/>
          <p:nvPr/>
        </p:nvSpPr>
        <p:spPr>
          <a:xfrm>
            <a:off x="4286248" y="5929330"/>
            <a:ext cx="1980000" cy="80640"/>
          </a:xfrm>
          <a:custGeom>
            <a:avLst/>
            <a:gdLst/>
            <a:ahLst/>
            <a:cxnLst>
              <a:cxn ang="3cd4">
                <a:pos x="hc" y="t"/>
              </a:cxn>
              <a:cxn ang="cd2">
                <a:pos x="l" y="vc"/>
              </a:cxn>
              <a:cxn ang="cd4">
                <a:pos x="hc" y="b"/>
              </a:cxn>
              <a:cxn ang="0">
                <a:pos x="r" y="vc"/>
              </a:cxn>
            </a:cxnLst>
            <a:rect l="l" t="t" r="r" b="b"/>
            <a:pathLst>
              <a:path w="5501" h="225" fill="none">
                <a:moveTo>
                  <a:pt x="5501" y="225"/>
                </a:moveTo>
                <a:lnTo>
                  <a:pt x="0" y="0"/>
                </a:lnTo>
              </a:path>
            </a:pathLst>
          </a:custGeom>
          <a:noFill/>
          <a:ln w="9360">
            <a:solidFill>
              <a:srgbClr val="FFFF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 calcmode="lin" valueType="num">
                                      <p:cBhvr>
                                        <p:cTn id="2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7" presetClass="entr"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 calcmode="lin" valueType="num">
                                      <p:cBhvr>
                                        <p:cTn id="2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 calcmode="lin" valueType="num">
                                      <p:cBhvr>
                                        <p:cTn id="3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3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anim calcmode="lin" valueType="num">
                                      <p:cBhvr>
                                        <p:cTn id="3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4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41" presetClass="entr" fill="hold" nodeType="with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anim calcmode="lin" valueType="num">
                                      <p:cBhvr>
                                        <p:cTn id="4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4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ppt_x</p:attrName>
                                        </p:attrNameLst>
                                      </p:cBhvr>
                                      <p:tavLst>
                                        <p:tav tm="0">
                                          <p:val>
                                            <p:strVal val="#ppt_x"/>
                                          </p:val>
                                        </p:tav>
                                        <p:tav tm="100000">
                                          <p:val>
                                            <p:strVal val="#ppt_x"/>
                                          </p:val>
                                        </p:tav>
                                      </p:tavLst>
                                    </p:anim>
                                    <p:anim calcmode="lin" valueType="num">
                                      <p:cBhvr>
                                        <p:cTn id="50" dur="500" fill="hold"/>
                                        <p:tgtEl>
                                          <p:spTgt spid="6"/>
                                        </p:tgtEl>
                                        <p:attrNameLst>
                                          <p:attrName>ppt_y</p:attrName>
                                        </p:attrNameLst>
                                      </p:cBhvr>
                                      <p:tavLst>
                                        <p:tav tm="0">
                                          <p:val>
                                            <p:strVal val="1+#ppt_h/2"/>
                                          </p:val>
                                        </p:tav>
                                        <p:tav tm="100000">
                                          <p:val>
                                            <p:strVal val="#ppt_y"/>
                                          </p:val>
                                        </p:tav>
                                      </p:tavLst>
                                    </p:anim>
                                  </p:childTnLst>
                                </p:cTn>
                              </p:par>
                              <p:par>
                                <p:cTn id="51" presetClass="entr"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ppt_x</p:attrName>
                                        </p:attrNameLst>
                                      </p:cBhvr>
                                      <p:tavLst>
                                        <p:tav tm="0">
                                          <p:val>
                                            <p:strVal val="#ppt_x"/>
                                          </p:val>
                                        </p:tav>
                                        <p:tav tm="100000">
                                          <p:val>
                                            <p:strVal val="#ppt_x"/>
                                          </p:val>
                                        </p:tav>
                                      </p:tavLst>
                                    </p:anim>
                                    <p:anim calcmode="lin" valueType="num">
                                      <p:cBhvr>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571472" y="785794"/>
            <a:ext cx="8280400" cy="5114925"/>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499"/>
              </a:spcBef>
              <a:spcAft>
                <a:spcPts val="0"/>
              </a:spcAft>
              <a:buNone/>
            </a:pPr>
            <a:r>
              <a:rPr lang="fr-FR" sz="2000" dirty="0">
                <a:latin typeface="" pitchFamily="2"/>
              </a:rPr>
              <a:t>Pour écrire la table des n, on affiche d'abord le libellé, puis on utilise une boucle pour chaque nombre de 1 à 10.</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ATTENTION : n est le numéro de la table, donc on ne peut pas l'utiliser comme compteur dans la boucle des 10 nombres.</a:t>
            </a:r>
          </a:p>
          <a:p>
            <a:pPr marL="342720" lvl="0" indent="-342720">
              <a:spcBef>
                <a:spcPts val="499"/>
              </a:spcBef>
              <a:spcAft>
                <a:spcPts val="0"/>
              </a:spcAft>
              <a:buNone/>
            </a:pPr>
            <a:r>
              <a:rPr lang="fr-FR" sz="2000" dirty="0">
                <a:latin typeface="" pitchFamily="2"/>
              </a:rPr>
              <a:t>On va plutôt utiliser l comme ligne.</a:t>
            </a:r>
          </a:p>
          <a:p>
            <a:pPr marL="342720" lvl="0" indent="-342720">
              <a:spcBef>
                <a:spcPts val="499"/>
              </a:spcBef>
              <a:spcAft>
                <a:spcPts val="0"/>
              </a:spcAft>
              <a:buNone/>
            </a:pPr>
            <a:endParaRPr lang="fr-FR" sz="2000" b="1" dirty="0">
              <a:latin typeface="" pitchFamily="2"/>
            </a:endParaRPr>
          </a:p>
          <a:p>
            <a:pPr marL="342720" lvl="0" indent="-342720">
              <a:spcBef>
                <a:spcPts val="499"/>
              </a:spcBef>
              <a:spcAft>
                <a:spcPts val="0"/>
              </a:spcAft>
              <a:buNone/>
            </a:pPr>
            <a:r>
              <a:rPr lang="fr-FR" sz="2000" b="1" dirty="0">
                <a:solidFill>
                  <a:srgbClr val="FFCC00"/>
                </a:solidFill>
                <a:latin typeface="" pitchFamily="2"/>
              </a:rPr>
              <a:t>ECRIRE </a:t>
            </a:r>
            <a:r>
              <a:rPr lang="fr-FR" sz="2000" dirty="0">
                <a:solidFill>
                  <a:srgbClr val="FFCC00"/>
                </a:solidFill>
                <a:latin typeface="" pitchFamily="2"/>
              </a:rPr>
              <a:t>"La table du", n, "est :"</a:t>
            </a:r>
          </a:p>
          <a:p>
            <a:pPr marL="342720" lvl="0" indent="-342720">
              <a:spcBef>
                <a:spcPts val="499"/>
              </a:spcBef>
              <a:spcAft>
                <a:spcPts val="0"/>
              </a:spcAft>
              <a:buNone/>
            </a:pPr>
            <a:r>
              <a:rPr lang="fr-FR" sz="2000" b="1" dirty="0">
                <a:solidFill>
                  <a:srgbClr val="FFCC00"/>
                </a:solidFill>
                <a:latin typeface="" pitchFamily="2"/>
              </a:rPr>
              <a:t>POUR </a:t>
            </a:r>
            <a:r>
              <a:rPr lang="fr-FR" sz="2000" dirty="0">
                <a:solidFill>
                  <a:srgbClr val="FFCC00"/>
                </a:solidFill>
                <a:latin typeface="" pitchFamily="2"/>
              </a:rPr>
              <a:t>l DE 1 A 10 FAIRE</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i="1" dirty="0">
                <a:solidFill>
                  <a:srgbClr val="FFCC00"/>
                </a:solidFill>
                <a:latin typeface="" pitchFamily="2"/>
              </a:rPr>
              <a:t>	Afficher la ligne l de la table n</a:t>
            </a:r>
          </a:p>
          <a:p>
            <a:pPr marL="342720" lvl="0" indent="-342720">
              <a:spcBef>
                <a:spcPts val="499"/>
              </a:spcBef>
              <a:spcAft>
                <a:spcPts val="0"/>
              </a:spcAft>
              <a:buNone/>
            </a:pPr>
            <a:r>
              <a:rPr lang="fr-FR" sz="2000" b="1" dirty="0">
                <a:solidFill>
                  <a:srgbClr val="FFCC00"/>
                </a:solidFill>
                <a:latin typeface="" pitchFamily="2"/>
              </a:rPr>
              <a:t>FINPOUR</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Pour afficher une ligne de la table, il suffit d'utiliser l'instruction:</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latin typeface="" pitchFamily="2"/>
              </a:rPr>
              <a:t>	AFFICHER</a:t>
            </a:r>
            <a:r>
              <a:rPr lang="fr-FR" sz="2000" b="1" dirty="0">
                <a:solidFill>
                  <a:srgbClr val="FFCC00"/>
                </a:solidFill>
                <a:latin typeface="" pitchFamily="2"/>
              </a:rPr>
              <a:t>  </a:t>
            </a:r>
            <a:r>
              <a:rPr lang="fr-FR" sz="2000" dirty="0">
                <a:solidFill>
                  <a:srgbClr val="FFCC00"/>
                </a:solidFill>
                <a:latin typeface="" pitchFamily="2"/>
              </a:rPr>
              <a:t>l, " * ", n, " = ", l * n</a:t>
            </a:r>
          </a:p>
        </p:txBody>
      </p:sp>
      <p:sp>
        <p:nvSpPr>
          <p:cNvPr id="3" name="Titre 2"/>
          <p:cNvSpPr txBox="1">
            <a:spLocks noGrp="1"/>
          </p:cNvSpPr>
          <p:nvPr>
            <p:ph type="title" idx="4294967295"/>
          </p:nvPr>
        </p:nvSpPr>
        <p:spPr>
          <a:xfrm>
            <a:off x="0" y="0"/>
            <a:ext cx="7772400" cy="549275"/>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4" name="Forme libre 3"/>
          <p:cNvSpPr/>
          <p:nvPr/>
        </p:nvSpPr>
        <p:spPr>
          <a:xfrm>
            <a:off x="928662" y="4000504"/>
            <a:ext cx="352872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5857884" y="4000504"/>
            <a:ext cx="2664000" cy="720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A préciser</a:t>
            </a:r>
          </a:p>
        </p:txBody>
      </p:sp>
      <p:sp>
        <p:nvSpPr>
          <p:cNvPr id="6" name="Forme libre 5"/>
          <p:cNvSpPr/>
          <p:nvPr/>
        </p:nvSpPr>
        <p:spPr>
          <a:xfrm>
            <a:off x="4500562" y="4214818"/>
            <a:ext cx="2015999" cy="151920"/>
          </a:xfrm>
          <a:custGeom>
            <a:avLst/>
            <a:gdLst/>
            <a:ahLst/>
            <a:cxnLst>
              <a:cxn ang="3cd4">
                <a:pos x="hc" y="t"/>
              </a:cxn>
              <a:cxn ang="cd2">
                <a:pos x="l" y="vc"/>
              </a:cxn>
              <a:cxn ang="cd4">
                <a:pos x="hc" y="b"/>
              </a:cxn>
              <a:cxn ang="0">
                <a:pos x="r" y="vc"/>
              </a:cxn>
            </a:cxnLst>
            <a:rect l="l" t="t" r="r" b="b"/>
            <a:pathLst>
              <a:path w="5601" h="423" fill="none">
                <a:moveTo>
                  <a:pt x="5601" y="423"/>
                </a:moveTo>
                <a:lnTo>
                  <a:pt x="0" y="0"/>
                </a:lnTo>
              </a:path>
            </a:pathLst>
          </a:custGeom>
          <a:noFill/>
          <a:ln w="9360">
            <a:solidFill>
              <a:srgbClr val="FFFF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100000">
                                          <p:val>
                                            <p:strVal val="#ppt_x"/>
                                          </p:val>
                                        </p:tav>
                                      </p:tavLst>
                                    </p:anim>
                                    <p:anim calcmode="lin" valueType="num">
                                      <p:cBhvr>
                                        <p:cTn id="38" dur="500" fill="hold"/>
                                        <p:tgtEl>
                                          <p:spTgt spid="4"/>
                                        </p:tgtEl>
                                        <p:attrNameLst>
                                          <p:attrName>ppt_y</p:attrName>
                                        </p:attrNameLst>
                                      </p:cBhvr>
                                      <p:tavLst>
                                        <p:tav tm="0">
                                          <p:val>
                                            <p:strVal val="1+#ppt_h/2"/>
                                          </p:val>
                                        </p:tav>
                                        <p:tav tm="100000">
                                          <p:val>
                                            <p:strVal val="#ppt_y"/>
                                          </p:val>
                                        </p:tav>
                                      </p:tavLst>
                                    </p:anim>
                                  </p:childTnLst>
                                </p:cTn>
                              </p:par>
                              <p:par>
                                <p:cTn id="39" presetClass="entr"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ppt_x</p:attrName>
                                        </p:attrNameLst>
                                      </p:cBhvr>
                                      <p:tavLst>
                                        <p:tav tm="0">
                                          <p:val>
                                            <p:strVal val="#ppt_x"/>
                                          </p:val>
                                        </p:tav>
                                        <p:tav tm="100000">
                                          <p:val>
                                            <p:strVal val="#ppt_x"/>
                                          </p:val>
                                        </p:tav>
                                      </p:tavLst>
                                    </p:anim>
                                    <p:anim calcmode="lin" valueType="num">
                                      <p:cBhvr>
                                        <p:cTn id="42" dur="500" fill="hold"/>
                                        <p:tgtEl>
                                          <p:spTgt spid="6"/>
                                        </p:tgtEl>
                                        <p:attrNameLst>
                                          <p:attrName>ppt_y</p:attrName>
                                        </p:attrNameLst>
                                      </p:cBhvr>
                                      <p:tavLst>
                                        <p:tav tm="0">
                                          <p:val>
                                            <p:strVal val="1+#ppt_h/2"/>
                                          </p:val>
                                        </p:tav>
                                        <p:tav tm="100000">
                                          <p:val>
                                            <p:strVal val="#ppt_y"/>
                                          </p:val>
                                        </p:tav>
                                      </p:tavLst>
                                    </p:anim>
                                  </p:childTnLst>
                                </p:cTn>
                              </p:par>
                              <p:par>
                                <p:cTn id="43" presetClass="entr"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ppt_x</p:attrName>
                                        </p:attrNameLst>
                                      </p:cBhvr>
                                      <p:tavLst>
                                        <p:tav tm="0">
                                          <p:val>
                                            <p:strVal val="#ppt_x"/>
                                          </p:val>
                                        </p:tav>
                                        <p:tav tm="100000">
                                          <p:val>
                                            <p:strVal val="#ppt_x"/>
                                          </p:val>
                                        </p:tav>
                                      </p:tavLst>
                                    </p:anim>
                                    <p:anim calcmode="lin" valueType="num">
                                      <p:cBhvr>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p:cTn id="5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p:cTn id="5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6921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Exercice 1</a:t>
            </a:r>
          </a:p>
        </p:txBody>
      </p:sp>
      <p:sp>
        <p:nvSpPr>
          <p:cNvPr id="3" name="Espace réservé du texte 2"/>
          <p:cNvSpPr txBox="1">
            <a:spLocks noGrp="1"/>
          </p:cNvSpPr>
          <p:nvPr>
            <p:ph type="body" idx="4294967295"/>
          </p:nvPr>
        </p:nvSpPr>
        <p:spPr>
          <a:xfrm>
            <a:off x="500034" y="928670"/>
            <a:ext cx="8280400" cy="5114925"/>
          </a:xfrm>
          <a:solidFill>
            <a:srgbClr val="003399"/>
          </a:solidFill>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90000"/>
              </a:lnSpc>
              <a:spcBef>
                <a:spcPts val="499"/>
              </a:spcBef>
              <a:spcAft>
                <a:spcPts val="0"/>
              </a:spcAft>
              <a:buNone/>
            </a:pPr>
            <a:r>
              <a:rPr lang="fr-FR" sz="2000" dirty="0">
                <a:latin typeface="" pitchFamily="2"/>
              </a:rPr>
              <a:t>Recomposition de l’algorithme entier en ajoutant les déclarations de variables:</a:t>
            </a:r>
          </a:p>
          <a:p>
            <a:pPr marL="342720" lvl="0" indent="-342720">
              <a:lnSpc>
                <a:spcPct val="90000"/>
              </a:lnSpc>
              <a:spcBef>
                <a:spcPts val="499"/>
              </a:spcBef>
              <a:spcAft>
                <a:spcPts val="0"/>
              </a:spcAft>
              <a:buNone/>
            </a:pPr>
            <a:endParaRPr lang="fr-FR" sz="2000" b="1" dirty="0">
              <a:latin typeface="" pitchFamily="2"/>
            </a:endParaRPr>
          </a:p>
          <a:p>
            <a:pPr marL="342720" lvl="0" indent="-342720">
              <a:lnSpc>
                <a:spcPct val="90000"/>
              </a:lnSpc>
              <a:spcBef>
                <a:spcPts val="499"/>
              </a:spcBef>
              <a:spcAft>
                <a:spcPts val="0"/>
              </a:spcAft>
              <a:buNone/>
            </a:pPr>
            <a:r>
              <a:rPr lang="fr-FR" sz="2000" b="1" dirty="0">
                <a:solidFill>
                  <a:srgbClr val="FFCC00"/>
                </a:solidFill>
                <a:latin typeface="" pitchFamily="2"/>
              </a:rPr>
              <a:t>PROGRAMME </a:t>
            </a:r>
            <a:r>
              <a:rPr lang="fr-FR" sz="2000" dirty="0">
                <a:solidFill>
                  <a:srgbClr val="FFCC00"/>
                </a:solidFill>
                <a:latin typeface="" pitchFamily="2"/>
              </a:rPr>
              <a:t>tables</a:t>
            </a:r>
          </a:p>
          <a:p>
            <a:pPr marL="342720" lvl="0" indent="-342720">
              <a:lnSpc>
                <a:spcPct val="90000"/>
              </a:lnSpc>
              <a:spcBef>
                <a:spcPts val="499"/>
              </a:spcBef>
              <a:spcAft>
                <a:spcPts val="0"/>
              </a:spcAft>
              <a:buNone/>
            </a:pPr>
            <a:r>
              <a:rPr lang="fr-FR" sz="2000" b="1" dirty="0">
                <a:solidFill>
                  <a:srgbClr val="FFCC00"/>
                </a:solidFill>
                <a:latin typeface="" pitchFamily="2"/>
              </a:rPr>
              <a:t>VAR</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n: entier //numéro de la table</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l : entier // ligne de la table</a:t>
            </a:r>
          </a:p>
          <a:p>
            <a:pPr marL="342720" lvl="0" indent="-342720">
              <a:lnSpc>
                <a:spcPct val="90000"/>
              </a:lnSpc>
              <a:spcBef>
                <a:spcPts val="499"/>
              </a:spcBef>
              <a:spcAft>
                <a:spcPts val="0"/>
              </a:spcAft>
              <a:buNone/>
            </a:pPr>
            <a:r>
              <a:rPr lang="fr-FR" sz="2000" b="1" dirty="0">
                <a:solidFill>
                  <a:srgbClr val="FFCC00"/>
                </a:solidFill>
                <a:latin typeface="" pitchFamily="2"/>
              </a:rPr>
              <a:t>DEBUT</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POUR </a:t>
            </a:r>
            <a:r>
              <a:rPr lang="fr-FR" sz="2000" dirty="0">
                <a:solidFill>
                  <a:srgbClr val="FFCC00"/>
                </a:solidFill>
                <a:latin typeface="" pitchFamily="2"/>
              </a:rPr>
              <a:t>n </a:t>
            </a:r>
            <a:r>
              <a:rPr lang="fr-FR" sz="2000" b="1" dirty="0">
                <a:solidFill>
                  <a:srgbClr val="FFCC00"/>
                </a:solidFill>
                <a:latin typeface="" pitchFamily="2"/>
              </a:rPr>
              <a:t>DE </a:t>
            </a:r>
            <a:r>
              <a:rPr lang="fr-FR" sz="2000" dirty="0">
                <a:solidFill>
                  <a:srgbClr val="FFCC00"/>
                </a:solidFill>
                <a:latin typeface="" pitchFamily="2"/>
              </a:rPr>
              <a:t>1 </a:t>
            </a:r>
            <a:r>
              <a:rPr lang="fr-FR" sz="2000" b="1" dirty="0">
                <a:solidFill>
                  <a:srgbClr val="FFCC00"/>
                </a:solidFill>
                <a:latin typeface="" pitchFamily="2"/>
              </a:rPr>
              <a:t>A </a:t>
            </a:r>
            <a:r>
              <a:rPr lang="fr-FR" sz="2000" dirty="0">
                <a:solidFill>
                  <a:srgbClr val="FFCC00"/>
                </a:solidFill>
                <a:latin typeface="" pitchFamily="2"/>
              </a:rPr>
              <a:t>10 </a:t>
            </a:r>
            <a:r>
              <a:rPr lang="fr-FR" sz="2000" b="1" dirty="0">
                <a:solidFill>
                  <a:srgbClr val="FFCC00"/>
                </a:solidFill>
                <a:latin typeface="" pitchFamily="2"/>
              </a:rPr>
              <a:t>FAIRE</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"La table du", n, "est :"</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POUR </a:t>
            </a:r>
            <a:r>
              <a:rPr lang="fr-FR" sz="2000" dirty="0">
                <a:solidFill>
                  <a:srgbClr val="FFCC00"/>
                </a:solidFill>
                <a:latin typeface="" pitchFamily="2"/>
              </a:rPr>
              <a:t>l </a:t>
            </a:r>
            <a:r>
              <a:rPr lang="fr-FR" sz="2000" b="1" dirty="0">
                <a:solidFill>
                  <a:srgbClr val="FFCC00"/>
                </a:solidFill>
                <a:latin typeface="" pitchFamily="2"/>
              </a:rPr>
              <a:t>DE </a:t>
            </a:r>
            <a:r>
              <a:rPr lang="fr-FR" sz="2000" dirty="0">
                <a:solidFill>
                  <a:srgbClr val="FFCC00"/>
                </a:solidFill>
                <a:latin typeface="" pitchFamily="2"/>
              </a:rPr>
              <a:t>1 </a:t>
            </a:r>
            <a:r>
              <a:rPr lang="fr-FR" sz="2000" b="1" dirty="0">
                <a:solidFill>
                  <a:srgbClr val="FFCC00"/>
                </a:solidFill>
                <a:latin typeface="" pitchFamily="2"/>
              </a:rPr>
              <a:t>A </a:t>
            </a:r>
            <a:r>
              <a:rPr lang="fr-FR" sz="2000" dirty="0">
                <a:solidFill>
                  <a:srgbClr val="FFCC00"/>
                </a:solidFill>
                <a:latin typeface="" pitchFamily="2"/>
              </a:rPr>
              <a:t>10 </a:t>
            </a:r>
            <a:r>
              <a:rPr lang="fr-FR" sz="2000" b="1" dirty="0">
                <a:solidFill>
                  <a:srgbClr val="FFCC00"/>
                </a:solidFill>
                <a:latin typeface="" pitchFamily="2"/>
              </a:rPr>
              <a:t>FAIRE</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 " * ", n, " = ", l * n</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FINPOUR</a:t>
            </a:r>
          </a:p>
          <a:p>
            <a:pPr marL="342720" lvl="0" indent="-342720">
              <a:lnSpc>
                <a:spcPct val="9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FINPOUR</a:t>
            </a:r>
          </a:p>
          <a:p>
            <a:pPr marL="342720" lvl="0" indent="-342720">
              <a:lnSpc>
                <a:spcPct val="90000"/>
              </a:lnSpc>
              <a:spcBef>
                <a:spcPts val="499"/>
              </a:spcBef>
              <a:spcAft>
                <a:spcPts val="0"/>
              </a:spcAft>
              <a:buNone/>
            </a:pPr>
            <a:r>
              <a:rPr lang="fr-FR" sz="2000" b="1" dirty="0">
                <a:solidFill>
                  <a:srgbClr val="FFCC00"/>
                </a:solidFill>
                <a:latin typeface=""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Class="entr"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Class="entr"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Class="entr"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Class="entr"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1588"/>
            <a:ext cx="7772400" cy="400051"/>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4- Imbrication de boucles</a:t>
            </a:r>
          </a:p>
        </p:txBody>
      </p:sp>
      <p:sp>
        <p:nvSpPr>
          <p:cNvPr id="3" name="Espace réservé du texte 2"/>
          <p:cNvSpPr txBox="1">
            <a:spLocks noGrp="1"/>
          </p:cNvSpPr>
          <p:nvPr>
            <p:ph type="body" idx="4294967295"/>
          </p:nvPr>
        </p:nvSpPr>
        <p:spPr>
          <a:xfrm>
            <a:off x="428596" y="500042"/>
            <a:ext cx="7920038" cy="3060700"/>
          </a:xfrm>
        </p:spPr>
        <p:txBody>
          <a:bodyPr wrap="square" lIns="90000" tIns="46800" rIns="90000" bIns="46800" anchor="t" anchorCtr="0">
            <a:normAutofit/>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dirty="0">
                <a:latin typeface="" pitchFamily="2"/>
              </a:rPr>
              <a:t>Tous les types de boucles peuvent s'imbriquer entre eux.</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La seule règle à respecter est que </a:t>
            </a:r>
            <a:r>
              <a:rPr lang="fr-FR" sz="2000" b="1" dirty="0">
                <a:latin typeface="" pitchFamily="2"/>
              </a:rPr>
              <a:t>les boucles ne doivent pas se chevaucher: elles doivent s'emboîter (penser aux poupées russes).</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Si vous respectez bien la règle d’indentation de code, vous ne pouvez pas vous tromper.</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Exemple :</a:t>
            </a: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endParaRPr lang="fr-FR" sz="2000" b="1" dirty="0">
              <a:latin typeface="" pitchFamily="2"/>
            </a:endParaRPr>
          </a:p>
          <a:p>
            <a:pPr marL="342720" lvl="0" indent="-342720">
              <a:lnSpc>
                <a:spcPct val="80000"/>
              </a:lnSpc>
              <a:spcBef>
                <a:spcPts val="499"/>
              </a:spcBef>
              <a:spcAft>
                <a:spcPts val="0"/>
              </a:spcAft>
              <a:buNone/>
            </a:pPr>
            <a:endParaRPr lang="fr-FR" sz="2000" b="1" dirty="0">
              <a:solidFill>
                <a:srgbClr val="99CCFF"/>
              </a:solidFill>
              <a:latin typeface="" pitchFamily="2"/>
            </a:endParaRPr>
          </a:p>
        </p:txBody>
      </p:sp>
      <p:sp>
        <p:nvSpPr>
          <p:cNvPr id="4" name="Forme libre 3"/>
          <p:cNvSpPr/>
          <p:nvPr/>
        </p:nvSpPr>
        <p:spPr>
          <a:xfrm>
            <a:off x="1214414" y="4714884"/>
            <a:ext cx="3060000" cy="936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CCCCFF"/>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1000100" y="4429132"/>
            <a:ext cx="3455640" cy="158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99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6" name="Forme libre 5"/>
          <p:cNvSpPr/>
          <p:nvPr/>
        </p:nvSpPr>
        <p:spPr>
          <a:xfrm>
            <a:off x="5003640" y="4437000"/>
            <a:ext cx="3456000" cy="122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99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7" name="Forme libre 6"/>
          <p:cNvSpPr/>
          <p:nvPr/>
        </p:nvSpPr>
        <p:spPr>
          <a:xfrm>
            <a:off x="5220000" y="4797360"/>
            <a:ext cx="3060000" cy="122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CCCCFF"/>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8" name="Connecteur droit 7"/>
          <p:cNvSpPr/>
          <p:nvPr/>
        </p:nvSpPr>
        <p:spPr>
          <a:xfrm>
            <a:off x="5580000" y="2700000"/>
            <a:ext cx="2340000" cy="3600000"/>
          </a:xfrm>
          <a:prstGeom prst="line">
            <a:avLst/>
          </a:prstGeom>
          <a:noFill/>
          <a:ln w="46800">
            <a:solidFill>
              <a:srgbClr val="FF0000"/>
            </a:solidFill>
            <a:prstDash val="solid"/>
            <a:miter/>
          </a:ln>
        </p:spPr>
        <p:txBody>
          <a:bodyPr vert="horz" wrap="square" lIns="108720" tIns="65520" rIns="108720" bIns="6552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9" name="Connecteur droit 8"/>
          <p:cNvSpPr/>
          <p:nvPr/>
        </p:nvSpPr>
        <p:spPr>
          <a:xfrm flipH="1">
            <a:off x="5580000" y="2700000"/>
            <a:ext cx="2340000" cy="3600000"/>
          </a:xfrm>
          <a:prstGeom prst="line">
            <a:avLst/>
          </a:prstGeom>
          <a:noFill/>
          <a:ln w="46800">
            <a:solidFill>
              <a:srgbClr val="FF0000"/>
            </a:solidFill>
            <a:prstDash val="solid"/>
            <a:miter/>
          </a:ln>
        </p:spPr>
        <p:txBody>
          <a:bodyPr vert="horz" wrap="square" lIns="108720" tIns="65520" rIns="108720" bIns="6552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10" name="ZoneTexte 9"/>
          <p:cNvSpPr txBox="1"/>
          <p:nvPr/>
        </p:nvSpPr>
        <p:spPr>
          <a:xfrm>
            <a:off x="1785918" y="2714620"/>
            <a:ext cx="2880000" cy="1582199"/>
          </a:xfrm>
          <a:prstGeom prst="rect">
            <a:avLst/>
          </a:prstGeom>
          <a:noFill/>
          <a:ln>
            <a:noFill/>
          </a:ln>
        </p:spPr>
        <p:txBody>
          <a:bodyPr vert="horz" wrap="none" lIns="90000" tIns="45000" rIns="90000" bIns="4500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dirty="0">
                <a:ln>
                  <a:noFill/>
                </a:ln>
                <a:solidFill>
                  <a:srgbClr val="FFFF00"/>
                </a:solidFill>
                <a:latin typeface="arial" pitchFamily="34"/>
                <a:ea typeface="DejaVu Sans" pitchFamily="2"/>
                <a:cs typeface="DejaVu Sans" pitchFamily="2"/>
              </a:rPr>
              <a:t>CORRECT</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1400" b="1" i="0" u="none" strike="noStrike" baseline="0" dirty="0">
              <a:ln>
                <a:noFill/>
              </a:ln>
              <a:solidFill>
                <a:srgbClr val="FF950E"/>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950E"/>
                </a:solidFill>
                <a:latin typeface="arial" pitchFamily="34"/>
                <a:ea typeface="DejaVu Sans" pitchFamily="2"/>
                <a:cs typeface="DejaVu Sans" pitchFamily="2"/>
              </a:rPr>
              <a:t>TANT QUE a&gt;b 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FF00"/>
                </a:solidFill>
                <a:latin typeface="arial" pitchFamily="34"/>
                <a:ea typeface="DejaVu Sans" pitchFamily="2"/>
                <a:cs typeface="DejaVu Sans" pitchFamily="2"/>
              </a:rPr>
              <a:t>    </a:t>
            </a:r>
            <a:r>
              <a:rPr lang="fr-FR" sz="1400" b="0" i="0" u="none" strike="noStrike" baseline="0" dirty="0">
                <a:ln>
                  <a:noFill/>
                </a:ln>
                <a:solidFill>
                  <a:srgbClr val="99CCFF"/>
                </a:solidFill>
                <a:latin typeface="arial" pitchFamily="34"/>
                <a:ea typeface="DejaVu Sans" pitchFamily="2"/>
                <a:cs typeface="DejaVu Sans" pitchFamily="2"/>
              </a:rPr>
              <a:t>POUR i DE 0 à n 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99CCFF"/>
                </a:solidFill>
                <a:latin typeface="arial" pitchFamily="34"/>
                <a:ea typeface="DejaVu Sans" pitchFamily="2"/>
                <a:cs typeface="DejaVu Sans" pitchFamily="2"/>
              </a:rPr>
              <a:t>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99CCFF"/>
                </a:solidFill>
                <a:latin typeface="arial" pitchFamily="34"/>
                <a:ea typeface="DejaVu Sans" pitchFamily="2"/>
                <a:cs typeface="DejaVu Sans" pitchFamily="2"/>
              </a:rPr>
              <a:t>    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dirty="0">
                <a:ln>
                  <a:noFill/>
                </a:ln>
                <a:solidFill>
                  <a:srgbClr val="FF950E"/>
                </a:solidFill>
                <a:latin typeface="arial" pitchFamily="34"/>
                <a:ea typeface="DejaVu Sans" pitchFamily="2"/>
                <a:cs typeface="DejaVu Sans" pitchFamily="2"/>
              </a:rPr>
              <a:t>FINTANTQUE</a:t>
            </a:r>
          </a:p>
        </p:txBody>
      </p:sp>
      <p:sp>
        <p:nvSpPr>
          <p:cNvPr id="11" name="ZoneTexte 10"/>
          <p:cNvSpPr txBox="1"/>
          <p:nvPr/>
        </p:nvSpPr>
        <p:spPr>
          <a:xfrm>
            <a:off x="5220000" y="2700000"/>
            <a:ext cx="2880000" cy="1582199"/>
          </a:xfrm>
          <a:prstGeom prst="rect">
            <a:avLst/>
          </a:prstGeom>
          <a:noFill/>
          <a:ln>
            <a:noFill/>
          </a:ln>
        </p:spPr>
        <p:txBody>
          <a:bodyPr vert="horz" wrap="none" lIns="90000" tIns="45000" rIns="90000" bIns="4500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FF00"/>
                </a:solidFill>
                <a:latin typeface="arial" pitchFamily="34"/>
                <a:ea typeface="DejaVu Sans" pitchFamily="2"/>
                <a:cs typeface="DejaVu Sans" pitchFamily="2"/>
              </a:rPr>
              <a:t>INCORRECT</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1400" b="1"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950E"/>
                </a:solidFill>
                <a:latin typeface="arial" pitchFamily="34"/>
                <a:ea typeface="DejaVu Sans" pitchFamily="2"/>
                <a:cs typeface="DejaVu Sans" pitchFamily="2"/>
              </a:rPr>
              <a:t>TANT QUE a&gt;b 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FF00"/>
                </a:solidFill>
                <a:latin typeface="arial" pitchFamily="34"/>
                <a:ea typeface="DejaVu Sans" pitchFamily="2"/>
                <a:cs typeface="DejaVu Sans" pitchFamily="2"/>
              </a:rPr>
              <a:t>    </a:t>
            </a:r>
            <a:r>
              <a:rPr lang="fr-FR" sz="1400" b="0" i="0" u="none" strike="noStrike" baseline="0">
                <a:ln>
                  <a:noFill/>
                </a:ln>
                <a:solidFill>
                  <a:srgbClr val="83CAFF"/>
                </a:solidFill>
                <a:latin typeface="arial" pitchFamily="34"/>
                <a:ea typeface="DejaVu Sans" pitchFamily="2"/>
                <a:cs typeface="DejaVu Sans" pitchFamily="2"/>
              </a:rPr>
              <a:t>POUR i DE 0 à n 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FF00"/>
                </a:solidFill>
                <a:latin typeface="arial" pitchFamily="34"/>
                <a:ea typeface="DejaVu Sans" pitchFamily="2"/>
                <a:cs typeface="DejaVu Sans" pitchFamily="2"/>
              </a:rPr>
              <a:t>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950E"/>
                </a:solidFill>
                <a:latin typeface="arial" pitchFamily="34"/>
                <a:ea typeface="DejaVu Sans" pitchFamily="2"/>
                <a:cs typeface="DejaVu Sans" pitchFamily="2"/>
              </a:rPr>
              <a:t>FINTANTQUE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FF00"/>
                </a:solidFill>
                <a:latin typeface="arial" pitchFamily="34"/>
                <a:ea typeface="DejaVu Sans" pitchFamily="2"/>
                <a:cs typeface="DejaVu Sans" pitchFamily="2"/>
              </a:rPr>
              <a:t>  </a:t>
            </a:r>
            <a:r>
              <a:rPr lang="fr-FR" sz="1400" b="0" i="0" u="none" strike="noStrike" baseline="0">
                <a:ln>
                  <a:noFill/>
                </a:ln>
                <a:solidFill>
                  <a:srgbClr val="83CAFF"/>
                </a:solidFill>
                <a:latin typeface="arial" pitchFamily="34"/>
                <a:ea typeface="DejaVu Sans" pitchFamily="2"/>
                <a:cs typeface="DejaVu Sans" pitchFamily="2"/>
              </a:rPr>
              <a:t>  FINPOUR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357158" y="357166"/>
            <a:ext cx="8280400" cy="5759450"/>
          </a:xfrm>
        </p:spPr>
        <p:txBody>
          <a:bodyPr wrap="square" lIns="90000" tIns="46800" rIns="90000" bIns="46800" anchor="t" anchorCtr="0">
            <a:normAutofit lnSpcReduction="1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dirty="0">
                <a:latin typeface="" pitchFamily="2"/>
              </a:rPr>
              <a:t>Au rayon de la méfiance...</a:t>
            </a:r>
          </a:p>
          <a:p>
            <a:pPr marL="342720" lvl="0" indent="-342720">
              <a:lnSpc>
                <a:spcPct val="80000"/>
              </a:lnSpc>
              <a:spcBef>
                <a:spcPts val="499"/>
              </a:spcBef>
              <a:spcAft>
                <a:spcPts val="0"/>
              </a:spcAft>
              <a:buNone/>
            </a:pPr>
            <a:r>
              <a:rPr lang="fr-FR" sz="2000" dirty="0">
                <a:latin typeface="" pitchFamily="2"/>
              </a:rPr>
              <a:t>Examinons l’algorithme suivant :</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solidFill>
                  <a:srgbClr val="FFCC00"/>
                </a:solidFill>
                <a:latin typeface="" pitchFamily="2"/>
              </a:rPr>
              <a:t>PROGRAMME compteur</a:t>
            </a:r>
          </a:p>
          <a:p>
            <a:pPr marL="342720" lvl="0" indent="-342720">
              <a:lnSpc>
                <a:spcPct val="80000"/>
              </a:lnSpc>
              <a:spcBef>
                <a:spcPts val="499"/>
              </a:spcBef>
              <a:spcAft>
                <a:spcPts val="0"/>
              </a:spcAft>
              <a:buNone/>
            </a:pPr>
            <a:r>
              <a:rPr lang="fr-FR" sz="2000" dirty="0">
                <a:solidFill>
                  <a:srgbClr val="FFCC00"/>
                </a:solidFill>
                <a:latin typeface="" pitchFamily="2"/>
              </a:rPr>
              <a:t>VAR Cptr1 :  Entier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DEBUT</a:t>
            </a:r>
            <a:br>
              <a:rPr lang="fr-FR" sz="2000" dirty="0">
                <a:solidFill>
                  <a:srgbClr val="FFCC00"/>
                </a:solidFill>
                <a:latin typeface="" pitchFamily="2"/>
              </a:rPr>
            </a:br>
            <a:r>
              <a:rPr lang="fr-FR" sz="2000" dirty="0">
                <a:solidFill>
                  <a:srgbClr val="FFCC00"/>
                </a:solidFill>
                <a:latin typeface="" pitchFamily="2"/>
              </a:rPr>
              <a:t>  POUR Cptr1 DE 1 A 15 FAIRE</a:t>
            </a:r>
            <a:br>
              <a:rPr lang="fr-FR" sz="2000" dirty="0">
                <a:solidFill>
                  <a:srgbClr val="FFCC00"/>
                </a:solidFill>
                <a:latin typeface="" pitchFamily="2"/>
              </a:rPr>
            </a:br>
            <a:r>
              <a:rPr lang="fr-FR" sz="2000" dirty="0">
                <a:solidFill>
                  <a:srgbClr val="FFCC00"/>
                </a:solidFill>
                <a:latin typeface="" pitchFamily="2"/>
              </a:rPr>
              <a:t>     	Cptr1 ← Cptr1 * 2</a:t>
            </a:r>
            <a:br>
              <a:rPr lang="fr-FR" sz="2000" dirty="0">
                <a:solidFill>
                  <a:srgbClr val="FFCC00"/>
                </a:solidFill>
                <a:latin typeface="" pitchFamily="2"/>
              </a:rPr>
            </a:br>
            <a:r>
              <a:rPr lang="fr-FR" sz="2000" dirty="0">
                <a:solidFill>
                  <a:srgbClr val="FFCC00"/>
                </a:solidFill>
                <a:latin typeface="" pitchFamily="2"/>
              </a:rPr>
              <a:t>     	AFFICHER "Passage numéro : ", Cptr1</a:t>
            </a:r>
            <a:br>
              <a:rPr lang="fr-FR" sz="2000" dirty="0">
                <a:solidFill>
                  <a:srgbClr val="FFCC00"/>
                </a:solidFill>
                <a:latin typeface="" pitchFamily="2"/>
              </a:rPr>
            </a:br>
            <a:r>
              <a:rPr lang="fr-FR" sz="2000" dirty="0">
                <a:solidFill>
                  <a:srgbClr val="FFCC00"/>
                </a:solidFill>
                <a:latin typeface="" pitchFamily="2"/>
              </a:rPr>
              <a:t>  FINPOUR</a:t>
            </a:r>
          </a:p>
          <a:p>
            <a:pPr marL="342720" lvl="0" indent="-342720">
              <a:lnSpc>
                <a:spcPct val="80000"/>
              </a:lnSpc>
              <a:spcBef>
                <a:spcPts val="499"/>
              </a:spcBef>
              <a:spcAft>
                <a:spcPts val="0"/>
              </a:spcAft>
              <a:buNone/>
            </a:pPr>
            <a:r>
              <a:rPr lang="fr-FR" sz="2000" dirty="0">
                <a:solidFill>
                  <a:srgbClr val="FFCC00"/>
                </a:solidFill>
                <a:latin typeface="" pitchFamily="2"/>
              </a:rPr>
              <a:t>FIN</a:t>
            </a:r>
          </a:p>
          <a:p>
            <a:pPr marL="0" lvl="0" indent="0">
              <a:lnSpc>
                <a:spcPct val="80000"/>
              </a:lnSpc>
              <a:spcBef>
                <a:spcPts val="499"/>
              </a:spcBef>
              <a:spcAft>
                <a:spcPts val="0"/>
              </a:spcAft>
              <a:buClr>
                <a:srgbClr val="FFFF00"/>
              </a:buClr>
              <a:buSzPct val="100000"/>
              <a:buFont typeface="Symbol" pitchFamily="18"/>
              <a:buChar char=""/>
            </a:pPr>
            <a:r>
              <a:rPr lang="fr-FR" sz="2000" dirty="0">
                <a:latin typeface="" pitchFamily="2"/>
              </a:rPr>
              <a:t>gestion « en double » la variable Cptr1, ces 2 gestions étant contradictoires:</a:t>
            </a:r>
          </a:p>
          <a:p>
            <a:pPr marL="0" lvl="0" indent="0">
              <a:lnSpc>
                <a:spcPct val="80000"/>
              </a:lnSpc>
              <a:spcBef>
                <a:spcPts val="499"/>
              </a:spcBef>
              <a:spcAft>
                <a:spcPts val="0"/>
              </a:spcAft>
              <a:buClr>
                <a:srgbClr val="FFFF00"/>
              </a:buClr>
              <a:buSzPct val="100000"/>
              <a:buFont typeface="Symbol" pitchFamily="18"/>
              <a:buChar char=""/>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 la ligne </a:t>
            </a:r>
            <a:r>
              <a:rPr lang="fr-FR" sz="2000" b="1" dirty="0">
                <a:solidFill>
                  <a:srgbClr val="FFCC00"/>
                </a:solidFill>
                <a:latin typeface="" pitchFamily="2"/>
              </a:rPr>
              <a:t>POUR</a:t>
            </a:r>
            <a:r>
              <a:rPr lang="fr-FR" sz="2000" dirty="0">
                <a:solidFill>
                  <a:srgbClr val="FFCC00"/>
                </a:solidFill>
                <a:latin typeface="" pitchFamily="2"/>
              </a:rPr>
              <a:t>…</a:t>
            </a:r>
            <a:r>
              <a:rPr lang="fr-FR" sz="2000" dirty="0">
                <a:latin typeface="" pitchFamily="2"/>
              </a:rPr>
              <a:t>augmente la valeur de Cptr1 de 1 à chaque passage.</a:t>
            </a:r>
          </a:p>
          <a:p>
            <a:pPr marL="342720" lvl="0" indent="-342720">
              <a:lnSpc>
                <a:spcPct val="80000"/>
              </a:lnSpc>
              <a:spcBef>
                <a:spcPts val="499"/>
              </a:spcBef>
              <a:spcAft>
                <a:spcPts val="0"/>
              </a:spcAft>
              <a:buNone/>
            </a:pPr>
            <a:r>
              <a:rPr lang="fr-FR" sz="2000" dirty="0">
                <a:latin typeface="" pitchFamily="2"/>
              </a:rPr>
              <a:t>- la ligne </a:t>
            </a:r>
            <a:r>
              <a:rPr lang="fr-FR" sz="2000" dirty="0">
                <a:solidFill>
                  <a:srgbClr val="FFCC00"/>
                </a:solidFill>
                <a:latin typeface="" pitchFamily="2"/>
              </a:rPr>
              <a:t>Cptr1 ← Cptr1 * 2</a:t>
            </a:r>
            <a:r>
              <a:rPr lang="fr-FR" sz="2000" dirty="0">
                <a:latin typeface="" pitchFamily="2"/>
              </a:rPr>
              <a:t>  double la valeur de Cptr1 à chaque passage.</a:t>
            </a:r>
          </a:p>
          <a:p>
            <a:pPr marL="0" lvl="0" indent="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=&gt; De telles manipulations perturbent complètement le déroulement normal de la boucle, et sont causes, sinon de plantages, tout au moins d’exécutions erratiques.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 calcmode="lin" valueType="num">
                                      <p:cBhvr>
                                        <p:cTn id="1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anim calcmode="lin" valueType="num">
                                      <p:cBhvr>
                                        <p:cTn id="2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609600"/>
            <a:ext cx="7772400" cy="114300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a:t>Sommaire</a:t>
            </a:r>
          </a:p>
        </p:txBody>
      </p:sp>
      <p:sp>
        <p:nvSpPr>
          <p:cNvPr id="3" name="Espace réservé du texte 2"/>
          <p:cNvSpPr txBox="1">
            <a:spLocks noGrp="1"/>
          </p:cNvSpPr>
          <p:nvPr>
            <p:ph type="body" idx="4294967295"/>
          </p:nvPr>
        </p:nvSpPr>
        <p:spPr>
          <a:xfrm>
            <a:off x="0" y="1981200"/>
            <a:ext cx="77724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799"/>
              </a:spcBef>
              <a:spcAft>
                <a:spcPts val="0"/>
              </a:spcAft>
              <a:buNone/>
            </a:pPr>
            <a:endParaRPr lang="fr-FR" sz="2400">
              <a:latin typeface="" pitchFamily="2"/>
            </a:endParaRP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1- Boucle TANTQUE … FAIRE</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latin typeface="" pitchFamily="2"/>
              </a:rPr>
              <a:t>	</a:t>
            </a:r>
            <a:r>
              <a:rPr lang="fr-FR" sz="2400">
                <a:solidFill>
                  <a:srgbClr val="C3D6FD"/>
                </a:solidFill>
                <a:latin typeface="" pitchFamily="2"/>
              </a:rPr>
              <a:t>2- Boucle POUR</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3- Boucle REPETER … JUSQU’À</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a:solidFill>
                  <a:srgbClr val="C3D6FD"/>
                </a:solidFill>
                <a:latin typeface="" pitchFamily="2"/>
              </a:rPr>
              <a:t>	4- Imbrication de boucles</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b="1">
                <a:solidFill>
                  <a:srgbClr val="99CCFF"/>
                </a:solidFill>
                <a:latin typeface="" pitchFamily="2"/>
              </a:rPr>
              <a:t>	</a:t>
            </a:r>
            <a:r>
              <a:rPr lang="fr-FR" sz="2400" b="1">
                <a:latin typeface="" pitchFamily="2"/>
              </a:rPr>
              <a:t>5- Démarche itérative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609600"/>
            <a:ext cx="7772400" cy="114300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a:t>Sommaire</a:t>
            </a:r>
          </a:p>
        </p:txBody>
      </p:sp>
      <p:sp>
        <p:nvSpPr>
          <p:cNvPr id="3" name="Espace réservé du texte 2"/>
          <p:cNvSpPr txBox="1">
            <a:spLocks noGrp="1"/>
          </p:cNvSpPr>
          <p:nvPr>
            <p:ph type="body" idx="4294967295"/>
          </p:nvPr>
        </p:nvSpPr>
        <p:spPr>
          <a:xfrm>
            <a:off x="500034" y="1928802"/>
            <a:ext cx="77724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dirty="0">
                <a:latin typeface="" pitchFamily="2"/>
              </a:rPr>
              <a:t>	</a:t>
            </a:r>
            <a:r>
              <a:rPr lang="fr-FR" sz="2400" b="1" dirty="0">
                <a:latin typeface="" pitchFamily="2"/>
              </a:rPr>
              <a:t>1- Boucle TANTQUE … FAIRE</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dirty="0">
                <a:latin typeface="" pitchFamily="2"/>
              </a:rPr>
              <a:t>	</a:t>
            </a:r>
            <a:r>
              <a:rPr lang="fr-FR" sz="2400" dirty="0">
                <a:solidFill>
                  <a:srgbClr val="C3D6FD"/>
                </a:solidFill>
                <a:latin typeface="" pitchFamily="2"/>
              </a:rPr>
              <a:t>2- Boucle POUR</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dirty="0">
                <a:solidFill>
                  <a:srgbClr val="C3D6FD"/>
                </a:solidFill>
                <a:latin typeface="" pitchFamily="2"/>
              </a:rPr>
              <a:t>	3- Boucle REPETER … JUSQU’À</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dirty="0">
                <a:solidFill>
                  <a:srgbClr val="C3D6FD"/>
                </a:solidFill>
                <a:latin typeface="" pitchFamily="2"/>
              </a:rPr>
              <a:t>	4- Imbrication de boucles</a:t>
            </a:r>
          </a:p>
          <a:p>
            <a:pPr marL="342720" lvl="0" indent="-342720">
              <a:spcBef>
                <a:spcPts val="7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400" dirty="0">
                <a:solidFill>
                  <a:srgbClr val="99CCFF"/>
                </a:solidFill>
                <a:latin typeface="" pitchFamily="2"/>
              </a:rPr>
              <a:t>	5- Démarche itérative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324000" y="765000"/>
            <a:ext cx="8497800" cy="558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La démarche itérative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Une itération est une boucle où la valeur d’une variable dépend de sa valeur au tour précédent. La variable en question se trouve à la fois à gauche et à droite d’une affectation.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Exemple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POUR i DE 1 A 10  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	res ←  res * 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La démarche itérative (l’utilisation d’itérations) est utilisée pour résoudre beaucoup de problèmes de programmation.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Pour se familiariser avec cette démarche complexe, nous allons étudier des problèmes algorithmiques simples mais fondamentaux.</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 calcmode="lin" valueType="num">
                                      <p:cBhvr>
                                        <p:cTn id="3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 calcmode="lin" valueType="num">
                                      <p:cBhvr>
                                        <p:cTn id="3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Espace réservé du texte 1"/>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3" name="Forme libre 2"/>
          <p:cNvSpPr/>
          <p:nvPr/>
        </p:nvSpPr>
        <p:spPr>
          <a:xfrm>
            <a:off x="0" y="0"/>
            <a:ext cx="8785080" cy="2624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Comptage systématique</a:t>
            </a:r>
            <a:r>
              <a:rPr lang="fr-FR" sz="2000" b="0" i="0" u="none" strike="noStrike" baseline="0">
                <a:ln>
                  <a:noFill/>
                </a:ln>
                <a:solidFill>
                  <a:srgbClr val="FFFF00"/>
                </a:solidFill>
                <a:latin typeface="arial" pitchFamily="34"/>
                <a:ea typeface="DejaVu Sans" pitchFamily="2"/>
                <a:cs typeface="DejaVu Sans" pitchFamily="2"/>
              </a:rPr>
              <a:t> : </a:t>
            </a:r>
            <a:r>
              <a:rPr lang="fr-FR" sz="2000" b="1" i="0" u="none" strike="noStrike" baseline="0">
                <a:ln>
                  <a:noFill/>
                </a:ln>
                <a:solidFill>
                  <a:srgbClr val="FFFF00"/>
                </a:solidFill>
                <a:latin typeface="arial" pitchFamily="34"/>
                <a:ea typeface="DejaVu Sans" pitchFamily="2"/>
                <a:cs typeface="DejaVu Sans" pitchFamily="2"/>
              </a:rPr>
              <a:t>comment compter le nombre de tours de boucle dans une boucle TANT QUE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A partir du programme cube, on souhaite maintenant compter le nombre de cubes qui ont été calculés.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=&gt; Utilisation d’une variable qui sert de compteur.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    Avant l’entrée dans la boucle, le compteur est mis à 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     Ce compteur est incrémenté de 1 à chaque tour de boucle.</a:t>
            </a: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  Ajout de l’instruction </a:t>
            </a:r>
            <a:r>
              <a:rPr lang="fr-FR" sz="1800" b="1" i="0" u="none" strike="noStrike" baseline="0">
                <a:ln>
                  <a:noFill/>
                </a:ln>
                <a:solidFill>
                  <a:srgbClr val="FFCC00"/>
                </a:solidFill>
                <a:latin typeface="arial" pitchFamily="34"/>
                <a:ea typeface="DejaVu Sans" pitchFamily="2"/>
                <a:cs typeface="DejaVu Sans" pitchFamily="2"/>
              </a:rPr>
              <a:t>compteur </a:t>
            </a:r>
            <a:r>
              <a:rPr lang="fr-FR" sz="1800" b="0" i="0" u="none" strike="noStrike" baseline="0">
                <a:ln>
                  <a:noFill/>
                </a:ln>
                <a:solidFill>
                  <a:srgbClr val="FFCC00"/>
                </a:solidFill>
                <a:latin typeface="arial" pitchFamily="34"/>
                <a:ea typeface="DejaVu Sans" pitchFamily="2"/>
                <a:cs typeface="DejaVu Sans" pitchFamily="2"/>
              </a:rPr>
              <a:t>&lt;- </a:t>
            </a:r>
            <a:r>
              <a:rPr lang="fr-FR" sz="1800" b="1" i="0" u="none" strike="noStrike" baseline="0">
                <a:ln>
                  <a:noFill/>
                </a:ln>
                <a:solidFill>
                  <a:srgbClr val="FFCC00"/>
                </a:solidFill>
                <a:latin typeface="arial" pitchFamily="34"/>
                <a:ea typeface="DejaVu Sans" pitchFamily="2"/>
                <a:cs typeface="DejaVu Sans" pitchFamily="2"/>
              </a:rPr>
              <a:t>compteur + 1</a:t>
            </a:r>
            <a:r>
              <a:rPr lang="fr-FR" sz="1800" b="1" i="0" u="none" strike="noStrike" baseline="0">
                <a:ln>
                  <a:noFill/>
                </a:ln>
                <a:solidFill>
                  <a:srgbClr val="FFFF00"/>
                </a:solidFill>
                <a:latin typeface="arial" pitchFamily="34"/>
                <a:ea typeface="DejaVu Sans" pitchFamily="2"/>
                <a:cs typeface="DejaVu Sans" pitchFamily="2"/>
              </a:rPr>
              <a:t> </a:t>
            </a:r>
            <a:r>
              <a:rPr lang="fr-FR" sz="1800" b="0" i="0" u="none" strike="noStrike" baseline="0">
                <a:ln>
                  <a:noFill/>
                </a:ln>
                <a:solidFill>
                  <a:srgbClr val="FFFF00"/>
                </a:solidFill>
                <a:latin typeface="arial" pitchFamily="34"/>
                <a:ea typeface="DejaVu Sans" pitchFamily="2"/>
                <a:cs typeface="DejaVu Sans" pitchFamily="2"/>
              </a:rPr>
              <a:t>à l’intérieur de la boucle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			( On parle d’</a:t>
            </a:r>
            <a:r>
              <a:rPr lang="fr-FR" sz="1800" b="1" i="0" u="none" strike="noStrike" baseline="0">
                <a:ln>
                  <a:noFill/>
                </a:ln>
                <a:solidFill>
                  <a:srgbClr val="FFFF00"/>
                </a:solidFill>
                <a:latin typeface="arial" pitchFamily="34"/>
                <a:ea typeface="DejaVu Sans" pitchFamily="2"/>
                <a:cs typeface="DejaVu Sans" pitchFamily="2"/>
              </a:rPr>
              <a:t>incrémentation</a:t>
            </a:r>
            <a:r>
              <a:rPr lang="fr-FR" sz="1800" b="0" i="0" u="none" strike="noStrike" baseline="0">
                <a:ln>
                  <a:noFill/>
                </a:ln>
                <a:solidFill>
                  <a:srgbClr val="FFFF00"/>
                </a:solidFill>
                <a:latin typeface="arial" pitchFamily="34"/>
                <a:ea typeface="DejaVu Sans" pitchFamily="2"/>
                <a:cs typeface="DejaVu Sans" pitchFamily="2"/>
              </a:rPr>
              <a:t>. )</a:t>
            </a:r>
          </a:p>
        </p:txBody>
      </p:sp>
      <p:sp>
        <p:nvSpPr>
          <p:cNvPr id="4" name="Forme libre 3"/>
          <p:cNvSpPr/>
          <p:nvPr/>
        </p:nvSpPr>
        <p:spPr>
          <a:xfrm>
            <a:off x="539640" y="2600280"/>
            <a:ext cx="8100360" cy="423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PROGRAMME </a:t>
            </a:r>
            <a:r>
              <a:rPr lang="fr-FR" sz="1600" b="0" i="0" u="none" strike="noStrike" baseline="0">
                <a:ln>
                  <a:noFill/>
                </a:ln>
                <a:solidFill>
                  <a:srgbClr val="FFCC00"/>
                </a:solidFill>
                <a:latin typeface="arial" pitchFamily="34"/>
                <a:ea typeface="DejaVu Sans" pitchFamily="2"/>
                <a:cs typeface="DejaVu Sans" pitchFamily="2"/>
              </a:rPr>
              <a:t>cube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nb, </a:t>
            </a:r>
            <a:r>
              <a:rPr lang="fr-FR" sz="1600" b="1" i="1" u="none" strike="noStrike" baseline="0">
                <a:ln>
                  <a:noFill/>
                </a:ln>
                <a:solidFill>
                  <a:srgbClr val="FFCC00"/>
                </a:solidFill>
                <a:latin typeface="arial" pitchFamily="34"/>
                <a:ea typeface="DejaVu Sans" pitchFamily="2"/>
                <a:cs typeface="DejaVu Sans" pitchFamily="2"/>
              </a:rPr>
              <a:t>compteur</a:t>
            </a:r>
            <a:r>
              <a:rPr lang="fr-FR" sz="1600" b="0" i="0" u="none" strike="noStrike" baseline="0">
                <a:ln>
                  <a:noFill/>
                </a:ln>
                <a:solidFill>
                  <a:srgbClr val="FFCC00"/>
                </a:solidFill>
                <a:latin typeface="arial" pitchFamily="34"/>
                <a:ea typeface="DejaVu Sans" pitchFamily="2"/>
                <a:cs typeface="DejaVu Sans" pitchFamily="2"/>
              </a:rPr>
              <a:t> : 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sng" strike="noStrike" baseline="0">
                <a:ln>
                  <a:noFill/>
                </a:ln>
                <a:solidFill>
                  <a:srgbClr val="FFCC00"/>
                </a:solidFill>
                <a:uFillTx/>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0" u="none" strike="noStrike" baseline="0">
                <a:ln>
                  <a:noFill/>
                </a:ln>
                <a:solidFill>
                  <a:srgbClr val="FFCC00"/>
                </a:solidFill>
                <a:latin typeface="arial" pitchFamily="34"/>
                <a:ea typeface="DejaVu Sans" pitchFamily="2"/>
                <a:cs typeface="DejaVu Sans" pitchFamily="2"/>
              </a:rPr>
              <a:t> "Ce programme calcul le cube des nombres que vous saisissez."</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AFFICHER  "Entrez un nombre. Pour arrêter tapez 0.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SAISIR 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t>
            </a:r>
            <a:r>
              <a:rPr lang="fr-FR" sz="1600" b="1" i="1" u="none" strike="noStrike" baseline="0">
                <a:ln>
                  <a:noFill/>
                </a:ln>
                <a:solidFill>
                  <a:srgbClr val="FFCC00"/>
                </a:solidFill>
                <a:latin typeface="arial" pitchFamily="34"/>
                <a:ea typeface="DejaVu Sans" pitchFamily="2"/>
                <a:cs typeface="DejaVu Sans" pitchFamily="2"/>
              </a:rPr>
              <a:t>compteur ←  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1" i="0" u="sng" strike="noStrike" baseline="0">
                <a:ln>
                  <a:noFill/>
                </a:ln>
                <a:solidFill>
                  <a:srgbClr val="FFCC00"/>
                </a:solidFill>
                <a:uFillTx/>
                <a:latin typeface="arial" pitchFamily="34"/>
                <a:ea typeface="DejaVu Sans" pitchFamily="2"/>
                <a:cs typeface="DejaVu Sans" pitchFamily="2"/>
              </a:rPr>
              <a:t>TANT QUE</a:t>
            </a: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nb &lt;&gt; 0 </a:t>
            </a:r>
            <a:r>
              <a:rPr lang="fr-FR" sz="1600" b="1" i="0" u="sng" strike="noStrike" baseline="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 </a:t>
            </a:r>
            <a:r>
              <a:rPr lang="fr-FR" sz="1600" b="0" i="0" u="none" strike="noStrike" baseline="0">
                <a:ln>
                  <a:noFill/>
                </a:ln>
                <a:solidFill>
                  <a:srgbClr val="FFCC00"/>
                </a:solidFill>
                <a:latin typeface="arial" pitchFamily="34"/>
                <a:ea typeface="DejaVu Sans" pitchFamily="2"/>
                <a:cs typeface="DejaVu Sans" pitchFamily="2"/>
              </a:rPr>
              <a:t>"le cube de " , nb , " est ", nb^3</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AFFICHER  "Entrez un nombre. Pour arrêter tapez 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t>
            </a:r>
            <a:r>
              <a:rPr lang="fr-FR" sz="1600" b="1" i="1" u="none" strike="noStrike" baseline="0">
                <a:ln>
                  <a:noFill/>
                </a:ln>
                <a:solidFill>
                  <a:srgbClr val="FFCC00"/>
                </a:solidFill>
                <a:latin typeface="arial" pitchFamily="34"/>
                <a:ea typeface="DejaVu Sans" pitchFamily="2"/>
                <a:cs typeface="DejaVu Sans" pitchFamily="2"/>
              </a:rPr>
              <a:t>compteur ←  compteur +1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SAISIR </a:t>
            </a:r>
            <a:r>
              <a:rPr lang="fr-FR" sz="1600" b="0" i="0" u="none" strike="noStrike" baseline="0">
                <a:ln>
                  <a:noFill/>
                </a:ln>
                <a:solidFill>
                  <a:srgbClr val="FFCC00"/>
                </a:solidFill>
                <a:latin typeface="arial" pitchFamily="34"/>
                <a:ea typeface="DejaVu Sans" pitchFamily="2"/>
                <a:cs typeface="DejaVu Sans" pitchFamily="2"/>
              </a:rPr>
              <a:t>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1" i="0" u="sng" strike="noStrike" baseline="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1" u="none" strike="noStrike" baseline="0">
                <a:ln>
                  <a:noFill/>
                </a:ln>
                <a:solidFill>
                  <a:srgbClr val="FFCC00"/>
                </a:solidFill>
                <a:latin typeface="arial" pitchFamily="34"/>
                <a:ea typeface="DejaVu Sans" pitchFamily="2"/>
                <a:cs typeface="DejaVu Sans" pitchFamily="2"/>
              </a:rPr>
              <a:t> " Vous avez demandé ", compteur, " calculs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0" u="none" strike="noStrike" baseline="0">
                <a:ln>
                  <a:noFill/>
                </a:ln>
                <a:solidFill>
                  <a:srgbClr val="FFCC00"/>
                </a:solidFill>
                <a:latin typeface="arial" pitchFamily="34"/>
                <a:ea typeface="DejaVu Sans" pitchFamily="2"/>
                <a:cs typeface="DejaVu Sans" pitchFamily="2"/>
              </a:rPr>
              <a:t> "Fin du programme"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sng" strike="noStrike" baseline="0">
                <a:ln>
                  <a:noFill/>
                </a:ln>
                <a:solidFill>
                  <a:srgbClr val="FFCC00"/>
                </a:solidFill>
                <a:uFillTx/>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Class="entr"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179280" y="333360"/>
            <a:ext cx="8785440" cy="1221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Comptage sélectif :</a:t>
            </a:r>
            <a:r>
              <a:rPr lang="fr-FR" sz="2000" b="0" i="0" u="none" strike="noStrike" baseline="0">
                <a:ln>
                  <a:noFill/>
                </a:ln>
                <a:solidFill>
                  <a:srgbClr val="FFFF00"/>
                </a:solidFill>
                <a:latin typeface="arial" pitchFamily="34"/>
                <a:ea typeface="DejaVu Sans" pitchFamily="2"/>
                <a:cs typeface="DejaVu Sans" pitchFamily="2"/>
              </a:rPr>
              <a:t> </a:t>
            </a:r>
            <a:r>
              <a:rPr lang="fr-FR" sz="2000" b="1" i="0" u="none" strike="noStrike" baseline="0">
                <a:ln>
                  <a:noFill/>
                </a:ln>
                <a:solidFill>
                  <a:srgbClr val="FFFF00"/>
                </a:solidFill>
                <a:latin typeface="arial" pitchFamily="34"/>
                <a:ea typeface="DejaVu Sans" pitchFamily="2"/>
                <a:cs typeface="DejaVu Sans" pitchFamily="2"/>
              </a:rPr>
              <a:t>comment compter seulement les cubes négatifs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Si on ne veut augmenter le compteur que dans une certaine condition (ici, dans le cas où le nombre saisi est négatif), il suffit de </a:t>
            </a:r>
            <a:r>
              <a:rPr lang="fr-FR" sz="1800" b="1" i="0" u="none" strike="noStrike" baseline="0">
                <a:ln>
                  <a:noFill/>
                </a:ln>
                <a:solidFill>
                  <a:srgbClr val="FFFF00"/>
                </a:solidFill>
                <a:latin typeface="arial" pitchFamily="34"/>
                <a:ea typeface="DejaVu Sans" pitchFamily="2"/>
                <a:cs typeface="DejaVu Sans" pitchFamily="2"/>
              </a:rPr>
              <a:t>placer l’incrémentation à l’intérieur d’une structure conditionnelle.</a:t>
            </a:r>
          </a:p>
        </p:txBody>
      </p:sp>
      <p:sp>
        <p:nvSpPr>
          <p:cNvPr id="5" name="Forme libre 4"/>
          <p:cNvSpPr/>
          <p:nvPr/>
        </p:nvSpPr>
        <p:spPr>
          <a:xfrm>
            <a:off x="324000" y="1812960"/>
            <a:ext cx="8388360" cy="450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PROGRAMME </a:t>
            </a:r>
            <a:r>
              <a:rPr lang="fr-FR" sz="1600" b="0" i="0" u="none" strike="noStrike" baseline="0">
                <a:ln>
                  <a:noFill/>
                </a:ln>
                <a:solidFill>
                  <a:srgbClr val="FFCC00"/>
                </a:solidFill>
                <a:latin typeface="arial" pitchFamily="34"/>
                <a:ea typeface="DejaVu Sans" pitchFamily="2"/>
                <a:cs typeface="DejaVu Sans" pitchFamily="2"/>
              </a:rPr>
              <a:t>cube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nb, compteur : 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sng" strike="noStrike" baseline="0">
                <a:ln>
                  <a:noFill/>
                </a:ln>
                <a:solidFill>
                  <a:srgbClr val="FFCC00"/>
                </a:solidFill>
                <a:uFillTx/>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0" u="none" strike="noStrike" baseline="0">
                <a:ln>
                  <a:noFill/>
                </a:ln>
                <a:solidFill>
                  <a:srgbClr val="FFCC00"/>
                </a:solidFill>
                <a:latin typeface="arial" pitchFamily="34"/>
                <a:ea typeface="DejaVu Sans" pitchFamily="2"/>
                <a:cs typeface="DejaVu Sans" pitchFamily="2"/>
              </a:rPr>
              <a:t> "Ce programme calcul le cube des nombres que vous saisissez."</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AFFICHER  "Entrez un nombre. Pour arrêter tapez 0. "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SAISIR  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1" i="0" u="sng" strike="noStrike" baseline="0">
                <a:ln>
                  <a:noFill/>
                </a:ln>
                <a:solidFill>
                  <a:srgbClr val="FFCC00"/>
                </a:solidFill>
                <a:uFillTx/>
                <a:latin typeface="arial" pitchFamily="34"/>
                <a:ea typeface="DejaVu Sans" pitchFamily="2"/>
                <a:cs typeface="DejaVu Sans" pitchFamily="2"/>
              </a:rPr>
              <a:t>TANT QUE</a:t>
            </a: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nb &lt;&gt; 0 </a:t>
            </a:r>
            <a:r>
              <a:rPr lang="fr-FR" sz="1600" b="1" i="0" u="sng" strike="noStrike" baseline="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 </a:t>
            </a:r>
            <a:r>
              <a:rPr lang="fr-FR" sz="1600" b="0" i="0" u="none" strike="noStrike" baseline="0">
                <a:ln>
                  <a:noFill/>
                </a:ln>
                <a:solidFill>
                  <a:srgbClr val="FFCC00"/>
                </a:solidFill>
                <a:latin typeface="arial" pitchFamily="34"/>
                <a:ea typeface="DejaVu Sans" pitchFamily="2"/>
                <a:cs typeface="DejaVu Sans" pitchFamily="2"/>
              </a:rPr>
              <a:t>"le cube de " , nb , " est ", nb^3</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0" u="none" strike="noStrike" baseline="0">
                <a:ln>
                  <a:noFill/>
                </a:ln>
                <a:solidFill>
                  <a:srgbClr val="FFCC00"/>
                </a:solidFill>
                <a:latin typeface="arial" pitchFamily="34"/>
                <a:ea typeface="DejaVu Sans" pitchFamily="2"/>
                <a:cs typeface="DejaVu Sans" pitchFamily="2"/>
              </a:rPr>
              <a:t>		AFFICHER  "Entrez un nombre. Pour arrêter, tapez 0."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1" i="1" u="sng" strike="noStrike" baseline="0">
                <a:ln>
                  <a:noFill/>
                </a:ln>
                <a:solidFill>
                  <a:srgbClr val="FFCC00"/>
                </a:solidFill>
                <a:uFillTx/>
                <a:latin typeface="arial" pitchFamily="34"/>
                <a:ea typeface="DejaVu Sans" pitchFamily="2"/>
                <a:cs typeface="DejaVu Sans" pitchFamily="2"/>
              </a:rPr>
              <a:t>SI</a:t>
            </a:r>
            <a:r>
              <a:rPr lang="fr-FR" sz="1600" b="1" i="1" u="none" strike="noStrike" baseline="0">
                <a:ln>
                  <a:noFill/>
                </a:ln>
                <a:solidFill>
                  <a:srgbClr val="FFCC00"/>
                </a:solidFill>
                <a:latin typeface="arial" pitchFamily="34"/>
                <a:ea typeface="DejaVu Sans" pitchFamily="2"/>
                <a:cs typeface="DejaVu Sans" pitchFamily="2"/>
              </a:rPr>
              <a:t> nb&lt;0 </a:t>
            </a:r>
            <a:r>
              <a:rPr lang="fr-FR" sz="1600" b="1" i="1" u="sng" strike="noStrike" baseline="0">
                <a:ln>
                  <a:noFill/>
                </a:ln>
                <a:solidFill>
                  <a:srgbClr val="FFCC00"/>
                </a:solidFill>
                <a:uFillTx/>
                <a:latin typeface="arial" pitchFamily="34"/>
                <a:ea typeface="DejaVu Sans" pitchFamily="2"/>
                <a:cs typeface="DejaVu Sans" pitchFamily="2"/>
              </a:rPr>
              <a:t>ALORS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0" i="1" u="none" strike="noStrike" baseline="0">
                <a:ln>
                  <a:noFill/>
                </a:ln>
                <a:solidFill>
                  <a:srgbClr val="FFCC00"/>
                </a:solidFill>
                <a:latin typeface="arial" pitchFamily="34"/>
                <a:ea typeface="DejaVu Sans" pitchFamily="2"/>
                <a:cs typeface="DejaVu Sans" pitchFamily="2"/>
              </a:rPr>
              <a:t>			</a:t>
            </a:r>
            <a:r>
              <a:rPr lang="fr-FR" sz="1600" b="1" i="1" u="none" strike="noStrike" baseline="0">
                <a:ln>
                  <a:noFill/>
                </a:ln>
                <a:solidFill>
                  <a:srgbClr val="FFCC00"/>
                </a:solidFill>
                <a:latin typeface="arial" pitchFamily="34"/>
                <a:ea typeface="DejaVu Sans" pitchFamily="2"/>
                <a:cs typeface="DejaVu Sans" pitchFamily="2"/>
              </a:rPr>
              <a:t>compteur ←  compteur +1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1" u="none" strike="noStrike" baseline="0">
                <a:ln>
                  <a:noFill/>
                </a:ln>
                <a:solidFill>
                  <a:srgbClr val="FFCC00"/>
                </a:solidFill>
                <a:latin typeface="arial" pitchFamily="34"/>
                <a:ea typeface="DejaVu Sans" pitchFamily="2"/>
                <a:cs typeface="DejaVu Sans" pitchFamily="2"/>
              </a:rPr>
              <a:t>		</a:t>
            </a:r>
            <a:r>
              <a:rPr lang="fr-FR" sz="1600" b="1" i="1" u="sng" strike="noStrike" baseline="0">
                <a:ln>
                  <a:noFill/>
                </a:ln>
                <a:solidFill>
                  <a:srgbClr val="FFCC00"/>
                </a:solidFill>
                <a:uFillTx/>
                <a:latin typeface="arial" pitchFamily="34"/>
                <a:ea typeface="DejaVu Sans" pitchFamily="2"/>
                <a:cs typeface="DejaVu Sans" pitchFamily="2"/>
              </a:rPr>
              <a:t>FINSI</a:t>
            </a:r>
            <a:r>
              <a:rPr lang="fr-FR" sz="1600" b="1" i="1" u="none" strike="noStrike" baseline="0">
                <a:ln>
                  <a:noFill/>
                </a:ln>
                <a:solidFill>
                  <a:srgbClr val="FFCC00"/>
                </a:solidFill>
                <a:latin typeface="arial" pitchFamily="34"/>
                <a:ea typeface="DejaVu Sans" pitchFamily="2"/>
                <a:cs typeface="DejaVu Sans" pitchFamily="2"/>
              </a:rPr>
              <a:t>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LIRE</a:t>
            </a:r>
            <a:r>
              <a:rPr lang="fr-FR" sz="1600" b="1" i="0" u="none" strike="noStrike" baseline="0">
                <a:ln>
                  <a:noFill/>
                </a:ln>
                <a:solidFill>
                  <a:srgbClr val="FFCC00"/>
                </a:solidFill>
                <a:latin typeface="arial" pitchFamily="34"/>
                <a:ea typeface="DejaVu Sans" pitchFamily="2"/>
                <a:cs typeface="DejaVu Sans" pitchFamily="2"/>
              </a:rPr>
              <a:t> </a:t>
            </a:r>
            <a:r>
              <a:rPr lang="fr-FR" sz="1600" b="0" i="0" u="none" strike="noStrike" baseline="0">
                <a:ln>
                  <a:noFill/>
                </a:ln>
                <a:solidFill>
                  <a:srgbClr val="FFCC00"/>
                </a:solidFill>
                <a:latin typeface="arial" pitchFamily="34"/>
                <a:ea typeface="DejaVu Sans" pitchFamily="2"/>
                <a:cs typeface="DejaVu Sans" pitchFamily="2"/>
              </a:rPr>
              <a:t>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600" b="1" i="0" u="sng" strike="noStrike" baseline="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1" u="none" strike="noStrike" baseline="0">
                <a:ln>
                  <a:noFill/>
                </a:ln>
                <a:solidFill>
                  <a:srgbClr val="FFCC00"/>
                </a:solidFill>
                <a:latin typeface="arial" pitchFamily="34"/>
                <a:ea typeface="DejaVu Sans" pitchFamily="2"/>
                <a:cs typeface="DejaVu Sans" pitchFamily="2"/>
              </a:rPr>
              <a:t> " Vous avez demandé ", compteur, " cubes  négatifs"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AFFICHER</a:t>
            </a:r>
            <a:r>
              <a:rPr lang="fr-FR" sz="1600" b="0" i="0" u="none" strike="noStrike" baseline="0">
                <a:ln>
                  <a:noFill/>
                </a:ln>
                <a:solidFill>
                  <a:srgbClr val="FFCC00"/>
                </a:solidFill>
                <a:latin typeface="arial" pitchFamily="34"/>
                <a:ea typeface="DejaVu Sans" pitchFamily="2"/>
                <a:cs typeface="DejaVu Sans" pitchFamily="2"/>
              </a:rPr>
              <a:t> "Fin du programme"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sng" strike="noStrike" baseline="0">
                <a:ln>
                  <a:noFill/>
                </a:ln>
                <a:solidFill>
                  <a:srgbClr val="FFCC00"/>
                </a:solidFill>
                <a:uFillTx/>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Forme libre 1"/>
          <p:cNvSpPr/>
          <p:nvPr/>
        </p:nvSpPr>
        <p:spPr>
          <a:xfrm>
            <a:off x="0" y="0"/>
            <a:ext cx="8785080" cy="1221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Comptage multiple : comment compter plusieurs choses à la fois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On peut vouloir compter plusieurs choses simultanément dans la même boucle.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a:ln>
                  <a:noFill/>
                </a:ln>
                <a:solidFill>
                  <a:srgbClr val="FFFF00"/>
                </a:solidFill>
                <a:latin typeface="arial" pitchFamily="34"/>
                <a:ea typeface="DejaVu Sans" pitchFamily="2"/>
                <a:cs typeface="DejaVu Sans" pitchFamily="2"/>
              </a:rPr>
              <a:t>On veut compter les cubes négatifs mais aussi les cubes pairs. Dans ce cas, il faut utiliser autant de compteurs que l’on a de choses à compter.</a:t>
            </a:r>
          </a:p>
        </p:txBody>
      </p:sp>
      <p:sp>
        <p:nvSpPr>
          <p:cNvPr id="3" name="Forme libre 2"/>
          <p:cNvSpPr/>
          <p:nvPr/>
        </p:nvSpPr>
        <p:spPr>
          <a:xfrm>
            <a:off x="360000" y="1260000"/>
            <a:ext cx="8460000" cy="493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PROGRAMME </a:t>
            </a:r>
            <a:r>
              <a:rPr lang="fr-FR" sz="1600" b="0" i="0" u="none" strike="noStrike" baseline="0">
                <a:ln>
                  <a:noFill/>
                </a:ln>
                <a:solidFill>
                  <a:srgbClr val="FFCC00"/>
                </a:solidFill>
                <a:latin typeface="arial" pitchFamily="34"/>
                <a:ea typeface="DejaVu Sans" pitchFamily="2"/>
                <a:cs typeface="DejaVu Sans" pitchFamily="2"/>
              </a:rPr>
              <a:t>cube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VAR	</a:t>
            </a:r>
            <a:r>
              <a:rPr lang="fr-FR" sz="1600" b="0" i="0" u="none" strike="noStrike" baseline="0">
                <a:ln>
                  <a:noFill/>
                </a:ln>
                <a:solidFill>
                  <a:srgbClr val="FFCC00"/>
                </a:solidFill>
                <a:latin typeface="arial" pitchFamily="34"/>
                <a:ea typeface="DejaVu Sans" pitchFamily="2"/>
                <a:cs typeface="DejaVu Sans" pitchFamily="2"/>
              </a:rPr>
              <a:t>nb, res, </a:t>
            </a:r>
            <a:r>
              <a:rPr lang="fr-FR" sz="1600" b="1" i="1" u="none" strike="noStrike" baseline="0">
                <a:ln>
                  <a:noFill/>
                </a:ln>
                <a:solidFill>
                  <a:srgbClr val="FFCC00"/>
                </a:solidFill>
                <a:latin typeface="arial" pitchFamily="34"/>
                <a:ea typeface="DejaVu Sans" pitchFamily="2"/>
                <a:cs typeface="DejaVu Sans" pitchFamily="2"/>
              </a:rPr>
              <a:t>compteurNeg, compteurPair</a:t>
            </a:r>
            <a:r>
              <a:rPr lang="fr-FR" sz="1600" b="0" i="0" u="none" strike="noStrike" baseline="0">
                <a:ln>
                  <a:noFill/>
                </a:ln>
                <a:solidFill>
                  <a:srgbClr val="FFCC00"/>
                </a:solidFill>
                <a:latin typeface="arial" pitchFamily="34"/>
                <a:ea typeface="DejaVu Sans" pitchFamily="2"/>
                <a:cs typeface="DejaVu Sans" pitchFamily="2"/>
              </a:rPr>
              <a:t> : 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sng" strike="noStrike" baseline="0">
                <a:ln>
                  <a:noFill/>
                </a:ln>
                <a:solidFill>
                  <a:srgbClr val="FFCC00"/>
                </a:solidFill>
                <a:uFillTx/>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none" strike="noStrike" baseline="0">
                <a:ln>
                  <a:noFill/>
                </a:ln>
                <a:solidFill>
                  <a:srgbClr val="FFCC00"/>
                </a:solidFill>
                <a:latin typeface="arial" pitchFamily="34"/>
                <a:ea typeface="DejaVu Sans" pitchFamily="2"/>
                <a:cs typeface="DejaVu Sans" pitchFamily="2"/>
              </a:rPr>
              <a:t>	</a:t>
            </a:r>
            <a:r>
              <a:rPr lang="fr-FR" sz="1400" b="1" i="0" u="none" strike="noStrike" baseline="0">
                <a:ln>
                  <a:noFill/>
                </a:ln>
                <a:solidFill>
                  <a:srgbClr val="FFCC00"/>
                </a:solidFill>
                <a:latin typeface="arial" pitchFamily="34"/>
                <a:ea typeface="DejaVu Sans" pitchFamily="2"/>
                <a:cs typeface="DejaVu Sans" pitchFamily="2"/>
              </a:rPr>
              <a:t>AFFICHER</a:t>
            </a:r>
            <a:r>
              <a:rPr lang="fr-FR" sz="1400" b="0" i="0" u="none" strike="noStrike" baseline="0">
                <a:ln>
                  <a:noFill/>
                </a:ln>
                <a:solidFill>
                  <a:srgbClr val="FFCC00"/>
                </a:solidFill>
                <a:latin typeface="arial" pitchFamily="34"/>
                <a:ea typeface="DejaVu Sans" pitchFamily="2"/>
                <a:cs typeface="DejaVu Sans" pitchFamily="2"/>
              </a:rPr>
              <a:t> "Ce programme calcul le cube des nombres que vous saisissez."</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CC00"/>
                </a:solidFill>
                <a:latin typeface="arial" pitchFamily="34"/>
                <a:ea typeface="DejaVu Sans" pitchFamily="2"/>
                <a:cs typeface="DejaVu Sans" pitchFamily="2"/>
              </a:rPr>
              <a:t>	AFFICHER  "Entrez un nombre. Pour arrêter tapez 0. "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CC00"/>
                </a:solidFill>
                <a:latin typeface="arial" pitchFamily="34"/>
                <a:ea typeface="DejaVu Sans" pitchFamily="2"/>
                <a:cs typeface="DejaVu Sans" pitchFamily="2"/>
              </a:rPr>
              <a:t>	SAISIR 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CC00"/>
                </a:solidFill>
                <a:latin typeface="arial" pitchFamily="34"/>
                <a:ea typeface="DejaVu Sans" pitchFamily="2"/>
                <a:cs typeface="DejaVu Sans" pitchFamily="2"/>
              </a:rPr>
              <a:t>	</a:t>
            </a:r>
            <a:r>
              <a:rPr lang="fr-FR" sz="1400" b="1" i="1" u="none" strike="noStrike" baseline="0">
                <a:ln>
                  <a:noFill/>
                </a:ln>
                <a:solidFill>
                  <a:srgbClr val="FFCC00"/>
                </a:solidFill>
                <a:latin typeface="arial" pitchFamily="34"/>
                <a:ea typeface="DejaVu Sans" pitchFamily="2"/>
                <a:cs typeface="DejaVu Sans" pitchFamily="2"/>
              </a:rPr>
              <a:t>compteurNeg ← 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compteurPair</a:t>
            </a:r>
            <a:r>
              <a:rPr lang="fr-FR" sz="1400" b="0" i="0" u="none" strike="noStrike" baseline="0">
                <a:ln>
                  <a:noFill/>
                </a:ln>
                <a:solidFill>
                  <a:srgbClr val="FFCC00"/>
                </a:solidFill>
                <a:latin typeface="arial" pitchFamily="34"/>
                <a:ea typeface="DejaVu Sans" pitchFamily="2"/>
                <a:cs typeface="DejaVu Sans" pitchFamily="2"/>
              </a:rPr>
              <a:t> ← 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a:t>
            </a:r>
            <a:r>
              <a:rPr lang="fr-FR" sz="1400" b="1" i="0" u="sng" strike="noStrike" baseline="0">
                <a:ln>
                  <a:noFill/>
                </a:ln>
                <a:solidFill>
                  <a:srgbClr val="FFCC00"/>
                </a:solidFill>
                <a:uFillTx/>
                <a:latin typeface="arial" pitchFamily="34"/>
                <a:ea typeface="DejaVu Sans" pitchFamily="2"/>
                <a:cs typeface="DejaVu Sans" pitchFamily="2"/>
              </a:rPr>
              <a:t>TANT QUE</a:t>
            </a:r>
            <a:r>
              <a:rPr lang="fr-FR" sz="1400" b="1" i="0" u="none" strike="noStrike" baseline="0">
                <a:ln>
                  <a:noFill/>
                </a:ln>
                <a:solidFill>
                  <a:srgbClr val="FFCC00"/>
                </a:solidFill>
                <a:latin typeface="arial" pitchFamily="34"/>
                <a:ea typeface="DejaVu Sans" pitchFamily="2"/>
                <a:cs typeface="DejaVu Sans" pitchFamily="2"/>
              </a:rPr>
              <a:t> </a:t>
            </a:r>
            <a:r>
              <a:rPr lang="fr-FR" sz="1400" b="0" i="0" u="none" strike="noStrike" baseline="0">
                <a:ln>
                  <a:noFill/>
                </a:ln>
                <a:solidFill>
                  <a:srgbClr val="FFCC00"/>
                </a:solidFill>
                <a:latin typeface="arial" pitchFamily="34"/>
                <a:ea typeface="DejaVu Sans" pitchFamily="2"/>
                <a:cs typeface="DejaVu Sans" pitchFamily="2"/>
              </a:rPr>
              <a:t>nb &lt;&gt; 0 </a:t>
            </a:r>
            <a:r>
              <a:rPr lang="fr-FR" sz="1400" b="1" i="0" u="sng" strike="noStrike" baseline="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CC00"/>
                </a:solidFill>
                <a:latin typeface="arial" pitchFamily="34"/>
                <a:ea typeface="DejaVu Sans" pitchFamily="2"/>
                <a:cs typeface="DejaVu Sans" pitchFamily="2"/>
              </a:rPr>
              <a:t>                                res ← nb^3</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AFFICHER  </a:t>
            </a:r>
            <a:r>
              <a:rPr lang="fr-FR" sz="1400" b="0" i="0" u="none" strike="noStrike" baseline="0">
                <a:ln>
                  <a:noFill/>
                </a:ln>
                <a:solidFill>
                  <a:srgbClr val="FFCC00"/>
                </a:solidFill>
                <a:latin typeface="arial" pitchFamily="34"/>
                <a:ea typeface="DejaVu Sans" pitchFamily="2"/>
                <a:cs typeface="DejaVu Sans" pitchFamily="2"/>
              </a:rPr>
              <a:t>"le cube de " , nb , " est ", res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a:t>
            </a:r>
            <a:r>
              <a:rPr lang="fr-FR" sz="1400" b="1" i="1" u="sng" strike="noStrike" baseline="0">
                <a:ln>
                  <a:noFill/>
                </a:ln>
                <a:solidFill>
                  <a:srgbClr val="FFCC00"/>
                </a:solidFill>
                <a:uFillTx/>
                <a:latin typeface="arial" pitchFamily="34"/>
                <a:ea typeface="DejaVu Sans" pitchFamily="2"/>
                <a:cs typeface="DejaVu Sans" pitchFamily="2"/>
              </a:rPr>
              <a:t>SI</a:t>
            </a:r>
            <a:r>
              <a:rPr lang="fr-FR" sz="1400" b="1" i="1" u="none" strike="noStrike" baseline="0">
                <a:ln>
                  <a:noFill/>
                </a:ln>
                <a:solidFill>
                  <a:srgbClr val="FFCC00"/>
                </a:solidFill>
                <a:latin typeface="arial" pitchFamily="34"/>
                <a:ea typeface="DejaVu Sans" pitchFamily="2"/>
                <a:cs typeface="DejaVu Sans" pitchFamily="2"/>
              </a:rPr>
              <a:t> nb&lt;0 </a:t>
            </a:r>
            <a:r>
              <a:rPr lang="fr-FR" sz="1400" b="1" i="1" u="sng" strike="noStrike" baseline="0">
                <a:ln>
                  <a:noFill/>
                </a:ln>
                <a:solidFill>
                  <a:srgbClr val="FFCC00"/>
                </a:solidFill>
                <a:uFillTx/>
                <a:latin typeface="arial" pitchFamily="34"/>
                <a:ea typeface="DejaVu Sans" pitchFamily="2"/>
                <a:cs typeface="DejaVu Sans" pitchFamily="2"/>
              </a:rPr>
              <a:t>ALORS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compteurNeg ←  compteurNeg + 1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a:t>
            </a:r>
            <a:r>
              <a:rPr lang="fr-FR" sz="1400" b="1" i="1" u="sng" strike="noStrike" baseline="0">
                <a:ln>
                  <a:noFill/>
                </a:ln>
                <a:solidFill>
                  <a:srgbClr val="FFCC00"/>
                </a:solidFill>
                <a:uFillTx/>
                <a:latin typeface="arial" pitchFamily="34"/>
                <a:ea typeface="DejaVu Sans" pitchFamily="2"/>
                <a:cs typeface="DejaVu Sans" pitchFamily="2"/>
              </a:rPr>
              <a:t>FINSI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a:t>
            </a:r>
            <a:r>
              <a:rPr lang="fr-FR" sz="1400" b="1" i="1" u="sng" strike="noStrike" baseline="0">
                <a:ln>
                  <a:noFill/>
                </a:ln>
                <a:solidFill>
                  <a:srgbClr val="FFCC00"/>
                </a:solidFill>
                <a:uFillTx/>
                <a:latin typeface="arial" pitchFamily="34"/>
                <a:ea typeface="DejaVu Sans" pitchFamily="2"/>
                <a:cs typeface="DejaVu Sans" pitchFamily="2"/>
              </a:rPr>
              <a:t>SI</a:t>
            </a:r>
            <a:r>
              <a:rPr lang="fr-FR" sz="1400" b="1" i="1" u="none" strike="noStrike" baseline="0">
                <a:ln>
                  <a:noFill/>
                </a:ln>
                <a:solidFill>
                  <a:srgbClr val="FFCC00"/>
                </a:solidFill>
                <a:latin typeface="arial" pitchFamily="34"/>
                <a:ea typeface="DejaVu Sans" pitchFamily="2"/>
                <a:cs typeface="DejaVu Sans" pitchFamily="2"/>
              </a:rPr>
              <a:t> res mod 2 = 0 </a:t>
            </a:r>
            <a:r>
              <a:rPr lang="fr-FR" sz="1400" b="1" i="1" u="sng" strike="noStrike" baseline="0">
                <a:ln>
                  <a:noFill/>
                </a:ln>
                <a:solidFill>
                  <a:srgbClr val="FFCC00"/>
                </a:solidFill>
                <a:uFillTx/>
                <a:latin typeface="arial" pitchFamily="34"/>
                <a:ea typeface="DejaVu Sans" pitchFamily="2"/>
                <a:cs typeface="DejaVu Sans" pitchFamily="2"/>
              </a:rPr>
              <a:t>ALORS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compteurPair ←  compteurPair + 1</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1" u="none" strike="noStrike" baseline="0">
                <a:ln>
                  <a:noFill/>
                </a:ln>
                <a:solidFill>
                  <a:srgbClr val="FFCC00"/>
                </a:solidFill>
                <a:latin typeface="arial" pitchFamily="34"/>
                <a:ea typeface="DejaVu Sans" pitchFamily="2"/>
                <a:cs typeface="DejaVu Sans" pitchFamily="2"/>
              </a:rPr>
              <a:t>		</a:t>
            </a:r>
            <a:r>
              <a:rPr lang="fr-FR" sz="1400" b="1" i="1" u="sng" strike="noStrike" baseline="0">
                <a:ln>
                  <a:noFill/>
                </a:ln>
                <a:solidFill>
                  <a:srgbClr val="FFCC00"/>
                </a:solidFill>
                <a:uFillTx/>
                <a:latin typeface="arial" pitchFamily="34"/>
                <a:ea typeface="DejaVu Sans" pitchFamily="2"/>
                <a:cs typeface="DejaVu Sans" pitchFamily="2"/>
              </a:rPr>
              <a:t>FINSI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0" i="0" u="none" strike="noStrike" baseline="0">
                <a:ln>
                  <a:noFill/>
                </a:ln>
                <a:solidFill>
                  <a:srgbClr val="FFCC00"/>
                </a:solidFill>
                <a:latin typeface="arial" pitchFamily="34"/>
                <a:ea typeface="DejaVu Sans" pitchFamily="2"/>
                <a:cs typeface="DejaVu Sans" pitchFamily="2"/>
              </a:rPr>
              <a:t>		AFICHER  "Entrez un nombre. Pour arrêter tapez 0."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SAISIR</a:t>
            </a:r>
            <a:r>
              <a:rPr lang="fr-FR" sz="1400" b="0" i="0" u="none" strike="noStrike" baseline="0">
                <a:ln>
                  <a:noFill/>
                </a:ln>
                <a:solidFill>
                  <a:srgbClr val="FFCC00"/>
                </a:solidFill>
                <a:latin typeface="arial" pitchFamily="34"/>
                <a:ea typeface="DejaVu Sans" pitchFamily="2"/>
                <a:cs typeface="DejaVu Sans" pitchFamily="2"/>
              </a:rPr>
              <a:t> </a:t>
            </a:r>
            <a:r>
              <a:rPr lang="fr-FR" sz="1400" b="1" i="0" u="none" strike="noStrike" baseline="0">
                <a:ln>
                  <a:noFill/>
                </a:ln>
                <a:solidFill>
                  <a:srgbClr val="FFCC00"/>
                </a:solidFill>
                <a:latin typeface="arial" pitchFamily="34"/>
                <a:ea typeface="DejaVu Sans" pitchFamily="2"/>
                <a:cs typeface="DejaVu Sans" pitchFamily="2"/>
              </a:rPr>
              <a:t> </a:t>
            </a:r>
            <a:r>
              <a:rPr lang="fr-FR" sz="1400" b="0" i="0" u="none" strike="noStrike" baseline="0">
                <a:ln>
                  <a:noFill/>
                </a:ln>
                <a:solidFill>
                  <a:srgbClr val="FFCC00"/>
                </a:solidFill>
                <a:latin typeface="arial" pitchFamily="34"/>
                <a:ea typeface="DejaVu Sans" pitchFamily="2"/>
                <a:cs typeface="DejaVu Sans" pitchFamily="2"/>
              </a:rPr>
              <a:t>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a:t>
            </a:r>
            <a:r>
              <a:rPr lang="fr-FR" sz="1400" b="1" i="0" u="sng" strike="noStrike" baseline="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400" b="1" i="0" u="none" strike="noStrike" baseline="0">
                <a:ln>
                  <a:noFill/>
                </a:ln>
                <a:solidFill>
                  <a:srgbClr val="FFCC00"/>
                </a:solidFill>
                <a:latin typeface="arial" pitchFamily="34"/>
                <a:ea typeface="DejaVu Sans" pitchFamily="2"/>
                <a:cs typeface="DejaVu Sans" pitchFamily="2"/>
              </a:rPr>
              <a:t>	AFFICHER</a:t>
            </a:r>
            <a:r>
              <a:rPr lang="fr-FR" sz="1400" b="1" i="1" u="none" strike="noStrike" baseline="0">
                <a:ln>
                  <a:noFill/>
                </a:ln>
                <a:solidFill>
                  <a:srgbClr val="FFCC00"/>
                </a:solidFill>
                <a:latin typeface="arial" pitchFamily="34"/>
                <a:ea typeface="DejaVu Sans" pitchFamily="2"/>
                <a:cs typeface="DejaVu Sans" pitchFamily="2"/>
              </a:rPr>
              <a:t> compteurNeg, "cubes  négatifs et "</a:t>
            </a:r>
            <a:r>
              <a:rPr lang="fr-FR" sz="1400" b="0" i="0" u="none" strike="noStrike" baseline="0">
                <a:ln>
                  <a:noFill/>
                </a:ln>
                <a:solidFill>
                  <a:srgbClr val="FFFF00"/>
                </a:solidFill>
                <a:latin typeface="arial" pitchFamily="34"/>
                <a:ea typeface="DejaVu Sans" pitchFamily="2"/>
                <a:cs typeface="DejaVu Sans" pitchFamily="2"/>
              </a:rPr>
              <a:t> </a:t>
            </a:r>
            <a:r>
              <a:rPr lang="fr-FR" sz="1400" b="1" i="1" u="none" strike="noStrike" baseline="0">
                <a:ln>
                  <a:noFill/>
                </a:ln>
                <a:solidFill>
                  <a:srgbClr val="FFCC00"/>
                </a:solidFill>
                <a:latin typeface="arial" pitchFamily="34"/>
                <a:ea typeface="DejaVu Sans" pitchFamily="2"/>
                <a:cs typeface="DejaVu Sans" pitchFamily="2"/>
              </a:rPr>
              <a:t> , compteurPair, " cubes  pairs"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600" b="1" i="0" u="sng" strike="noStrike" baseline="0">
                <a:ln>
                  <a:noFill/>
                </a:ln>
                <a:solidFill>
                  <a:srgbClr val="FFCC00"/>
                </a:solidFill>
                <a:uFillTx/>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324000" y="620640"/>
            <a:ext cx="8135640" cy="527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Calculer le résultat de x</a:t>
            </a:r>
            <a:r>
              <a:rPr lang="fr-FR" sz="2000" b="1" i="0" u="none" strike="noStrike" baseline="30000">
                <a:ln>
                  <a:noFill/>
                </a:ln>
                <a:solidFill>
                  <a:srgbClr val="FFFF00"/>
                </a:solidFill>
                <a:latin typeface="arial" pitchFamily="34"/>
                <a:ea typeface="DejaVu Sans" pitchFamily="2"/>
                <a:cs typeface="DejaVu Sans" pitchFamily="2"/>
              </a:rPr>
              <a:t>n</a:t>
            </a:r>
            <a:r>
              <a:rPr lang="fr-FR" sz="2000" b="1" i="0" u="none" strike="noStrike" baseline="0">
                <a:ln>
                  <a:noFill/>
                </a:ln>
                <a:solidFill>
                  <a:srgbClr val="FFFF00"/>
                </a:solidFill>
                <a:latin typeface="arial" pitchFamily="34"/>
                <a:ea typeface="DejaVu Sans" pitchFamily="2"/>
                <a:cs typeface="DejaVu Sans" pitchFamily="2"/>
              </a:rPr>
              <a:t>  avec une itération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Dans certains langages, l’opérateur exposant n’existe pas.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Supposons que nous ne pouvons pas l’utiliser en algorithmique.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Nous allons écrire l’algorithme qui permet de calculer un nombre à un exposant donné.</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Le nombre x et l’exposant n sont saisis.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Rappel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x</a:t>
            </a:r>
            <a:r>
              <a:rPr lang="fr-FR" sz="2000" b="0" i="0" u="none" strike="noStrike" baseline="30000">
                <a:ln>
                  <a:noFill/>
                </a:ln>
                <a:solidFill>
                  <a:srgbClr val="FFFF00"/>
                </a:solidFill>
                <a:latin typeface="arial" pitchFamily="34"/>
                <a:ea typeface="DejaVu Sans" pitchFamily="2"/>
                <a:cs typeface="DejaVu Sans" pitchFamily="2"/>
              </a:rPr>
              <a:t>1</a:t>
            </a:r>
            <a:r>
              <a:rPr lang="fr-FR" sz="2000" b="0" i="0" u="none" strike="noStrike" baseline="0">
                <a:ln>
                  <a:noFill/>
                </a:ln>
                <a:solidFill>
                  <a:srgbClr val="FFFF00"/>
                </a:solidFill>
                <a:latin typeface="arial" pitchFamily="34"/>
                <a:ea typeface="DejaVu Sans" pitchFamily="2"/>
                <a:cs typeface="DejaVu Sans" pitchFamily="2"/>
              </a:rPr>
              <a:t>=x</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x</a:t>
            </a:r>
            <a:r>
              <a:rPr lang="fr-FR" sz="2000" b="0" i="0" u="none" strike="noStrike" baseline="30000">
                <a:ln>
                  <a:noFill/>
                </a:ln>
                <a:solidFill>
                  <a:srgbClr val="FFFF00"/>
                </a:solidFill>
                <a:latin typeface="arial" pitchFamily="34"/>
                <a:ea typeface="DejaVu Sans" pitchFamily="2"/>
                <a:cs typeface="DejaVu Sans" pitchFamily="2"/>
              </a:rPr>
              <a:t>2</a:t>
            </a:r>
            <a:r>
              <a:rPr lang="fr-FR" sz="2000" b="0" i="0" u="none" strike="noStrike" baseline="0">
                <a:ln>
                  <a:noFill/>
                </a:ln>
                <a:solidFill>
                  <a:srgbClr val="FFFF00"/>
                </a:solidFill>
                <a:latin typeface="arial" pitchFamily="34"/>
                <a:ea typeface="DejaVu Sans" pitchFamily="2"/>
                <a:cs typeface="DejaVu Sans" pitchFamily="2"/>
              </a:rPr>
              <a:t>= x*x 	     =&gt; x</a:t>
            </a:r>
            <a:r>
              <a:rPr lang="fr-FR" sz="2000" b="0" i="0" u="none" strike="noStrike" baseline="30000">
                <a:ln>
                  <a:noFill/>
                </a:ln>
                <a:solidFill>
                  <a:srgbClr val="FFFF00"/>
                </a:solidFill>
                <a:latin typeface="arial" pitchFamily="34"/>
                <a:ea typeface="DejaVu Sans" pitchFamily="2"/>
                <a:cs typeface="DejaVu Sans" pitchFamily="2"/>
              </a:rPr>
              <a:t>1</a:t>
            </a:r>
            <a:r>
              <a:rPr lang="fr-FR" sz="2000" b="0" i="0" u="none" strike="noStrike" baseline="0">
                <a:ln>
                  <a:noFill/>
                </a:ln>
                <a:solidFill>
                  <a:srgbClr val="FFFF00"/>
                </a:solidFill>
                <a:latin typeface="arial" pitchFamily="34"/>
                <a:ea typeface="DejaVu Sans" pitchFamily="2"/>
                <a:cs typeface="DejaVu Sans" pitchFamily="2"/>
              </a:rPr>
              <a:t>*x</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x</a:t>
            </a:r>
            <a:r>
              <a:rPr lang="fr-FR" sz="2000" b="0" i="0" u="none" strike="noStrike" baseline="30000">
                <a:ln>
                  <a:noFill/>
                </a:ln>
                <a:solidFill>
                  <a:srgbClr val="FFFF00"/>
                </a:solidFill>
                <a:latin typeface="arial" pitchFamily="34"/>
                <a:ea typeface="DejaVu Sans" pitchFamily="2"/>
                <a:cs typeface="DejaVu Sans" pitchFamily="2"/>
              </a:rPr>
              <a:t>3</a:t>
            </a:r>
            <a:r>
              <a:rPr lang="fr-FR" sz="2000" b="0" i="0" u="none" strike="noStrike" baseline="0">
                <a:ln>
                  <a:noFill/>
                </a:ln>
                <a:solidFill>
                  <a:srgbClr val="FFFF00"/>
                </a:solidFill>
                <a:latin typeface="arial" pitchFamily="34"/>
                <a:ea typeface="DejaVu Sans" pitchFamily="2"/>
                <a:cs typeface="DejaVu Sans" pitchFamily="2"/>
              </a:rPr>
              <a:t>= x*x*x     =&gt; x</a:t>
            </a:r>
            <a:r>
              <a:rPr lang="fr-FR" sz="2000" b="0" i="0" u="none" strike="noStrike" baseline="30000">
                <a:ln>
                  <a:noFill/>
                </a:ln>
                <a:solidFill>
                  <a:srgbClr val="FFFF00"/>
                </a:solidFill>
                <a:latin typeface="arial" pitchFamily="34"/>
                <a:ea typeface="DejaVu Sans" pitchFamily="2"/>
                <a:cs typeface="DejaVu Sans" pitchFamily="2"/>
              </a:rPr>
              <a:t>2</a:t>
            </a:r>
            <a:r>
              <a:rPr lang="fr-FR" sz="2000" b="0" i="0" u="none" strike="noStrike" baseline="0">
                <a:ln>
                  <a:noFill/>
                </a:ln>
                <a:solidFill>
                  <a:srgbClr val="FFFF00"/>
                </a:solidFill>
                <a:latin typeface="arial" pitchFamily="34"/>
                <a:ea typeface="DejaVu Sans" pitchFamily="2"/>
                <a:cs typeface="DejaVu Sans" pitchFamily="2"/>
              </a:rPr>
              <a:t>*x</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x</a:t>
            </a:r>
            <a:r>
              <a:rPr lang="fr-FR" sz="2000" b="0" i="0" u="none" strike="noStrike" baseline="30000">
                <a:ln>
                  <a:noFill/>
                </a:ln>
                <a:solidFill>
                  <a:srgbClr val="FFFF00"/>
                </a:solidFill>
                <a:latin typeface="arial" pitchFamily="34"/>
                <a:ea typeface="DejaVu Sans" pitchFamily="2"/>
                <a:cs typeface="DejaVu Sans" pitchFamily="2"/>
              </a:rPr>
              <a:t>4</a:t>
            </a:r>
            <a:r>
              <a:rPr lang="fr-FR" sz="2000" b="0" i="0" u="none" strike="noStrike" baseline="0">
                <a:ln>
                  <a:noFill/>
                </a:ln>
                <a:solidFill>
                  <a:srgbClr val="FFFF00"/>
                </a:solidFill>
                <a:latin typeface="arial" pitchFamily="34"/>
                <a:ea typeface="DejaVu Sans" pitchFamily="2"/>
                <a:cs typeface="DejaVu Sans" pitchFamily="2"/>
              </a:rPr>
              <a:t>= x*x*x*x =&gt; x</a:t>
            </a:r>
            <a:r>
              <a:rPr lang="fr-FR" sz="2000" b="0" i="0" u="none" strike="noStrike" baseline="30000">
                <a:ln>
                  <a:noFill/>
                </a:ln>
                <a:solidFill>
                  <a:srgbClr val="FFFF00"/>
                </a:solidFill>
                <a:latin typeface="arial" pitchFamily="34"/>
                <a:ea typeface="DejaVu Sans" pitchFamily="2"/>
                <a:cs typeface="DejaVu Sans" pitchFamily="2"/>
              </a:rPr>
              <a:t>3</a:t>
            </a:r>
            <a:r>
              <a:rPr lang="fr-FR" sz="2000" b="0" i="0" u="none" strike="noStrike" baseline="0">
                <a:ln>
                  <a:noFill/>
                </a:ln>
                <a:solidFill>
                  <a:srgbClr val="FFFF00"/>
                </a:solidFill>
                <a:latin typeface="arial" pitchFamily="34"/>
                <a:ea typeface="DejaVu Sans" pitchFamily="2"/>
                <a:cs typeface="DejaVu Sans" pitchFamily="2"/>
              </a:rPr>
              <a:t>*x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 calcmode="lin" valueType="num">
                                      <p:cBhvr>
                                        <p:cTn id="1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 calcmode="lin" valueType="num">
                                      <p:cBhvr>
                                        <p:cTn id="1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anim calcmode="lin" valueType="num">
                                      <p:cBhvr>
                                        <p:cTn id="2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 calcmode="lin" valueType="num">
                                      <p:cBhvr>
                                        <p:cTn id="2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 calcmode="lin" valueType="num">
                                      <p:cBhvr>
                                        <p:cTn id="3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33" presetClass="entr"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anim calcmode="lin" valueType="num">
                                      <p:cBhvr>
                                        <p:cTn id="3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179280" y="333360"/>
            <a:ext cx="8785440" cy="588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D’où la solution suivante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PROGRAMME </a:t>
            </a:r>
            <a:r>
              <a:rPr lang="fr-FR" sz="2000" b="0" i="0" u="none" strike="noStrike" baseline="0" dirty="0">
                <a:ln>
                  <a:noFill/>
                </a:ln>
                <a:solidFill>
                  <a:srgbClr val="FFCC00"/>
                </a:solidFill>
                <a:latin typeface="arial" pitchFamily="34"/>
                <a:ea typeface="DejaVu Sans" pitchFamily="2"/>
                <a:cs typeface="DejaVu Sans" pitchFamily="2"/>
              </a:rPr>
              <a:t>exposant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x, n, </a:t>
            </a:r>
            <a:r>
              <a:rPr lang="fr-FR" sz="2000" b="0" i="0" u="none" strike="noStrike" baseline="0" dirty="0" err="1">
                <a:ln>
                  <a:noFill/>
                </a:ln>
                <a:solidFill>
                  <a:srgbClr val="FFCC00"/>
                </a:solidFill>
                <a:latin typeface="arial" pitchFamily="34"/>
                <a:ea typeface="DejaVu Sans" pitchFamily="2"/>
                <a:cs typeface="DejaVu Sans" pitchFamily="2"/>
              </a:rPr>
              <a:t>res</a:t>
            </a:r>
            <a:r>
              <a:rPr lang="fr-FR" sz="2000" b="0" i="0" u="none" strike="noStrike" baseline="0" dirty="0">
                <a:ln>
                  <a:noFill/>
                </a:ln>
                <a:solidFill>
                  <a:srgbClr val="FFCC00"/>
                </a:solidFill>
                <a:latin typeface="arial" pitchFamily="34"/>
                <a:ea typeface="DejaVu Sans" pitchFamily="2"/>
                <a:cs typeface="DejaVu Sans" pitchFamily="2"/>
              </a:rPr>
              <a:t> : entier   	</a:t>
            </a:r>
            <a:r>
              <a:rPr lang="fr-FR" sz="2000" b="0" i="0" u="none" strike="noStrike" baseline="0" dirty="0">
                <a:ln>
                  <a:noFill/>
                </a:ln>
                <a:solidFill>
                  <a:srgbClr val="FFFF00"/>
                </a:solidFill>
                <a:latin typeface="arial" pitchFamily="34"/>
                <a:ea typeface="DejaVu Sans" pitchFamily="2"/>
                <a:cs typeface="DejaVu Sans" pitchFamily="2"/>
              </a:rPr>
              <a:t>//x le nombre, n l’exposant, </a:t>
            </a:r>
            <a:r>
              <a:rPr lang="fr-FR" sz="2000" b="0" i="0" u="none" strike="noStrike" baseline="0" dirty="0" err="1">
                <a:ln>
                  <a:noFill/>
                </a:ln>
                <a:solidFill>
                  <a:srgbClr val="FFFF00"/>
                </a:solidFill>
                <a:latin typeface="arial" pitchFamily="34"/>
                <a:ea typeface="DejaVu Sans" pitchFamily="2"/>
                <a:cs typeface="DejaVu Sans" pitchFamily="2"/>
              </a:rPr>
              <a:t>res</a:t>
            </a:r>
            <a:r>
              <a:rPr lang="fr-FR" sz="2000" b="0" i="0" u="none" strike="noStrike" baseline="0" dirty="0">
                <a:ln>
                  <a:noFill/>
                </a:ln>
                <a:solidFill>
                  <a:srgbClr val="FFFF00"/>
                </a:solidFill>
                <a:latin typeface="arial" pitchFamily="34"/>
                <a:ea typeface="DejaVu Sans" pitchFamily="2"/>
                <a:cs typeface="DejaVu Sans" pitchFamily="2"/>
              </a:rPr>
              <a:t> le résultat du calcul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AFFICHER "</a:t>
            </a:r>
            <a:r>
              <a:rPr lang="fr-FR" sz="2000" b="0" i="0" u="none" strike="noStrike" baseline="0" dirty="0">
                <a:ln>
                  <a:noFill/>
                </a:ln>
                <a:solidFill>
                  <a:srgbClr val="FFCC00"/>
                </a:solidFill>
                <a:latin typeface="arial" pitchFamily="34"/>
                <a:ea typeface="DejaVu Sans" pitchFamily="2"/>
                <a:cs typeface="DejaVu Sans" pitchFamily="2"/>
              </a:rPr>
              <a:t>Entrez un nombre puis son exposant"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SAISIR  </a:t>
            </a:r>
            <a:r>
              <a:rPr lang="fr-FR" sz="2000" b="0" i="0" u="none" strike="noStrike" baseline="0" dirty="0">
                <a:ln>
                  <a:noFill/>
                </a:ln>
                <a:solidFill>
                  <a:srgbClr val="FFCC00"/>
                </a:solidFill>
                <a:latin typeface="arial" pitchFamily="34"/>
                <a:ea typeface="DejaVu Sans" pitchFamily="2"/>
                <a:cs typeface="DejaVu Sans" pitchFamily="2"/>
              </a:rPr>
              <a:t>x,  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err="1">
                <a:ln>
                  <a:noFill/>
                </a:ln>
                <a:solidFill>
                  <a:srgbClr val="FFCC00"/>
                </a:solidFill>
                <a:latin typeface="arial" pitchFamily="34"/>
                <a:ea typeface="DejaVu Sans" pitchFamily="2"/>
                <a:cs typeface="DejaVu Sans" pitchFamily="2"/>
              </a:rPr>
              <a:t>res</a:t>
            </a:r>
            <a:r>
              <a:rPr lang="fr-FR" sz="2000" b="0" i="0" u="none" strike="noStrike" baseline="0" dirty="0">
                <a:ln>
                  <a:noFill/>
                </a:ln>
                <a:solidFill>
                  <a:srgbClr val="FFCC00"/>
                </a:solidFill>
                <a:latin typeface="arial" pitchFamily="34"/>
                <a:ea typeface="DejaVu Sans" pitchFamily="2"/>
                <a:cs typeface="DejaVu Sans" pitchFamily="2"/>
              </a:rPr>
              <a:t> ←  1 		</a:t>
            </a:r>
            <a:r>
              <a:rPr lang="fr-FR" sz="2000" b="0" i="0" u="none" strike="noStrike" baseline="0" dirty="0">
                <a:ln>
                  <a:noFill/>
                </a:ln>
                <a:solidFill>
                  <a:srgbClr val="FFFF00"/>
                </a:solidFill>
                <a:latin typeface="arial" pitchFamily="34"/>
                <a:ea typeface="DejaVu Sans" pitchFamily="2"/>
                <a:cs typeface="DejaVu Sans" pitchFamily="2"/>
              </a:rPr>
              <a:t>//initialisation du résultat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POUR </a:t>
            </a:r>
            <a:r>
              <a:rPr lang="fr-FR" sz="2000" b="0" i="0" u="none" strike="noStrike" baseline="0" dirty="0">
                <a:ln>
                  <a:noFill/>
                </a:ln>
                <a:solidFill>
                  <a:srgbClr val="FFCC00"/>
                </a:solidFill>
                <a:latin typeface="arial" pitchFamily="34"/>
                <a:ea typeface="DejaVu Sans" pitchFamily="2"/>
                <a:cs typeface="DejaVu Sans" pitchFamily="2"/>
              </a:rPr>
              <a:t>i </a:t>
            </a:r>
            <a:r>
              <a:rPr lang="fr-FR" sz="2000" b="1" i="0" u="none" strike="noStrike" baseline="0" dirty="0">
                <a:ln>
                  <a:noFill/>
                </a:ln>
                <a:solidFill>
                  <a:srgbClr val="FFCC00"/>
                </a:solidFill>
                <a:latin typeface="arial" pitchFamily="34"/>
                <a:ea typeface="DejaVu Sans" pitchFamily="2"/>
                <a:cs typeface="DejaVu Sans" pitchFamily="2"/>
              </a:rPr>
              <a:t>DE </a:t>
            </a:r>
            <a:r>
              <a:rPr lang="fr-FR" sz="2000" b="0" i="0" u="none" strike="noStrike" baseline="0" dirty="0">
                <a:ln>
                  <a:noFill/>
                </a:ln>
                <a:solidFill>
                  <a:srgbClr val="FFCC00"/>
                </a:solidFill>
                <a:latin typeface="arial" pitchFamily="34"/>
                <a:ea typeface="DejaVu Sans" pitchFamily="2"/>
                <a:cs typeface="DejaVu Sans" pitchFamily="2"/>
              </a:rPr>
              <a:t>1 </a:t>
            </a:r>
            <a:r>
              <a:rPr lang="fr-FR" sz="2000" b="1" i="0" u="none" strike="noStrike" baseline="0" dirty="0">
                <a:ln>
                  <a:noFill/>
                </a:ln>
                <a:solidFill>
                  <a:srgbClr val="FFCC00"/>
                </a:solidFill>
                <a:latin typeface="arial" pitchFamily="34"/>
                <a:ea typeface="DejaVu Sans" pitchFamily="2"/>
                <a:cs typeface="DejaVu Sans" pitchFamily="2"/>
              </a:rPr>
              <a:t>A </a:t>
            </a:r>
            <a:r>
              <a:rPr lang="fr-FR" sz="2000" b="0" i="0" u="none" strike="noStrike" baseline="0" dirty="0">
                <a:ln>
                  <a:noFill/>
                </a:ln>
                <a:solidFill>
                  <a:srgbClr val="FFCC00"/>
                </a:solidFill>
                <a:latin typeface="arial" pitchFamily="34"/>
                <a:ea typeface="DejaVu Sans" pitchFamily="2"/>
                <a:cs typeface="DejaVu Sans" pitchFamily="2"/>
              </a:rPr>
              <a:t>n </a:t>
            </a:r>
            <a:r>
              <a:rPr lang="fr-FR" sz="2000" b="1" i="0" u="none" strike="noStrike" baseline="0" dirty="0">
                <a:ln>
                  <a:noFill/>
                </a:ln>
                <a:solidFill>
                  <a:srgbClr val="FFCC00"/>
                </a:solidFill>
                <a:latin typeface="arial" pitchFamily="34"/>
                <a:ea typeface="DejaVu Sans" pitchFamily="2"/>
                <a:cs typeface="DejaVu Sans" pitchFamily="2"/>
              </a:rPr>
              <a:t>FAIRE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CC00"/>
                </a:solidFill>
                <a:latin typeface="arial" pitchFamily="34"/>
                <a:ea typeface="DejaVu Sans" pitchFamily="2"/>
                <a:cs typeface="DejaVu Sans" pitchFamily="2"/>
              </a:rPr>
              <a:t>		</a:t>
            </a:r>
            <a:r>
              <a:rPr lang="fr-FR" sz="2000" b="0" i="0" u="none" strike="noStrike" baseline="0" dirty="0" err="1">
                <a:ln>
                  <a:noFill/>
                </a:ln>
                <a:solidFill>
                  <a:srgbClr val="FFCC00"/>
                </a:solidFill>
                <a:latin typeface="arial" pitchFamily="34"/>
                <a:ea typeface="DejaVu Sans" pitchFamily="2"/>
                <a:cs typeface="DejaVu Sans" pitchFamily="2"/>
              </a:rPr>
              <a:t>res</a:t>
            </a:r>
            <a:r>
              <a:rPr lang="fr-FR" sz="2000" b="0" i="0" u="none" strike="noStrike" baseline="0" dirty="0">
                <a:ln>
                  <a:noFill/>
                </a:ln>
                <a:solidFill>
                  <a:srgbClr val="FFCC00"/>
                </a:solidFill>
                <a:latin typeface="arial" pitchFamily="34"/>
                <a:ea typeface="DejaVu Sans" pitchFamily="2"/>
                <a:cs typeface="DejaVu Sans" pitchFamily="2"/>
              </a:rPr>
              <a:t> ←  </a:t>
            </a:r>
            <a:r>
              <a:rPr lang="fr-FR" sz="2000" b="0" i="0" u="none" strike="noStrike" baseline="0" dirty="0" err="1">
                <a:ln>
                  <a:noFill/>
                </a:ln>
                <a:solidFill>
                  <a:srgbClr val="FFCC00"/>
                </a:solidFill>
                <a:latin typeface="arial" pitchFamily="34"/>
                <a:ea typeface="DejaVu Sans" pitchFamily="2"/>
                <a:cs typeface="DejaVu Sans" pitchFamily="2"/>
              </a:rPr>
              <a:t>res</a:t>
            </a:r>
            <a:r>
              <a:rPr lang="fr-FR" sz="2000" b="0" i="0" u="none" strike="noStrike" baseline="0" dirty="0">
                <a:ln>
                  <a:noFill/>
                </a:ln>
                <a:solidFill>
                  <a:srgbClr val="FFCC00"/>
                </a:solidFill>
                <a:latin typeface="arial" pitchFamily="34"/>
                <a:ea typeface="DejaVu Sans" pitchFamily="2"/>
                <a:cs typeface="DejaVu Sans" pitchFamily="2"/>
              </a:rPr>
              <a:t> * x 	</a:t>
            </a:r>
            <a:r>
              <a:rPr lang="fr-FR" sz="2000" b="0" i="0" u="none" strike="noStrike" baseline="0" dirty="0">
                <a:ln>
                  <a:noFill/>
                </a:ln>
                <a:solidFill>
                  <a:srgbClr val="FFFF00"/>
                </a:solidFill>
                <a:latin typeface="arial" pitchFamily="34"/>
                <a:ea typeface="DejaVu Sans" pitchFamily="2"/>
                <a:cs typeface="DejaVu Sans" pitchFamily="2"/>
              </a:rPr>
              <a:t>//itération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FINPOUR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	AFFICHER </a:t>
            </a:r>
            <a:r>
              <a:rPr lang="fr-FR" sz="2000" b="0" i="0" u="none" strike="noStrike" baseline="0" dirty="0">
                <a:ln>
                  <a:noFill/>
                </a:ln>
                <a:solidFill>
                  <a:srgbClr val="FFCC00"/>
                </a:solidFill>
                <a:latin typeface="arial" pitchFamily="34"/>
                <a:ea typeface="DejaVu Sans" pitchFamily="2"/>
                <a:cs typeface="DejaVu Sans" pitchFamily="2"/>
              </a:rPr>
              <a:t>x,  "puissance ", n, "vaut", </a:t>
            </a:r>
            <a:r>
              <a:rPr lang="fr-FR" sz="2000" b="0" i="0" u="none" strike="noStrike" baseline="0" dirty="0" err="1">
                <a:ln>
                  <a:noFill/>
                </a:ln>
                <a:solidFill>
                  <a:srgbClr val="FFCC00"/>
                </a:solidFill>
                <a:latin typeface="arial" pitchFamily="34"/>
                <a:ea typeface="DejaVu Sans" pitchFamily="2"/>
                <a:cs typeface="DejaVu Sans" pitchFamily="2"/>
              </a:rPr>
              <a:t>res</a:t>
            </a:r>
            <a:endParaRPr lang="fr-FR" sz="20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CC00"/>
                </a:solidFill>
                <a:latin typeface="arial" pitchFamily="34"/>
                <a:ea typeface="DejaVu Sans" pitchFamily="2"/>
                <a:cs typeface="DejaVu Sans" pitchFamily="2"/>
              </a:rPr>
              <a:t>FIN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La variable </a:t>
            </a:r>
            <a:r>
              <a:rPr lang="fr-FR" sz="2000" b="0" i="0" u="none" strike="noStrike" baseline="0" dirty="0" err="1">
                <a:ln>
                  <a:noFill/>
                </a:ln>
                <a:solidFill>
                  <a:srgbClr val="FFFF00"/>
                </a:solidFill>
                <a:latin typeface="arial" pitchFamily="34"/>
                <a:ea typeface="DejaVu Sans" pitchFamily="2"/>
                <a:cs typeface="DejaVu Sans" pitchFamily="2"/>
              </a:rPr>
              <a:t>res</a:t>
            </a:r>
            <a:r>
              <a:rPr lang="fr-FR" sz="2000" b="0" i="0" u="none" strike="noStrike" baseline="0" dirty="0">
                <a:ln>
                  <a:noFill/>
                </a:ln>
                <a:solidFill>
                  <a:srgbClr val="FFFF00"/>
                </a:solidFill>
                <a:latin typeface="arial" pitchFamily="34"/>
                <a:ea typeface="DejaVu Sans" pitchFamily="2"/>
                <a:cs typeface="DejaVu Sans" pitchFamily="2"/>
              </a:rPr>
              <a:t> ne vaut le résultat recherché qu’à la sortie de la boucle.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Entre temps, elle prend des valeurs intermédiaires qui servent à avancer d’une valeur initiale connue vers la valeur finale recherchée.</a:t>
            </a:r>
          </a:p>
        </p:txBody>
      </p:sp>
      <p:sp>
        <p:nvSpPr>
          <p:cNvPr id="5" name="Forme libre 4"/>
          <p:cNvSpPr/>
          <p:nvPr/>
        </p:nvSpPr>
        <p:spPr>
          <a:xfrm>
            <a:off x="142844" y="2786058"/>
            <a:ext cx="5940000" cy="1287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FFFF00"/>
            </a:solidFill>
            <a:prstDash val="solid"/>
            <a:miter/>
          </a:ln>
        </p:spPr>
        <p:txBody>
          <a:bodyPr vert="horz" wrap="none" lIns="90000" tIns="46800" rIns="90000" bIns="468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Class="entr"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Class="entr"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Class="entr"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Class="entr"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Class="entr"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Class="entr"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fill="hold" nodeType="click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 calcmode="lin" valueType="num">
                                      <p:cBhvr>
                                        <p:cTn id="5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59" presetClass="entr"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anim calcmode="lin" valueType="num">
                                      <p:cBhvr>
                                        <p:cTn id="6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6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6207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214282" y="2000240"/>
            <a:ext cx="3810000" cy="41148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199"/>
              </a:spcBef>
              <a:spcAft>
                <a:spcPts val="0"/>
              </a:spcAft>
              <a:buNone/>
            </a:pPr>
            <a:endParaRPr lang="fr-FR" sz="4800">
              <a:solidFill>
                <a:srgbClr val="FFFF00"/>
              </a:solidFill>
              <a:latin typeface="" pitchFamily="2"/>
            </a:endParaRPr>
          </a:p>
          <a:p>
            <a:pPr marL="0" lvl="0" indent="0">
              <a:spcBef>
                <a:spcPts val="1199"/>
              </a:spcBef>
              <a:spcAft>
                <a:spcPts val="0"/>
              </a:spcAft>
              <a:buNone/>
            </a:pPr>
            <a:endParaRPr lang="fr-FR" sz="4800">
              <a:solidFill>
                <a:srgbClr val="FFFF00"/>
              </a:solidFill>
              <a:latin typeface="" pitchFamily="2"/>
            </a:endParaRPr>
          </a:p>
        </p:txBody>
      </p:sp>
      <p:sp>
        <p:nvSpPr>
          <p:cNvPr id="5" name="Forme libre 4"/>
          <p:cNvSpPr/>
          <p:nvPr/>
        </p:nvSpPr>
        <p:spPr>
          <a:xfrm>
            <a:off x="250920" y="692279"/>
            <a:ext cx="8569080" cy="8621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Trace </a:t>
            </a:r>
            <a:r>
              <a:rPr lang="fr-FR" sz="2000" b="0" i="0" u="none" strike="noStrike" baseline="0">
                <a:ln>
                  <a:noFill/>
                </a:ln>
                <a:solidFill>
                  <a:srgbClr val="FFFF00"/>
                </a:solidFill>
                <a:latin typeface="arial" pitchFamily="34"/>
                <a:ea typeface="DejaVu Sans" pitchFamily="2"/>
                <a:cs typeface="DejaVu Sans" pitchFamily="2"/>
              </a:rPr>
              <a:t>du morceau d’algorithme encadré pour x= 5 et n=4</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
        <p:nvSpPr>
          <p:cNvPr id="6" name="Rectangle 5"/>
          <p:cNvSpPr/>
          <p:nvPr/>
        </p:nvSpPr>
        <p:spPr>
          <a:xfrm>
            <a:off x="642910" y="1785926"/>
            <a:ext cx="6500842" cy="3139321"/>
          </a:xfrm>
          <a:prstGeom prst="rect">
            <a:avLst/>
          </a:prstGeom>
        </p:spPr>
        <p:txBody>
          <a:bodyPr wrap="square" numCol="2">
            <a:spAutoFit/>
          </a:bodyPr>
          <a:lstStyle/>
          <a:p>
            <a:r>
              <a:rPr lang="fr-FR" b="1" dirty="0"/>
              <a:t>tour de boucle</a:t>
            </a:r>
            <a:r>
              <a:rPr lang="fr-FR" dirty="0"/>
              <a:t/>
            </a:r>
            <a:br>
              <a:rPr lang="fr-FR" dirty="0"/>
            </a:br>
            <a:r>
              <a:rPr lang="fr-FR" dirty="0"/>
              <a:t>(valeur du compteur)</a:t>
            </a:r>
            <a:br>
              <a:rPr lang="fr-FR" dirty="0"/>
            </a:br>
            <a:r>
              <a:rPr lang="fr-FR" dirty="0"/>
              <a:t/>
            </a:r>
            <a:br>
              <a:rPr lang="fr-FR" dirty="0"/>
            </a:br>
            <a:r>
              <a:rPr lang="fr-FR" dirty="0"/>
              <a:t>avant</a:t>
            </a:r>
            <a:br>
              <a:rPr lang="fr-FR" dirty="0"/>
            </a:br>
            <a:r>
              <a:rPr lang="fr-FR" dirty="0"/>
              <a:t>1er (i#1)</a:t>
            </a:r>
            <a:br>
              <a:rPr lang="fr-FR" dirty="0"/>
            </a:br>
            <a:r>
              <a:rPr lang="fr-FR" dirty="0"/>
              <a:t>2ième (i#2)</a:t>
            </a:r>
            <a:br>
              <a:rPr lang="fr-FR" dirty="0"/>
            </a:br>
            <a:r>
              <a:rPr lang="fr-FR" dirty="0"/>
              <a:t>3ième (i#3)</a:t>
            </a:r>
            <a:br>
              <a:rPr lang="fr-FR" dirty="0"/>
            </a:br>
            <a:r>
              <a:rPr lang="fr-FR" dirty="0"/>
              <a:t>4ième (i#4) </a:t>
            </a:r>
            <a:br>
              <a:rPr lang="fr-FR" dirty="0"/>
            </a:br>
            <a:r>
              <a:rPr lang="fr-FR" dirty="0"/>
              <a:t>i vaut n donc arrêt de la boucle</a:t>
            </a:r>
            <a:br>
              <a:rPr lang="fr-FR" dirty="0"/>
            </a:br>
            <a:r>
              <a:rPr lang="fr-FR" dirty="0"/>
              <a:t>après</a:t>
            </a:r>
            <a:br>
              <a:rPr lang="fr-FR" dirty="0"/>
            </a:br>
            <a:r>
              <a:rPr lang="fr-FR" dirty="0"/>
              <a:t>	</a:t>
            </a:r>
            <a:r>
              <a:rPr lang="fr-FR" b="1" dirty="0"/>
              <a:t>valeur de </a:t>
            </a:r>
            <a:r>
              <a:rPr lang="fr-FR" b="1" dirty="0" err="1"/>
              <a:t>res</a:t>
            </a:r>
            <a:r>
              <a:rPr lang="fr-FR" b="1" dirty="0"/>
              <a:t/>
            </a:r>
            <a:br>
              <a:rPr lang="fr-FR" b="1" dirty="0"/>
            </a:br>
            <a:r>
              <a:rPr lang="fr-FR" dirty="0"/>
              <a:t/>
            </a:r>
            <a:br>
              <a:rPr lang="fr-FR" dirty="0"/>
            </a:br>
            <a:r>
              <a:rPr lang="fr-FR" dirty="0"/>
              <a:t/>
            </a:r>
            <a:br>
              <a:rPr lang="fr-FR" dirty="0"/>
            </a:br>
            <a:r>
              <a:rPr lang="fr-FR" dirty="0"/>
              <a:t>1      grâce à l’initialisation</a:t>
            </a:r>
            <a:br>
              <a:rPr lang="fr-FR" dirty="0"/>
            </a:br>
            <a:r>
              <a:rPr lang="fr-FR" dirty="0"/>
              <a:t>5      1 * x (x vaut 5)</a:t>
            </a:r>
            <a:br>
              <a:rPr lang="fr-FR" dirty="0"/>
            </a:br>
            <a:r>
              <a:rPr lang="fr-FR" dirty="0"/>
              <a:t>25     x * x</a:t>
            </a:r>
            <a:br>
              <a:rPr lang="fr-FR" dirty="0"/>
            </a:br>
            <a:r>
              <a:rPr lang="fr-FR" dirty="0"/>
              <a:t>125   x² * x</a:t>
            </a:r>
            <a:br>
              <a:rPr lang="fr-FR" dirty="0"/>
            </a:br>
            <a:r>
              <a:rPr lang="fr-FR" dirty="0"/>
              <a:t>525   x3 * x soit x4</a:t>
            </a:r>
            <a:br>
              <a:rPr lang="fr-FR" dirty="0"/>
            </a:br>
            <a:r>
              <a:rPr lang="fr-FR" dirty="0"/>
              <a:t/>
            </a:r>
            <a:br>
              <a:rPr lang="fr-FR" dirty="0"/>
            </a:br>
            <a:r>
              <a:rPr lang="fr-FR" b="1" dirty="0"/>
              <a:t>525   le résultat voulu</a:t>
            </a:r>
            <a:r>
              <a:rPr lang="fr-FR" dirty="0"/>
              <a:t/>
            </a:r>
            <a:br>
              <a:rPr lang="fr-FR" dirty="0"/>
            </a:br>
            <a:r>
              <a:rPr lang="fr-FR" dirty="0"/>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539640" y="620640"/>
            <a:ext cx="7920000" cy="467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Trouver le minimum d’une suite de nombres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1"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Objectif : trouver le plus petit parmi une liste de 100 nombres saisis par l’utilisateur.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Comment faire ?</a:t>
            </a: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irréaliste de déclarer 100 variables et de les comparer toutes une à une.</a:t>
            </a:r>
          </a:p>
          <a:p>
            <a:pPr marL="0" marR="0" lvl="0" indent="0" algn="l" rtl="0" hangingPunct="0">
              <a:lnSpc>
                <a:spcPct val="100000"/>
              </a:lnSpc>
              <a:spcBef>
                <a:spcPts val="0"/>
              </a:spcBef>
              <a:spcAft>
                <a:spcPts val="0"/>
              </a:spcAft>
              <a:buClr>
                <a:srgbClr val="FFFF00"/>
              </a:buClr>
              <a:buSzPct val="100000"/>
              <a:buFont typeface="Symbol" pitchFamily="18"/>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=&gt; La saisie des nombres de la liste va se faire à l’intérieur d’une boucle à l’aide d’une seule variable.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=&gt;Utilisation d’une itération pour obtenir le minimum.</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 calcmode="lin" valueType="num">
                                      <p:cBhvr>
                                        <p:cTn id="3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142844" y="571480"/>
            <a:ext cx="8572560" cy="48034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PROGRAMME </a:t>
            </a:r>
            <a:r>
              <a:rPr lang="fr-FR" sz="1800" b="1" i="0" u="none" strike="noStrike" baseline="0" dirty="0" err="1">
                <a:ln>
                  <a:noFill/>
                </a:ln>
                <a:solidFill>
                  <a:srgbClr val="FFCC00"/>
                </a:solidFill>
                <a:latin typeface="arial" pitchFamily="34"/>
                <a:ea typeface="DejaVu Sans" pitchFamily="2"/>
                <a:cs typeface="DejaVu Sans" pitchFamily="2"/>
              </a:rPr>
              <a:t>Recherche</a:t>
            </a:r>
            <a:r>
              <a:rPr lang="fr-FR" sz="1800" b="0" i="0" u="none" strike="noStrike" baseline="0" dirty="0" err="1">
                <a:ln>
                  <a:noFill/>
                </a:ln>
                <a:solidFill>
                  <a:srgbClr val="FFCC00"/>
                </a:solidFill>
                <a:latin typeface="arial" pitchFamily="34"/>
                <a:ea typeface="DejaVu Sans" pitchFamily="2"/>
                <a:cs typeface="DejaVu Sans" pitchFamily="2"/>
              </a:rPr>
              <a:t>Minimum</a:t>
            </a:r>
            <a:endParaRPr lang="fr-FR" sz="1800" b="0" i="0" u="none" strike="noStrike" baseline="0" dirty="0">
              <a:ln>
                <a:noFill/>
              </a:ln>
              <a:solidFill>
                <a:srgbClr val="FFCC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sng" strike="noStrike" baseline="0" dirty="0">
                <a:ln>
                  <a:noFill/>
                </a:ln>
                <a:solidFill>
                  <a:srgbClr val="FFCC00"/>
                </a:solidFill>
                <a:uFillTx/>
                <a:latin typeface="arial" pitchFamily="34"/>
                <a:ea typeface="DejaVu Sans" pitchFamily="2"/>
                <a:cs typeface="DejaVu Sans" pitchFamily="2"/>
              </a:rPr>
              <a:t>VAR</a:t>
            </a:r>
            <a:r>
              <a:rPr lang="fr-FR" sz="1800" b="0" i="0" u="none" strike="noStrike" baseline="0" dirty="0">
                <a:ln>
                  <a:noFill/>
                </a:ln>
                <a:solidFill>
                  <a:srgbClr val="FFCC00"/>
                </a:solidFill>
                <a:latin typeface="arial" pitchFamily="34"/>
                <a:ea typeface="DejaVu Sans" pitchFamily="2"/>
                <a:cs typeface="DejaVu Sans" pitchFamily="2"/>
              </a:rPr>
              <a:t>	i: entier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nb : réel    </a:t>
            </a:r>
            <a:r>
              <a:rPr lang="fr-FR" sz="1800" b="0" i="0" u="none" strike="noStrike" baseline="0" dirty="0">
                <a:ln>
                  <a:noFill/>
                </a:ln>
                <a:solidFill>
                  <a:srgbClr val="FFFF00"/>
                </a:solidFill>
                <a:latin typeface="arial" pitchFamily="34"/>
                <a:ea typeface="DejaVu Sans" pitchFamily="2"/>
                <a:cs typeface="DejaVu Sans" pitchFamily="2"/>
              </a:rPr>
              <a:t>//pour la saisie des nombres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mini : réel  </a:t>
            </a:r>
            <a:r>
              <a:rPr lang="fr-FR" sz="1800" b="0" i="0" u="none" strike="noStrike" baseline="0" dirty="0">
                <a:ln>
                  <a:noFill/>
                </a:ln>
                <a:solidFill>
                  <a:srgbClr val="FFFF00"/>
                </a:solidFill>
                <a:latin typeface="arial" pitchFamily="34"/>
                <a:ea typeface="DejaVu Sans" pitchFamily="2"/>
                <a:cs typeface="DejaVu Sans" pitchFamily="2"/>
              </a:rPr>
              <a:t>//minimum</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sng" strike="noStrike" baseline="0" dirty="0">
                <a:ln>
                  <a:noFill/>
                </a:ln>
                <a:solidFill>
                  <a:srgbClr val="FFCC00"/>
                </a:solidFill>
                <a:uFillTx/>
                <a:latin typeface="arial" pitchFamily="34"/>
                <a:ea typeface="DejaVu Sans" pitchFamily="2"/>
                <a:cs typeface="DejaVu Sans" pitchFamily="2"/>
              </a:rPr>
              <a:t>DEBUT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Entrez un nombre"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SAISIR  </a:t>
            </a:r>
            <a:r>
              <a:rPr lang="fr-FR" sz="1800" b="0" i="0" u="none" strike="noStrike" baseline="0" dirty="0">
                <a:ln>
                  <a:noFill/>
                </a:ln>
                <a:solidFill>
                  <a:srgbClr val="FFCC00"/>
                </a:solidFill>
                <a:latin typeface="arial" pitchFamily="34"/>
                <a:ea typeface="DejaVu Sans" pitchFamily="2"/>
                <a:cs typeface="DejaVu Sans" pitchFamily="2"/>
              </a:rPr>
              <a:t>nb</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mini ←  nb   	</a:t>
            </a:r>
            <a:r>
              <a:rPr lang="fr-FR" sz="1800" b="0" i="1" u="none" strike="noStrike" baseline="0" dirty="0">
                <a:ln>
                  <a:noFill/>
                </a:ln>
                <a:solidFill>
                  <a:srgbClr val="FFFF00"/>
                </a:solidFill>
                <a:latin typeface="arial" pitchFamily="34"/>
                <a:ea typeface="DejaVu Sans" pitchFamily="2"/>
                <a:cs typeface="DejaVu Sans" pitchFamily="2"/>
              </a:rPr>
              <a:t>//Initialisation : le 1er nombre est actuellement le minimum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1" u="none" strike="noStrike" baseline="0" dirty="0">
                <a:ln>
                  <a:noFill/>
                </a:ln>
                <a:solidFill>
                  <a:srgbClr val="FFCC00"/>
                </a:solidFill>
                <a:latin typeface="arial" pitchFamily="34"/>
                <a:ea typeface="DejaVu Sans" pitchFamily="2"/>
                <a:cs typeface="DejaVu Sans" pitchFamily="2"/>
              </a:rPr>
              <a:t> </a:t>
            </a:r>
            <a:r>
              <a:rPr lang="fr-FR" sz="1800" b="1"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POUR</a:t>
            </a:r>
            <a:r>
              <a:rPr lang="fr-FR" sz="1800" b="1"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i </a:t>
            </a:r>
            <a:r>
              <a:rPr lang="fr-FR" sz="1800" b="0" i="0" u="sng" strike="noStrike" baseline="0" dirty="0">
                <a:ln>
                  <a:noFill/>
                </a:ln>
                <a:solidFill>
                  <a:srgbClr val="FFCC00"/>
                </a:solidFill>
                <a:uFillTx/>
                <a:latin typeface="arial" pitchFamily="34"/>
                <a:ea typeface="DejaVu Sans" pitchFamily="2"/>
                <a:cs typeface="DejaVu Sans" pitchFamily="2"/>
              </a:rPr>
              <a:t>DE</a:t>
            </a:r>
            <a:r>
              <a:rPr lang="fr-FR" sz="1800" b="0" i="0" u="none" strike="noStrike" baseline="0" dirty="0">
                <a:ln>
                  <a:noFill/>
                </a:ln>
                <a:solidFill>
                  <a:srgbClr val="FFCC00"/>
                </a:solidFill>
                <a:latin typeface="arial" pitchFamily="34"/>
                <a:ea typeface="DejaVu Sans" pitchFamily="2"/>
                <a:cs typeface="DejaVu Sans" pitchFamily="2"/>
              </a:rPr>
              <a:t> 2 </a:t>
            </a:r>
            <a:r>
              <a:rPr lang="fr-FR" sz="1800" b="1" i="0" u="sng" strike="noStrike" baseline="0" dirty="0">
                <a:ln>
                  <a:noFill/>
                </a:ln>
                <a:solidFill>
                  <a:srgbClr val="FFCC00"/>
                </a:solidFill>
                <a:uFillTx/>
                <a:latin typeface="arial" pitchFamily="34"/>
                <a:ea typeface="DejaVu Sans" pitchFamily="2"/>
                <a:cs typeface="DejaVu Sans" pitchFamily="2"/>
              </a:rPr>
              <a:t>A</a:t>
            </a:r>
            <a:r>
              <a:rPr lang="fr-FR" sz="1800" b="1"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100 </a:t>
            </a:r>
            <a:r>
              <a:rPr lang="fr-FR" sz="1800" b="1" i="0" u="sng" strike="noStrike" baseline="0" dirty="0">
                <a:ln>
                  <a:noFill/>
                </a:ln>
                <a:solidFill>
                  <a:srgbClr val="FFCC00"/>
                </a:solidFill>
                <a:uFillTx/>
                <a:latin typeface="arial" pitchFamily="34"/>
                <a:ea typeface="DejaVu Sans" pitchFamily="2"/>
                <a:cs typeface="DejaVu Sans" pitchFamily="2"/>
              </a:rPr>
              <a:t>FAIRE</a:t>
            </a:r>
            <a:r>
              <a:rPr lang="fr-FR" sz="1800" b="1" i="0" u="none" strike="noStrike" baseline="0" dirty="0">
                <a:ln>
                  <a:noFill/>
                </a:ln>
                <a:solidFill>
                  <a:srgbClr val="FFCC00"/>
                </a:solidFill>
                <a:latin typeface="arial" pitchFamily="34"/>
                <a:ea typeface="DejaVu Sans" pitchFamily="2"/>
                <a:cs typeface="DejaVu Sans" pitchFamily="2"/>
              </a:rPr>
              <a:t> </a:t>
            </a:r>
            <a:r>
              <a:rPr lang="fr-FR" sz="1800" b="1" i="0" u="none" strike="noStrike" dirty="0">
                <a:ln>
                  <a:noFill/>
                </a:ln>
                <a:solidFill>
                  <a:srgbClr val="FFCC00"/>
                </a:solidFill>
                <a:latin typeface="arial" pitchFamily="34"/>
                <a:ea typeface="DejaVu Sans" pitchFamily="2"/>
                <a:cs typeface="DejaVu Sans" pitchFamily="2"/>
              </a:rPr>
              <a:t> </a:t>
            </a:r>
            <a:r>
              <a:rPr lang="fr-FR" sz="1800" b="0" i="1" u="none" strike="noStrike" baseline="0" dirty="0">
                <a:ln>
                  <a:noFill/>
                </a:ln>
                <a:solidFill>
                  <a:srgbClr val="FFFF00"/>
                </a:solidFill>
                <a:latin typeface="arial" pitchFamily="34"/>
                <a:ea typeface="DejaVu Sans" pitchFamily="2"/>
                <a:cs typeface="DejaVu Sans" pitchFamily="2"/>
              </a:rPr>
              <a:t>//pour tous les nombres du 2</a:t>
            </a:r>
            <a:r>
              <a:rPr lang="fr-FR" sz="1800" b="0" i="1" u="none" strike="noStrike" baseline="30000" dirty="0">
                <a:ln>
                  <a:noFill/>
                </a:ln>
                <a:solidFill>
                  <a:srgbClr val="FFFF00"/>
                </a:solidFill>
                <a:latin typeface="arial" pitchFamily="34"/>
                <a:ea typeface="DejaVu Sans" pitchFamily="2"/>
                <a:cs typeface="DejaVu Sans" pitchFamily="2"/>
              </a:rPr>
              <a:t>ème</a:t>
            </a:r>
            <a:r>
              <a:rPr lang="fr-FR" sz="1800" b="0" i="1" u="none" strike="noStrike" baseline="0" dirty="0">
                <a:ln>
                  <a:noFill/>
                </a:ln>
                <a:solidFill>
                  <a:srgbClr val="FFFF00"/>
                </a:solidFill>
                <a:latin typeface="arial" pitchFamily="34"/>
                <a:ea typeface="DejaVu Sans" pitchFamily="2"/>
                <a:cs typeface="DejaVu Sans" pitchFamily="2"/>
              </a:rPr>
              <a:t> au dernier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Entrez un autre nombre"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SAISIR </a:t>
            </a:r>
            <a:r>
              <a:rPr lang="fr-FR" sz="1800" b="0" i="0" u="none" strike="noStrike" baseline="0" dirty="0">
                <a:ln>
                  <a:noFill/>
                </a:ln>
                <a:solidFill>
                  <a:srgbClr val="FFCC00"/>
                </a:solidFill>
                <a:latin typeface="arial" pitchFamily="34"/>
                <a:ea typeface="DejaVu Sans" pitchFamily="2"/>
                <a:cs typeface="DejaVu Sans" pitchFamily="2"/>
              </a:rPr>
              <a:t>nb 	</a:t>
            </a:r>
            <a:r>
              <a:rPr lang="fr-FR" sz="1800" b="0" i="1" u="none" strike="noStrike" baseline="0" dirty="0">
                <a:ln>
                  <a:noFill/>
                </a:ln>
                <a:solidFill>
                  <a:srgbClr val="FFFF00"/>
                </a:solidFill>
                <a:latin typeface="arial" pitchFamily="34"/>
                <a:ea typeface="DejaVu Sans" pitchFamily="2"/>
                <a:cs typeface="DejaVu Sans" pitchFamily="2"/>
              </a:rPr>
              <a:t>//on le met en mémoire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SI</a:t>
            </a:r>
            <a:r>
              <a:rPr lang="fr-FR" sz="1800" b="1"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nb &lt; mini </a:t>
            </a:r>
            <a:r>
              <a:rPr lang="fr-FR" sz="1800" b="0" i="0" u="sng" strike="noStrike" baseline="0" dirty="0">
                <a:ln>
                  <a:noFill/>
                </a:ln>
                <a:solidFill>
                  <a:srgbClr val="FFCC00"/>
                </a:solidFill>
                <a:uFillTx/>
                <a:latin typeface="arial" pitchFamily="34"/>
                <a:ea typeface="DejaVu Sans" pitchFamily="2"/>
                <a:cs typeface="DejaVu Sans" pitchFamily="2"/>
              </a:rPr>
              <a:t>ALORS</a:t>
            </a:r>
            <a:r>
              <a:rPr lang="fr-FR" sz="1800" b="0" i="0" u="none" strike="noStrike" baseline="0" dirty="0">
                <a:ln>
                  <a:noFill/>
                </a:ln>
                <a:solidFill>
                  <a:srgbClr val="FFCC00"/>
                </a:solidFill>
                <a:latin typeface="arial" pitchFamily="34"/>
                <a:ea typeface="DejaVu Sans" pitchFamily="2"/>
                <a:cs typeface="DejaVu Sans" pitchFamily="2"/>
              </a:rPr>
              <a:t>    </a:t>
            </a:r>
            <a:r>
              <a:rPr lang="fr-FR" sz="1800" b="0" i="1" u="none" strike="noStrike" baseline="0" dirty="0">
                <a:ln>
                  <a:noFill/>
                </a:ln>
                <a:solidFill>
                  <a:srgbClr val="FFFF00"/>
                </a:solidFill>
                <a:latin typeface="arial" pitchFamily="34"/>
                <a:ea typeface="DejaVu Sans" pitchFamily="2"/>
                <a:cs typeface="DejaVu Sans" pitchFamily="2"/>
              </a:rPr>
              <a:t>// Si plus petit que le minimum trouvé au tour précédent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mini ←  nb       </a:t>
            </a:r>
            <a:r>
              <a:rPr lang="fr-FR" sz="1800" b="0" i="1" u="none" strike="noStrike" baseline="0" dirty="0">
                <a:ln>
                  <a:noFill/>
                </a:ln>
                <a:solidFill>
                  <a:srgbClr val="FFFF00"/>
                </a:solidFill>
                <a:latin typeface="arial" pitchFamily="34"/>
                <a:ea typeface="DejaVu Sans" pitchFamily="2"/>
                <a:cs typeface="DejaVu Sans" pitchFamily="2"/>
              </a:rPr>
              <a:t>// c’est le nouveau minimum parmi les nombres déjà saisis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FINSI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FINPOUR</a:t>
            </a:r>
            <a:r>
              <a:rPr lang="fr-FR" sz="1800" b="1" i="0" u="none" strike="noStrike" baseline="0" dirty="0">
                <a:ln>
                  <a:noFill/>
                </a:ln>
                <a:solidFill>
                  <a:srgbClr val="FFCC00"/>
                </a:solidFill>
                <a:latin typeface="arial" pitchFamily="34"/>
                <a:ea typeface="DejaVu Sans" pitchFamily="2"/>
                <a:cs typeface="DejaVu Sans" pitchFamily="2"/>
              </a:rPr>
              <a:t>   </a:t>
            </a:r>
            <a:r>
              <a:rPr lang="fr-FR" sz="1800" b="0" i="1" u="none" strike="noStrike" baseline="0" dirty="0">
                <a:ln>
                  <a:noFill/>
                </a:ln>
                <a:solidFill>
                  <a:srgbClr val="FFFF00"/>
                </a:solidFill>
                <a:latin typeface="arial" pitchFamily="34"/>
                <a:ea typeface="DejaVu Sans" pitchFamily="2"/>
                <a:cs typeface="DejaVu Sans" pitchFamily="2"/>
              </a:rPr>
              <a:t>//A la sortie de la boucle, mini vaut le minimum des 100 nombres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	AFFICHER "</a:t>
            </a:r>
            <a:r>
              <a:rPr lang="fr-FR" sz="1800" b="0" i="0" u="none" strike="noStrike" baseline="0" dirty="0">
                <a:ln>
                  <a:noFill/>
                </a:ln>
                <a:solidFill>
                  <a:srgbClr val="FFCC00"/>
                </a:solidFill>
                <a:latin typeface="arial" pitchFamily="34"/>
                <a:ea typeface="DejaVu Sans" pitchFamily="2"/>
                <a:cs typeface="DejaVu Sans" pitchFamily="2"/>
              </a:rPr>
              <a:t>Le minimum des nombres saisis est", mini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sng" strike="noStrike" baseline="0" dirty="0">
                <a:ln>
                  <a:noFill/>
                </a:ln>
                <a:solidFill>
                  <a:srgbClr val="FFCC00"/>
                </a:solidFill>
                <a:uFillTx/>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Class="entr"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Class="entr"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 calcmode="lin" valueType="num">
                                      <p:cBhvr>
                                        <p:cTn id="5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 calcmode="lin" valueType="num">
                                      <p:cBhvr>
                                        <p:cTn id="6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65" presetClass="entr" fill="hold" nodeType="with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fill="hold"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p:cTn id="7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81" presetClass="entr" fill="hold" nodeType="with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anim calcmode="lin" valueType="num">
                                      <p:cBhvr>
                                        <p:cTn id="8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8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fill="hold" nodeType="clickEffect">
                                  <p:stCondLst>
                                    <p:cond delay="0"/>
                                  </p:stCondLst>
                                  <p:childTnLst>
                                    <p:set>
                                      <p:cBhvr>
                                        <p:cTn id="88" dur="1" fill="hold">
                                          <p:stCondLst>
                                            <p:cond delay="0"/>
                                          </p:stCondLst>
                                        </p:cTn>
                                        <p:tgtEl>
                                          <p:spTgt spid="4">
                                            <p:txEl>
                                              <p:pRg st="14" end="14"/>
                                            </p:txEl>
                                          </p:spTgt>
                                        </p:tgtEl>
                                        <p:attrNameLst>
                                          <p:attrName>style.visibility</p:attrName>
                                        </p:attrNameLst>
                                      </p:cBhvr>
                                      <p:to>
                                        <p:strVal val="visible"/>
                                      </p:to>
                                    </p:set>
                                    <p:anim calcmode="lin" valueType="num">
                                      <p:cBhvr>
                                        <p:cTn id="8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9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Class="entr" fill="hold" nodeType="clickEffect">
                                  <p:stCondLst>
                                    <p:cond delay="0"/>
                                  </p:stCondLst>
                                  <p:childTnLst>
                                    <p:set>
                                      <p:cBhvr>
                                        <p:cTn id="94" dur="1" fill="hold">
                                          <p:stCondLst>
                                            <p:cond delay="0"/>
                                          </p:stCondLst>
                                        </p:cTn>
                                        <p:tgtEl>
                                          <p:spTgt spid="4">
                                            <p:txEl>
                                              <p:pRg st="15" end="15"/>
                                            </p:txEl>
                                          </p:spTgt>
                                        </p:tgtEl>
                                        <p:attrNameLst>
                                          <p:attrName>style.visibility</p:attrName>
                                        </p:attrNameLst>
                                      </p:cBhvr>
                                      <p:to>
                                        <p:strVal val="visible"/>
                                      </p:to>
                                    </p:set>
                                    <p:anim calcmode="lin" valueType="num">
                                      <p:cBhvr>
                                        <p:cTn id="9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96"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97" presetClass="entr" fill="hold" nodeType="withEffect">
                                  <p:stCondLst>
                                    <p:cond delay="0"/>
                                  </p:stCondLst>
                                  <p:childTnLst>
                                    <p:set>
                                      <p:cBhvr>
                                        <p:cTn id="98" dur="1" fill="hold">
                                          <p:stCondLst>
                                            <p:cond delay="0"/>
                                          </p:stCondLst>
                                        </p:cTn>
                                        <p:tgtEl>
                                          <p:spTgt spid="4">
                                            <p:txEl>
                                              <p:pRg st="16" end="16"/>
                                            </p:txEl>
                                          </p:spTgt>
                                        </p:tgtEl>
                                        <p:attrNameLst>
                                          <p:attrName>style.visibility</p:attrName>
                                        </p:attrNameLst>
                                      </p:cBhvr>
                                      <p:to>
                                        <p:strVal val="visible"/>
                                      </p:to>
                                    </p:set>
                                    <p:anim calcmode="lin" valueType="num">
                                      <p:cBhvr>
                                        <p:cTn id="9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00"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539640" y="907919"/>
            <a:ext cx="8064719" cy="497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 chaque tour de boucle, un nombre supplémentaire est saisi.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Si on connaît le minimum parmi tous les précédents nombre saisis, il suffit de comparer le nouveau nombre à ce minimum pour avoir le nouveau minimum (parmi tous les nombres, y compris le dernier).</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Si le nouveau nombre saisi est plus petit que le plus petit des nombres précédents, alors le nouveau nombre est le nouveau minimum parmi tous les nombres saisis. Sinon, le minimum reste le même.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Avant la première saisie, il n’y a pas de minimum. En fait, lorsqu’un seul nombre est saisi, c’est forcément lui le minimum.</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Donc on commence à faire la boucle à partir du deuxième élément saisi.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762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1- Boucle TANT QUE … FAIRE</a:t>
            </a:r>
          </a:p>
        </p:txBody>
      </p:sp>
      <p:sp>
        <p:nvSpPr>
          <p:cNvPr id="3" name="Espace réservé du texte 2"/>
          <p:cNvSpPr txBox="1">
            <a:spLocks noGrp="1"/>
          </p:cNvSpPr>
          <p:nvPr>
            <p:ph type="body" idx="4294967295"/>
          </p:nvPr>
        </p:nvSpPr>
        <p:spPr>
          <a:xfrm>
            <a:off x="428596" y="928670"/>
            <a:ext cx="8208963" cy="3856038"/>
          </a:xfrm>
        </p:spPr>
        <p:txBody>
          <a:bodyPr wrap="square" lIns="90000" tIns="46800" rIns="90000" bIns="46800" anchor="t" anchorCtr="0">
            <a:normAutofit fontScale="92500" lnSpcReduction="2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spcBef>
                <a:spcPts val="499"/>
              </a:spcBef>
              <a:spcAft>
                <a:spcPts val="0"/>
              </a:spcAft>
              <a:buNone/>
            </a:pPr>
            <a:r>
              <a:rPr lang="fr-FR" sz="2000" dirty="0">
                <a:latin typeface="" pitchFamily="2"/>
              </a:rPr>
              <a:t>La boucle </a:t>
            </a:r>
            <a:r>
              <a:rPr lang="fr-FR" sz="2000" b="1" dirty="0">
                <a:latin typeface="" pitchFamily="2"/>
              </a:rPr>
              <a:t>TANT QUE … FAIRE</a:t>
            </a:r>
            <a:r>
              <a:rPr lang="fr-FR" sz="2000" dirty="0">
                <a:latin typeface="" pitchFamily="2"/>
              </a:rPr>
              <a:t> permet de répéter un traitement tant qu'une expression conditionnelle est vraie.</a:t>
            </a:r>
          </a:p>
          <a:p>
            <a:pPr marL="342720" lvl="0" indent="-342720">
              <a:spcBef>
                <a:spcPts val="499"/>
              </a:spcBef>
              <a:spcAft>
                <a:spcPts val="0"/>
              </a:spcAft>
              <a:buNone/>
            </a:pPr>
            <a:r>
              <a:rPr lang="fr-FR" sz="2000" b="1" dirty="0">
                <a:latin typeface="" pitchFamily="2"/>
              </a:rPr>
              <a:t>Si d'emblée, la condition n'est pas vraie, le traitement ne sera pas exécuté.</a:t>
            </a:r>
          </a:p>
          <a:p>
            <a:pPr marL="342720" lvl="0" indent="-342720">
              <a:spcBef>
                <a:spcPts val="499"/>
              </a:spcBef>
              <a:spcAft>
                <a:spcPts val="0"/>
              </a:spcAft>
              <a:buNone/>
            </a:pPr>
            <a:r>
              <a:rPr lang="fr-FR" sz="2000" b="1" dirty="0">
                <a:latin typeface="" pitchFamily="2"/>
              </a:rPr>
              <a:t> </a:t>
            </a:r>
          </a:p>
          <a:p>
            <a:pPr marL="342720" lvl="0" indent="-342720">
              <a:spcBef>
                <a:spcPts val="499"/>
              </a:spcBef>
              <a:spcAft>
                <a:spcPts val="0"/>
              </a:spcAft>
              <a:buNone/>
            </a:pPr>
            <a:r>
              <a:rPr lang="fr-FR" sz="2000" dirty="0">
                <a:latin typeface="" pitchFamily="2"/>
              </a:rPr>
              <a:t>Remarque :</a:t>
            </a:r>
          </a:p>
          <a:p>
            <a:pPr marL="342720" lvl="0" indent="-342720">
              <a:spcBef>
                <a:spcPts val="499"/>
              </a:spcBef>
              <a:spcAft>
                <a:spcPts val="0"/>
              </a:spcAft>
              <a:buNone/>
            </a:pPr>
            <a:r>
              <a:rPr lang="fr-FR" sz="2000" dirty="0">
                <a:latin typeface="" pitchFamily="2"/>
              </a:rPr>
              <a:t>La boucle TANT QUE a un point commun avec la structure conditionnelle : si la condition n'est pas vraie, le traitement n'est pas exécuté.</a:t>
            </a:r>
          </a:p>
          <a:p>
            <a:pPr marL="342720" lvl="0" indent="-342720">
              <a:spcBef>
                <a:spcPts val="499"/>
              </a:spcBef>
              <a:spcAft>
                <a:spcPts val="0"/>
              </a:spcAft>
              <a:buNone/>
            </a:pPr>
            <a:endParaRPr lang="fr-FR" sz="2000" dirty="0">
              <a:latin typeface="" pitchFamily="2"/>
            </a:endParaRPr>
          </a:p>
          <a:p>
            <a:pPr marL="342720" lvl="0" indent="-342720">
              <a:spcBef>
                <a:spcPts val="499"/>
              </a:spcBef>
              <a:spcAft>
                <a:spcPts val="0"/>
              </a:spcAft>
              <a:buNone/>
            </a:pPr>
            <a:r>
              <a:rPr lang="fr-FR" sz="2000" dirty="0">
                <a:latin typeface="" pitchFamily="2"/>
              </a:rPr>
              <a:t>Syntaxe :</a:t>
            </a:r>
          </a:p>
          <a:p>
            <a:pPr marL="342720" lvl="0" indent="-342720">
              <a:spcBef>
                <a:spcPts val="499"/>
              </a:spcBef>
              <a:spcAft>
                <a:spcPts val="0"/>
              </a:spcAft>
              <a:buNone/>
            </a:pPr>
            <a:r>
              <a:rPr lang="fr-FR" sz="2000" b="1" dirty="0">
                <a:solidFill>
                  <a:srgbClr val="FFCC00"/>
                </a:solidFill>
                <a:latin typeface="" pitchFamily="2"/>
              </a:rPr>
              <a:t>TANT QUE </a:t>
            </a:r>
            <a:r>
              <a:rPr lang="fr-FR" sz="2000" i="1" dirty="0">
                <a:solidFill>
                  <a:srgbClr val="FFCC00"/>
                </a:solidFill>
                <a:latin typeface="" pitchFamily="2"/>
              </a:rPr>
              <a:t>condition d'exécution</a:t>
            </a:r>
            <a:r>
              <a:rPr lang="fr-FR" sz="2000" dirty="0">
                <a:solidFill>
                  <a:srgbClr val="FFCC00"/>
                </a:solidFill>
                <a:latin typeface="" pitchFamily="2"/>
              </a:rPr>
              <a:t> </a:t>
            </a:r>
            <a:r>
              <a:rPr lang="fr-FR" sz="2000" b="1" dirty="0">
                <a:solidFill>
                  <a:srgbClr val="FFCC00"/>
                </a:solidFill>
                <a:latin typeface="" pitchFamily="2"/>
              </a:rPr>
              <a:t>FAIRE</a:t>
            </a:r>
          </a:p>
          <a:p>
            <a:pPr marL="342720" lvl="0" indent="-342720">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i="1" dirty="0">
                <a:solidFill>
                  <a:srgbClr val="FFCC00"/>
                </a:solidFill>
                <a:latin typeface="" pitchFamily="2"/>
              </a:rPr>
              <a:t>traitement</a:t>
            </a:r>
            <a:r>
              <a:rPr lang="fr-FR" sz="2000" dirty="0">
                <a:solidFill>
                  <a:srgbClr val="FFCC00"/>
                </a:solidFill>
                <a:latin typeface="" pitchFamily="2"/>
              </a:rPr>
              <a:t> 	// instruction simple ou bloc d'instructions</a:t>
            </a:r>
          </a:p>
          <a:p>
            <a:pPr marL="342720" lvl="0" indent="-342720">
              <a:spcBef>
                <a:spcPts val="499"/>
              </a:spcBef>
              <a:spcAft>
                <a:spcPts val="0"/>
              </a:spcAft>
              <a:buNone/>
            </a:pPr>
            <a:r>
              <a:rPr lang="fr-FR" sz="2000" b="1" dirty="0">
                <a:solidFill>
                  <a:srgbClr val="FFCC00"/>
                </a:solidFill>
                <a:latin typeface="" pitchFamily="2"/>
              </a:rPr>
              <a:t>FINTANTQUE</a:t>
            </a:r>
          </a:p>
          <a:p>
            <a:pPr marL="342720" lvl="0" indent="-342720">
              <a:spcBef>
                <a:spcPts val="499"/>
              </a:spcBef>
              <a:spcAft>
                <a:spcPts val="0"/>
              </a:spcAft>
              <a:buNone/>
            </a:pPr>
            <a:endParaRPr lang="fr-FR" sz="2000" b="1" dirty="0">
              <a:solidFill>
                <a:srgbClr val="FFCC00"/>
              </a:solidFill>
              <a:latin typeface="" pitchFamily="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Conclusion sur la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684359" y="1268280"/>
            <a:ext cx="7703999" cy="4057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La démarche itérative en général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Une itération consiste à un cheminement d'un état initial à un état final recherché. Un état est représenté par les valeurs des variables à un moment donné.</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La progression (le cheminement) vers l'état recherché se fait en passant par des états intermédiaires.</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Une boucle permet de progresser d'un état à un autre état, en se rapprochant de l'état final.</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Lorsque l'état final est atteint, la boucle doit s'arrêter.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 calcmode="lin" valueType="num">
                                      <p:cBhvr>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p:cTn id="1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395280" y="620640"/>
            <a:ext cx="8280360" cy="527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Pour "découvrir" une itération, il n'y a pas de recette miracle. Il faut utiliser son imagination.</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Néanmoins, la démarche suivante peut aider à trouver une itération pour résoudre un problème :</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Clr>
                <a:srgbClr val="FFFF00"/>
              </a:buClr>
              <a:buSzPct val="100000"/>
              <a:buAutoNum type="arabicParen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a:ln>
                  <a:noFill/>
                </a:ln>
                <a:solidFill>
                  <a:srgbClr val="FFFF00"/>
                </a:solidFill>
                <a:latin typeface="arial" pitchFamily="34"/>
                <a:ea typeface="DejaVu Sans" pitchFamily="2"/>
                <a:cs typeface="DejaVu Sans" pitchFamily="2"/>
              </a:rPr>
              <a:t>Chercher un état intermédiaire </a:t>
            </a:r>
            <a:r>
              <a:rPr lang="fr-FR" sz="2000" b="0" i="0" u="none" strike="noStrike" baseline="0">
                <a:ln>
                  <a:noFill/>
                </a:ln>
                <a:solidFill>
                  <a:srgbClr val="FFFF00"/>
                </a:solidFill>
                <a:latin typeface="arial" pitchFamily="34"/>
                <a:ea typeface="DejaVu Sans" pitchFamily="2"/>
                <a:cs typeface="DejaVu Sans" pitchFamily="2"/>
              </a:rPr>
              <a:t>entre l'état initial et l'état final.</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CC00"/>
                </a:solidFill>
                <a:latin typeface="arial" pitchFamily="34"/>
                <a:ea typeface="DejaVu Sans" pitchFamily="2"/>
                <a:cs typeface="DejaVu Sans" pitchFamily="2"/>
              </a:rPr>
              <a:t>Exemple : pour le minimum étudié précédemmennt, l'état intermédiaire est qu'on a trouvé le minimum des i nombres déjà tapés.</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On ne se préoccupe pas de la manière dont on est parvenu à cet état, on suppose que cet état est atteint.</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2) Voir </a:t>
            </a:r>
            <a:r>
              <a:rPr lang="fr-FR" sz="2000" b="1" i="0" u="none" strike="noStrike" baseline="0">
                <a:ln>
                  <a:noFill/>
                </a:ln>
                <a:solidFill>
                  <a:srgbClr val="FFFF00"/>
                </a:solidFill>
                <a:latin typeface="arial" pitchFamily="34"/>
                <a:ea typeface="DejaVu Sans" pitchFamily="2"/>
                <a:cs typeface="DejaVu Sans" pitchFamily="2"/>
              </a:rPr>
              <a:t>quelles instructions permettent de progresser </a:t>
            </a:r>
            <a:r>
              <a:rPr lang="fr-FR" sz="2000" b="0" i="0" u="none" strike="noStrike" baseline="0">
                <a:ln>
                  <a:noFill/>
                </a:ln>
                <a:solidFill>
                  <a:srgbClr val="FFFF00"/>
                </a:solidFill>
                <a:latin typeface="arial" pitchFamily="34"/>
                <a:ea typeface="DejaVu Sans" pitchFamily="2"/>
                <a:cs typeface="DejaVu Sans" pitchFamily="2"/>
              </a:rPr>
              <a:t>à l'état intermédiaire suivant.</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CC00"/>
                </a:solidFill>
                <a:latin typeface="arial" pitchFamily="34"/>
                <a:ea typeface="DejaVu Sans" pitchFamily="2"/>
                <a:cs typeface="DejaVu Sans" pitchFamily="2"/>
              </a:rPr>
              <a:t>Exemple : pour le minimum, comment trouver le nouveau minimum lorsqu'un nouveau nombre est tapé.</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Bien faire attention à l'ordre des instructions.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5- Démarche itérative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179280" y="620640"/>
            <a:ext cx="8425080" cy="4362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3) Se demander </a:t>
            </a:r>
            <a:r>
              <a:rPr lang="fr-FR" sz="2000" b="1" i="0" u="none" strike="noStrike" baseline="0">
                <a:ln>
                  <a:noFill/>
                </a:ln>
                <a:solidFill>
                  <a:srgbClr val="FFFF00"/>
                </a:solidFill>
                <a:latin typeface="arial" pitchFamily="34"/>
                <a:ea typeface="DejaVu Sans" pitchFamily="2"/>
                <a:cs typeface="DejaVu Sans" pitchFamily="2"/>
              </a:rPr>
              <a:t>à quelle(s) condition(s) l'état auquel on est parvenu à l’état final</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CC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CC00"/>
                </a:solidFill>
                <a:latin typeface="arial" pitchFamily="34"/>
                <a:ea typeface="DejaVu Sans" pitchFamily="2"/>
                <a:cs typeface="DejaVu Sans" pitchFamily="2"/>
              </a:rPr>
              <a:t>Dans le cas du minimum, l’état est atteint lorsque tous les nombres ont été saisis,</a:t>
            </a:r>
          </a:p>
          <a:p>
            <a:pPr marL="457200" marR="0" lvl="0" indent="-457200" algn="l" rtl="0" hangingPunct="0">
              <a:lnSpc>
                <a:spcPct val="100000"/>
              </a:lnSpc>
              <a:spcBef>
                <a:spcPts val="0"/>
              </a:spcBef>
              <a:spcAft>
                <a:spcPts val="0"/>
              </a:spcAft>
              <a:buNone/>
              <a:tabLst>
                <a:tab pos="457200" algn="l"/>
                <a:tab pos="914400" algn="l"/>
                <a:tab pos="1828799" algn="l"/>
                <a:tab pos="2743200" algn="l"/>
                <a:tab pos="3657600" algn="l"/>
                <a:tab pos="4572000" algn="l"/>
                <a:tab pos="5486400" algn="l"/>
                <a:tab pos="6400800" algn="l"/>
                <a:tab pos="7315200" algn="l"/>
                <a:tab pos="8229600" algn="l"/>
                <a:tab pos="9144000" algn="l"/>
                <a:tab pos="10058400" algn="l"/>
              </a:tabLst>
            </a:pPr>
            <a:r>
              <a:rPr lang="fr-FR" sz="2000" b="0" i="0" u="none" strike="noStrike" baseline="0">
                <a:ln>
                  <a:noFill/>
                </a:ln>
                <a:solidFill>
                  <a:srgbClr val="FFCC00"/>
                </a:solidFill>
                <a:latin typeface="arial" pitchFamily="34"/>
                <a:ea typeface="DejaVu Sans" pitchFamily="2"/>
                <a:cs typeface="DejaVu Sans" pitchFamily="2"/>
              </a:rPr>
              <a:t>		c'est-à-dire quand le compteur vaut plus de 100.</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CC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CC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FF00"/>
                </a:solidFill>
                <a:latin typeface="arial" pitchFamily="34"/>
                <a:ea typeface="DejaVu Sans" pitchFamily="2"/>
                <a:cs typeface="DejaVu Sans" pitchFamily="2"/>
              </a:rPr>
              <a:t>4) Enfin, trouver comment commencer. Il faut </a:t>
            </a:r>
            <a:r>
              <a:rPr lang="fr-FR" sz="2000" b="1" i="0" u="none" strike="noStrike" baseline="0">
                <a:ln>
                  <a:noFill/>
                </a:ln>
                <a:solidFill>
                  <a:srgbClr val="FFFF00"/>
                </a:solidFill>
                <a:latin typeface="arial" pitchFamily="34"/>
                <a:ea typeface="DejaVu Sans" pitchFamily="2"/>
                <a:cs typeface="DejaVu Sans" pitchFamily="2"/>
              </a:rPr>
              <a:t>trouver un état initial </a:t>
            </a:r>
            <a:r>
              <a:rPr lang="fr-FR" sz="2000" b="0" i="0" u="none" strike="noStrike" baseline="0">
                <a:ln>
                  <a:noFill/>
                </a:ln>
                <a:solidFill>
                  <a:srgbClr val="FFFF00"/>
                </a:solidFill>
                <a:latin typeface="arial" pitchFamily="34"/>
                <a:ea typeface="DejaVu Sans" pitchFamily="2"/>
                <a:cs typeface="DejaVu Sans" pitchFamily="2"/>
              </a:rPr>
              <a:t>où toutes les valeurs sont connues et qui permet de passer à un état intermédiaire. Certaines variables doivent être initialisées.</a:t>
            </a: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endParaRPr lang="fr-FR" sz="2000" b="0" i="0" u="none" strike="noStrike" baseline="0">
              <a:ln>
                <a:noFill/>
              </a:ln>
              <a:solidFill>
                <a:srgbClr val="FFFF00"/>
              </a:solidFill>
              <a:latin typeface="arial" pitchFamily="34"/>
              <a:ea typeface="DejaVu Sans" pitchFamily="2"/>
              <a:cs typeface="DejaVu Sans" pitchFamily="2"/>
            </a:endParaRPr>
          </a:p>
          <a:p>
            <a:pPr marL="457200" marR="0" lvl="0" indent="-457200" algn="l" rtl="0" hangingPunct="0">
              <a:lnSpc>
                <a:spcPct val="100000"/>
              </a:lnSpc>
              <a:spcBef>
                <a:spcPts val="0"/>
              </a:spcBef>
              <a:spcAft>
                <a:spcPts val="0"/>
              </a:spcAft>
              <a:buNone/>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fr-FR" sz="2000" b="0" i="0" u="none" strike="noStrike" baseline="0">
                <a:ln>
                  <a:noFill/>
                </a:ln>
                <a:solidFill>
                  <a:srgbClr val="FFCC00"/>
                </a:solidFill>
                <a:latin typeface="arial" pitchFamily="34"/>
                <a:ea typeface="DejaVu Sans" pitchFamily="2"/>
                <a:cs typeface="DejaVu Sans" pitchFamily="2"/>
              </a:rPr>
              <a:t>Dans le cas du minimum, le minimum est connu quand un premier nombre a été saisi.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1- Boucle TANTQUE … FAIRE</a:t>
            </a:r>
          </a:p>
        </p:txBody>
      </p:sp>
      <p:sp>
        <p:nvSpPr>
          <p:cNvPr id="3" name="Espace réservé du texte 2"/>
          <p:cNvSpPr txBox="1">
            <a:spLocks noGrp="1"/>
          </p:cNvSpPr>
          <p:nvPr>
            <p:ph type="body" idx="4294967295"/>
          </p:nvPr>
        </p:nvSpPr>
        <p:spPr>
          <a:xfrm>
            <a:off x="500034" y="714356"/>
            <a:ext cx="8207375" cy="5608638"/>
          </a:xfrm>
          <a:solidFill>
            <a:srgbClr val="003399"/>
          </a:solidFill>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609480" lvl="0" indent="-609480">
              <a:lnSpc>
                <a:spcPct val="80000"/>
              </a:lnSpc>
              <a:spcBef>
                <a:spcPts val="499"/>
              </a:spcBef>
              <a:spcAft>
                <a:spcPts val="0"/>
              </a:spcAft>
              <a:buNone/>
            </a:pPr>
            <a:r>
              <a:rPr lang="fr-FR" sz="2000" dirty="0">
                <a:latin typeface="" pitchFamily="2"/>
              </a:rPr>
              <a:t>Exemple : Écrire un algorithme qui calcule le cube des nombres que l’utilisateur saisit. Pour arrêter, l'utilisateur doit entrer la valeur 0.</a:t>
            </a:r>
          </a:p>
          <a:p>
            <a:pPr marL="609480" lvl="0" indent="-609480">
              <a:lnSpc>
                <a:spcPct val="80000"/>
              </a:lnSpc>
              <a:spcBef>
                <a:spcPts val="499"/>
              </a:spcBef>
              <a:spcAft>
                <a:spcPts val="0"/>
              </a:spcAft>
              <a:buNone/>
            </a:pPr>
            <a:endParaRPr lang="fr-FR" sz="2000" dirty="0">
              <a:latin typeface="" pitchFamily="2"/>
            </a:endParaRPr>
          </a:p>
          <a:p>
            <a:pPr marL="609480" lvl="0" indent="-609480">
              <a:lnSpc>
                <a:spcPct val="80000"/>
              </a:lnSpc>
              <a:spcBef>
                <a:spcPts val="499"/>
              </a:spcBef>
              <a:spcAft>
                <a:spcPts val="0"/>
              </a:spcAft>
              <a:buNone/>
            </a:pPr>
            <a:r>
              <a:rPr lang="fr-FR" sz="1400" dirty="0">
                <a:latin typeface="" pitchFamily="2"/>
              </a:rPr>
              <a:t>Si le nombre saisi est 0, on ne veut pas afficher le cube. Le traitement est fini.</a:t>
            </a:r>
          </a:p>
          <a:p>
            <a:pPr marL="609480" lvl="0" indent="-609480">
              <a:lnSpc>
                <a:spcPct val="80000"/>
              </a:lnSpc>
              <a:spcBef>
                <a:spcPts val="499"/>
              </a:spcBef>
              <a:spcAft>
                <a:spcPts val="0"/>
              </a:spcAft>
              <a:buNone/>
            </a:pPr>
            <a:r>
              <a:rPr lang="fr-FR" sz="1400" dirty="0">
                <a:latin typeface="" pitchFamily="2"/>
              </a:rPr>
              <a:t>Si le nombre saisi est différent de 0, on affiche son cube et on recommence (on demande d'entrer un nombre, on le saisit, …)</a:t>
            </a:r>
          </a:p>
          <a:p>
            <a:pPr marL="609480" lvl="0" indent="-609480">
              <a:lnSpc>
                <a:spcPct val="80000"/>
              </a:lnSpc>
              <a:spcBef>
                <a:spcPts val="499"/>
              </a:spcBef>
              <a:spcAft>
                <a:spcPts val="0"/>
              </a:spcAft>
              <a:buNone/>
            </a:pPr>
            <a:endParaRPr lang="fr-FR" sz="1400" dirty="0">
              <a:latin typeface="" pitchFamily="2"/>
            </a:endParaRPr>
          </a:p>
          <a:p>
            <a:pPr marL="609480" lvl="0" indent="-609480">
              <a:lnSpc>
                <a:spcPct val="80000"/>
              </a:lnSpc>
              <a:spcBef>
                <a:spcPts val="499"/>
              </a:spcBef>
              <a:spcAft>
                <a:spcPts val="0"/>
              </a:spcAft>
              <a:buNone/>
            </a:pPr>
            <a:r>
              <a:rPr lang="fr-FR" sz="1400" dirty="0">
                <a:latin typeface="" pitchFamily="2"/>
              </a:rPr>
              <a:t>=&gt; On veut donc exécuter les instructions dans l'ordre suivant :</a:t>
            </a:r>
          </a:p>
          <a:p>
            <a:pPr marL="0" lvl="0" indent="0">
              <a:lnSpc>
                <a:spcPct val="80000"/>
              </a:lnSpc>
              <a:spcBef>
                <a:spcPts val="499"/>
              </a:spcBef>
              <a:spcAft>
                <a:spcPts val="0"/>
              </a:spcAft>
              <a:buClr>
                <a:srgbClr val="FFFF00"/>
              </a:buClr>
              <a:buSzPct val="100000"/>
              <a:buFont typeface="Times New Roman" pitchFamily="18"/>
              <a:buChar char="•"/>
            </a:pPr>
            <a:r>
              <a:rPr lang="fr-FR" sz="1400" dirty="0">
                <a:latin typeface="" pitchFamily="2"/>
              </a:rPr>
              <a:t>saisir un nombre</a:t>
            </a:r>
          </a:p>
          <a:p>
            <a:pPr marL="0" lvl="0" indent="0">
              <a:lnSpc>
                <a:spcPct val="80000"/>
              </a:lnSpc>
              <a:spcBef>
                <a:spcPts val="499"/>
              </a:spcBef>
              <a:spcAft>
                <a:spcPts val="0"/>
              </a:spcAft>
              <a:buClr>
                <a:srgbClr val="FFFF00"/>
              </a:buClr>
              <a:buSzPct val="100000"/>
              <a:buFont typeface="Times New Roman" pitchFamily="18"/>
              <a:buChar char="•"/>
            </a:pPr>
            <a:r>
              <a:rPr lang="fr-FR" sz="1400" dirty="0">
                <a:latin typeface="" pitchFamily="2"/>
              </a:rPr>
              <a:t>vérifier la condition d'exécution (x ≠ 0)</a:t>
            </a:r>
          </a:p>
          <a:p>
            <a:pPr marL="0" lvl="0" indent="0">
              <a:lnSpc>
                <a:spcPct val="80000"/>
              </a:lnSpc>
              <a:spcBef>
                <a:spcPts val="499"/>
              </a:spcBef>
              <a:spcAft>
                <a:spcPts val="0"/>
              </a:spcAft>
              <a:buClr>
                <a:srgbClr val="FFFF00"/>
              </a:buClr>
              <a:buSzPct val="100000"/>
              <a:buFont typeface="Times New Roman" pitchFamily="18"/>
              <a:buChar char="•"/>
            </a:pPr>
            <a:r>
              <a:rPr lang="fr-FR" sz="1400" dirty="0">
                <a:latin typeface="" pitchFamily="2"/>
              </a:rPr>
              <a:t>si x vaut 0, on sort de la boucle</a:t>
            </a:r>
          </a:p>
          <a:p>
            <a:pPr marL="609480" lvl="0" indent="-609480">
              <a:lnSpc>
                <a:spcPct val="80000"/>
              </a:lnSpc>
              <a:spcBef>
                <a:spcPts val="499"/>
              </a:spcBef>
              <a:spcAft>
                <a:spcPts val="0"/>
              </a:spcAft>
              <a:buNone/>
            </a:pPr>
            <a:r>
              <a:rPr lang="fr-FR" sz="1400" dirty="0">
                <a:latin typeface="" pitchFamily="2"/>
              </a:rPr>
              <a:t>sinon on affiche le cube et on attend que l'utilisateur entre un autre nombre</a:t>
            </a:r>
          </a:p>
          <a:p>
            <a:pPr marL="0" lvl="0" indent="0">
              <a:lnSpc>
                <a:spcPct val="80000"/>
              </a:lnSpc>
              <a:spcBef>
                <a:spcPts val="499"/>
              </a:spcBef>
              <a:spcAft>
                <a:spcPts val="0"/>
              </a:spcAft>
              <a:buClr>
                <a:srgbClr val="FFFF00"/>
              </a:buClr>
              <a:buSzPct val="100000"/>
              <a:buFont typeface="Times New Roman" pitchFamily="18"/>
              <a:buChar char="•"/>
            </a:pPr>
            <a:r>
              <a:rPr lang="fr-FR" sz="1400" dirty="0">
                <a:latin typeface="" pitchFamily="2"/>
              </a:rPr>
              <a:t>vérifier la condition d'exécution (x ≠ 0)</a:t>
            </a:r>
          </a:p>
          <a:p>
            <a:pPr marL="0" lvl="0" indent="0">
              <a:lnSpc>
                <a:spcPct val="80000"/>
              </a:lnSpc>
              <a:spcBef>
                <a:spcPts val="499"/>
              </a:spcBef>
              <a:spcAft>
                <a:spcPts val="0"/>
              </a:spcAft>
              <a:buClr>
                <a:srgbClr val="FFFF00"/>
              </a:buClr>
              <a:buSzPct val="100000"/>
              <a:buFont typeface="Times New Roman" pitchFamily="18"/>
              <a:buChar char="•"/>
            </a:pPr>
            <a:r>
              <a:rPr lang="fr-FR" sz="1400" dirty="0">
                <a:latin typeface="" pitchFamily="2"/>
              </a:rPr>
              <a:t>si x vaut 0, on sort de la boucle</a:t>
            </a:r>
          </a:p>
          <a:p>
            <a:pPr marL="609480" lvl="0" indent="-609480">
              <a:lnSpc>
                <a:spcPct val="80000"/>
              </a:lnSpc>
              <a:spcBef>
                <a:spcPts val="499"/>
              </a:spcBef>
              <a:spcAft>
                <a:spcPts val="0"/>
              </a:spcAft>
              <a:buNone/>
            </a:pPr>
            <a:r>
              <a:rPr lang="fr-FR" sz="1400" dirty="0">
                <a:latin typeface="" pitchFamily="2"/>
              </a:rPr>
              <a:t>sinon on affiche le cube et on attend que l'utilisateur entre un autre nombre</a:t>
            </a:r>
          </a:p>
          <a:p>
            <a:pPr marL="609480" lvl="0" indent="-609480">
              <a:lnSpc>
                <a:spcPct val="80000"/>
              </a:lnSpc>
              <a:spcBef>
                <a:spcPts val="499"/>
              </a:spcBef>
              <a:spcAft>
                <a:spcPts val="0"/>
              </a:spcAft>
              <a:buNone/>
            </a:pPr>
            <a:r>
              <a:rPr lang="fr-FR" sz="1400" dirty="0">
                <a:latin typeface="" pitchFamily="2"/>
              </a:rPr>
              <a:t>…</a:t>
            </a:r>
          </a:p>
          <a:p>
            <a:pPr marL="0" lvl="0" indent="0">
              <a:lnSpc>
                <a:spcPct val="80000"/>
              </a:lnSpc>
              <a:spcBef>
                <a:spcPts val="499"/>
              </a:spcBef>
              <a:spcAft>
                <a:spcPts val="0"/>
              </a:spcAft>
              <a:buClr>
                <a:srgbClr val="FFFF00"/>
              </a:buClr>
              <a:buSzPct val="100000"/>
              <a:buFont typeface="Symbol" pitchFamily="18"/>
              <a:buChar char=""/>
            </a:pPr>
            <a:r>
              <a:rPr lang="fr-FR" sz="2000" dirty="0">
                <a:latin typeface="" pitchFamily="2"/>
              </a:rPr>
              <a:t>Après la saisie du 1</a:t>
            </a:r>
            <a:r>
              <a:rPr lang="fr-FR" sz="2000" baseline="30000" dirty="0">
                <a:latin typeface="" pitchFamily="2"/>
              </a:rPr>
              <a:t>er</a:t>
            </a:r>
            <a:r>
              <a:rPr lang="fr-FR" sz="2000" dirty="0">
                <a:latin typeface="" pitchFamily="2"/>
              </a:rPr>
              <a:t> nombre, on répète les trois dernières instructions.</a:t>
            </a:r>
          </a:p>
          <a:p>
            <a:pPr marL="0" lvl="0" indent="0">
              <a:lnSpc>
                <a:spcPct val="80000"/>
              </a:lnSpc>
              <a:spcBef>
                <a:spcPts val="499"/>
              </a:spcBef>
              <a:spcAft>
                <a:spcPts val="0"/>
              </a:spcAft>
              <a:buClr>
                <a:srgbClr val="FFFF00"/>
              </a:buClr>
              <a:buSzPct val="100000"/>
              <a:buFont typeface="Symbol" pitchFamily="18"/>
              <a:buChar char=""/>
            </a:pPr>
            <a:r>
              <a:rPr lang="fr-FR" sz="2000" dirty="0">
                <a:latin typeface="" pitchFamily="2"/>
              </a:rPr>
              <a:t>On va donc pouvoir les inscrire dans une boucle. La condition de continuation (x ≠ 0) est inscrite après le TANTQUE. Cette condition est vérifiée à chaque fois qu'on a terminé les traitements de la boucle.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p:cTn id="5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p:cTn id="61"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p:cTn id="62"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p:cTn id="68"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p:cTn id="73"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p:cTn id="74"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p:cTn id="79"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p:cTn id="80"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p:cTn id="85"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p:cTn id="86"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76250"/>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1- Boucle TANTQUE … FAIRE</a:t>
            </a:r>
          </a:p>
        </p:txBody>
      </p:sp>
      <p:sp>
        <p:nvSpPr>
          <p:cNvPr id="3" name="Espace réservé du texte 2"/>
          <p:cNvSpPr txBox="1">
            <a:spLocks noGrp="1"/>
          </p:cNvSpPr>
          <p:nvPr>
            <p:ph type="body" idx="4294967295"/>
          </p:nvPr>
        </p:nvSpPr>
        <p:spPr>
          <a:xfrm>
            <a:off x="428596" y="785794"/>
            <a:ext cx="8353425" cy="4743450"/>
          </a:xfrm>
        </p:spPr>
        <p:txBody>
          <a:bodyPr wrap="square" lIns="90000" tIns="46800" rIns="90000" bIns="46800" anchor="t" anchorCtr="0">
            <a:normAutofit fontScale="92500" lnSpcReduction="20000"/>
          </a:bodyPr>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342720" lvl="0" indent="-342720">
              <a:lnSpc>
                <a:spcPct val="80000"/>
              </a:lnSpc>
              <a:spcBef>
                <a:spcPts val="499"/>
              </a:spcBef>
              <a:spcAft>
                <a:spcPts val="0"/>
              </a:spcAft>
              <a:buNone/>
            </a:pPr>
            <a:r>
              <a:rPr lang="fr-FR" sz="2000" b="1" dirty="0">
                <a:solidFill>
                  <a:srgbClr val="FFCC00"/>
                </a:solidFill>
                <a:latin typeface="" pitchFamily="2"/>
              </a:rPr>
              <a:t>PROGRAMME </a:t>
            </a:r>
            <a:r>
              <a:rPr lang="fr-FR" sz="2000" dirty="0">
                <a:solidFill>
                  <a:srgbClr val="FFCC00"/>
                </a:solidFill>
                <a:latin typeface="" pitchFamily="2"/>
              </a:rPr>
              <a:t>cube</a:t>
            </a:r>
          </a:p>
          <a:p>
            <a:pPr marL="342720" lvl="0" indent="-342720">
              <a:lnSpc>
                <a:spcPct val="80000"/>
              </a:lnSpc>
              <a:spcBef>
                <a:spcPts val="499"/>
              </a:spcBef>
              <a:spcAft>
                <a:spcPts val="0"/>
              </a:spcAft>
              <a:buNone/>
            </a:pPr>
            <a:r>
              <a:rPr lang="fr-FR" sz="2000" b="1" dirty="0">
                <a:solidFill>
                  <a:srgbClr val="FFCC00"/>
                </a:solidFill>
                <a:latin typeface="" pitchFamily="2"/>
              </a:rPr>
              <a:t>VAR</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t>
            </a:r>
            <a:r>
              <a:rPr lang="fr-FR" sz="2000" dirty="0">
                <a:solidFill>
                  <a:srgbClr val="FFCC00"/>
                </a:solidFill>
                <a:latin typeface="" pitchFamily="2"/>
              </a:rPr>
              <a:t>nb : Entier</a:t>
            </a:r>
          </a:p>
          <a:p>
            <a:pPr marL="342720" lvl="0" indent="-342720">
              <a:lnSpc>
                <a:spcPct val="80000"/>
              </a:lnSpc>
              <a:spcBef>
                <a:spcPts val="499"/>
              </a:spcBef>
              <a:spcAft>
                <a:spcPts val="0"/>
              </a:spcAft>
              <a:buNone/>
            </a:pPr>
            <a:r>
              <a:rPr lang="fr-FR" sz="2000" b="1" dirty="0">
                <a:solidFill>
                  <a:srgbClr val="FFCC00"/>
                </a:solidFill>
                <a:latin typeface="" pitchFamily="2"/>
              </a:rPr>
              <a:t>DEBUT</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a:t>
            </a:r>
            <a:r>
              <a:rPr lang="fr-FR" sz="2000" dirty="0">
                <a:solidFill>
                  <a:srgbClr val="FFCC00"/>
                </a:solidFill>
                <a:latin typeface="" pitchFamily="2"/>
              </a:rPr>
              <a:t> "Ce programme calcule le cube des nombres que vous saisissez."</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AFFICHER  "Entrez un nombre. Pour arrêter tapez 0."</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SAISIR nb</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TANT QUE </a:t>
            </a:r>
            <a:r>
              <a:rPr lang="fr-FR" sz="2000" dirty="0">
                <a:solidFill>
                  <a:srgbClr val="FFCC00"/>
                </a:solidFill>
                <a:latin typeface="" pitchFamily="2"/>
              </a:rPr>
              <a:t>nb &lt;&gt; 0 </a:t>
            </a:r>
            <a:r>
              <a:rPr lang="fr-FR" sz="2000" b="1" dirty="0">
                <a:solidFill>
                  <a:srgbClr val="FFCC00"/>
                </a:solidFill>
                <a:latin typeface="" pitchFamily="2"/>
              </a:rPr>
              <a:t>FAIRE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 </a:t>
            </a:r>
            <a:r>
              <a:rPr lang="fr-FR" sz="2000" dirty="0">
                <a:solidFill>
                  <a:srgbClr val="FFCC00"/>
                </a:solidFill>
                <a:latin typeface="" pitchFamily="2"/>
              </a:rPr>
              <a:t>"le cube de " ,  nb  , " est ", nb ^ 3</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solidFill>
                  <a:srgbClr val="FFCC00"/>
                </a:solidFill>
                <a:latin typeface="" pitchFamily="2"/>
              </a:rPr>
              <a:t>  		  </a:t>
            </a:r>
            <a:r>
              <a:rPr lang="fr-FR" sz="2000" b="1" dirty="0">
                <a:solidFill>
                  <a:srgbClr val="FFCC00"/>
                </a:solidFill>
                <a:latin typeface="" pitchFamily="2"/>
              </a:rPr>
              <a:t>AFFICHER</a:t>
            </a:r>
            <a:r>
              <a:rPr lang="fr-FR" sz="2000" dirty="0">
                <a:solidFill>
                  <a:srgbClr val="FFCC00"/>
                </a:solidFill>
                <a:latin typeface="" pitchFamily="2"/>
              </a:rPr>
              <a:t>  "Entrez un nombre ou  0 pour arrêter."  </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SAISIR </a:t>
            </a:r>
            <a:r>
              <a:rPr lang="fr-FR" sz="2000" dirty="0">
                <a:solidFill>
                  <a:srgbClr val="FFCC00"/>
                </a:solidFill>
                <a:latin typeface="" pitchFamily="2"/>
              </a:rPr>
              <a:t>nb</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FINTANTQUE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b="1" dirty="0">
                <a:solidFill>
                  <a:srgbClr val="FFCC00"/>
                </a:solidFill>
                <a:latin typeface="" pitchFamily="2"/>
              </a:rPr>
              <a:t>     AFFICHER</a:t>
            </a:r>
            <a:r>
              <a:rPr lang="fr-FR" sz="2000" dirty="0">
                <a:solidFill>
                  <a:srgbClr val="FFCC00"/>
                </a:solidFill>
                <a:latin typeface="" pitchFamily="2"/>
              </a:rPr>
              <a:t> "Fin du programme"</a:t>
            </a:r>
          </a:p>
          <a:p>
            <a:pPr marL="342720" lvl="0" indent="-342720">
              <a:lnSpc>
                <a:spcPct val="80000"/>
              </a:lnSpc>
              <a:spcBef>
                <a:spcPts val="499"/>
              </a:spcBef>
              <a:spcAft>
                <a:spcPts val="0"/>
              </a:spcAft>
              <a:buNone/>
            </a:pPr>
            <a:r>
              <a:rPr lang="fr-FR" sz="2000" b="1" dirty="0">
                <a:solidFill>
                  <a:srgbClr val="FFCC00"/>
                </a:solidFill>
                <a:latin typeface="" pitchFamily="2"/>
              </a:rPr>
              <a:t>Fin</a:t>
            </a: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endParaRPr lang="fr-FR" sz="2000" dirty="0">
              <a:latin typeface="" pitchFamily="2"/>
            </a:endParaRPr>
          </a:p>
          <a:p>
            <a:pPr marL="342720" lvl="0" indent="-342720">
              <a:lnSpc>
                <a:spcPct val="80000"/>
              </a:lnSpc>
              <a:spcBef>
                <a:spcPts val="499"/>
              </a:spcBef>
              <a:spcAft>
                <a:spcPts val="0"/>
              </a:spcAft>
              <a:buNone/>
            </a:pPr>
            <a:r>
              <a:rPr lang="fr-FR" sz="2000" dirty="0">
                <a:latin typeface="" pitchFamily="2"/>
              </a:rPr>
              <a:t>Le nombre de répétitions du traitement n'est pas indiqué explicitement : il dépendra des données fournies au programme.</a:t>
            </a:r>
          </a:p>
          <a:p>
            <a:pPr marL="342720" lvl="0" indent="-342720">
              <a:lnSpc>
                <a:spcPct val="8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fr-FR" sz="2000" dirty="0">
                <a:latin typeface="" pitchFamily="2"/>
              </a:rPr>
              <a:t>			Ici, les nombres saisis par l’utilisateur.</a:t>
            </a:r>
          </a:p>
        </p:txBody>
      </p:sp>
      <p:sp>
        <p:nvSpPr>
          <p:cNvPr id="4" name="Forme libre 3"/>
          <p:cNvSpPr/>
          <p:nvPr/>
        </p:nvSpPr>
        <p:spPr>
          <a:xfrm>
            <a:off x="5429256" y="2071678"/>
            <a:ext cx="3060000" cy="1080000"/>
          </a:xfrm>
          <a:custGeom>
            <a:avLst>
              <a:gd name="f0" fmla="val -17684"/>
              <a:gd name="f1" fmla="val 1013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a:ln>
                  <a:noFill/>
                </a:ln>
                <a:solidFill>
                  <a:srgbClr val="FFFF00"/>
                </a:solidFill>
                <a:latin typeface="arial" pitchFamily="34"/>
                <a:ea typeface="DejaVu Sans" pitchFamily="2"/>
                <a:cs typeface="DejaVu Sans" pitchFamily="2"/>
              </a:rPr>
              <a:t>On dit que 0 est</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400" b="0" i="0" u="none" strike="noStrike" baseline="0">
                <a:ln>
                  <a:noFill/>
                </a:ln>
                <a:solidFill>
                  <a:srgbClr val="FFFF00"/>
                </a:solidFill>
                <a:latin typeface="arial" pitchFamily="34"/>
                <a:ea typeface="DejaVu Sans" pitchFamily="2"/>
                <a:cs typeface="DejaVu Sans" pitchFamily="2"/>
              </a:rPr>
              <a:t>une valeur drapeau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Class="entr"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Class="entr"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Class="entr"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5" presetClass="entr"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Class="entr" fill="hold"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5" presetClass="entr" fill="hold" nodeType="with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 calcmode="lin" valueType="num">
                                      <p:cBhvr>
                                        <p:cTn id="8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Class="entr" fill="hold" nodeType="clickEffect">
                                  <p:stCondLst>
                                    <p:cond delay="0"/>
                                  </p:stCondLst>
                                  <p:childTnLst>
                                    <p:set>
                                      <p:cBhvr>
                                        <p:cTn id="92" dur="1" fill="hold">
                                          <p:stCondLst>
                                            <p:cond delay="0"/>
                                          </p:stCondLst>
                                        </p:cTn>
                                        <p:tgtEl>
                                          <p:spTgt spid="3">
                                            <p:txEl>
                                              <p:pRg st="16" end="16"/>
                                            </p:txEl>
                                          </p:spTgt>
                                        </p:tgtEl>
                                        <p:attrNameLst>
                                          <p:attrName>style.visibility</p:attrName>
                                        </p:attrNameLst>
                                      </p:cBhvr>
                                      <p:to>
                                        <p:strVal val="visible"/>
                                      </p:to>
                                    </p:set>
                                    <p:anim calcmode="lin" valueType="num">
                                      <p:cBhvr>
                                        <p:cTn id="9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5" presetClass="entr" fill="hold" nodeType="with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 calcmode="lin" valueType="num">
                                      <p:cBhvr>
                                        <p:cTn id="9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Class="entr" fill="hold"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000"/>
              <a:t>1- Boucle TANTQUE … FAIRE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a:latin typeface="" pitchFamily="2"/>
            </a:endParaRPr>
          </a:p>
          <a:p>
            <a:pPr marL="0" lvl="0" indent="0">
              <a:spcBef>
                <a:spcPts val="1349"/>
              </a:spcBef>
              <a:spcAft>
                <a:spcPts val="0"/>
              </a:spcAft>
              <a:buNone/>
            </a:pPr>
            <a:endParaRPr lang="fr-FR" sz="5400">
              <a:latin typeface="" pitchFamily="2"/>
            </a:endParaRPr>
          </a:p>
        </p:txBody>
      </p:sp>
      <p:sp>
        <p:nvSpPr>
          <p:cNvPr id="4" name="Forme libre 3"/>
          <p:cNvSpPr/>
          <p:nvPr/>
        </p:nvSpPr>
        <p:spPr>
          <a:xfrm>
            <a:off x="360000" y="540000"/>
            <a:ext cx="8351640" cy="558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1" i="0" u="none" strike="noStrike" baseline="0" dirty="0">
                <a:ln>
                  <a:noFill/>
                </a:ln>
                <a:solidFill>
                  <a:srgbClr val="FFFF00"/>
                </a:solidFill>
                <a:latin typeface="arial" pitchFamily="34"/>
                <a:ea typeface="DejaVu Sans" pitchFamily="2"/>
                <a:cs typeface="DejaVu Sans" pitchFamily="2"/>
              </a:rPr>
              <a:t>La trace d'un algorithme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La trace d'un algorithme représente la valeur des différentes informations d'un programme durant son exécution.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Il est vivement conseillé d'effectuer la trace d'un algorithme afin de vérifier qu'il fonctionne correctement.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=&gt;  choisir des données sur lesquelles on va effectuer le test de l'algorithme. Pour ces données, on calcule à la main le résultat attendu. Puis on effectue la trace.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On compare le résultat attendu avec le résultat de la trace qui doivent être les mêmes (sinon, il y a une erreur quelque part…)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Effectuons la trace de l'algorithme précédent avec les données suivantes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x 	résultat attendu</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dirty="0">
              <a:ln>
                <a:noFill/>
              </a:ln>
              <a:solidFill>
                <a:srgbClr val="FFFF00"/>
              </a:solidFill>
              <a:latin typeface="arial" pitchFamily="34"/>
              <a:ea typeface="DejaVu Sans" pitchFamily="2"/>
              <a:cs typeface="DejaVu Sans"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10	affichage de 1000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-3 	affichage de -27</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dirty="0">
                <a:ln>
                  <a:noFill/>
                </a:ln>
                <a:solidFill>
                  <a:srgbClr val="FFFF00"/>
                </a:solidFill>
                <a:latin typeface="arial" pitchFamily="34"/>
                <a:ea typeface="DejaVu Sans" pitchFamily="2"/>
                <a:cs typeface="DejaVu Sans" pitchFamily="2"/>
              </a:rPr>
              <a:t> 0 	affichage de « Fin du programme » et arrêt du programme</a:t>
            </a:r>
          </a:p>
        </p:txBody>
      </p:sp>
      <p:sp>
        <p:nvSpPr>
          <p:cNvPr id="5" name="Connecteur droit 4"/>
          <p:cNvSpPr/>
          <p:nvPr/>
        </p:nvSpPr>
        <p:spPr>
          <a:xfrm>
            <a:off x="286200" y="5040000"/>
            <a:ext cx="7273800" cy="0"/>
          </a:xfrm>
          <a:prstGeom prst="line">
            <a:avLst/>
          </a:prstGeom>
          <a:noFill/>
          <a:ln w="9360">
            <a:solidFill>
              <a:srgbClr val="FFFF00"/>
            </a:solidFill>
            <a:prstDash val="solid"/>
            <a:miter/>
          </a:ln>
        </p:spPr>
        <p:txBody>
          <a:bodyPr vert="horz" wrap="square" lIns="90000" tIns="46800" rIns="90000" bIns="4680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
        <p:nvSpPr>
          <p:cNvPr id="6" name="Connecteur droit 5"/>
          <p:cNvSpPr/>
          <p:nvPr/>
        </p:nvSpPr>
        <p:spPr>
          <a:xfrm>
            <a:off x="1080000" y="4644000"/>
            <a:ext cx="0" cy="1656000"/>
          </a:xfrm>
          <a:prstGeom prst="line">
            <a:avLst/>
          </a:prstGeom>
          <a:noFill/>
          <a:ln w="9360">
            <a:solidFill>
              <a:srgbClr val="FFFF00"/>
            </a:solidFill>
            <a:prstDash val="solid"/>
            <a:miter/>
          </a:ln>
        </p:spPr>
        <p:txBody>
          <a:bodyPr vert="horz" wrap="square" lIns="90000" tIns="46800" rIns="90000" bIns="46800" anchor="t" anchorCtr="0" compatLnSpc="1"/>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400" b="0" i="0" u="none" strike="noStrike" baseline="0">
              <a:ln>
                <a:noFill/>
              </a:ln>
              <a:solidFill>
                <a:srgbClr val="FFFF00"/>
              </a:solidFill>
              <a:latin typeface="arial" pitchFamily="34"/>
              <a:ea typeface="DejaVu Sans" pitchFamily="2"/>
              <a:cs typeface="DejaVu Sans" pitchFamily="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0" y="0"/>
            <a:ext cx="7772400" cy="468313"/>
          </a:xfrm>
        </p:spPr>
        <p:txBody>
          <a:bodyPr wrap="square" lIns="90000" tIns="46800" rIns="90000" bIns="46800" anchorCtr="0">
            <a:spAutoFit/>
          </a:bodyPr>
          <a:lstStyle>
            <a:defPPr lvl="0">
              <a:buClr>
                <a:srgbClr val="000000"/>
              </a:buClr>
              <a:buSzPct val="45000"/>
              <a:buFont typeface="StarSymbol"/>
              <a:buNone/>
            </a:defPPr>
            <a:lvl1pPr lvl="0">
              <a:buClr>
                <a:srgbClr val="000000"/>
              </a:buClr>
              <a:buSzPct val="45000"/>
              <a:buFont typeface="StarSymbol"/>
              <a:buChar char=""/>
            </a:lvl1pPr>
            <a:lvl2pPr lvl="1">
              <a:buClr>
                <a:srgbClr val="000000"/>
              </a:buClr>
              <a:buSzPct val="45000"/>
              <a:buFont typeface="StarSymbol"/>
              <a:buChar char=""/>
            </a:lvl2pPr>
            <a:lvl3pPr lvl="2">
              <a:buClr>
                <a:srgbClr val="000000"/>
              </a:buClr>
              <a:buSzPct val="45000"/>
              <a:buFont typeface="StarSymbol"/>
              <a:buChar char=""/>
            </a:lvl3pPr>
            <a:lvl4pPr lvl="3">
              <a:buClr>
                <a:srgbClr val="000000"/>
              </a:buClr>
              <a:buSzPct val="45000"/>
              <a:buFont typeface="StarSymbol"/>
              <a:buChar char=""/>
            </a:lvl4pPr>
            <a:lvl5pPr lvl="4">
              <a:buClr>
                <a:srgbClr val="000000"/>
              </a:buClr>
              <a:buSzPct val="45000"/>
              <a:buFont typeface="StarSymbol"/>
              <a:buChar char=""/>
            </a:lvl5pPr>
            <a:lvl6pPr lvl="5">
              <a:buClr>
                <a:srgbClr val="000000"/>
              </a:buClr>
              <a:buSzPct val="45000"/>
              <a:buFont typeface="StarSymbol"/>
              <a:buChar char=""/>
            </a:lvl6pPr>
            <a:lvl7pPr lvl="6">
              <a:buClr>
                <a:srgbClr val="000000"/>
              </a:buClr>
              <a:buSzPct val="45000"/>
              <a:buFont typeface="StarSymbol"/>
              <a:buChar char=""/>
            </a:lvl7pPr>
            <a:lvl8pPr lvl="7">
              <a:buClr>
                <a:srgbClr val="000000"/>
              </a:buClr>
              <a:buSzPct val="45000"/>
              <a:buFont typeface="StarSymbol"/>
              <a:buChar char=""/>
            </a:lvl8pPr>
            <a:lvl9pPr lvl="8">
              <a:buClr>
                <a:srgbClr val="000000"/>
              </a:buClr>
              <a:buSzPct val="45000"/>
              <a:buFont typeface="StarSymbol"/>
              <a:buChar char=""/>
            </a:lvl9pPr>
          </a:lstStyle>
          <a:p>
            <a:pPr lvl="0">
              <a:buNone/>
            </a:pPr>
            <a:r>
              <a:rPr lang="fr-FR" sz="2400"/>
              <a:t>1- Boucle TANTQUE … FAIRE</a:t>
            </a:r>
          </a:p>
        </p:txBody>
      </p:sp>
      <p:sp>
        <p:nvSpPr>
          <p:cNvPr id="3" name="Espace réservé du texte 2"/>
          <p:cNvSpPr txBox="1">
            <a:spLocks noGrp="1"/>
          </p:cNvSpPr>
          <p:nvPr>
            <p:ph type="body" idx="4294967295"/>
          </p:nvPr>
        </p:nvSpPr>
        <p:spPr>
          <a:xfrm>
            <a:off x="0" y="549275"/>
            <a:ext cx="9144000" cy="4800600"/>
          </a:xfrm>
        </p:spPr>
        <p:txBody>
          <a:bodyPr wrap="square" lIns="90000" tIns="46800" rIns="90000" bIns="46800" anchor="t" anchorCtr="0"/>
          <a:lstStyle>
            <a:defPPr marL="432000" marR="0" lvl="0" indent="-324000" algn="l">
              <a:spcBef>
                <a:spcPts val="0"/>
              </a:spcBef>
              <a:spcAft>
                <a:spcPts val="1414"/>
              </a:spcAft>
              <a:buClr>
                <a:srgbClr val="E6E6E6"/>
              </a:buClr>
              <a:buSzPct val="45000"/>
              <a:buFont typeface="StarSymbol"/>
              <a:buNone/>
              <a:defRPr lang="fr-FR" sz="3200" b="0" i="0" u="none" strike="noStrike">
                <a:ln>
                  <a:noFill/>
                </a:ln>
                <a:solidFill>
                  <a:srgbClr val="E6E6E6"/>
                </a:solidFill>
                <a:latin typeface="arial" pitchFamily="32"/>
                <a:ea typeface="DejaVu Sans" pitchFamily="2"/>
                <a:cs typeface="DejaVu Sans" pitchFamily="2"/>
              </a:defRPr>
            </a:defPPr>
            <a:lvl1pPr marL="432000" marR="0" lvl="0" indent="-324000" algn="l">
              <a:spcBef>
                <a:spcPts val="0"/>
              </a:spcBef>
              <a:spcAft>
                <a:spcPts val="1414"/>
              </a:spcAft>
              <a:buClr>
                <a:srgbClr val="E6E6E6"/>
              </a:buClr>
              <a:buSzPct val="45000"/>
              <a:buFont typeface="StarSymbol"/>
              <a:buChar char="●"/>
              <a:defRPr lang="fr-FR" sz="3200" b="0" i="0" u="none" strike="noStrike">
                <a:ln>
                  <a:noFill/>
                </a:ln>
                <a:solidFill>
                  <a:srgbClr val="E6E6E6"/>
                </a:solidFill>
                <a:latin typeface="arial" pitchFamily="32"/>
                <a:ea typeface="DejaVu Sans" pitchFamily="2"/>
                <a:cs typeface="DejaVu Sans" pitchFamily="2"/>
              </a:defRPr>
            </a:lvl1pPr>
            <a:lvl2pPr marL="864000" marR="0" lvl="1" indent="-288000" algn="l">
              <a:spcBef>
                <a:spcPts val="0"/>
              </a:spcBef>
              <a:spcAft>
                <a:spcPts val="1134"/>
              </a:spcAft>
              <a:buClr>
                <a:srgbClr val="E6E6E6"/>
              </a:buClr>
              <a:buSzPct val="75000"/>
              <a:buFont typeface="StarSymbol"/>
              <a:buChar char="–"/>
              <a:defRPr lang="fr-FR" sz="2800" b="0" i="0" u="none" strike="noStrike">
                <a:ln>
                  <a:noFill/>
                </a:ln>
                <a:solidFill>
                  <a:srgbClr val="E6E6E6"/>
                </a:solidFill>
                <a:latin typeface="arial" pitchFamily="32"/>
                <a:ea typeface="DejaVu Sans" pitchFamily="2"/>
                <a:cs typeface="DejaVu Sans" pitchFamily="2"/>
              </a:defRPr>
            </a:lvl2pPr>
            <a:lvl3pPr marL="1296000" marR="0" lvl="2" indent="-216000" algn="l">
              <a:spcBef>
                <a:spcPts val="0"/>
              </a:spcBef>
              <a:spcAft>
                <a:spcPts val="850"/>
              </a:spcAft>
              <a:buClr>
                <a:srgbClr val="E6E6E6"/>
              </a:buClr>
              <a:buSzPct val="45000"/>
              <a:buFont typeface="StarSymbol"/>
              <a:buChar char="●"/>
              <a:defRPr lang="fr-FR" sz="2400" b="0" i="0" u="none" strike="noStrike">
                <a:ln>
                  <a:noFill/>
                </a:ln>
                <a:solidFill>
                  <a:srgbClr val="E6E6E6"/>
                </a:solidFill>
                <a:latin typeface="arial" pitchFamily="32"/>
                <a:ea typeface="DejaVu Sans" pitchFamily="2"/>
                <a:cs typeface="DejaVu Sans" pitchFamily="2"/>
              </a:defRPr>
            </a:lvl3pPr>
            <a:lvl4pPr marL="1728000" marR="0" lvl="3" indent="-216000" algn="l">
              <a:spcBef>
                <a:spcPts val="0"/>
              </a:spcBef>
              <a:spcAft>
                <a:spcPts val="567"/>
              </a:spcAft>
              <a:buClr>
                <a:srgbClr val="E6E6E6"/>
              </a:buClr>
              <a:buSzPct val="75000"/>
              <a:buFont typeface="StarSymbol"/>
              <a:buChar char="–"/>
              <a:defRPr lang="fr-FR" sz="2000" b="0" i="0" u="none" strike="noStrike">
                <a:ln>
                  <a:noFill/>
                </a:ln>
                <a:solidFill>
                  <a:srgbClr val="E6E6E6"/>
                </a:solidFill>
                <a:latin typeface="arial" pitchFamily="32"/>
                <a:ea typeface="DejaVu Sans" pitchFamily="2"/>
                <a:cs typeface="DejaVu Sans" pitchFamily="2"/>
              </a:defRPr>
            </a:lvl4pPr>
            <a:lvl5pPr marL="2160000" marR="0" lvl="4"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5pPr>
            <a:lvl6pPr marL="2592000" marR="0" lvl="5"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6pPr>
            <a:lvl7pPr marL="3024000" marR="0" lvl="6"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7pPr>
            <a:lvl8pPr marL="3456000" marR="0" lvl="7"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8pPr>
            <a:lvl9pPr marL="3887999" marR="0" lvl="8" indent="-216000" algn="l">
              <a:spcBef>
                <a:spcPts val="0"/>
              </a:spcBef>
              <a:spcAft>
                <a:spcPts val="283"/>
              </a:spcAft>
              <a:buClr>
                <a:srgbClr val="E6E6E6"/>
              </a:buClr>
              <a:buSzPct val="45000"/>
              <a:buFont typeface="StarSymbol"/>
              <a:buChar char="●"/>
              <a:defRPr lang="fr-FR" sz="2000" b="0" i="0" u="none" strike="noStrike">
                <a:ln>
                  <a:noFill/>
                </a:ln>
                <a:solidFill>
                  <a:srgbClr val="E6E6E6"/>
                </a:solidFill>
                <a:latin typeface="arial" pitchFamily="32"/>
                <a:ea typeface="DejaVu Sans" pitchFamily="2"/>
                <a:cs typeface="DejaVu Sans" pitchFamily="2"/>
              </a:defRPr>
            </a:lvl9pPr>
          </a:lstStyle>
          <a:p>
            <a:pPr marL="0" lvl="0" indent="0">
              <a:spcBef>
                <a:spcPts val="1349"/>
              </a:spcBef>
              <a:spcAft>
                <a:spcPts val="0"/>
              </a:spcAft>
              <a:buNone/>
            </a:pPr>
            <a:endParaRPr lang="fr-FR" sz="5400" dirty="0">
              <a:latin typeface="" pitchFamily="2"/>
            </a:endParaRPr>
          </a:p>
          <a:p>
            <a:pPr marL="0" lvl="0" indent="0">
              <a:spcBef>
                <a:spcPts val="1349"/>
              </a:spcBef>
              <a:spcAft>
                <a:spcPts val="0"/>
              </a:spcAft>
              <a:buNone/>
            </a:pPr>
            <a:endParaRPr lang="fr-FR" sz="5400" dirty="0">
              <a:latin typeface="" pitchFamily="2"/>
            </a:endParaRPr>
          </a:p>
        </p:txBody>
      </p:sp>
      <p:sp>
        <p:nvSpPr>
          <p:cNvPr id="4" name="Forme libre 3"/>
          <p:cNvSpPr/>
          <p:nvPr/>
        </p:nvSpPr>
        <p:spPr>
          <a:xfrm>
            <a:off x="324000" y="476280"/>
            <a:ext cx="8351640" cy="131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Exercice :</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2000" b="0" i="0" u="none" strike="noStrike" baseline="0">
                <a:ln>
                  <a:noFill/>
                </a:ln>
                <a:solidFill>
                  <a:srgbClr val="FFFF00"/>
                </a:solidFill>
                <a:latin typeface="arial" pitchFamily="34"/>
                <a:ea typeface="DejaVu Sans" pitchFamily="2"/>
                <a:cs typeface="DejaVu Sans" pitchFamily="2"/>
              </a:rPr>
              <a:t>Avec une boucle TANT QUE, écrire un programme qui calcule la somme des entiers de 1 à 100.</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fr-FR" sz="2000" b="0" i="0" u="none" strike="noStrike" baseline="0">
              <a:ln>
                <a:noFill/>
              </a:ln>
              <a:solidFill>
                <a:srgbClr val="FFFF00"/>
              </a:solidFill>
              <a:latin typeface="arial" pitchFamily="34"/>
              <a:ea typeface="DejaVu Sans" pitchFamily="2"/>
              <a:cs typeface="DejaVu Sans" pitchFamily="2"/>
            </a:endParaRPr>
          </a:p>
        </p:txBody>
      </p:sp>
      <p:sp>
        <p:nvSpPr>
          <p:cNvPr id="5" name="Forme libre 4"/>
          <p:cNvSpPr/>
          <p:nvPr/>
        </p:nvSpPr>
        <p:spPr>
          <a:xfrm>
            <a:off x="1800000" y="1620000"/>
            <a:ext cx="5400720" cy="469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99"/>
          </a:solidFill>
          <a:ln w="9360">
            <a:solidFill>
              <a:srgbClr val="FFCC00"/>
            </a:solidFill>
            <a:prstDash val="solid"/>
            <a:miter/>
          </a:ln>
        </p:spPr>
        <p:txBody>
          <a:bodyPr vert="horz" wrap="square" lIns="90000" tIns="46800" rIns="90000" bIns="46800" anchor="t" anchorCtr="0" compatLnSpc="1">
            <a:spAutoFit/>
          </a:bodyPr>
          <a:lstStyle>
            <a:defPPr lvl="0">
              <a:buNone/>
            </a:defPPr>
            <a:lvl1pPr lvl="0">
              <a:buNone/>
            </a:lvl1pPr>
            <a:lvl2pPr lvl="1">
              <a:buClr>
                <a:srgbClr val="FFFF00"/>
              </a:buClr>
              <a:buSzPct val="100000"/>
              <a:buFont typeface="Times New Roman" pitchFamily="18"/>
              <a:buChar char="•"/>
            </a:lvl2pPr>
            <a:lvl3pPr lvl="2">
              <a:buClr>
                <a:srgbClr val="FFFF00"/>
              </a:buClr>
              <a:buSzPct val="100000"/>
              <a:buFont typeface="Times New Roman" pitchFamily="18"/>
              <a:buChar char="•"/>
            </a:lvl3pPr>
            <a:lvl4pPr lvl="3">
              <a:buClr>
                <a:srgbClr val="FFFF00"/>
              </a:buClr>
              <a:buSzPct val="100000"/>
              <a:buFont typeface="Times New Roman" pitchFamily="18"/>
              <a:buChar char="•"/>
            </a:lvl4pPr>
            <a:lvl5pPr lvl="4">
              <a:buClr>
                <a:srgbClr val="FFFF00"/>
              </a:buClr>
              <a:buSzPct val="100000"/>
              <a:buFont typeface="Times New Roman" pitchFamily="18"/>
              <a:buChar char="•"/>
            </a:lvl5pPr>
            <a:lvl6pPr lvl="5">
              <a:buClr>
                <a:srgbClr val="FFFF00"/>
              </a:buClr>
              <a:buSzPct val="100000"/>
              <a:buFont typeface="Times New Roman" pitchFamily="18"/>
              <a:buChar char="•"/>
            </a:lvl6pPr>
            <a:lvl7pPr lvl="6">
              <a:buClr>
                <a:srgbClr val="FFFF00"/>
              </a:buClr>
              <a:buSzPct val="100000"/>
              <a:buFont typeface="Times New Roman" pitchFamily="18"/>
              <a:buChar char="•"/>
            </a:lvl7pPr>
            <a:lvl8pPr lvl="7">
              <a:buClr>
                <a:srgbClr val="FFFF00"/>
              </a:buClr>
              <a:buSzPct val="100000"/>
              <a:buFont typeface="Times New Roman" pitchFamily="18"/>
              <a:buChar char="•"/>
            </a:lvl8pPr>
            <a:lvl9pPr lvl="8">
              <a:buClr>
                <a:srgbClr val="FFFF00"/>
              </a:buClr>
              <a:buSzPct val="100000"/>
              <a:buFont typeface="Times New Roman" pitchFamily="18"/>
              <a:buChar char="•"/>
            </a:lvl9pPr>
          </a:lstStyle>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PROGRAMME</a:t>
            </a:r>
            <a:r>
              <a:rPr lang="fr-FR" sz="1800" b="0" i="0" u="none" strike="noStrike" baseline="0" dirty="0">
                <a:ln>
                  <a:noFill/>
                </a:ln>
                <a:solidFill>
                  <a:srgbClr val="FFCC00"/>
                </a:solidFill>
                <a:latin typeface="arial" pitchFamily="34"/>
                <a:ea typeface="DejaVu Sans" pitchFamily="2"/>
                <a:cs typeface="DejaVu Sans" pitchFamily="2"/>
              </a:rPr>
              <a:t> Somme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VAR</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smtClean="0">
                <a:ln>
                  <a:noFill/>
                </a:ln>
                <a:solidFill>
                  <a:srgbClr val="FFCC00"/>
                </a:solidFill>
                <a:latin typeface="arial" pitchFamily="34"/>
                <a:ea typeface="DejaVu Sans" pitchFamily="2"/>
                <a:cs typeface="DejaVu Sans" pitchFamily="2"/>
              </a:rPr>
              <a:t>	somme</a:t>
            </a:r>
            <a:r>
              <a:rPr lang="fr-FR" sz="1800" b="0" i="0" u="none" strike="noStrike" baseline="0" dirty="0">
                <a:ln>
                  <a:noFill/>
                </a:ln>
                <a:solidFill>
                  <a:srgbClr val="FFCC00"/>
                </a:solidFill>
                <a:latin typeface="arial" pitchFamily="34"/>
                <a:ea typeface="DejaVu Sans" pitchFamily="2"/>
                <a:cs typeface="DejaVu Sans" pitchFamily="2"/>
              </a:rPr>
              <a:t>, i : entiers</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DEBUT</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smtClean="0">
                <a:ln>
                  <a:noFill/>
                </a:ln>
                <a:solidFill>
                  <a:srgbClr val="FFCC00"/>
                </a:solidFill>
                <a:latin typeface="arial" pitchFamily="34"/>
                <a:ea typeface="DejaVu Sans" pitchFamily="2"/>
                <a:cs typeface="DejaVu Sans" pitchFamily="2"/>
              </a:rPr>
              <a:t>	somme </a:t>
            </a:r>
            <a:r>
              <a:rPr lang="fr-FR" sz="1800" b="0" i="0" u="none" strike="noStrike" baseline="0" dirty="0">
                <a:ln>
                  <a:noFill/>
                </a:ln>
                <a:solidFill>
                  <a:srgbClr val="FFCC00"/>
                </a:solidFill>
                <a:latin typeface="arial" pitchFamily="34"/>
                <a:ea typeface="DejaVu Sans" pitchFamily="2"/>
                <a:cs typeface="DejaVu Sans" pitchFamily="2"/>
              </a:rPr>
              <a:t>←  0</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smtClean="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	i ← 1  	// ou 0 mais inutile ici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smtClean="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TANT QUE</a:t>
            </a:r>
            <a:r>
              <a:rPr lang="fr-FR" sz="1800" b="0" i="0" u="none" strike="noStrike" baseline="0" dirty="0">
                <a:ln>
                  <a:noFill/>
                </a:ln>
                <a:solidFill>
                  <a:srgbClr val="FFCC00"/>
                </a:solidFill>
                <a:latin typeface="arial" pitchFamily="34"/>
                <a:ea typeface="DejaVu Sans" pitchFamily="2"/>
                <a:cs typeface="DejaVu Sans" pitchFamily="2"/>
              </a:rPr>
              <a:t> i &lt;= 100 </a:t>
            </a:r>
            <a:r>
              <a:rPr lang="fr-FR" sz="1800" b="1" i="0" u="sng" strike="noStrike" baseline="0" dirty="0">
                <a:ln>
                  <a:noFill/>
                </a:ln>
                <a:solidFill>
                  <a:srgbClr val="FFCC00"/>
                </a:solidFill>
                <a:uFillTx/>
                <a:latin typeface="arial" pitchFamily="34"/>
                <a:ea typeface="DejaVu Sans" pitchFamily="2"/>
                <a:cs typeface="DejaVu Sans" pitchFamily="2"/>
              </a:rPr>
              <a:t>FAIRE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smtClean="0">
                <a:ln>
                  <a:noFill/>
                </a:ln>
                <a:solidFill>
                  <a:srgbClr val="FFCC00"/>
                </a:solidFill>
                <a:latin typeface="arial" pitchFamily="34"/>
                <a:ea typeface="DejaVu Sans" pitchFamily="2"/>
                <a:cs typeface="DejaVu Sans" pitchFamily="2"/>
              </a:rPr>
              <a:t>	somme </a:t>
            </a:r>
            <a:r>
              <a:rPr lang="fr-FR" sz="1800" b="0" i="0" u="none" strike="noStrike" baseline="0" dirty="0">
                <a:ln>
                  <a:noFill/>
                </a:ln>
                <a:solidFill>
                  <a:srgbClr val="FFCC00"/>
                </a:solidFill>
                <a:latin typeface="arial" pitchFamily="34"/>
                <a:ea typeface="DejaVu Sans" pitchFamily="2"/>
                <a:cs typeface="DejaVu Sans" pitchFamily="2"/>
              </a:rPr>
              <a:t>←  somme + i</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a:ln>
                  <a:noFill/>
                </a:ln>
                <a:solidFill>
                  <a:srgbClr val="FFCC00"/>
                </a:solidFill>
                <a:latin typeface="arial" pitchFamily="34"/>
                <a:ea typeface="DejaVu Sans" pitchFamily="2"/>
                <a:cs typeface="DejaVu Sans" pitchFamily="2"/>
              </a:rPr>
              <a:t>		</a:t>
            </a:r>
            <a:r>
              <a:rPr lang="fr-FR" sz="1800" b="0" i="0" u="none" strike="noStrike" baseline="0" dirty="0" smtClean="0">
                <a:ln>
                  <a:noFill/>
                </a:ln>
                <a:solidFill>
                  <a:srgbClr val="FFCC00"/>
                </a:solidFill>
                <a:latin typeface="arial" pitchFamily="34"/>
                <a:ea typeface="DejaVu Sans" pitchFamily="2"/>
                <a:cs typeface="DejaVu Sans" pitchFamily="2"/>
              </a:rPr>
              <a:t>	i </a:t>
            </a:r>
            <a:r>
              <a:rPr lang="fr-FR" sz="1800" b="0" i="0" u="none" strike="noStrike" baseline="0" dirty="0">
                <a:ln>
                  <a:noFill/>
                </a:ln>
                <a:solidFill>
                  <a:srgbClr val="FFCC00"/>
                </a:solidFill>
                <a:latin typeface="arial" pitchFamily="34"/>
                <a:ea typeface="DejaVu Sans" pitchFamily="2"/>
                <a:cs typeface="DejaVu Sans" pitchFamily="2"/>
              </a:rPr>
              <a:t>←  i+1</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0" i="0" u="none" strike="noStrike" baseline="0" dirty="0" smtClean="0">
                <a:ln>
                  <a:noFill/>
                </a:ln>
                <a:solidFill>
                  <a:srgbClr val="FFCC00"/>
                </a:solidFill>
                <a:latin typeface="arial" pitchFamily="34"/>
                <a:ea typeface="DejaVu Sans" pitchFamily="2"/>
                <a:cs typeface="DejaVu Sans" pitchFamily="2"/>
              </a:rPr>
              <a:t>	</a:t>
            </a:r>
            <a:r>
              <a:rPr lang="fr-FR" sz="1800" b="0" i="0" u="none" strike="noStrike" baseline="0" dirty="0">
                <a:ln>
                  <a:noFill/>
                </a:ln>
                <a:solidFill>
                  <a:srgbClr val="FFCC00"/>
                </a:solidFill>
                <a:latin typeface="arial" pitchFamily="34"/>
                <a:ea typeface="DejaVu Sans" pitchFamily="2"/>
                <a:cs typeface="DejaVu Sans" pitchFamily="2"/>
              </a:rPr>
              <a:t>	</a:t>
            </a:r>
            <a:r>
              <a:rPr lang="fr-FR" sz="1800" b="1" i="0" u="sng" strike="noStrike" baseline="0" dirty="0">
                <a:ln>
                  <a:noFill/>
                </a:ln>
                <a:solidFill>
                  <a:srgbClr val="FFCC00"/>
                </a:solidFill>
                <a:uFillTx/>
                <a:latin typeface="arial" pitchFamily="34"/>
                <a:ea typeface="DejaVu Sans" pitchFamily="2"/>
                <a:cs typeface="DejaVu Sans" pitchFamily="2"/>
              </a:rPr>
              <a:t>FINTANTQUE</a:t>
            </a:r>
          </a:p>
          <a:p>
            <a:pPr marL="0" marR="0" lvl="0" indent="0" algn="l" rtl="0" hangingPunct="0">
              <a:lnSpc>
                <a:spcPct val="100000"/>
              </a:lnSpc>
              <a:spcBef>
                <a:spcPts val="1247"/>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fr-FR" sz="1800" b="1" i="0" u="none" strike="noStrike" baseline="0" dirty="0">
                <a:ln>
                  <a:noFill/>
                </a:ln>
                <a:solidFill>
                  <a:srgbClr val="FFCC00"/>
                </a:solidFill>
                <a:latin typeface="arial" pitchFamily="34"/>
                <a:ea typeface="DejaVu Sans" pitchFamily="2"/>
                <a:cs typeface="DejaVu Sans" pitchFamily="2"/>
              </a:rPr>
              <a:t>FIN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2432</Words>
  <Application>Microsoft Office PowerPoint</Application>
  <PresentationFormat>Affichage à l'écran (4:3)</PresentationFormat>
  <Paragraphs>823</Paragraphs>
  <Slides>52</Slides>
  <Notes>51</Notes>
  <HiddenSlides>0</HiddenSlides>
  <MMClips>0</MMClips>
  <ScaleCrop>false</ScaleCrop>
  <HeadingPairs>
    <vt:vector size="4" baseType="variant">
      <vt:variant>
        <vt:lpstr>Thème</vt:lpstr>
      </vt:variant>
      <vt:variant>
        <vt:i4>2</vt:i4>
      </vt:variant>
      <vt:variant>
        <vt:lpstr>Titres des diapositives</vt:lpstr>
      </vt:variant>
      <vt:variant>
        <vt:i4>52</vt:i4>
      </vt:variant>
    </vt:vector>
  </HeadingPairs>
  <TitlesOfParts>
    <vt:vector size="54" baseType="lpstr">
      <vt:lpstr>Standard</vt:lpstr>
      <vt:lpstr>Verve</vt:lpstr>
      <vt:lpstr>Algorithmique et Programmation :  Les structures de contrôle itératives ou boucles</vt:lpstr>
      <vt:lpstr>Introduction</vt:lpstr>
      <vt:lpstr>Introduction</vt:lpstr>
      <vt:lpstr>Sommaire</vt:lpstr>
      <vt:lpstr>1- Boucle TANT QUE … FAIRE</vt:lpstr>
      <vt:lpstr>1- Boucle TANTQUE … FAIRE</vt:lpstr>
      <vt:lpstr>1- Boucle TANTQUE … FAIRE</vt:lpstr>
      <vt:lpstr>1- Boucle TANTQUE … FAIRE</vt:lpstr>
      <vt:lpstr>1- Boucle TANTQUE … FAIRE</vt:lpstr>
      <vt:lpstr>1- Boucle TANTQUE … FAIRE</vt:lpstr>
      <vt:lpstr>Diapositive 11</vt:lpstr>
      <vt:lpstr>Sommaire</vt:lpstr>
      <vt:lpstr>2- Boucle POUR</vt:lpstr>
      <vt:lpstr>2- Boucle POUR</vt:lpstr>
      <vt:lpstr>2- Boucle POUR</vt:lpstr>
      <vt:lpstr>2- Boucle POUR</vt:lpstr>
      <vt:lpstr>2- Boucle POUR</vt:lpstr>
      <vt:lpstr>2- Boucle POUR</vt:lpstr>
      <vt:lpstr>Sommaire</vt:lpstr>
      <vt:lpstr>3- Boucle REPETER … JUSQU’A</vt:lpstr>
      <vt:lpstr>3- Boucle REPETER … JUSQU’A</vt:lpstr>
      <vt:lpstr>3- Boucle REPETER … JUSQU’A</vt:lpstr>
      <vt:lpstr>Différences entre TANT QUE et REPETER</vt:lpstr>
      <vt:lpstr>3- Boucle REPETER … JUSQU’A</vt:lpstr>
      <vt:lpstr>3- Boucle REPETER … JUSQU’A</vt:lpstr>
      <vt:lpstr>3- Boucle REPETER … JUSQU’A</vt:lpstr>
      <vt:lpstr>Sommaire</vt:lpstr>
      <vt:lpstr>4- Imbrication de boucles</vt:lpstr>
      <vt:lpstr>4- Imbrication de boucles </vt:lpstr>
      <vt:lpstr>4- Imbrication de boucles</vt:lpstr>
      <vt:lpstr>4- Imbrication de boucles</vt:lpstr>
      <vt:lpstr>Diapositive 32</vt:lpstr>
      <vt:lpstr>4- Imbrication de boucles</vt:lpstr>
      <vt:lpstr>4- Imbrication de boucles</vt:lpstr>
      <vt:lpstr>4- Imbrication de boucles</vt:lpstr>
      <vt:lpstr>Exercice 1</vt:lpstr>
      <vt:lpstr>4- Imbrication de boucles</vt:lpstr>
      <vt:lpstr>Diapositive 38</vt:lpstr>
      <vt:lpstr>Sommaire</vt:lpstr>
      <vt:lpstr>5- Démarche itérative</vt:lpstr>
      <vt:lpstr>Diapositive 41</vt:lpstr>
      <vt:lpstr>5- Démarche itérative</vt:lpstr>
      <vt:lpstr>Diapositive 43</vt:lpstr>
      <vt:lpstr>5- Démarche itérative</vt:lpstr>
      <vt:lpstr>5- Démarche itérative</vt:lpstr>
      <vt:lpstr>5- Démarche itérative</vt:lpstr>
      <vt:lpstr>5- Démarche itérative</vt:lpstr>
      <vt:lpstr>5- Démarche itérative</vt:lpstr>
      <vt:lpstr>5- Démarche itérative</vt:lpstr>
      <vt:lpstr>5- Conclusion sur la démarche itérative</vt:lpstr>
      <vt:lpstr>5- Démarche itérative</vt:lpstr>
      <vt:lpstr>5- Démarche itérative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L’ORIENTE OBJET</dc:title>
  <dc:creator>ESCRIVA Agnes</dc:creator>
  <cp:lastModifiedBy>aescriva</cp:lastModifiedBy>
  <cp:revision>49</cp:revision>
  <dcterms:created xsi:type="dcterms:W3CDTF">2017-11-06T08:37:38Z</dcterms:created>
  <dcterms:modified xsi:type="dcterms:W3CDTF">2022-11-18T09:10:31Z</dcterms:modified>
</cp:coreProperties>
</file>