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96" r:id="rId2"/>
  </p:sldMasterIdLst>
  <p:notesMasterIdLst>
    <p:notesMasterId r:id="rId29"/>
  </p:notesMasterIdLst>
  <p:handoutMasterIdLst>
    <p:handoutMasterId r:id="rId30"/>
  </p:handoutMasterIdLst>
  <p:sldIdLst>
    <p:sldId id="285" r:id="rId3"/>
    <p:sldId id="286" r:id="rId4"/>
    <p:sldId id="288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7" r:id="rId18"/>
    <p:sldId id="316" r:id="rId19"/>
    <p:sldId id="305" r:id="rId20"/>
    <p:sldId id="306" r:id="rId21"/>
    <p:sldId id="308" r:id="rId22"/>
    <p:sldId id="309" r:id="rId23"/>
    <p:sldId id="311" r:id="rId24"/>
    <p:sldId id="314" r:id="rId25"/>
    <p:sldId id="312" r:id="rId26"/>
    <p:sldId id="313" r:id="rId27"/>
    <p:sldId id="315" r:id="rId28"/>
  </p:sldIdLst>
  <p:sldSz cx="9144000" cy="6858000" type="screen4x3"/>
  <p:notesSz cx="6858000" cy="93932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683" autoAdjust="0"/>
  </p:normalViewPr>
  <p:slideViewPr>
    <p:cSldViewPr>
      <p:cViewPr varScale="1">
        <p:scale>
          <a:sx n="82" d="100"/>
          <a:sy n="82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242" y="-90"/>
      </p:cViewPr>
      <p:guideLst>
        <p:guide orient="horz" pos="29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7200" y="312738"/>
            <a:ext cx="3581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t" anchorCtr="0" compatLnSpc="1">
            <a:prstTxWarp prst="textNoShape">
              <a:avLst/>
            </a:prstTxWarp>
          </a:bodyPr>
          <a:lstStyle>
            <a:lvl1pPr defTabSz="925513">
              <a:defRPr sz="1200" b="1">
                <a:latin typeface="Arial" charset="0"/>
              </a:defRPr>
            </a:lvl1pPr>
          </a:lstStyle>
          <a:p>
            <a:r>
              <a:rPr lang="fr-FR"/>
              <a:t>Formation réforme bac STT - Chapitre 4 organisation logique du réseau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6388" y="312738"/>
            <a:ext cx="12938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r>
              <a:rPr lang="fr-FR"/>
              <a:t> :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2971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r>
              <a:rPr lang="fr-FR"/>
              <a:t>Emmanuelle BISSON - février 2005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23338"/>
            <a:ext cx="2971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fld id="{949C4357-610C-4A46-A987-ACC480FAE48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01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r>
              <a:rPr lang="fr-FR"/>
              <a:t>Formation réforme bac STT - Chapitre 4 organisation logique du réseau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704850"/>
            <a:ext cx="4697412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62463"/>
            <a:ext cx="5029200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3338"/>
            <a:ext cx="2971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r>
              <a:rPr lang="fr-FR"/>
              <a:t>Emmanuelle BISSON - février 2005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23338"/>
            <a:ext cx="2971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7" tIns="46269" rIns="92537" bIns="4626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fld id="{2ADD6F61-AA4F-4584-A796-290E13E33B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626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/>
              <a:t>Formation réforme bac STT - Chapitre 4 organisation logique du réseau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/>
              <a:t>Emmanuelle BISSON - février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DB49D-02FA-491C-8BF8-E2D1CBF22DDA}" type="slidenum">
              <a:rPr lang="fr-FR"/>
              <a:pPr/>
              <a:t>1</a:t>
            </a:fld>
            <a:endParaRPr lang="fr-FR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rme 4"/>
          <p:cNvSpPr txBox="1">
            <a:spLocks noGrp="1" noChangeArrowheads="1"/>
          </p:cNvSpPr>
          <p:nvPr/>
        </p:nvSpPr>
        <p:spPr bwMode="auto">
          <a:xfrm>
            <a:off x="3884817" y="8922737"/>
            <a:ext cx="2972119" cy="46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5E05978A-9AB4-4B1C-ABE2-AD2C433A26C6}" type="slidenum">
              <a:rPr lang="fr-FR" sz="1300"/>
              <a:pPr algn="r"/>
              <a:t>10</a:t>
            </a:fld>
            <a:endParaRPr lang="fr-FR" sz="1300"/>
          </a:p>
        </p:txBody>
      </p:sp>
      <p:sp>
        <p:nvSpPr>
          <p:cNvPr id="43011" name="Rectangle 194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3012" name="Rectangle 194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F6BF197-0B5D-4A59-9830-4DD7EE9CC4DE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30723" name="Rectangle 1740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0724" name="Rectangle 1741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BCB9904-CBBE-4A49-8B28-C3C4AEA83024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35843" name="Rectangle 194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5844" name="Rectangle 194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charset="0"/>
            </a:endParaRPr>
          </a:p>
          <a:p>
            <a:pPr eaLnBrk="1" hangingPunct="1"/>
            <a:r>
              <a:rPr lang="fr-FR" smtClean="0">
                <a:latin typeface="Arial" charset="0"/>
              </a:rPr>
              <a:t>Ici, la fonction « Dialogue avec l’utilisateur » est prise en charge par le serveur web et le logiciel navigateur situé sur le poste client (clic sur un lien, affichage d’un champ de saisie, récupération des données saisies).</a:t>
            </a:r>
          </a:p>
          <a:p>
            <a:pPr eaLnBrk="1" hangingPunct="1"/>
            <a:r>
              <a:rPr lang="fr-FR" smtClean="0">
                <a:latin typeface="Arial" charset="0"/>
              </a:rPr>
              <a:t>Plusieurs postes clients peuvent accéder simultanément à un même serveur. C’est le cas par exemple d’un serveur web qui fournit des pages à tous les internautes.</a:t>
            </a:r>
          </a:p>
          <a:p>
            <a:pPr eaLnBrk="1" hangingPunct="1"/>
            <a:endParaRPr lang="fr-FR" smtClean="0">
              <a:latin typeface="Arial" charset="0"/>
            </a:endParaRPr>
          </a:p>
          <a:p>
            <a:pPr eaLnBrk="1" hangingPunct="1"/>
            <a:r>
              <a:rPr lang="fr-FR" smtClean="0">
                <a:latin typeface="Arial" charset="0"/>
              </a:rPr>
              <a:t>La fonction « Traitement » est prise en charge par le serveur web et un interpréteur de script (comme PHP) situé sur le serveur d’application. Celui-ci exécute les scripts associés aux liens sur lesquels l’utilisateur clique.</a:t>
            </a:r>
          </a:p>
          <a:p>
            <a:pPr eaLnBrk="1" hangingPunct="1"/>
            <a:endParaRPr lang="fr-FR" smtClean="0">
              <a:latin typeface="Arial" charset="0"/>
            </a:endParaRPr>
          </a:p>
          <a:p>
            <a:pPr eaLnBrk="1" hangingPunct="1"/>
            <a:r>
              <a:rPr lang="fr-FR" smtClean="0">
                <a:latin typeface="Arial" charset="0"/>
              </a:rPr>
              <a:t>La fonction « Accès aux données » est prise en charge par les scripts de l’application qui adressent des requêtes à un SGBD.</a:t>
            </a:r>
          </a:p>
          <a:p>
            <a:pPr eaLnBrk="1" hangingPunct="1"/>
            <a:endParaRPr lang="fr-FR" smtClean="0">
              <a:latin typeface="Arial" charset="0"/>
            </a:endParaRPr>
          </a:p>
          <a:p>
            <a:pPr eaLnBrk="1" hangingPunct="1"/>
            <a:r>
              <a:rPr lang="fr-FR" smtClean="0">
                <a:latin typeface="Arial" charset="0"/>
              </a:rPr>
              <a:t>Dans cet exemple, trois ordinateur reliés en réseau participent à l’exécution de l’application destinée à un utilisateur qui opère uniquement sur le poste client.</a:t>
            </a:r>
          </a:p>
          <a:p>
            <a:pPr eaLnBrk="1" hangingPunct="1"/>
            <a:endParaRPr lang="fr-F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rme 4"/>
          <p:cNvSpPr txBox="1">
            <a:spLocks noGrp="1" noChangeArrowheads="1"/>
          </p:cNvSpPr>
          <p:nvPr/>
        </p:nvSpPr>
        <p:spPr bwMode="auto">
          <a:xfrm>
            <a:off x="3884817" y="8922737"/>
            <a:ext cx="2972119" cy="46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68C10404-8066-4BB4-9F44-3D7C84C65F66}" type="slidenum">
              <a:rPr lang="fr-FR" sz="1300"/>
              <a:pPr algn="r"/>
              <a:t>6</a:t>
            </a:fld>
            <a:endParaRPr lang="fr-FR" sz="1300"/>
          </a:p>
        </p:txBody>
      </p:sp>
      <p:sp>
        <p:nvSpPr>
          <p:cNvPr id="37891" name="Rectangle 194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7892" name="Rectangle 194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smtClean="0">
                <a:latin typeface="Arial" charset="0"/>
              </a:rPr>
              <a:t>Plusieurs ordinateurs peuvent participer à l’exécution d’une application. Chacun prend en charge une partie du service que rend l’application à ses utilisateurs.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46063" indent="-246063" eaLnBrk="1" hangingPunct="1"/>
            <a:r>
              <a:rPr lang="fr-FR" smtClean="0"/>
              <a:t>Exemple : consultation d’un catalogue de produits sur Internet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Sur son ordinateur l’internaute demande à voir les promos de DVD. </a:t>
            </a:r>
            <a:br>
              <a:rPr lang="fr-FR" smtClean="0"/>
            </a:br>
            <a:r>
              <a:rPr lang="fr-FR" smtClean="0"/>
              <a:t>Le navigateur soumet une requête au serveur web sous la forme d’une URL (adresse saisie dans la barre d’adresse ou bien clic sur un lien contenant l’URL).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Le serveur web doit renvoyer le liste des DVD en promo.</a:t>
            </a:r>
            <a:br>
              <a:rPr lang="fr-FR" smtClean="0"/>
            </a:br>
            <a:r>
              <a:rPr lang="fr-FR" smtClean="0"/>
              <a:t>Si l’URL désigne une page, le serveur web peut aussitôt l’envoyer au navigateur pour affichage. Si l’URL désigne un script, c’est-à-dire un programme à exécuter, le navigateur web le soumet à l’interpréteur de scripts.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Le script doit retrouver la liste des deniers DVD en promo</a:t>
            </a:r>
            <a:br>
              <a:rPr lang="fr-FR" smtClean="0"/>
            </a:br>
            <a:r>
              <a:rPr lang="fr-FR" smtClean="0"/>
              <a:t>Il contient des instructions qui soumettent une requête SQL au SGBD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Le SGBD extrait la liste des DVD en promo des tables de la base de données et retourne le résultat au script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Le script compose l’affichage du résultat dans une page HTML qui est envoyée par le serveur web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Le navigateur interprète le code de la page Web et affiche la liste des DVD</a:t>
            </a:r>
          </a:p>
          <a:p>
            <a:pPr marL="246063" indent="-246063" eaLnBrk="1" hangingPunct="1">
              <a:buFontTx/>
              <a:buChar char="•"/>
            </a:pPr>
            <a:r>
              <a:rPr lang="fr-FR" smtClean="0"/>
              <a:t>La liste affichée contient elle-même des liens vers un script qui permet d’afficher des informations détaillées sur un des DVD en promo.</a:t>
            </a:r>
          </a:p>
          <a:p>
            <a:pPr marL="246063" indent="-246063"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3002280" cy="34575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358214" y="6509004"/>
            <a:ext cx="745026" cy="34899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2FE2962-0207-4EE4-AF41-BACE134B54D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9E82B-DBF3-4AE7-93C7-C9EB75FE3D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C4199-9122-4282-93F5-4DD3C035EE4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ChangeArrowheads="1" noChangeShapeType="1"/>
          </p:cNvSpPr>
          <p:nvPr/>
        </p:nvSpPr>
        <p:spPr bwMode="auto">
          <a:xfrm>
            <a:off x="1597025" y="1673225"/>
            <a:ext cx="7296150" cy="88900"/>
          </a:xfrm>
          <a:prstGeom prst="rect">
            <a:avLst/>
          </a:prstGeom>
          <a:solidFill>
            <a:srgbClr val="AAAAC6"/>
          </a:solidFill>
          <a:ln w="9525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>
              <a:defRPr/>
            </a:pPr>
            <a:endParaRPr lang="fr-FR">
              <a:solidFill>
                <a:srgbClr val="3C3C3C"/>
              </a:solidFill>
            </a:endParaRPr>
          </a:p>
        </p:txBody>
      </p:sp>
      <p:sp>
        <p:nvSpPr>
          <p:cNvPr id="5" name="Rectangle 1031"/>
          <p:cNvSpPr>
            <a:spLocks noChangeArrowheads="1" noChangeShapeType="1"/>
          </p:cNvSpPr>
          <p:nvPr/>
        </p:nvSpPr>
        <p:spPr bwMode="auto">
          <a:xfrm>
            <a:off x="214313" y="1968500"/>
            <a:ext cx="1828800" cy="114300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>
              <a:defRPr/>
            </a:pPr>
            <a:endParaRPr lang="fr-FR">
              <a:solidFill>
                <a:srgbClr val="3C3C3C"/>
              </a:solidFill>
            </a:endParaRPr>
          </a:p>
        </p:txBody>
      </p:sp>
      <p:sp>
        <p:nvSpPr>
          <p:cNvPr id="6" name="Forme 1033"/>
          <p:cNvSpPr>
            <a:spLocks noEditPoints="1" noChangeArrowheads="1"/>
          </p:cNvSpPr>
          <p:nvPr/>
        </p:nvSpPr>
        <p:spPr bwMode="auto">
          <a:xfrm>
            <a:off x="250825" y="188913"/>
            <a:ext cx="1331913" cy="1295400"/>
          </a:xfrm>
          <a:custGeom>
            <a:avLst/>
            <a:gdLst>
              <a:gd name="G0" fmla="+- 0 0 0"/>
              <a:gd name="G1" fmla="+- 7200 0 0"/>
              <a:gd name="G2" fmla="+- 21600 0 7200"/>
              <a:gd name="G3" fmla="*/ 7200 1 2"/>
              <a:gd name="G4" fmla="+- 21600 0 G3"/>
              <a:gd name="G5" fmla="+- 7200 0 0"/>
              <a:gd name="G6" fmla="+- 21600 0 7200"/>
              <a:gd name="G7" fmla="*/ 7200 1 2"/>
              <a:gd name="G8" fmla="+- 21600 0 G7"/>
              <a:gd name="T0" fmla="*/ 10800 w 21600"/>
              <a:gd name="T1" fmla="*/ 0 h 21600"/>
              <a:gd name="T2" fmla="*/ 0 w 21600"/>
              <a:gd name="T3" fmla="*/ 10800 h 21600"/>
              <a:gd name="T4" fmla="*/ 3600 w 21600"/>
              <a:gd name="T5" fmla="*/ 18000 h 21600"/>
              <a:gd name="T6" fmla="*/ 18000 w 21600"/>
              <a:gd name="T7" fmla="*/ 3600 h 21600"/>
              <a:gd name="T8" fmla="*/ 17694720 1 256"/>
              <a:gd name="T9" fmla="*/ 11796480 1 256"/>
              <a:gd name="T10" fmla="*/ 5898240 1 256"/>
              <a:gd name="T11" fmla="*/ 0 1 256"/>
              <a:gd name="T12" fmla="*/ 0 w 21600"/>
              <a:gd name="T13" fmla="*/ 0 h 21600"/>
              <a:gd name="T14" fmla="*/ G2 w 21600"/>
              <a:gd name="T15" fmla="*/ G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7200" y="14400"/>
                </a:lnTo>
                <a:lnTo>
                  <a:pt x="7200" y="7200"/>
                </a:lnTo>
                <a:lnTo>
                  <a:pt x="14400" y="7200"/>
                </a:lnTo>
                <a:lnTo>
                  <a:pt x="21600" y="0"/>
                </a:lnTo>
                <a:close/>
              </a:path>
            </a:pathLst>
          </a:custGeom>
          <a:solidFill>
            <a:srgbClr val="99003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fr-FR">
              <a:solidFill>
                <a:srgbClr val="3C3C3C"/>
              </a:solidFill>
            </a:endParaRPr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754063" y="635000"/>
            <a:ext cx="838200" cy="838200"/>
            <a:chOff x="110997870" y="106934055"/>
            <a:chExt cx="1152000" cy="1125720"/>
          </a:xfrm>
        </p:grpSpPr>
        <p:sp>
          <p:nvSpPr>
            <p:cNvPr id="8" name="Forme 1036"/>
            <p:cNvSpPr>
              <a:spLocks noEditPoints="1" noChangeArrowheads="1"/>
            </p:cNvSpPr>
            <p:nvPr/>
          </p:nvSpPr>
          <p:spPr bwMode="auto">
            <a:xfrm>
              <a:off x="111669870" y="106934055"/>
              <a:ext cx="368727" cy="582049"/>
            </a:xfrm>
            <a:custGeom>
              <a:avLst/>
              <a:gdLst>
                <a:gd name="T0" fmla="*/ 176996 w 21600"/>
                <a:gd name="T1" fmla="*/ 425751 h 21600"/>
                <a:gd name="T2" fmla="*/ 350058 w 21600"/>
                <a:gd name="T3" fmla="*/ 568028 h 21600"/>
                <a:gd name="T4" fmla="*/ 224503 w 21600"/>
                <a:gd name="T5" fmla="*/ 371745 h 21600"/>
                <a:gd name="T6" fmla="*/ 350058 w 21600"/>
                <a:gd name="T7" fmla="*/ 189226 h 21600"/>
                <a:gd name="T8" fmla="*/ 178853 w 21600"/>
                <a:gd name="T9" fmla="*/ 1401 h 21600"/>
                <a:gd name="T10" fmla="*/ 11787 w 21600"/>
                <a:gd name="T11" fmla="*/ 183219 h 21600"/>
                <a:gd name="T12" fmla="*/ 137359 w 21600"/>
                <a:gd name="T13" fmla="*/ 364337 h 21600"/>
                <a:gd name="T14" fmla="*/ 11787 w 21600"/>
                <a:gd name="T15" fmla="*/ 5680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C0004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9" name="Forme 1037"/>
            <p:cNvSpPr>
              <a:spLocks noEditPoints="1" noChangeArrowheads="1"/>
            </p:cNvSpPr>
            <p:nvPr/>
          </p:nvSpPr>
          <p:spPr bwMode="auto">
            <a:xfrm>
              <a:off x="111562960" y="107358333"/>
              <a:ext cx="586910" cy="528747"/>
            </a:xfrm>
            <a:custGeom>
              <a:avLst/>
              <a:gdLst>
                <a:gd name="T0" fmla="*/ 299 w 21600"/>
                <a:gd name="T1" fmla="*/ 328416 h 21600"/>
                <a:gd name="T2" fmla="*/ 114238 w 21600"/>
                <a:gd name="T3" fmla="*/ 519169 h 21600"/>
                <a:gd name="T4" fmla="*/ 282740 w 21600"/>
                <a:gd name="T5" fmla="*/ 341247 h 21600"/>
                <a:gd name="T6" fmla="*/ 457305 w 21600"/>
                <a:gd name="T7" fmla="*/ 519881 h 21600"/>
                <a:gd name="T8" fmla="*/ 587229 w 21600"/>
                <a:gd name="T9" fmla="*/ 370050 h 21600"/>
                <a:gd name="T10" fmla="*/ 459153 w 21600"/>
                <a:gd name="T11" fmla="*/ 140802 h 21600"/>
                <a:gd name="T12" fmla="*/ 293615 w 21600"/>
                <a:gd name="T13" fmla="*/ 687 h 21600"/>
                <a:gd name="T14" fmla="*/ 114238 w 21600"/>
                <a:gd name="T15" fmla="*/ 14460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0" name="Forme 1038"/>
            <p:cNvSpPr>
              <a:spLocks noEditPoints="1" noChangeArrowheads="1"/>
            </p:cNvSpPr>
            <p:nvPr/>
          </p:nvSpPr>
          <p:spPr bwMode="auto">
            <a:xfrm>
              <a:off x="111336051" y="107351936"/>
              <a:ext cx="353455" cy="677990"/>
            </a:xfrm>
            <a:custGeom>
              <a:avLst/>
              <a:gdLst>
                <a:gd name="T0" fmla="*/ 136164 w 21600"/>
                <a:gd name="T1" fmla="*/ 363627 h 21600"/>
                <a:gd name="T2" fmla="*/ 7425 w 21600"/>
                <a:gd name="T3" fmla="*/ 531279 h 21600"/>
                <a:gd name="T4" fmla="*/ 188502 w 21600"/>
                <a:gd name="T5" fmla="*/ 677508 h 21600"/>
                <a:gd name="T6" fmla="*/ 342909 w 21600"/>
                <a:gd name="T7" fmla="*/ 525414 h 21600"/>
                <a:gd name="T8" fmla="*/ 229021 w 21600"/>
                <a:gd name="T9" fmla="*/ 341514 h 21600"/>
                <a:gd name="T10" fmla="*/ 344761 w 21600"/>
                <a:gd name="T11" fmla="*/ 147923 h 21600"/>
                <a:gd name="T12" fmla="*/ 181978 w 21600"/>
                <a:gd name="T13" fmla="*/ 345 h 21600"/>
                <a:gd name="T14" fmla="*/ 7425 w 21600"/>
                <a:gd name="T15" fmla="*/ 14792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6 w 21600"/>
                <a:gd name="T25" fmla="*/ 5664 h 21600"/>
                <a:gd name="T26" fmla="*/ 20203 w 21600"/>
                <a:gd name="T27" fmla="*/ 159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507CD4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1" name="Forme 1039"/>
            <p:cNvSpPr>
              <a:spLocks noEditPoints="1" noChangeArrowheads="1"/>
            </p:cNvSpPr>
            <p:nvPr/>
          </p:nvSpPr>
          <p:spPr bwMode="auto">
            <a:xfrm rot="1086450">
              <a:off x="110997870" y="107006545"/>
              <a:ext cx="593455" cy="402957"/>
            </a:xfrm>
            <a:custGeom>
              <a:avLst/>
              <a:gdLst>
                <a:gd name="T0" fmla="*/ 460734 w 21600"/>
                <a:gd name="T1" fmla="*/ 394131 h 21600"/>
                <a:gd name="T2" fmla="*/ 467229 w 21600"/>
                <a:gd name="T3" fmla="*/ 9742 h 21600"/>
                <a:gd name="T4" fmla="*/ 130046 w 21600"/>
                <a:gd name="T5" fmla="*/ 16006 h 21600"/>
                <a:gd name="T6" fmla="*/ 138716 w 21600"/>
                <a:gd name="T7" fmla="*/ 392748 h 21600"/>
                <a:gd name="T8" fmla="*/ 297550 w 21600"/>
                <a:gd name="T9" fmla="*/ 240933 h 21600"/>
                <a:gd name="T10" fmla="*/ 298486 w 21600"/>
                <a:gd name="T11" fmla="*/ 162941 h 21600"/>
                <a:gd name="T12" fmla="*/ 594495 w 21600"/>
                <a:gd name="T13" fmla="*/ 186987 h 21600"/>
                <a:gd name="T14" fmla="*/ 1541 w 21600"/>
                <a:gd name="T15" fmla="*/ 18698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2" name="Ellipse 1040"/>
            <p:cNvSpPr>
              <a:spLocks noChangeArrowheads="1"/>
            </p:cNvSpPr>
            <p:nvPr/>
          </p:nvSpPr>
          <p:spPr bwMode="auto">
            <a:xfrm>
              <a:off x="111453869" y="107914796"/>
              <a:ext cx="144000" cy="144979"/>
            </a:xfrm>
            <a:prstGeom prst="ellipse">
              <a:avLst/>
            </a:prstGeom>
            <a:solidFill>
              <a:srgbClr val="C00040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lIns="36576" tIns="36576" rIns="36576" bIns="36576"/>
            <a:lstStyle/>
            <a:p>
              <a:pPr>
                <a:defRPr/>
              </a:pPr>
              <a:endParaRPr lang="fr-FR">
                <a:solidFill>
                  <a:srgbClr val="3C3C3C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14" name="Rectangl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4778-7056-4525-A28E-D8CD05EB13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A1591-D07F-4E52-AB38-1342032C56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028F91B-7CD0-4CF6-983A-2443FF708C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</p:spPr>
        <p:txBody>
          <a:bodyPr vert="horz" rtlCol="0"/>
          <a:lstStyle>
            <a:extLst/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0D31943-0516-42DB-8C41-85B38DAF0E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E38C74A-BD3F-4164-BC1E-1112A61C58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71AAC-F8FE-4BB5-9E92-3162E947CF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F6B77-DCA5-421B-B7DC-EA2BAA7708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A2132C5-0BF6-47B1-A73D-3C2E98C93A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4BCF8D-CB9B-4CA8-A6E6-E5B60904DF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214282" y="6357958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429652" y="6514568"/>
            <a:ext cx="673588" cy="34343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9BBEC4C-81B6-49EB-81DF-48DBFBAA59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8" r:id="rId12"/>
  </p:sldLayoutIdLst>
  <p:hf hdr="0" ft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19F9-232B-45F8-A77B-FFE537C5A0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Le réseau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572000"/>
            <a:ext cx="8497887" cy="1679575"/>
          </a:xfrm>
        </p:spPr>
        <p:txBody>
          <a:bodyPr/>
          <a:lstStyle/>
          <a:p>
            <a:r>
              <a:rPr lang="fr-FR" sz="4800" dirty="0" smtClean="0"/>
              <a:t>Architecture Client Serveur </a:t>
            </a:r>
          </a:p>
          <a:p>
            <a:r>
              <a:rPr lang="fr-FR" sz="4800" dirty="0" smtClean="0"/>
              <a:t>3 niveaux</a:t>
            </a:r>
            <a:endParaRPr lang="fr-FR" sz="4800" dirty="0"/>
          </a:p>
          <a:p>
            <a:pPr marL="914400" lvl="2" indent="0" algn="ctr">
              <a:buFont typeface="Wingdings" pitchFamily="2" charset="2"/>
              <a:buNone/>
            </a:pPr>
            <a:endParaRPr lang="fr-FR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 dirty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52F17C0D-3FE3-4D67-A874-66D453108703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>
            <a:off x="3286116" y="1714488"/>
            <a:ext cx="5643602" cy="392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092950" y="2420938"/>
            <a:ext cx="792163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26656" name="Rectangle 18446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6657" name="Connecteur droit 18447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11638" y="2420938"/>
            <a:ext cx="792162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26654" name="Rectangle 18442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6655" name="Connecteur droit 18443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6629" name="Forme 184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fr-FR" sz="4000" dirty="0" smtClean="0"/>
              <a:t>Architecture client-serveur </a:t>
            </a:r>
            <a:br>
              <a:rPr lang="fr-FR" sz="4000" dirty="0" smtClean="0"/>
            </a:br>
            <a:r>
              <a:rPr lang="fr-FR" sz="4000" dirty="0" smtClean="0"/>
              <a:t>plateforme "WAMP server"</a:t>
            </a:r>
            <a:endParaRPr lang="fr-FR" sz="4000" dirty="0" smtClean="0"/>
          </a:p>
        </p:txBody>
      </p:sp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4778-7056-4525-A28E-D8CD05EB13B3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26630" name="Rectangle 184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213100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308850" y="3500438"/>
            <a:ext cx="360363" cy="792162"/>
            <a:chOff x="3470" y="2205"/>
            <a:chExt cx="227" cy="499"/>
          </a:xfrm>
          <a:solidFill>
            <a:srgbClr val="00B050"/>
          </a:solidFill>
        </p:grpSpPr>
        <p:sp>
          <p:nvSpPr>
            <p:cNvPr id="26652" name="Cylindre 18439"/>
            <p:cNvSpPr>
              <a:spLocks noChangeArrowheads="1"/>
            </p:cNvSpPr>
            <p:nvPr/>
          </p:nvSpPr>
          <p:spPr bwMode="auto">
            <a:xfrm>
              <a:off x="3470" y="2432"/>
              <a:ext cx="227" cy="272"/>
            </a:xfrm>
            <a:prstGeom prst="can">
              <a:avLst>
                <a:gd name="adj" fmla="val 29956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6653" name="Connecteur droit 18440"/>
            <p:cNvSpPr>
              <a:spLocks noChangeShapeType="1"/>
            </p:cNvSpPr>
            <p:nvPr/>
          </p:nvSpPr>
          <p:spPr bwMode="auto">
            <a:xfrm>
              <a:off x="3606" y="2205"/>
              <a:ext cx="0" cy="182"/>
            </a:xfrm>
            <a:prstGeom prst="line">
              <a:avLst/>
            </a:prstGeom>
            <a:grpFill/>
            <a:ln w="9525" algn="ctr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6632" name="Forme 18441"/>
          <p:cNvSpPr>
            <a:spLocks noEditPoints="1" noChangeArrowheads="1"/>
          </p:cNvSpPr>
          <p:nvPr/>
        </p:nvSpPr>
        <p:spPr bwMode="auto">
          <a:xfrm>
            <a:off x="395288" y="2565400"/>
            <a:ext cx="2736850" cy="20875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tx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solidFill>
                <a:srgbClr val="3C3C3C"/>
              </a:solidFill>
            </a:endParaRPr>
          </a:p>
        </p:txBody>
      </p:sp>
      <p:pic>
        <p:nvPicPr>
          <p:cNvPr id="18449" name="Rectangle 184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825" y="2924175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4" name="ZoneTexte 18450"/>
          <p:cNvSpPr txBox="1">
            <a:spLocks noChangeArrowheads="1"/>
          </p:cNvSpPr>
          <p:nvPr/>
        </p:nvSpPr>
        <p:spPr bwMode="auto">
          <a:xfrm>
            <a:off x="0" y="3644900"/>
            <a:ext cx="15128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Navigateur </a:t>
            </a:r>
            <a:r>
              <a:rPr lang="fr-FR" sz="1600" b="1" dirty="0"/>
              <a:t>web</a:t>
            </a:r>
          </a:p>
        </p:txBody>
      </p:sp>
      <p:sp>
        <p:nvSpPr>
          <p:cNvPr id="26635" name="ZoneTexte 18451"/>
          <p:cNvSpPr txBox="1">
            <a:spLocks noChangeArrowheads="1"/>
          </p:cNvSpPr>
          <p:nvPr/>
        </p:nvSpPr>
        <p:spPr bwMode="auto">
          <a:xfrm>
            <a:off x="3635375" y="4437063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</a:rPr>
              <a:t>Serveur </a:t>
            </a:r>
            <a:br>
              <a:rPr lang="fr-FR" b="1" dirty="0">
                <a:ln>
                  <a:solidFill>
                    <a:schemeClr val="bg1"/>
                  </a:solidFill>
                </a:ln>
              </a:rPr>
            </a:br>
            <a:r>
              <a:rPr lang="fr-FR" b="1" dirty="0">
                <a:ln>
                  <a:solidFill>
                    <a:schemeClr val="bg1"/>
                  </a:solidFill>
                </a:ln>
              </a:rPr>
              <a:t>d’applications</a:t>
            </a:r>
          </a:p>
        </p:txBody>
      </p:sp>
      <p:sp>
        <p:nvSpPr>
          <p:cNvPr id="26636" name="ZoneTexte 18452"/>
          <p:cNvSpPr txBox="1">
            <a:spLocks noChangeArrowheads="1"/>
          </p:cNvSpPr>
          <p:nvPr/>
        </p:nvSpPr>
        <p:spPr bwMode="auto">
          <a:xfrm>
            <a:off x="6732588" y="4437063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</a:rPr>
              <a:t>Serveur de données</a:t>
            </a:r>
          </a:p>
        </p:txBody>
      </p:sp>
      <p:pic>
        <p:nvPicPr>
          <p:cNvPr id="26637" name="Rectangle 18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3213100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8" name="ZoneTexte 18458"/>
          <p:cNvSpPr txBox="1">
            <a:spLocks noChangeArrowheads="1"/>
          </p:cNvSpPr>
          <p:nvPr/>
        </p:nvSpPr>
        <p:spPr bwMode="auto">
          <a:xfrm>
            <a:off x="3132138" y="3429000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accent2"/>
                </a:solidFill>
              </a:rPr>
              <a:t>Traitement</a:t>
            </a:r>
          </a:p>
        </p:txBody>
      </p:sp>
      <p:sp>
        <p:nvSpPr>
          <p:cNvPr id="26639" name="Rectangle 18462"/>
          <p:cNvSpPr>
            <a:spLocks noChangeArrowheads="1"/>
          </p:cNvSpPr>
          <p:nvPr/>
        </p:nvSpPr>
        <p:spPr bwMode="auto">
          <a:xfrm>
            <a:off x="3492500" y="2708275"/>
            <a:ext cx="1641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Serveur web</a:t>
            </a:r>
          </a:p>
        </p:txBody>
      </p:sp>
      <p:sp>
        <p:nvSpPr>
          <p:cNvPr id="26640" name="Rectangle 18464"/>
          <p:cNvSpPr>
            <a:spLocks noChangeArrowheads="1"/>
          </p:cNvSpPr>
          <p:nvPr/>
        </p:nvSpPr>
        <p:spPr bwMode="auto">
          <a:xfrm>
            <a:off x="7596188" y="27813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SGBD</a:t>
            </a:r>
          </a:p>
        </p:txBody>
      </p:sp>
      <p:sp>
        <p:nvSpPr>
          <p:cNvPr id="26641" name="Rectangle 18465"/>
          <p:cNvSpPr>
            <a:spLocks noChangeArrowheads="1"/>
          </p:cNvSpPr>
          <p:nvPr/>
        </p:nvSpPr>
        <p:spPr bwMode="auto">
          <a:xfrm>
            <a:off x="7740650" y="3716338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>
                <a:ln>
                  <a:solidFill>
                    <a:schemeClr val="bg1"/>
                  </a:solidFill>
                </a:ln>
              </a:rPr>
              <a:t>Base de données</a:t>
            </a:r>
          </a:p>
        </p:txBody>
      </p:sp>
      <p:sp>
        <p:nvSpPr>
          <p:cNvPr id="26642" name="ZoneTexte 18466"/>
          <p:cNvSpPr txBox="1">
            <a:spLocks noChangeArrowheads="1"/>
          </p:cNvSpPr>
          <p:nvPr/>
        </p:nvSpPr>
        <p:spPr bwMode="auto">
          <a:xfrm>
            <a:off x="971550" y="479742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Poste client </a:t>
            </a:r>
          </a:p>
        </p:txBody>
      </p:sp>
      <p:sp>
        <p:nvSpPr>
          <p:cNvPr id="26643" name="Forme 37"/>
          <p:cNvSpPr txBox="1">
            <a:spLocks noGrp="1"/>
          </p:cNvSpPr>
          <p:nvPr/>
        </p:nvSpPr>
        <p:spPr bwMode="auto">
          <a:xfrm>
            <a:off x="5184775" y="85693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CC94912-787B-4245-99B1-9154B28799FF}" type="slidenum">
              <a:rPr lang="fr-FR" sz="1200">
                <a:solidFill>
                  <a:srgbClr val="A5A5C3"/>
                </a:solidFill>
              </a:rPr>
              <a:pPr algn="r"/>
              <a:t>10</a:t>
            </a:fld>
            <a:endParaRPr lang="fr-FR" sz="1200">
              <a:solidFill>
                <a:srgbClr val="A5A5C3"/>
              </a:solidFill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500563" y="3071813"/>
            <a:ext cx="360362" cy="1149350"/>
            <a:chOff x="3470" y="2205"/>
            <a:chExt cx="227" cy="499"/>
          </a:xfrm>
          <a:solidFill>
            <a:srgbClr val="FFC000"/>
          </a:solidFill>
        </p:grpSpPr>
        <p:sp>
          <p:nvSpPr>
            <p:cNvPr id="26650" name="Cylindre 18439"/>
            <p:cNvSpPr>
              <a:spLocks noChangeArrowheads="1"/>
            </p:cNvSpPr>
            <p:nvPr/>
          </p:nvSpPr>
          <p:spPr bwMode="auto">
            <a:xfrm>
              <a:off x="3470" y="2515"/>
              <a:ext cx="227" cy="189"/>
            </a:xfrm>
            <a:prstGeom prst="can">
              <a:avLst>
                <a:gd name="adj" fmla="val 29954"/>
              </a:avLst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6651" name="Connecteur droit 18440"/>
            <p:cNvSpPr>
              <a:spLocks noChangeShapeType="1"/>
            </p:cNvSpPr>
            <p:nvPr/>
          </p:nvSpPr>
          <p:spPr bwMode="auto">
            <a:xfrm flipH="1">
              <a:off x="3605" y="2205"/>
              <a:ext cx="29" cy="279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6645" name="ZoneTexte 43"/>
          <p:cNvSpPr txBox="1">
            <a:spLocks noChangeArrowheads="1"/>
          </p:cNvSpPr>
          <p:nvPr/>
        </p:nvSpPr>
        <p:spPr bwMode="auto">
          <a:xfrm>
            <a:off x="3929063" y="1857375"/>
            <a:ext cx="2000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 i="1">
                <a:solidFill>
                  <a:srgbClr val="FF0000"/>
                </a:solidFill>
                <a:latin typeface="Book Antiqua" pitchFamily="18" charset="0"/>
              </a:rPr>
              <a:t>Apache</a:t>
            </a:r>
          </a:p>
        </p:txBody>
      </p:sp>
      <p:sp>
        <p:nvSpPr>
          <p:cNvPr id="26646" name="ZoneTexte 44"/>
          <p:cNvSpPr txBox="1">
            <a:spLocks noChangeArrowheads="1"/>
          </p:cNvSpPr>
          <p:nvPr/>
        </p:nvSpPr>
        <p:spPr bwMode="auto">
          <a:xfrm>
            <a:off x="4929188" y="3071813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 i="1">
                <a:solidFill>
                  <a:srgbClr val="FF0000"/>
                </a:solidFill>
                <a:latin typeface="Book Antiqua" pitchFamily="18" charset="0"/>
              </a:rPr>
              <a:t>Php</a:t>
            </a:r>
          </a:p>
        </p:txBody>
      </p:sp>
      <p:sp>
        <p:nvSpPr>
          <p:cNvPr id="26647" name="ZoneTexte 45"/>
          <p:cNvSpPr txBox="1">
            <a:spLocks noChangeArrowheads="1"/>
          </p:cNvSpPr>
          <p:nvPr/>
        </p:nvSpPr>
        <p:spPr bwMode="auto">
          <a:xfrm>
            <a:off x="6715125" y="1857375"/>
            <a:ext cx="2000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 i="1">
                <a:solidFill>
                  <a:srgbClr val="FF0000"/>
                </a:solidFill>
                <a:latin typeface="Book Antiqua" pitchFamily="18" charset="0"/>
              </a:rPr>
              <a:t>MySql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5143500" y="4000500"/>
            <a:ext cx="1857375" cy="1588"/>
          </a:xfrm>
          <a:prstGeom prst="straightConnector1">
            <a:avLst/>
          </a:prstGeom>
          <a:ln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ZoneTexte 57"/>
          <p:cNvSpPr txBox="1">
            <a:spLocks noChangeArrowheads="1"/>
          </p:cNvSpPr>
          <p:nvPr/>
        </p:nvSpPr>
        <p:spPr bwMode="auto">
          <a:xfrm>
            <a:off x="1071563" y="5572125"/>
            <a:ext cx="74295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400" b="1" i="1">
                <a:solidFill>
                  <a:srgbClr val="FF0000"/>
                </a:solidFill>
                <a:latin typeface="Book Antiqua" pitchFamily="18" charset="0"/>
              </a:rPr>
              <a:t>W</a:t>
            </a:r>
            <a:r>
              <a:rPr lang="fr-FR" sz="3600" b="1" i="1">
                <a:solidFill>
                  <a:srgbClr val="FF0000"/>
                </a:solidFill>
                <a:latin typeface="Book Antiqua" pitchFamily="18" charset="0"/>
              </a:rPr>
              <a:t>indows </a:t>
            </a:r>
            <a:r>
              <a:rPr lang="fr-FR" sz="4400" b="1" i="1">
                <a:solidFill>
                  <a:srgbClr val="FF0000"/>
                </a:solidFill>
                <a:latin typeface="Book Antiqua" pitchFamily="18" charset="0"/>
              </a:rPr>
              <a:t>A</a:t>
            </a:r>
            <a:r>
              <a:rPr lang="fr-FR" sz="3600" b="1" i="1">
                <a:solidFill>
                  <a:srgbClr val="FF0000"/>
                </a:solidFill>
                <a:latin typeface="Book Antiqua" pitchFamily="18" charset="0"/>
              </a:rPr>
              <a:t>pache </a:t>
            </a:r>
            <a:r>
              <a:rPr lang="fr-FR" sz="4400" b="1" i="1">
                <a:solidFill>
                  <a:srgbClr val="FF0000"/>
                </a:solidFill>
                <a:latin typeface="Book Antiqua" pitchFamily="18" charset="0"/>
              </a:rPr>
              <a:t>M</a:t>
            </a:r>
            <a:r>
              <a:rPr lang="fr-FR" sz="3600" b="1" i="1">
                <a:solidFill>
                  <a:srgbClr val="FF0000"/>
                </a:solidFill>
                <a:latin typeface="Book Antiqua" pitchFamily="18" charset="0"/>
              </a:rPr>
              <a:t>ySql </a:t>
            </a:r>
            <a:r>
              <a:rPr lang="fr-FR" sz="4400" b="1" i="1">
                <a:solidFill>
                  <a:srgbClr val="FF0000"/>
                </a:solidFill>
                <a:latin typeface="Book Antiqua" pitchFamily="18" charset="0"/>
              </a:rPr>
              <a:t>P</a:t>
            </a:r>
            <a:r>
              <a:rPr lang="fr-FR" sz="3600" b="1" i="1">
                <a:solidFill>
                  <a:srgbClr val="FF0000"/>
                </a:solidFill>
                <a:latin typeface="Book Antiqua" pitchFamily="18" charset="0"/>
              </a:rPr>
              <a:t>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Utilisateurs des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43007"/>
            <a:ext cx="3682752" cy="4366742"/>
          </a:xfrm>
        </p:spPr>
        <p:txBody>
          <a:bodyPr>
            <a:normAutofit fontScale="92500"/>
          </a:bodyPr>
          <a:lstStyle/>
          <a:p>
            <a:pPr lvl="1"/>
            <a:r>
              <a:rPr lang="fr-FR" dirty="0" smtClean="0"/>
              <a:t>Front Office : partie </a:t>
            </a:r>
            <a:r>
              <a:rPr lang="fr-FR" dirty="0"/>
              <a:t>d'un site </a:t>
            </a:r>
            <a:r>
              <a:rPr lang="fr-FR" dirty="0"/>
              <a:t>web</a:t>
            </a:r>
            <a:r>
              <a:rPr lang="fr-FR" dirty="0"/>
              <a:t> dédiée à </a:t>
            </a:r>
            <a:r>
              <a:rPr lang="fr-FR" dirty="0" smtClean="0"/>
              <a:t>l'utilisateur.</a:t>
            </a:r>
          </a:p>
          <a:p>
            <a:pPr lvl="1"/>
            <a:r>
              <a:rPr lang="fr-FR" dirty="0" smtClean="0"/>
              <a:t>Back Office : </a:t>
            </a:r>
            <a:r>
              <a:rPr lang="fr-FR" dirty="0"/>
              <a:t>p</a:t>
            </a:r>
            <a:r>
              <a:rPr lang="fr-FR" dirty="0" smtClean="0"/>
              <a:t>artie </a:t>
            </a:r>
            <a:r>
              <a:rPr lang="fr-FR" dirty="0"/>
              <a:t>d'un site web réservée à l'administrateur pour la gestion de ses pages, de ses services ou de ses produits dans le cas d'un site marchand.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40" y="2276872"/>
            <a:ext cx="5053267" cy="330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9552" y="6258213"/>
            <a:ext cx="779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http://www.ventsolaire.net/articles/47/Fonctionnement-d-un-site-web.html</a:t>
            </a:r>
          </a:p>
        </p:txBody>
      </p:sp>
    </p:spTree>
    <p:extLst>
      <p:ext uri="{BB962C8B-B14F-4D97-AF65-F5344CB8AC3E}">
        <p14:creationId xmlns:p14="http://schemas.microsoft.com/office/powerpoint/2010/main" val="29496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hébergement multi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pages de chacun des sites (ou des applicatifs) sont organisées dans des dossiers séparés.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hébergement multi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adresse IP différentes</a:t>
            </a:r>
          </a:p>
          <a:p>
            <a:pPr lvl="1"/>
            <a:r>
              <a:rPr lang="fr-FR" dirty="0" smtClean="0"/>
              <a:t>le serveur est multi domicilié</a:t>
            </a:r>
          </a:p>
          <a:p>
            <a:pPr lvl="1"/>
            <a:r>
              <a:rPr lang="fr-FR" dirty="0" smtClean="0"/>
              <a:t>chaque site est référencé par une adresse différente</a:t>
            </a:r>
          </a:p>
          <a:p>
            <a:pPr marL="411480" lvl="1" indent="0">
              <a:buNone/>
            </a:pPr>
            <a:endParaRPr lang="fr-FR" dirty="0" smtClean="0"/>
          </a:p>
          <a:p>
            <a:pPr marL="41148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hébergement multi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sites virtuels</a:t>
            </a:r>
          </a:p>
          <a:p>
            <a:pPr lvl="1"/>
            <a:r>
              <a:rPr lang="fr-FR" dirty="0" smtClean="0"/>
              <a:t>le serveur a une seule adresse IP</a:t>
            </a:r>
          </a:p>
          <a:p>
            <a:pPr lvl="1"/>
            <a:r>
              <a:rPr lang="fr-FR" dirty="0" smtClean="0"/>
              <a:t>les requêtes HTTP entrantes font mention de l'URL à afficher</a:t>
            </a:r>
          </a:p>
          <a:p>
            <a:pPr lvl="1"/>
            <a:r>
              <a:rPr lang="fr-FR" dirty="0" smtClean="0"/>
              <a:t>le serveur décrypte les données, repère l'URL et affiche les pages correspondantes. </a:t>
            </a:r>
            <a:endParaRPr lang="fr-FR" dirty="0"/>
          </a:p>
          <a:p>
            <a:pPr marL="411480" lvl="1" indent="0">
              <a:buNone/>
            </a:pPr>
            <a:endParaRPr lang="fr-FR" dirty="0" smtClean="0"/>
          </a:p>
          <a:p>
            <a:pPr marL="41148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hébergement multi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fr-FR" dirty="0" smtClean="0"/>
              <a:t>Sous Apache, on définira un fichier de configuration VHOST :  </a:t>
            </a:r>
          </a:p>
          <a:p>
            <a:pPr marL="411480" lvl="1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VirtualHost</a:t>
            </a:r>
            <a:r>
              <a:rPr lang="fr-FR" dirty="0"/>
              <a:t> *:80&gt;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DocumentRoot</a:t>
            </a:r>
            <a:r>
              <a:rPr lang="fr-FR" dirty="0"/>
              <a:t> "c</a:t>
            </a:r>
            <a:r>
              <a:rPr lang="fr-FR" dirty="0" smtClean="0"/>
              <a:t>:\www\intranet"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ServerName</a:t>
            </a:r>
            <a:r>
              <a:rPr lang="fr-FR" dirty="0"/>
              <a:t> </a:t>
            </a:r>
            <a:r>
              <a:rPr lang="fr-FR" dirty="0" smtClean="0"/>
              <a:t>intranet.cdf.org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&lt;/</a:t>
            </a:r>
            <a:r>
              <a:rPr lang="fr-FR" dirty="0" err="1"/>
              <a:t>VirtualHost</a:t>
            </a:r>
            <a:r>
              <a:rPr lang="fr-FR" dirty="0"/>
              <a:t>&gt; </a:t>
            </a:r>
          </a:p>
          <a:p>
            <a:pPr marL="411480" lvl="1" indent="0">
              <a:buNone/>
            </a:pPr>
            <a:endParaRPr lang="fr-FR" dirty="0" smtClean="0"/>
          </a:p>
          <a:p>
            <a:pPr marL="41148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3075" cy="77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sécurisation des accès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F6B77-DCA5-421B-B7DC-EA2BAA7708D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8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sécurisation des pages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accès par login et mot de passe</a:t>
            </a:r>
          </a:p>
          <a:p>
            <a:endParaRPr lang="fr-FR" dirty="0"/>
          </a:p>
          <a:p>
            <a:r>
              <a:rPr lang="fr-FR" dirty="0" smtClean="0"/>
              <a:t>plusieurs mises en œuvre possibles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fichier .</a:t>
            </a:r>
            <a:r>
              <a:rPr lang="fr-FR" dirty="0" err="1" smtClean="0"/>
              <a:t>htaccess</a:t>
            </a:r>
            <a:r>
              <a:rPr lang="fr-FR" dirty="0" smtClean="0"/>
              <a:t> référençant les login autorisés</a:t>
            </a:r>
            <a:br>
              <a:rPr lang="fr-FR" dirty="0" smtClean="0"/>
            </a:br>
            <a:r>
              <a:rPr lang="fr-FR" dirty="0" smtClean="0"/>
              <a:t>placé dans le répertoire à partir duquel il faut sécuriser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utilisation d'un service d'annuaire utilisant le protocole LDAP.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sécurisation des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et mot de passe utilisateur pour </a:t>
            </a:r>
            <a:r>
              <a:rPr lang="fr-FR" dirty="0" err="1" smtClean="0"/>
              <a:t>accèder</a:t>
            </a:r>
            <a:r>
              <a:rPr lang="fr-FR" dirty="0" smtClean="0"/>
              <a:t> au serveur de la base</a:t>
            </a:r>
          </a:p>
          <a:p>
            <a:endParaRPr lang="fr-FR" dirty="0"/>
          </a:p>
          <a:p>
            <a:r>
              <a:rPr lang="fr-FR" dirty="0" smtClean="0"/>
              <a:t>ordre GRANT pour définir les droits individuels des utilisateurs sur tout ou partie d'une base de données.</a:t>
            </a:r>
          </a:p>
          <a:p>
            <a:pPr lvl="1"/>
            <a:r>
              <a:rPr lang="fr-FR" dirty="0" smtClean="0"/>
              <a:t>select, insert, </a:t>
            </a:r>
            <a:r>
              <a:rPr lang="fr-FR" dirty="0" err="1" smtClean="0"/>
              <a:t>delete</a:t>
            </a:r>
            <a:r>
              <a:rPr lang="fr-FR" dirty="0" smtClean="0"/>
              <a:t> et update</a:t>
            </a:r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, alter, drop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7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rme 163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fr-FR" sz="4000" dirty="0" smtClean="0"/>
              <a:t>Niveaux fonctionnels d’une application</a:t>
            </a:r>
          </a:p>
        </p:txBody>
      </p:sp>
      <p:sp>
        <p:nvSpPr>
          <p:cNvPr id="16387" name="Espace réservé du contenu 16386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3400420" cy="4526280"/>
          </a:xfrm>
        </p:spPr>
        <p:txBody>
          <a:bodyPr/>
          <a:lstStyle/>
          <a:p>
            <a:pPr defTabSz="914400" eaLnBrk="1" hangingPunct="1">
              <a:buFontTx/>
              <a:buNone/>
            </a:pPr>
            <a:r>
              <a:rPr lang="fr-FR" dirty="0" smtClean="0"/>
              <a:t>Une application assure 3 fonctions :</a:t>
            </a:r>
          </a:p>
          <a:p>
            <a:pPr defTabSz="914400" eaLnBrk="1" hangingPunct="1"/>
            <a:r>
              <a:rPr lang="fr-FR" dirty="0" smtClean="0"/>
              <a:t>Le dialogue avec l’utilisateur</a:t>
            </a:r>
          </a:p>
          <a:p>
            <a:pPr defTabSz="914400" eaLnBrk="1" hangingPunct="1"/>
            <a:r>
              <a:rPr lang="fr-FR" dirty="0" smtClean="0"/>
              <a:t>Le traitement de l’information</a:t>
            </a:r>
          </a:p>
          <a:p>
            <a:pPr defTabSz="914400" eaLnBrk="1" hangingPunct="1"/>
            <a:r>
              <a:rPr lang="fr-FR" dirty="0" smtClean="0"/>
              <a:t>L’accès aux données</a:t>
            </a:r>
          </a:p>
          <a:p>
            <a:pPr defTabSz="914400" eaLnBrk="1" hangingPunct="1"/>
            <a:endParaRPr lang="fr-FR" dirty="0" smtClean="0"/>
          </a:p>
        </p:txBody>
      </p:sp>
      <p:sp>
        <p:nvSpPr>
          <p:cNvPr id="14338" name="Forme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49C2C-1C03-455F-A8AA-549B93939E2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41" name="Forme 16387"/>
          <p:cNvSpPr>
            <a:spLocks noEditPoints="1" noChangeArrowheads="1"/>
          </p:cNvSpPr>
          <p:nvPr/>
        </p:nvSpPr>
        <p:spPr bwMode="auto">
          <a:xfrm>
            <a:off x="5364163" y="2420938"/>
            <a:ext cx="3240087" cy="23050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tx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solidFill>
                <a:srgbClr val="3C3C3C"/>
              </a:solidFill>
            </a:endParaRPr>
          </a:p>
        </p:txBody>
      </p:sp>
      <p:pic>
        <p:nvPicPr>
          <p:cNvPr id="2" name="Rectangle 163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997200"/>
            <a:ext cx="431800" cy="4286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08625" y="3500438"/>
            <a:ext cx="360363" cy="792162"/>
            <a:chOff x="3470" y="2205"/>
            <a:chExt cx="227" cy="499"/>
          </a:xfrm>
          <a:solidFill>
            <a:schemeClr val="tx1"/>
          </a:solidFill>
        </p:grpSpPr>
        <p:sp>
          <p:nvSpPr>
            <p:cNvPr id="14345" name="Cylindre 16390"/>
            <p:cNvSpPr>
              <a:spLocks noChangeArrowheads="1"/>
            </p:cNvSpPr>
            <p:nvPr/>
          </p:nvSpPr>
          <p:spPr bwMode="auto">
            <a:xfrm>
              <a:off x="3470" y="2432"/>
              <a:ext cx="227" cy="272"/>
            </a:xfrm>
            <a:prstGeom prst="can">
              <a:avLst>
                <a:gd name="adj" fmla="val 29956"/>
              </a:avLst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4346" name="Connecteur droit 16391"/>
            <p:cNvSpPr>
              <a:spLocks noChangeShapeType="1"/>
            </p:cNvSpPr>
            <p:nvPr/>
          </p:nvSpPr>
          <p:spPr bwMode="auto">
            <a:xfrm>
              <a:off x="3606" y="2205"/>
              <a:ext cx="0" cy="182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6395" name="Rectangle 163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9563" y="3141663"/>
            <a:ext cx="320675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1" name="Espace réservé de la date 10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4.07407E-6 C 0.01701 -0.00764 0.02535 -0.00533 0.03733 -0.00625 C 0.0434 -0.00787 0.05 -0.00625 0.05573 -0.0088 C 0.05694 -0.0088 0.05538 -0.01135 0.05469 -0.0125 C 0.05347 -0.01598 0.05208 -0.01945 0.04965 -0.02223 C 0.04792 -0.02894 0.04722 -0.03149 0.0434 -0.03612 C 0.04201 -0.04144 0.04045 -0.0463 0.03837 -0.05093 C 0.0375 -0.05324 0.03767 -0.05695 0.03628 -0.05834 C 0.03542 -0.05949 0.0342 -0.05949 0.03316 -0.05949 C 0.02934 -0.05487 0.03316 -0.05926 0.02795 -0.05579 C 0.02378 -0.05324 0.02153 -0.04931 0.01684 -0.04746 C 0.01337 -0.04468 0.01042 -0.04375 0.00642 -0.04237 C 0.00156 -0.03588 -0.00295 -0.03588 -0.0099 -0.03473 C -0.01198 -0.03426 -0.01754 -0.03426 -0.01632 -0.03241 C -0.01163 -0.02662 -0.00434 -0.02686 0.00139 -0.02362 C 0.00625 -0.02084 0.01059 -0.0169 0.0158 -0.01505 C 0.01823 -0.01042 0.01979 -0.0088 0.02396 -0.00741 C 0.02656 -0.0044 0.0276 -0.00255 0.03108 -0.00116 C 0.03403 0.00439 0.03767 0.00902 0.04132 0.01412 C 0.04948 0.0074 0.04687 0.01157 0.04965 0.00115 C 0.05017 -0.00116 0.05174 -0.00625 0.05174 -0.00602 C 0.05226 -0.01135 0.05139 -0.01713 0.05278 -0.02223 C 0.05347 -0.02524 0.0533 -0.01667 0.05382 -0.01366 C 0.05399 -0.0125 0.05469 -0.01135 0.05469 -0.01019 C 0.05503 -0.00371 0.05469 0.00254 0.05469 0.00879 " pathEditMode="relative" rAng="0" ptsTypes="ffffffffffffffffffffffffA">
                                      <p:cBhvr>
                                        <p:cTn id="13" dur="5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protocole FTP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9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protocole FTP s'inscrit dans un modèle client-serveur, c'est-à-dire qu'une machine envoie des ordres (le client) et que l'autre attend des requêtes pour effectuer des actions (le serveur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B-7CD0-4CF6-983A-2443FF708C0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0" y="6429375"/>
            <a:ext cx="3001963" cy="274638"/>
          </a:xfrm>
        </p:spPr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4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Lors </a:t>
            </a:r>
            <a:r>
              <a:rPr lang="fr-FR" dirty="0"/>
              <a:t>d'une connexion FTP, deux canaux de transmission sont ouverts : </a:t>
            </a:r>
          </a:p>
          <a:p>
            <a:pPr lvl="1"/>
            <a:r>
              <a:rPr lang="fr-FR" dirty="0"/>
              <a:t>Un canal pour les commandes (canal de contrôle) </a:t>
            </a:r>
          </a:p>
          <a:p>
            <a:pPr lvl="1"/>
            <a:r>
              <a:rPr lang="fr-FR" dirty="0"/>
              <a:t>Un </a:t>
            </a:r>
            <a:r>
              <a:rPr lang="fr-FR" dirty="0" smtClean="0"/>
              <a:t>canal </a:t>
            </a:r>
            <a:r>
              <a:rPr lang="fr-FR" dirty="0"/>
              <a:t>pour les données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B-7CD0-4CF6-983A-2443FF708C06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81463"/>
            <a:ext cx="34226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51624" y="6268670"/>
            <a:ext cx="68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http://blog.nicolargo.com/2008/04/ftp-actif-versus-ftp-passif.html</a:t>
            </a:r>
          </a:p>
        </p:txBody>
      </p:sp>
    </p:spTree>
    <p:extLst>
      <p:ext uri="{BB962C8B-B14F-4D97-AF65-F5344CB8AC3E}">
        <p14:creationId xmlns:p14="http://schemas.microsoft.com/office/powerpoint/2010/main" val="20443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canal de contrôle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initiée par le client </a:t>
            </a:r>
          </a:p>
          <a:p>
            <a:r>
              <a:rPr lang="fr-FR" dirty="0" smtClean="0"/>
              <a:t>sur le port TCP 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2133600"/>
            <a:ext cx="342582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canal de données mode actif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428999"/>
            <a:ext cx="8229600" cy="2743517"/>
          </a:xfrm>
        </p:spPr>
        <p:txBody>
          <a:bodyPr>
            <a:normAutofit/>
          </a:bodyPr>
          <a:lstStyle/>
          <a:p>
            <a:r>
              <a:rPr lang="fr-FR" dirty="0"/>
              <a:t> </a:t>
            </a:r>
            <a:r>
              <a:rPr lang="fr-FR" dirty="0" smtClean="0"/>
              <a:t>Une </a:t>
            </a:r>
            <a:r>
              <a:rPr lang="fr-FR" dirty="0"/>
              <a:t>fois la session établie et l'authentification FTP acceptée, c'est le serveur qui </a:t>
            </a:r>
            <a:r>
              <a:rPr lang="fr-FR" dirty="0" smtClean="0"/>
              <a:t>établit </a:t>
            </a:r>
            <a:r>
              <a:rPr lang="fr-FR" dirty="0"/>
              <a:t>une session TCP (avec le port source 20, FTP-DATA) vers un port dynamique du client ("data </a:t>
            </a:r>
            <a:r>
              <a:rPr lang="fr-FR" dirty="0" err="1"/>
              <a:t>channel</a:t>
            </a:r>
            <a:r>
              <a:rPr lang="fr-FR" dirty="0"/>
              <a:t>").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30" y="1412776"/>
            <a:ext cx="45720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9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passif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428999"/>
            <a:ext cx="8229600" cy="2743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fois la session établie et l'authentification FTP </a:t>
            </a:r>
            <a:r>
              <a:rPr lang="fr-FR" dirty="0" smtClean="0"/>
              <a:t>acceptée :</a:t>
            </a:r>
          </a:p>
          <a:p>
            <a:r>
              <a:rPr lang="fr-FR" dirty="0" smtClean="0"/>
              <a:t>le serveur envoie  un numéro de port au client</a:t>
            </a:r>
          </a:p>
          <a:p>
            <a:r>
              <a:rPr lang="fr-FR" dirty="0" smtClean="0"/>
              <a:t>le client initie la connexion avec ce numéro de port pour le transfert des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7170" name="Picture 2" descr="FTP-passif---Nicolar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5720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actif ou passif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57200" y="3140968"/>
            <a:ext cx="4040188" cy="3162995"/>
          </a:xfrm>
        </p:spPr>
        <p:txBody>
          <a:bodyPr/>
          <a:lstStyle/>
          <a:p>
            <a:r>
              <a:rPr lang="fr-FR" dirty="0" smtClean="0"/>
              <a:t>mode par défaut</a:t>
            </a:r>
          </a:p>
          <a:p>
            <a:endParaRPr lang="fr-FR" dirty="0" smtClean="0"/>
          </a:p>
          <a:p>
            <a:r>
              <a:rPr lang="fr-FR" dirty="0" smtClean="0"/>
              <a:t>problème pour les utilisateurs connectés derrière NAT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644008" y="3140968"/>
            <a:ext cx="4041775" cy="30909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connexion initiée par le client</a:t>
            </a:r>
          </a:p>
          <a:p>
            <a:endParaRPr lang="fr-FR" dirty="0" smtClean="0"/>
          </a:p>
          <a:p>
            <a:r>
              <a:rPr lang="fr-FR" dirty="0" smtClean="0"/>
              <a:t>utile lorsque l'on est derrière un firewall</a:t>
            </a:r>
          </a:p>
          <a:p>
            <a:endParaRPr lang="fr-FR" dirty="0"/>
          </a:p>
          <a:p>
            <a:r>
              <a:rPr lang="fr-FR" dirty="0" smtClean="0"/>
              <a:t>le firewall côté serveur devra ouvrir le port 21 et un certain nombre de ports (ceux qu'il fournira au client)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0881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FTP-passif---Nicolar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1"/>
            <a:ext cx="4123692" cy="15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Composants d’une application</a:t>
            </a:r>
          </a:p>
        </p:txBody>
      </p:sp>
      <p:sp>
        <p:nvSpPr>
          <p:cNvPr id="15363" name="Rectangle 1639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sz="4000" dirty="0" smtClean="0"/>
              <a:t>Ces trois fonctions peuvent être prises en charge par différents composants situés sur un ou plusieurs ordinateurs reliés en réseau. </a:t>
            </a:r>
          </a:p>
          <a:p>
            <a:pPr algn="ctr" eaLnBrk="1" hangingPunct="1"/>
            <a:endParaRPr lang="fr-FR" sz="3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1591-D07F-4E52-AB38-1342032C56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orme 184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exemple</a:t>
            </a:r>
            <a:endParaRPr lang="fr-FR" sz="4000" i="1" dirty="0" smtClean="0"/>
          </a:p>
        </p:txBody>
      </p:sp>
      <p:sp>
        <p:nvSpPr>
          <p:cNvPr id="19458" name="Forme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3CF00-B61D-48FA-A993-004AF9D58C9E}" type="slidenum">
              <a:rPr lang="fr-FR" smtClean="0"/>
              <a:pPr/>
              <a:t>4</a:t>
            </a:fld>
            <a:endParaRPr lang="fr-FR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092950" y="3357563"/>
            <a:ext cx="792163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19489" name="Rectangle 18446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9490" name="Connecteur droit 18447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11638" y="3357563"/>
            <a:ext cx="792162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19487" name="Rectangle 18442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9488" name="Connecteur droit 18443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8437" name="Rectangle 184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4005263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Rectangle 184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4149725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308850" y="4437063"/>
            <a:ext cx="360363" cy="792162"/>
            <a:chOff x="3470" y="2205"/>
            <a:chExt cx="227" cy="499"/>
          </a:xfrm>
        </p:grpSpPr>
        <p:sp>
          <p:nvSpPr>
            <p:cNvPr id="19485" name="Cylindre 18439"/>
            <p:cNvSpPr>
              <a:spLocks noChangeArrowheads="1"/>
            </p:cNvSpPr>
            <p:nvPr/>
          </p:nvSpPr>
          <p:spPr bwMode="auto">
            <a:xfrm>
              <a:off x="3470" y="2432"/>
              <a:ext cx="227" cy="272"/>
            </a:xfrm>
            <a:prstGeom prst="can">
              <a:avLst>
                <a:gd name="adj" fmla="val 29956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19486" name="Connecteur droit 18440"/>
            <p:cNvSpPr>
              <a:spLocks noChangeShapeType="1"/>
            </p:cNvSpPr>
            <p:nvPr/>
          </p:nvSpPr>
          <p:spPr bwMode="auto">
            <a:xfrm>
              <a:off x="3606" y="2205"/>
              <a:ext cx="0" cy="18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465" name="Forme 18441"/>
          <p:cNvSpPr>
            <a:spLocks noEditPoints="1" noChangeArrowheads="1"/>
          </p:cNvSpPr>
          <p:nvPr/>
        </p:nvSpPr>
        <p:spPr bwMode="auto">
          <a:xfrm>
            <a:off x="395288" y="3502025"/>
            <a:ext cx="2736850" cy="20875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tx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solidFill>
                <a:srgbClr val="3C3C3C"/>
              </a:solidFill>
            </a:endParaRPr>
          </a:p>
        </p:txBody>
      </p:sp>
      <p:pic>
        <p:nvPicPr>
          <p:cNvPr id="18449" name="Rectangle 184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3857628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Rectangle 184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4078288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ZoneTexte 18450"/>
          <p:cNvSpPr txBox="1">
            <a:spLocks noChangeArrowheads="1"/>
          </p:cNvSpPr>
          <p:nvPr/>
        </p:nvSpPr>
        <p:spPr bwMode="auto">
          <a:xfrm>
            <a:off x="0" y="4581525"/>
            <a:ext cx="1512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Navigateur web</a:t>
            </a:r>
          </a:p>
        </p:txBody>
      </p:sp>
      <p:sp>
        <p:nvSpPr>
          <p:cNvPr id="18452" name="ZoneTexte 18451"/>
          <p:cNvSpPr txBox="1">
            <a:spLocks noChangeArrowheads="1"/>
          </p:cNvSpPr>
          <p:nvPr/>
        </p:nvSpPr>
        <p:spPr bwMode="auto">
          <a:xfrm>
            <a:off x="3635375" y="5589588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Serveur </a:t>
            </a:r>
            <a:br>
              <a:rPr lang="fr-FR" b="1"/>
            </a:br>
            <a:r>
              <a:rPr lang="fr-FR" b="1"/>
              <a:t>d’applications</a:t>
            </a:r>
          </a:p>
        </p:txBody>
      </p:sp>
      <p:sp>
        <p:nvSpPr>
          <p:cNvPr id="18453" name="ZoneTexte 18452"/>
          <p:cNvSpPr txBox="1">
            <a:spLocks noChangeArrowheads="1"/>
          </p:cNvSpPr>
          <p:nvPr/>
        </p:nvSpPr>
        <p:spPr bwMode="auto">
          <a:xfrm>
            <a:off x="6732588" y="5661025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Serveur de données</a:t>
            </a:r>
          </a:p>
        </p:txBody>
      </p:sp>
      <p:pic>
        <p:nvPicPr>
          <p:cNvPr id="18454" name="Rectangle 184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3" y="4652963"/>
            <a:ext cx="4048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Rectangle 184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4149725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7" name="Connecteur droit 18456"/>
          <p:cNvSpPr>
            <a:spLocks noChangeShapeType="1"/>
          </p:cNvSpPr>
          <p:nvPr/>
        </p:nvSpPr>
        <p:spPr bwMode="auto">
          <a:xfrm>
            <a:off x="900113" y="4149725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8458" name="ZoneTexte 18457"/>
          <p:cNvSpPr txBox="1">
            <a:spLocks noChangeArrowheads="1"/>
          </p:cNvSpPr>
          <p:nvPr/>
        </p:nvSpPr>
        <p:spPr bwMode="auto">
          <a:xfrm>
            <a:off x="900113" y="3860800"/>
            <a:ext cx="3167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Dialogue avec l’utilisateur</a:t>
            </a:r>
          </a:p>
        </p:txBody>
      </p:sp>
      <p:sp>
        <p:nvSpPr>
          <p:cNvPr id="18459" name="ZoneTexte 18458"/>
          <p:cNvSpPr txBox="1">
            <a:spLocks noChangeArrowheads="1"/>
          </p:cNvSpPr>
          <p:nvPr/>
        </p:nvSpPr>
        <p:spPr bwMode="auto">
          <a:xfrm>
            <a:off x="3132138" y="4365625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Traitement</a:t>
            </a:r>
          </a:p>
        </p:txBody>
      </p:sp>
      <p:sp>
        <p:nvSpPr>
          <p:cNvPr id="18461" name="Connecteur droit 18460"/>
          <p:cNvSpPr>
            <a:spLocks noChangeShapeType="1"/>
          </p:cNvSpPr>
          <p:nvPr/>
        </p:nvSpPr>
        <p:spPr bwMode="auto">
          <a:xfrm>
            <a:off x="4572000" y="4143380"/>
            <a:ext cx="144463" cy="7921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8462" name="Connecteur droit 18461"/>
          <p:cNvSpPr>
            <a:spLocks noChangeShapeType="1"/>
          </p:cNvSpPr>
          <p:nvPr/>
        </p:nvSpPr>
        <p:spPr bwMode="auto">
          <a:xfrm flipV="1">
            <a:off x="4932363" y="4149725"/>
            <a:ext cx="2303462" cy="7207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8463" name="Rectangle 18462"/>
          <p:cNvSpPr>
            <a:spLocks noChangeArrowheads="1"/>
          </p:cNvSpPr>
          <p:nvPr/>
        </p:nvSpPr>
        <p:spPr bwMode="auto">
          <a:xfrm>
            <a:off x="3492500" y="3644900"/>
            <a:ext cx="1641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Serveur web</a:t>
            </a:r>
          </a:p>
        </p:txBody>
      </p:sp>
      <p:sp>
        <p:nvSpPr>
          <p:cNvPr id="18464" name="Rectangle 18463"/>
          <p:cNvSpPr>
            <a:spLocks noChangeArrowheads="1"/>
          </p:cNvSpPr>
          <p:nvPr/>
        </p:nvSpPr>
        <p:spPr bwMode="auto">
          <a:xfrm>
            <a:off x="5076825" y="4797425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Interpréteur de scripts</a:t>
            </a:r>
          </a:p>
        </p:txBody>
      </p:sp>
      <p:sp>
        <p:nvSpPr>
          <p:cNvPr id="18465" name="Rectangle 18464"/>
          <p:cNvSpPr>
            <a:spLocks noChangeArrowheads="1"/>
          </p:cNvSpPr>
          <p:nvPr/>
        </p:nvSpPr>
        <p:spPr bwMode="auto">
          <a:xfrm>
            <a:off x="7596188" y="371792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SGBD</a:t>
            </a:r>
          </a:p>
        </p:txBody>
      </p:sp>
      <p:sp>
        <p:nvSpPr>
          <p:cNvPr id="18466" name="Rectangle 18465"/>
          <p:cNvSpPr>
            <a:spLocks noChangeArrowheads="1"/>
          </p:cNvSpPr>
          <p:nvPr/>
        </p:nvSpPr>
        <p:spPr bwMode="auto">
          <a:xfrm>
            <a:off x="7848631" y="4652963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sp>
        <p:nvSpPr>
          <p:cNvPr id="18467" name="ZoneTexte 18466"/>
          <p:cNvSpPr txBox="1">
            <a:spLocks noChangeArrowheads="1"/>
          </p:cNvSpPr>
          <p:nvPr/>
        </p:nvSpPr>
        <p:spPr bwMode="auto">
          <a:xfrm>
            <a:off x="971550" y="573405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Poste client </a:t>
            </a:r>
          </a:p>
        </p:txBody>
      </p:sp>
      <p:sp>
        <p:nvSpPr>
          <p:cNvPr id="18460" name="ZoneTexte 18459"/>
          <p:cNvSpPr txBox="1">
            <a:spLocks noChangeArrowheads="1"/>
          </p:cNvSpPr>
          <p:nvPr/>
        </p:nvSpPr>
        <p:spPr bwMode="auto">
          <a:xfrm>
            <a:off x="4787900" y="3860800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Accès aux données</a:t>
            </a:r>
          </a:p>
        </p:txBody>
      </p:sp>
      <p:sp>
        <p:nvSpPr>
          <p:cNvPr id="19484" name="Rectangle 33"/>
          <p:cNvSpPr>
            <a:spLocks noChangeArrowheads="1"/>
          </p:cNvSpPr>
          <p:nvPr/>
        </p:nvSpPr>
        <p:spPr bwMode="auto">
          <a:xfrm>
            <a:off x="428596" y="1571612"/>
            <a:ext cx="76438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dirty="0"/>
              <a:t>Une application Web écrite en PHP qui accède à une base de données :  les fonctions "dialogue avec l'utilisateur" ,  "traitement" et  "Accès aux données" sont présentes.</a:t>
            </a:r>
          </a:p>
        </p:txBody>
      </p:sp>
      <p:sp>
        <p:nvSpPr>
          <p:cNvPr id="35" name="Espace réservé de la date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E Bisson - Janvier 2010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4.07407E-6 C 0.01701 -0.00764 0.02535 -0.00533 0.03733 -0.00625 C 0.0434 -0.00787 0.05 -0.00625 0.05573 -0.0088 C 0.05694 -0.0088 0.05538 -0.01135 0.05469 -0.0125 C 0.05347 -0.01598 0.05208 -0.01945 0.04965 -0.02223 C 0.04792 -0.02894 0.04722 -0.03149 0.0434 -0.03612 C 0.04201 -0.04144 0.04045 -0.0463 0.03837 -0.05093 C 0.0375 -0.05324 0.03767 -0.05695 0.03628 -0.05834 C 0.03542 -0.05949 0.0342 -0.05949 0.03316 -0.05949 C 0.02934 -0.05487 0.03316 -0.05926 0.02795 -0.05579 C 0.02378 -0.05324 0.02153 -0.04931 0.01684 -0.04746 C 0.01337 -0.04468 0.01042 -0.04375 0.00642 -0.04237 C 0.00156 -0.03588 -0.00295 -0.03588 -0.0099 -0.03473 C -0.01198 -0.03426 -0.01754 -0.03426 -0.01632 -0.03241 C -0.01163 -0.02662 -0.00434 -0.02686 0.00139 -0.02362 C 0.00625 -0.02084 0.01059 -0.0169 0.0158 -0.01505 C 0.01823 -0.01042 0.01979 -0.0088 0.02396 -0.00741 C 0.02656 -0.0044 0.0276 -0.00255 0.03108 -0.00116 C 0.03403 0.00439 0.03767 0.00902 0.04132 0.01412 C 0.04948 0.0074 0.04687 0.01157 0.04965 0.00115 C 0.05017 -0.00116 0.05174 -0.00625 0.05174 -0.00602 C 0.05226 -0.01135 0.05139 -0.01713 0.05278 -0.02223 C 0.05347 -0.02524 0.0533 -0.01667 0.05382 -0.01366 C 0.05399 -0.0125 0.05469 -0.01135 0.05469 -0.01019 C 0.05503 -0.00371 0.05469 0.00254 0.05469 0.00879 " pathEditMode="relative" rAng="0" ptsTypes="ffffffffffffffffffffffffA">
                                      <p:cBhvr>
                                        <p:cTn id="24" dur="5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2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/>
      <p:bldP spid="18452" grpId="0"/>
      <p:bldP spid="18453" grpId="0"/>
      <p:bldP spid="18457" grpId="0" animBg="1"/>
      <p:bldP spid="18458" grpId="0"/>
      <p:bldP spid="18459" grpId="0"/>
      <p:bldP spid="18461" grpId="0" animBg="1"/>
      <p:bldP spid="18462" grpId="0" animBg="1"/>
      <p:bldP spid="18463" grpId="0"/>
      <p:bldP spid="18464" grpId="0"/>
      <p:bldP spid="18465" grpId="0"/>
      <p:bldP spid="18466" grpId="0"/>
      <p:bldP spid="18467" grpId="0"/>
      <p:bldP spid="184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n-tier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4778-7056-4525-A28E-D8CD05EB13B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28" y="1646238"/>
            <a:ext cx="6800872" cy="4525962"/>
          </a:xfrm>
        </p:spPr>
        <p:txBody>
          <a:bodyPr/>
          <a:lstStyle/>
          <a:p>
            <a:r>
              <a:rPr lang="fr-FR" dirty="0" smtClean="0"/>
              <a:t>Une application est formée de différents composants installées sur un même ordinateur ou sur des ordinateurs différents reliés en réseau</a:t>
            </a:r>
          </a:p>
          <a:p>
            <a:r>
              <a:rPr lang="fr-FR" dirty="0" smtClean="0"/>
              <a:t>Un serveur est un ordinateur qui fournit des services sur le réseau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092950" y="2420938"/>
            <a:ext cx="792163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21543" name="Rectangle 18446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1544" name="Connecteur droit 18447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211638" y="2420938"/>
            <a:ext cx="792162" cy="2016125"/>
            <a:chOff x="2653" y="1525"/>
            <a:chExt cx="499" cy="1270"/>
          </a:xfrm>
          <a:solidFill>
            <a:schemeClr val="tx2"/>
          </a:solidFill>
        </p:grpSpPr>
        <p:sp>
          <p:nvSpPr>
            <p:cNvPr id="21541" name="Rectangle 18442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1542" name="Connecteur droit 18443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509" name="Forme 184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fr-FR" sz="4000" dirty="0" smtClean="0"/>
              <a:t>Architecture client-serveur </a:t>
            </a:r>
            <a:br>
              <a:rPr lang="fr-FR" sz="4000" dirty="0" smtClean="0"/>
            </a:br>
            <a:r>
              <a:rPr lang="fr-FR" sz="4000" dirty="0" smtClean="0"/>
              <a:t>n-</a:t>
            </a:r>
            <a:r>
              <a:rPr lang="fr-FR" sz="4000" dirty="0" err="1" smtClean="0"/>
              <a:t>tier</a:t>
            </a:r>
            <a:endParaRPr lang="fr-FR" sz="4000" dirty="0" smtClean="0"/>
          </a:p>
        </p:txBody>
      </p:sp>
      <p:sp>
        <p:nvSpPr>
          <p:cNvPr id="41" name="Espace réservé de la date 40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4778-7056-4525-A28E-D8CD05EB13B3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18437" name="Rectangle 184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3068638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Rectangle 184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3213100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308850" y="3500438"/>
            <a:ext cx="360363" cy="792162"/>
            <a:chOff x="3470" y="2205"/>
            <a:chExt cx="227" cy="499"/>
          </a:xfrm>
          <a:solidFill>
            <a:srgbClr val="00B050"/>
          </a:solidFill>
        </p:grpSpPr>
        <p:sp>
          <p:nvSpPr>
            <p:cNvPr id="21539" name="Cylindre 18439"/>
            <p:cNvSpPr>
              <a:spLocks noChangeArrowheads="1"/>
            </p:cNvSpPr>
            <p:nvPr/>
          </p:nvSpPr>
          <p:spPr bwMode="auto">
            <a:xfrm>
              <a:off x="3470" y="2432"/>
              <a:ext cx="227" cy="272"/>
            </a:xfrm>
            <a:prstGeom prst="can">
              <a:avLst>
                <a:gd name="adj" fmla="val 29956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1540" name="Connecteur droit 18440"/>
            <p:cNvSpPr>
              <a:spLocks noChangeShapeType="1"/>
            </p:cNvSpPr>
            <p:nvPr/>
          </p:nvSpPr>
          <p:spPr bwMode="auto">
            <a:xfrm>
              <a:off x="3606" y="2205"/>
              <a:ext cx="0" cy="182"/>
            </a:xfrm>
            <a:prstGeom prst="line">
              <a:avLst/>
            </a:prstGeom>
            <a:grpFill/>
            <a:ln w="9525" algn="ctr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513" name="Forme 18441"/>
          <p:cNvSpPr>
            <a:spLocks noEditPoints="1" noChangeArrowheads="1"/>
          </p:cNvSpPr>
          <p:nvPr/>
        </p:nvSpPr>
        <p:spPr bwMode="auto">
          <a:xfrm>
            <a:off x="395288" y="2565400"/>
            <a:ext cx="2736850" cy="20875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tx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solidFill>
                <a:srgbClr val="3C3C3C"/>
              </a:solidFill>
            </a:endParaRPr>
          </a:p>
        </p:txBody>
      </p:sp>
      <p:pic>
        <p:nvPicPr>
          <p:cNvPr id="18449" name="Rectangle 184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2924175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Rectangle 184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141663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ZoneTexte 18450"/>
          <p:cNvSpPr txBox="1">
            <a:spLocks noChangeArrowheads="1"/>
          </p:cNvSpPr>
          <p:nvPr/>
        </p:nvSpPr>
        <p:spPr bwMode="auto">
          <a:xfrm>
            <a:off x="0" y="3644900"/>
            <a:ext cx="1512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Navigateur web</a:t>
            </a:r>
          </a:p>
        </p:txBody>
      </p:sp>
      <p:sp>
        <p:nvSpPr>
          <p:cNvPr id="21517" name="ZoneTexte 18451"/>
          <p:cNvSpPr txBox="1">
            <a:spLocks noChangeArrowheads="1"/>
          </p:cNvSpPr>
          <p:nvPr/>
        </p:nvSpPr>
        <p:spPr bwMode="auto">
          <a:xfrm>
            <a:off x="3635375" y="4437063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Serveur </a:t>
            </a:r>
            <a:br>
              <a:rPr lang="fr-FR" b="1"/>
            </a:br>
            <a:r>
              <a:rPr lang="fr-FR" b="1"/>
              <a:t>d’applications</a:t>
            </a:r>
          </a:p>
        </p:txBody>
      </p:sp>
      <p:sp>
        <p:nvSpPr>
          <p:cNvPr id="21518" name="ZoneTexte 18452"/>
          <p:cNvSpPr txBox="1">
            <a:spLocks noChangeArrowheads="1"/>
          </p:cNvSpPr>
          <p:nvPr/>
        </p:nvSpPr>
        <p:spPr bwMode="auto">
          <a:xfrm>
            <a:off x="6732588" y="4437063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Serveur de données</a:t>
            </a:r>
          </a:p>
        </p:txBody>
      </p:sp>
      <p:pic>
        <p:nvPicPr>
          <p:cNvPr id="18454" name="Rectangle 184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3" y="3716338"/>
            <a:ext cx="4048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Rectangle 184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3213100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1" name="Connecteur droit 18456"/>
          <p:cNvSpPr>
            <a:spLocks noChangeShapeType="1"/>
          </p:cNvSpPr>
          <p:nvPr/>
        </p:nvSpPr>
        <p:spPr bwMode="auto">
          <a:xfrm>
            <a:off x="900113" y="3213100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522" name="ZoneTexte 18457"/>
          <p:cNvSpPr txBox="1">
            <a:spLocks noChangeArrowheads="1"/>
          </p:cNvSpPr>
          <p:nvPr/>
        </p:nvSpPr>
        <p:spPr bwMode="auto">
          <a:xfrm>
            <a:off x="900113" y="2924175"/>
            <a:ext cx="3167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Dialogue avec l’utilisateur</a:t>
            </a:r>
          </a:p>
        </p:txBody>
      </p:sp>
      <p:sp>
        <p:nvSpPr>
          <p:cNvPr id="21523" name="ZoneTexte 18458"/>
          <p:cNvSpPr txBox="1">
            <a:spLocks noChangeArrowheads="1"/>
          </p:cNvSpPr>
          <p:nvPr/>
        </p:nvSpPr>
        <p:spPr bwMode="auto">
          <a:xfrm>
            <a:off x="3132138" y="3429000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Traitement</a:t>
            </a:r>
          </a:p>
        </p:txBody>
      </p:sp>
      <p:sp>
        <p:nvSpPr>
          <p:cNvPr id="21524" name="Connecteur droit 18460"/>
          <p:cNvSpPr>
            <a:spLocks noChangeShapeType="1"/>
          </p:cNvSpPr>
          <p:nvPr/>
        </p:nvSpPr>
        <p:spPr bwMode="auto">
          <a:xfrm>
            <a:off x="4572000" y="3213100"/>
            <a:ext cx="144463" cy="7921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525" name="Connecteur droit 18461"/>
          <p:cNvSpPr>
            <a:spLocks noChangeShapeType="1"/>
          </p:cNvSpPr>
          <p:nvPr/>
        </p:nvSpPr>
        <p:spPr bwMode="auto">
          <a:xfrm flipV="1">
            <a:off x="4932363" y="3213100"/>
            <a:ext cx="2303462" cy="7207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526" name="Rectangle 18462"/>
          <p:cNvSpPr>
            <a:spLocks noChangeArrowheads="1"/>
          </p:cNvSpPr>
          <p:nvPr/>
        </p:nvSpPr>
        <p:spPr bwMode="auto">
          <a:xfrm>
            <a:off x="3428992" y="2714620"/>
            <a:ext cx="1641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Serveur web</a:t>
            </a:r>
          </a:p>
        </p:txBody>
      </p:sp>
      <p:sp>
        <p:nvSpPr>
          <p:cNvPr id="21527" name="Rectangle 18463"/>
          <p:cNvSpPr>
            <a:spLocks noChangeArrowheads="1"/>
          </p:cNvSpPr>
          <p:nvPr/>
        </p:nvSpPr>
        <p:spPr bwMode="auto">
          <a:xfrm>
            <a:off x="5076825" y="3860800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Interpréteur de scripts</a:t>
            </a:r>
          </a:p>
        </p:txBody>
      </p:sp>
      <p:sp>
        <p:nvSpPr>
          <p:cNvPr id="21528" name="Rectangle 18464"/>
          <p:cNvSpPr>
            <a:spLocks noChangeArrowheads="1"/>
          </p:cNvSpPr>
          <p:nvPr/>
        </p:nvSpPr>
        <p:spPr bwMode="auto">
          <a:xfrm>
            <a:off x="7596188" y="27813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SGBD</a:t>
            </a:r>
          </a:p>
        </p:txBody>
      </p:sp>
      <p:sp>
        <p:nvSpPr>
          <p:cNvPr id="21529" name="Rectangle 18465"/>
          <p:cNvSpPr>
            <a:spLocks noChangeArrowheads="1"/>
          </p:cNvSpPr>
          <p:nvPr/>
        </p:nvSpPr>
        <p:spPr bwMode="auto">
          <a:xfrm>
            <a:off x="7740650" y="3716338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Base de données</a:t>
            </a:r>
          </a:p>
        </p:txBody>
      </p:sp>
      <p:sp>
        <p:nvSpPr>
          <p:cNvPr id="21530" name="ZoneTexte 18466"/>
          <p:cNvSpPr txBox="1">
            <a:spLocks noChangeArrowheads="1"/>
          </p:cNvSpPr>
          <p:nvPr/>
        </p:nvSpPr>
        <p:spPr bwMode="auto">
          <a:xfrm>
            <a:off x="971550" y="479742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Poste client </a:t>
            </a:r>
          </a:p>
        </p:txBody>
      </p:sp>
      <p:sp>
        <p:nvSpPr>
          <p:cNvPr id="21531" name="ZoneTexte 18459"/>
          <p:cNvSpPr txBox="1">
            <a:spLocks noChangeArrowheads="1"/>
          </p:cNvSpPr>
          <p:nvPr/>
        </p:nvSpPr>
        <p:spPr bwMode="auto">
          <a:xfrm>
            <a:off x="4787900" y="2924175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Accès aux données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724525" y="4581525"/>
            <a:ext cx="792163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21537" name="Rectangle 18442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1538" name="Connecteur droit 18443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533" name="Forme 37"/>
          <p:cNvSpPr txBox="1">
            <a:spLocks noGrp="1"/>
          </p:cNvSpPr>
          <p:nvPr/>
        </p:nvSpPr>
        <p:spPr bwMode="auto">
          <a:xfrm>
            <a:off x="5184775" y="85693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9348E41-80DE-4CCD-BE4E-05791BA4DEBA}" type="slidenum">
              <a:rPr lang="fr-FR" sz="1200">
                <a:solidFill>
                  <a:srgbClr val="A5A5C3"/>
                </a:solidFill>
              </a:rPr>
              <a:pPr algn="r"/>
              <a:t>6</a:t>
            </a:fld>
            <a:endParaRPr lang="fr-FR" sz="1200">
              <a:solidFill>
                <a:srgbClr val="A5A5C3"/>
              </a:solidFill>
            </a:endParaRPr>
          </a:p>
        </p:txBody>
      </p:sp>
      <p:pic>
        <p:nvPicPr>
          <p:cNvPr id="3" name="Rectangle 184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084763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18452"/>
          <p:cNvSpPr txBox="1">
            <a:spLocks noChangeArrowheads="1"/>
          </p:cNvSpPr>
          <p:nvPr/>
        </p:nvSpPr>
        <p:spPr bwMode="auto">
          <a:xfrm>
            <a:off x="6588124" y="5805488"/>
            <a:ext cx="234159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/>
              <a:t>Serveur d’authentification</a:t>
            </a:r>
          </a:p>
        </p:txBody>
      </p:sp>
      <p:sp>
        <p:nvSpPr>
          <p:cNvPr id="5" name="Connecteur droit 18460"/>
          <p:cNvSpPr>
            <a:spLocks noChangeShapeType="1"/>
          </p:cNvSpPr>
          <p:nvPr/>
        </p:nvSpPr>
        <p:spPr bwMode="auto">
          <a:xfrm>
            <a:off x="4787900" y="4221163"/>
            <a:ext cx="1079500" cy="9366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Dialogue client-serveur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parle de dialogue client-serveur dès que deux applications communiquent entre elles</a:t>
            </a:r>
          </a:p>
          <a:p>
            <a:r>
              <a:rPr lang="fr-FR" dirty="0" smtClean="0"/>
              <a:t>L’application cliente soumet une requête à l’application serveur</a:t>
            </a:r>
          </a:p>
          <a:p>
            <a:r>
              <a:rPr lang="fr-FR" dirty="0" smtClean="0"/>
              <a:t>L’application serveur retourne le résultat de la requête à l’application cliente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4778-7056-4525-A28E-D8CD05EB13B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smtClean="0"/>
              <a:t>Dialogue client-serveur</a:t>
            </a:r>
            <a:br>
              <a:rPr lang="fr-FR" sz="4000" smtClean="0"/>
            </a:br>
            <a:r>
              <a:rPr lang="fr-FR" sz="4000" smtClean="0"/>
              <a:t>Cas d’une application </a:t>
            </a:r>
            <a:r>
              <a:rPr lang="fr-FR" sz="4000" i="1" smtClean="0"/>
              <a:t>web</a:t>
            </a:r>
          </a:p>
        </p:txBody>
      </p:sp>
      <p:sp>
        <p:nvSpPr>
          <p:cNvPr id="39" name="Espace réservé de la date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4778-7056-4525-A28E-D8CD05EB13B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308850" y="2636838"/>
            <a:ext cx="792163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24613" name="Rectangle 18446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4614" name="Connecteur droit 18447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4427538" y="2636838"/>
            <a:ext cx="792162" cy="2016125"/>
            <a:chOff x="2653" y="1525"/>
            <a:chExt cx="499" cy="1270"/>
          </a:xfrm>
          <a:solidFill>
            <a:schemeClr val="tx1"/>
          </a:solidFill>
        </p:grpSpPr>
        <p:sp>
          <p:nvSpPr>
            <p:cNvPr id="24611" name="Rectangle 18442"/>
            <p:cNvSpPr>
              <a:spLocks noChangeArrowheads="1"/>
            </p:cNvSpPr>
            <p:nvPr/>
          </p:nvSpPr>
          <p:spPr bwMode="auto">
            <a:xfrm>
              <a:off x="2653" y="1525"/>
              <a:ext cx="499" cy="1270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4612" name="Connecteur droit 18443"/>
            <p:cNvSpPr>
              <a:spLocks noChangeShapeType="1"/>
            </p:cNvSpPr>
            <p:nvPr/>
          </p:nvSpPr>
          <p:spPr bwMode="auto">
            <a:xfrm>
              <a:off x="2744" y="1706"/>
              <a:ext cx="317" cy="0"/>
            </a:xfrm>
            <a:prstGeom prst="line">
              <a:avLst/>
            </a:prstGeom>
            <a:grp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8437" name="Rectangle 184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84538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Rectangle 184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0" y="3429000"/>
            <a:ext cx="320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51725" y="3716338"/>
            <a:ext cx="360363" cy="792162"/>
            <a:chOff x="3470" y="2205"/>
            <a:chExt cx="227" cy="499"/>
          </a:xfrm>
          <a:solidFill>
            <a:srgbClr val="00B050"/>
          </a:solidFill>
        </p:grpSpPr>
        <p:sp>
          <p:nvSpPr>
            <p:cNvPr id="24609" name="Cylindre 18439"/>
            <p:cNvSpPr>
              <a:spLocks noChangeArrowheads="1"/>
            </p:cNvSpPr>
            <p:nvPr/>
          </p:nvSpPr>
          <p:spPr bwMode="auto">
            <a:xfrm>
              <a:off x="3470" y="2432"/>
              <a:ext cx="227" cy="272"/>
            </a:xfrm>
            <a:prstGeom prst="can">
              <a:avLst>
                <a:gd name="adj" fmla="val 29956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3C3C3C"/>
                </a:solidFill>
              </a:endParaRPr>
            </a:p>
          </p:txBody>
        </p:sp>
        <p:sp>
          <p:nvSpPr>
            <p:cNvPr id="24610" name="Connecteur droit 18440"/>
            <p:cNvSpPr>
              <a:spLocks noChangeShapeType="1"/>
            </p:cNvSpPr>
            <p:nvPr/>
          </p:nvSpPr>
          <p:spPr bwMode="auto">
            <a:xfrm>
              <a:off x="3606" y="2205"/>
              <a:ext cx="0" cy="182"/>
            </a:xfrm>
            <a:prstGeom prst="line">
              <a:avLst/>
            </a:prstGeom>
            <a:grpFill/>
            <a:ln w="9525" algn="ctr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4584" name="Forme 18441"/>
          <p:cNvSpPr>
            <a:spLocks noEditPoints="1" noChangeArrowheads="1"/>
          </p:cNvSpPr>
          <p:nvPr/>
        </p:nvSpPr>
        <p:spPr bwMode="auto">
          <a:xfrm>
            <a:off x="611188" y="2781300"/>
            <a:ext cx="2736850" cy="20875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tx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>
              <a:solidFill>
                <a:srgbClr val="3C3C3C"/>
              </a:solidFill>
            </a:endParaRPr>
          </a:p>
        </p:txBody>
      </p:sp>
      <p:pic>
        <p:nvPicPr>
          <p:cNvPr id="18449" name="Rectangle 184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3140075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Rectangle 184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3357563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ZoneTexte 18451"/>
          <p:cNvSpPr txBox="1">
            <a:spLocks noChangeArrowheads="1"/>
          </p:cNvSpPr>
          <p:nvPr/>
        </p:nvSpPr>
        <p:spPr bwMode="auto">
          <a:xfrm>
            <a:off x="3851275" y="5157788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Serveur </a:t>
            </a:r>
            <a:br>
              <a:rPr lang="fr-FR" b="1"/>
            </a:br>
            <a:r>
              <a:rPr lang="fr-FR" b="1"/>
              <a:t>d’applications</a:t>
            </a:r>
          </a:p>
        </p:txBody>
      </p:sp>
      <p:sp>
        <p:nvSpPr>
          <p:cNvPr id="24588" name="ZoneTexte 18452"/>
          <p:cNvSpPr txBox="1">
            <a:spLocks noChangeArrowheads="1"/>
          </p:cNvSpPr>
          <p:nvPr/>
        </p:nvSpPr>
        <p:spPr bwMode="auto">
          <a:xfrm>
            <a:off x="6948488" y="5157788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Serveur de données</a:t>
            </a:r>
          </a:p>
        </p:txBody>
      </p:sp>
      <p:pic>
        <p:nvPicPr>
          <p:cNvPr id="18454" name="Rectangle 184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3932238"/>
            <a:ext cx="4048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61" name="Connecteur droit 18460"/>
          <p:cNvSpPr>
            <a:spLocks noChangeShapeType="1"/>
          </p:cNvSpPr>
          <p:nvPr/>
        </p:nvSpPr>
        <p:spPr bwMode="auto">
          <a:xfrm>
            <a:off x="4716463" y="3644900"/>
            <a:ext cx="73025" cy="4318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8462" name="Connecteur droit 18461"/>
          <p:cNvSpPr>
            <a:spLocks noChangeShapeType="1"/>
          </p:cNvSpPr>
          <p:nvPr/>
        </p:nvSpPr>
        <p:spPr bwMode="auto">
          <a:xfrm flipV="1">
            <a:off x="5148263" y="3429000"/>
            <a:ext cx="2303462" cy="7207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4592" name="Rectangle 18462"/>
          <p:cNvSpPr>
            <a:spLocks noChangeArrowheads="1"/>
          </p:cNvSpPr>
          <p:nvPr/>
        </p:nvSpPr>
        <p:spPr bwMode="auto">
          <a:xfrm>
            <a:off x="4013831" y="2285992"/>
            <a:ext cx="1641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Serveur web</a:t>
            </a:r>
          </a:p>
        </p:txBody>
      </p:sp>
      <p:sp>
        <p:nvSpPr>
          <p:cNvPr id="24593" name="Rectangle 18463"/>
          <p:cNvSpPr>
            <a:spLocks noChangeArrowheads="1"/>
          </p:cNvSpPr>
          <p:nvPr/>
        </p:nvSpPr>
        <p:spPr bwMode="auto">
          <a:xfrm>
            <a:off x="4572000" y="4643446"/>
            <a:ext cx="136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</a:rPr>
              <a:t>Interpréteur de scripts</a:t>
            </a:r>
          </a:p>
        </p:txBody>
      </p:sp>
      <p:sp>
        <p:nvSpPr>
          <p:cNvPr id="24594" name="Rectangle 18464"/>
          <p:cNvSpPr>
            <a:spLocks noChangeArrowheads="1"/>
          </p:cNvSpPr>
          <p:nvPr/>
        </p:nvSpPr>
        <p:spPr bwMode="auto">
          <a:xfrm>
            <a:off x="7358082" y="2214554"/>
            <a:ext cx="835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SGBD</a:t>
            </a:r>
          </a:p>
        </p:txBody>
      </p:sp>
      <p:sp>
        <p:nvSpPr>
          <p:cNvPr id="24595" name="Rectangle 18465"/>
          <p:cNvSpPr>
            <a:spLocks noChangeArrowheads="1"/>
          </p:cNvSpPr>
          <p:nvPr/>
        </p:nvSpPr>
        <p:spPr bwMode="auto">
          <a:xfrm>
            <a:off x="8072462" y="3983045"/>
            <a:ext cx="1152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/>
              <a:t>Base de données</a:t>
            </a:r>
          </a:p>
        </p:txBody>
      </p:sp>
      <p:sp>
        <p:nvSpPr>
          <p:cNvPr id="24596" name="ZoneTexte 18466"/>
          <p:cNvSpPr txBox="1">
            <a:spLocks noChangeArrowheads="1"/>
          </p:cNvSpPr>
          <p:nvPr/>
        </p:nvSpPr>
        <p:spPr bwMode="auto">
          <a:xfrm>
            <a:off x="1187450" y="515778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/>
              <a:t>Poste client </a:t>
            </a:r>
          </a:p>
        </p:txBody>
      </p:sp>
      <p:sp>
        <p:nvSpPr>
          <p:cNvPr id="24597" name="ZoneTexte 18466"/>
          <p:cNvSpPr txBox="1">
            <a:spLocks noChangeArrowheads="1"/>
          </p:cNvSpPr>
          <p:nvPr/>
        </p:nvSpPr>
        <p:spPr bwMode="auto">
          <a:xfrm>
            <a:off x="214282" y="2714620"/>
            <a:ext cx="1500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Navigateur </a:t>
            </a:r>
          </a:p>
        </p:txBody>
      </p:sp>
      <p:sp>
        <p:nvSpPr>
          <p:cNvPr id="3" name="ZoneTexte 18466"/>
          <p:cNvSpPr txBox="1">
            <a:spLocks noChangeArrowheads="1"/>
          </p:cNvSpPr>
          <p:nvPr/>
        </p:nvSpPr>
        <p:spPr bwMode="auto">
          <a:xfrm>
            <a:off x="1763713" y="3068638"/>
            <a:ext cx="201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rPr>
              <a:t>Requête </a:t>
            </a:r>
            <a:r>
              <a:rPr lang="fr-FR" sz="1400" b="1" dirty="0">
                <a:solidFill>
                  <a:schemeClr val="accent2"/>
                </a:solidFill>
              </a:rPr>
              <a:t>: </a:t>
            </a:r>
            <a:r>
              <a:rPr lang="fr-FR" sz="1400" b="1" dirty="0">
                <a:ln>
                  <a:solidFill>
                    <a:schemeClr val="tx2"/>
                  </a:solidFill>
                </a:ln>
                <a:solidFill>
                  <a:srgbClr val="FF3300"/>
                </a:solidFill>
              </a:rPr>
              <a:t>URL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ZoneTexte 18466"/>
          <p:cNvSpPr txBox="1">
            <a:spLocks noChangeArrowheads="1"/>
          </p:cNvSpPr>
          <p:nvPr/>
        </p:nvSpPr>
        <p:spPr bwMode="auto">
          <a:xfrm>
            <a:off x="1763713" y="3644900"/>
            <a:ext cx="22367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rPr>
              <a:t>Résultat</a:t>
            </a:r>
            <a:r>
              <a:rPr lang="fr-FR" sz="1400" b="1" dirty="0">
                <a:solidFill>
                  <a:schemeClr val="accent2"/>
                </a:solidFill>
              </a:rPr>
              <a:t> : </a:t>
            </a:r>
            <a:r>
              <a:rPr lang="fr-FR" sz="1400" b="1" dirty="0">
                <a:ln>
                  <a:solidFill>
                    <a:schemeClr val="tx2"/>
                  </a:solidFill>
                </a:ln>
                <a:solidFill>
                  <a:srgbClr val="FF3300"/>
                </a:solidFill>
              </a:rPr>
              <a:t>page HTML </a:t>
            </a:r>
          </a:p>
        </p:txBody>
      </p:sp>
      <p:sp>
        <p:nvSpPr>
          <p:cNvPr id="5" name="ZoneTexte 18466"/>
          <p:cNvSpPr txBox="1">
            <a:spLocks noChangeArrowheads="1"/>
          </p:cNvSpPr>
          <p:nvPr/>
        </p:nvSpPr>
        <p:spPr bwMode="auto">
          <a:xfrm>
            <a:off x="3714744" y="3857628"/>
            <a:ext cx="107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4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rPr>
              <a:t>Requête : </a:t>
            </a:r>
            <a:r>
              <a:rPr lang="fr-FR" sz="1400" b="1" dirty="0">
                <a:solidFill>
                  <a:schemeClr val="accent2"/>
                </a:solidFill>
              </a:rPr>
              <a:t/>
            </a:r>
            <a:br>
              <a:rPr lang="fr-FR" sz="1400" b="1" dirty="0">
                <a:solidFill>
                  <a:schemeClr val="accent2"/>
                </a:solidFill>
              </a:rPr>
            </a:br>
            <a:r>
              <a:rPr lang="fr-FR" sz="1400" b="1" dirty="0">
                <a:ln>
                  <a:solidFill>
                    <a:schemeClr val="tx2"/>
                  </a:solidFill>
                </a:ln>
                <a:solidFill>
                  <a:srgbClr val="FF3300"/>
                </a:solidFill>
              </a:rPr>
              <a:t>script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" name="Connecteur droit 18460"/>
          <p:cNvSpPr>
            <a:spLocks noChangeShapeType="1"/>
          </p:cNvSpPr>
          <p:nvPr/>
        </p:nvSpPr>
        <p:spPr bwMode="auto">
          <a:xfrm>
            <a:off x="4932363" y="3573463"/>
            <a:ext cx="73025" cy="4318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ZoneTexte 18466"/>
          <p:cNvSpPr txBox="1">
            <a:spLocks noChangeArrowheads="1"/>
          </p:cNvSpPr>
          <p:nvPr/>
        </p:nvSpPr>
        <p:spPr bwMode="auto">
          <a:xfrm>
            <a:off x="5003800" y="3357563"/>
            <a:ext cx="158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rPr>
              <a:t>Résultat : </a:t>
            </a:r>
            <a:r>
              <a:rPr lang="fr-FR" sz="1400" b="1" dirty="0">
                <a:solidFill>
                  <a:schemeClr val="accent2"/>
                </a:solidFill>
              </a:rPr>
              <a:t/>
            </a:r>
            <a:br>
              <a:rPr lang="fr-FR" sz="1400" b="1" dirty="0">
                <a:solidFill>
                  <a:schemeClr val="accent2"/>
                </a:solidFill>
              </a:rPr>
            </a:br>
            <a:r>
              <a:rPr lang="fr-FR" sz="1400" b="1" dirty="0">
                <a:ln>
                  <a:solidFill>
                    <a:schemeClr val="tx2"/>
                  </a:solidFill>
                </a:ln>
                <a:solidFill>
                  <a:srgbClr val="FF3300"/>
                </a:solidFill>
              </a:rPr>
              <a:t>code HTML </a:t>
            </a:r>
          </a:p>
        </p:txBody>
      </p:sp>
      <p:sp>
        <p:nvSpPr>
          <p:cNvPr id="8" name="ZoneTexte 18466"/>
          <p:cNvSpPr txBox="1">
            <a:spLocks noChangeArrowheads="1"/>
          </p:cNvSpPr>
          <p:nvPr/>
        </p:nvSpPr>
        <p:spPr bwMode="auto">
          <a:xfrm>
            <a:off x="6156325" y="2997200"/>
            <a:ext cx="93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rPr>
              <a:t>Requête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  <a:r>
              <a:rPr lang="fr-FR" sz="1400" b="1" dirty="0">
                <a:ln>
                  <a:solidFill>
                    <a:schemeClr val="tx2"/>
                  </a:solidFill>
                </a:ln>
                <a:solidFill>
                  <a:srgbClr val="FF3300"/>
                </a:solidFill>
              </a:rPr>
              <a:t>SQL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" name="Connecteur droit 18461"/>
          <p:cNvSpPr>
            <a:spLocks noChangeShapeType="1"/>
          </p:cNvSpPr>
          <p:nvPr/>
        </p:nvSpPr>
        <p:spPr bwMode="auto">
          <a:xfrm flipV="1">
            <a:off x="5219700" y="3573463"/>
            <a:ext cx="2303463" cy="7207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ZoneTexte 18466"/>
          <p:cNvSpPr txBox="1">
            <a:spLocks noChangeArrowheads="1"/>
          </p:cNvSpPr>
          <p:nvPr/>
        </p:nvSpPr>
        <p:spPr bwMode="auto">
          <a:xfrm>
            <a:off x="6227763" y="3933825"/>
            <a:ext cx="1081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rPr>
              <a:t>Résultat : </a:t>
            </a:r>
            <a:r>
              <a:rPr lang="fr-FR" sz="1400" b="1" dirty="0">
                <a:ln>
                  <a:solidFill>
                    <a:schemeClr val="tx2"/>
                  </a:solidFill>
                </a:ln>
                <a:solidFill>
                  <a:srgbClr val="FF3300"/>
                </a:solidFill>
              </a:rPr>
              <a:t>données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457" name="Connecteur droit 18456"/>
          <p:cNvSpPr>
            <a:spLocks noChangeShapeType="1"/>
          </p:cNvSpPr>
          <p:nvPr/>
        </p:nvSpPr>
        <p:spPr bwMode="auto">
          <a:xfrm>
            <a:off x="1116013" y="3429000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" name="Connecteur droit 18456"/>
          <p:cNvSpPr>
            <a:spLocks noChangeShapeType="1"/>
          </p:cNvSpPr>
          <p:nvPr/>
        </p:nvSpPr>
        <p:spPr bwMode="auto">
          <a:xfrm>
            <a:off x="1116013" y="3644900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966" name="Text Box 78"/>
          <p:cNvSpPr txBox="1">
            <a:spLocks noChangeArrowheads="1"/>
          </p:cNvSpPr>
          <p:nvPr/>
        </p:nvSpPr>
        <p:spPr bwMode="auto">
          <a:xfrm>
            <a:off x="1619250" y="3068638"/>
            <a:ext cx="1008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800" dirty="0"/>
              <a:t>Résultat :</a:t>
            </a:r>
          </a:p>
          <a:p>
            <a:pPr>
              <a:spcBef>
                <a:spcPct val="50000"/>
              </a:spcBef>
            </a:pPr>
            <a:r>
              <a:rPr lang="fr-FR" sz="800" dirty="0"/>
              <a:t>-----------------------</a:t>
            </a:r>
            <a:br>
              <a:rPr lang="fr-FR" sz="800" dirty="0"/>
            </a:br>
            <a:r>
              <a:rPr lang="fr-FR" sz="800" dirty="0"/>
              <a:t>-----------------------</a:t>
            </a:r>
            <a:br>
              <a:rPr lang="fr-FR" sz="800" dirty="0"/>
            </a:br>
            <a:r>
              <a:rPr lang="fr-FR" sz="800" dirty="0"/>
              <a:t>-----------------------</a:t>
            </a:r>
            <a:br>
              <a:rPr lang="fr-FR" sz="800" dirty="0"/>
            </a:br>
            <a:r>
              <a:rPr lang="fr-FR" sz="800" dirty="0"/>
              <a:t>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 animBg="1"/>
      <p:bldP spid="18462" grpId="0" animBg="1"/>
      <p:bldP spid="3" grpId="0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8457" grpId="0" animBg="1"/>
      <p:bldP spid="11" grpId="0" animBg="1"/>
      <p:bldP spid="379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technique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L'architecture technique décrit les différents éléments du système informatique prenant en charge les composants de l'application en vue de son exécution.</a:t>
            </a:r>
          </a:p>
          <a:p>
            <a:r>
              <a:rPr lang="fr-FR" smtClean="0"/>
              <a:t> Il est nécessaire d’installer et de configurer chaque composant de l’application de façon à la rendre disponible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214282" y="6357958"/>
            <a:ext cx="3002280" cy="274320"/>
          </a:xfrm>
        </p:spPr>
        <p:txBody>
          <a:bodyPr/>
          <a:lstStyle/>
          <a:p>
            <a:pPr>
              <a:defRPr/>
            </a:pPr>
            <a:r>
              <a:rPr lang="fr-FR" smtClean="0"/>
              <a:t>E Bisson - Janvier 2010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4778-7056-4525-A28E-D8CD05EB13B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ation logiqu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organisation logique</Template>
  <TotalTime>301</TotalTime>
  <Words>1011</Words>
  <Application>Microsoft Office PowerPoint</Application>
  <PresentationFormat>Affichage à l'écran (4:3)</PresentationFormat>
  <Paragraphs>212</Paragraphs>
  <Slides>26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organisation logique</vt:lpstr>
      <vt:lpstr>Conception personnalisée</vt:lpstr>
      <vt:lpstr>Le réseau</vt:lpstr>
      <vt:lpstr>Niveaux fonctionnels d’une application</vt:lpstr>
      <vt:lpstr>Composants d’une application</vt:lpstr>
      <vt:lpstr> exemple</vt:lpstr>
      <vt:lpstr>Architecture n-tier</vt:lpstr>
      <vt:lpstr>Architecture client-serveur  n-tier</vt:lpstr>
      <vt:lpstr>Dialogue client-serveur</vt:lpstr>
      <vt:lpstr>Dialogue client-serveur Cas d’une application web</vt:lpstr>
      <vt:lpstr>Architecture technique</vt:lpstr>
      <vt:lpstr>Architecture client-serveur  plateforme "WAMP server"</vt:lpstr>
      <vt:lpstr>Les Utilisateurs des applications</vt:lpstr>
      <vt:lpstr>hébergement multi site</vt:lpstr>
      <vt:lpstr>hébergement multi site</vt:lpstr>
      <vt:lpstr>hébergement multi site</vt:lpstr>
      <vt:lpstr>hébergement multi site</vt:lpstr>
      <vt:lpstr>Présentation PowerPoint</vt:lpstr>
      <vt:lpstr>sécurisation des accès</vt:lpstr>
      <vt:lpstr>sécurisation des pages HTML</vt:lpstr>
      <vt:lpstr>sécurisation des la base de données</vt:lpstr>
      <vt:lpstr>le protocole FTP</vt:lpstr>
      <vt:lpstr>principe de fonctionnement</vt:lpstr>
      <vt:lpstr>principe de fonctionnement</vt:lpstr>
      <vt:lpstr>canal de contrôle</vt:lpstr>
      <vt:lpstr>canal de données mode actif</vt:lpstr>
      <vt:lpstr>mode passif</vt:lpstr>
      <vt:lpstr>mode actif ou passif ?</vt:lpstr>
    </vt:vector>
  </TitlesOfParts>
  <Company>Lycée Saint Gabriel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réseau</dc:title>
  <dc:creator>Emmanuelle BISSON</dc:creator>
  <cp:lastModifiedBy>Emmanuelle</cp:lastModifiedBy>
  <cp:revision>25</cp:revision>
  <dcterms:created xsi:type="dcterms:W3CDTF">2010-02-05T09:30:44Z</dcterms:created>
  <dcterms:modified xsi:type="dcterms:W3CDTF">2012-03-20T15:31:13Z</dcterms:modified>
</cp:coreProperties>
</file>