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57" r:id="rId4"/>
    <p:sldId id="258" r:id="rId5"/>
    <p:sldId id="259" r:id="rId6"/>
    <p:sldId id="269" r:id="rId7"/>
    <p:sldId id="270" r:id="rId8"/>
    <p:sldId id="272" r:id="rId9"/>
    <p:sldId id="273" r:id="rId10"/>
    <p:sldId id="260" r:id="rId11"/>
    <p:sldId id="274" r:id="rId12"/>
    <p:sldId id="261" r:id="rId13"/>
    <p:sldId id="263" r:id="rId14"/>
    <p:sldId id="262" r:id="rId15"/>
    <p:sldId id="264" r:id="rId16"/>
    <p:sldId id="265"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7/20/2023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7/20/2023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7/20/2023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7/20/2023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9717" y="622276"/>
            <a:ext cx="7871326" cy="1919219"/>
          </a:xfrm>
        </p:spPr>
        <p:txBody>
          <a:bodyPr>
            <a:normAutofit fontScale="90000"/>
          </a:bodyPr>
          <a:lstStyle/>
          <a:p>
            <a:r>
              <a:rPr lang="en-US" sz="4000" err="1">
                <a:latin typeface="Arial Nova" panose="020B0504020202020204" pitchFamily="34" charset="0"/>
              </a:rPr>
              <a:t>IoT</a:t>
            </a:r>
            <a:r>
              <a:rPr lang="en-US" sz="4000">
                <a:latin typeface="Arial Nova" panose="020B0504020202020204" pitchFamily="34" charset="0"/>
              </a:rPr>
              <a:t> Based Modern Fish Farming Aqua Resource Management System</a:t>
            </a:r>
          </a:p>
        </p:txBody>
      </p:sp>
      <p:sp>
        <p:nvSpPr>
          <p:cNvPr id="3" name="Subtitle 2"/>
          <p:cNvSpPr>
            <a:spLocks noGrp="1"/>
          </p:cNvSpPr>
          <p:nvPr>
            <p:ph type="subTitle" idx="1"/>
          </p:nvPr>
        </p:nvSpPr>
        <p:spPr>
          <a:xfrm>
            <a:off x="8564452" y="3825027"/>
            <a:ext cx="3428766" cy="2130152"/>
          </a:xfrm>
        </p:spPr>
        <p:txBody>
          <a:bodyPr>
            <a:normAutofit fontScale="85000" lnSpcReduction="20000"/>
          </a:bodyPr>
          <a:lstStyle/>
          <a:p>
            <a:r>
              <a:rPr lang="en-US" sz="1600" b="1" smtClean="0">
                <a:latin typeface="Times New Roman" panose="02020603050405020304" pitchFamily="18" charset="0"/>
                <a:cs typeface="Times New Roman" panose="02020603050405020304" pitchFamily="18" charset="0"/>
              </a:rPr>
              <a:t>Project Guide:</a:t>
            </a:r>
          </a:p>
          <a:p>
            <a:r>
              <a:rPr lang="en-US" sz="1600" b="1" smtClean="0">
                <a:latin typeface="Times New Roman" panose="02020603050405020304" pitchFamily="18" charset="0"/>
                <a:cs typeface="Times New Roman" panose="02020603050405020304" pitchFamily="18" charset="0"/>
              </a:rPr>
              <a:t>Mr</a:t>
            </a:r>
            <a:r>
              <a:rPr lang="en-US" sz="1600" b="1">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S</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Sateesh</a:t>
            </a:r>
            <a:r>
              <a:rPr lang="en-US" sz="1600" b="1" smtClean="0">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Kumar (Asst.prof)</a:t>
            </a:r>
            <a:endParaRPr lang="en-US" sz="1600" b="1" smtClean="0">
              <a:latin typeface="Times New Roman" panose="02020603050405020304" pitchFamily="18" charset="0"/>
              <a:cs typeface="Times New Roman" panose="02020603050405020304" pitchFamily="18" charset="0"/>
            </a:endParaRPr>
          </a:p>
          <a:p>
            <a:r>
              <a:rPr lang="en-US" sz="1600" b="1" smtClean="0">
                <a:latin typeface="Times New Roman" panose="02020603050405020304" pitchFamily="18" charset="0"/>
                <a:cs typeface="Times New Roman" panose="02020603050405020304" pitchFamily="18" charset="0"/>
              </a:rPr>
              <a:t>Department of CSE</a:t>
            </a:r>
          </a:p>
          <a:p>
            <a:r>
              <a:rPr lang="en-US" sz="1600" b="1" smtClean="0">
                <a:latin typeface="Times New Roman" panose="02020603050405020304" pitchFamily="18" charset="0"/>
                <a:cs typeface="Times New Roman" panose="02020603050405020304" pitchFamily="18" charset="0"/>
              </a:rPr>
              <a:t>Team </a:t>
            </a:r>
            <a:r>
              <a:rPr lang="en-US" sz="1600" b="1" smtClean="0">
                <a:latin typeface="Times New Roman" panose="02020603050405020304" pitchFamily="18" charset="0"/>
                <a:cs typeface="Times New Roman" panose="02020603050405020304" pitchFamily="18" charset="0"/>
              </a:rPr>
              <a:t>15:</a:t>
            </a:r>
          </a:p>
          <a:p>
            <a:r>
              <a:rPr lang="en-US" sz="1600" b="1" smtClean="0">
                <a:latin typeface="Times New Roman" panose="02020603050405020304" pitchFamily="18" charset="0"/>
                <a:cs typeface="Times New Roman" panose="02020603050405020304" pitchFamily="18" charset="0"/>
              </a:rPr>
              <a:t>V. </a:t>
            </a:r>
            <a:r>
              <a:rPr lang="en-US" sz="1600" b="1" err="1" smtClean="0">
                <a:latin typeface="Times New Roman" panose="02020603050405020304" pitchFamily="18" charset="0"/>
                <a:cs typeface="Times New Roman" panose="02020603050405020304" pitchFamily="18" charset="0"/>
              </a:rPr>
              <a:t>Durga</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poojitha</a:t>
            </a:r>
            <a:r>
              <a:rPr lang="en-US" sz="1600" b="1" smtClean="0">
                <a:latin typeface="Times New Roman" panose="02020603050405020304" pitchFamily="18" charset="0"/>
                <a:cs typeface="Times New Roman" panose="02020603050405020304" pitchFamily="18" charset="0"/>
              </a:rPr>
              <a:t> - s180373</a:t>
            </a:r>
          </a:p>
          <a:p>
            <a:r>
              <a:rPr lang="en-US" sz="1600" b="1" err="1" smtClean="0">
                <a:latin typeface="Times New Roman" panose="02020603050405020304" pitchFamily="18" charset="0"/>
                <a:cs typeface="Times New Roman" panose="02020603050405020304" pitchFamily="18" charset="0"/>
              </a:rPr>
              <a:t>J.Rama</a:t>
            </a:r>
            <a:r>
              <a:rPr lang="en-US" sz="1600" b="1" smtClean="0">
                <a:latin typeface="Times New Roman" panose="02020603050405020304" pitchFamily="18" charset="0"/>
                <a:cs typeface="Times New Roman" panose="02020603050405020304" pitchFamily="18" charset="0"/>
              </a:rPr>
              <a:t> - s180036</a:t>
            </a:r>
          </a:p>
          <a:p>
            <a:r>
              <a:rPr lang="en-US" sz="1600" b="1" err="1" smtClean="0">
                <a:latin typeface="Times New Roman" panose="02020603050405020304" pitchFamily="18" charset="0"/>
                <a:cs typeface="Times New Roman" panose="02020603050405020304" pitchFamily="18" charset="0"/>
              </a:rPr>
              <a:t>R.Karuna</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kumari</a:t>
            </a:r>
            <a:r>
              <a:rPr lang="en-US" sz="1600" b="1" smtClean="0">
                <a:latin typeface="Times New Roman" panose="02020603050405020304" pitchFamily="18" charset="0"/>
                <a:cs typeface="Times New Roman" panose="02020603050405020304" pitchFamily="18" charset="0"/>
              </a:rPr>
              <a:t> - </a:t>
            </a:r>
            <a:r>
              <a:rPr lang="en-US" sz="1600" b="1" smtClean="0">
                <a:latin typeface="Times New Roman" panose="02020603050405020304" pitchFamily="18" charset="0"/>
                <a:cs typeface="Times New Roman" panose="02020603050405020304" pitchFamily="18" charset="0"/>
              </a:rPr>
              <a:t>s180880</a:t>
            </a:r>
            <a:endParaRPr lang="en-US" sz="1600" b="1" smtClean="0">
              <a:latin typeface="Times New Roman" panose="02020603050405020304" pitchFamily="18" charset="0"/>
              <a:cs typeface="Times New Roman" panose="02020603050405020304" pitchFamily="18" charset="0"/>
            </a:endParaRPr>
          </a:p>
        </p:txBody>
      </p:sp>
      <p:pic>
        <p:nvPicPr>
          <p:cNvPr id="1026" name="Picture 2" descr="Rgukt Basar Official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234" y="1291853"/>
            <a:ext cx="1390837" cy="139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872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65" y="609694"/>
            <a:ext cx="8911687" cy="1280890"/>
          </a:xfrm>
        </p:spPr>
        <p:txBody>
          <a:bodyPr>
            <a:normAutofit/>
          </a:bodyPr>
          <a:lstStyle/>
          <a:p>
            <a:r>
              <a:rPr lang="en-US" sz="4000" b="1">
                <a:latin typeface="Times New Roman" panose="02020603050405020304" pitchFamily="18" charset="0"/>
                <a:cs typeface="Times New Roman" panose="02020603050405020304" pitchFamily="18" charset="0"/>
              </a:rPr>
              <a:t>Existed  System</a:t>
            </a:r>
            <a:endParaRPr lang="en-US" sz="400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933806" y="2007639"/>
            <a:ext cx="9401334" cy="4850361"/>
          </a:xfrm>
        </p:spPr>
        <p:txBody>
          <a:bodyPr>
            <a:noAutofit/>
          </a:bodyPr>
          <a:lstStyle/>
          <a:p>
            <a:pPr marL="0" indent="0">
              <a:lnSpc>
                <a:spcPct val="170000"/>
              </a:lnSpc>
              <a:buNone/>
            </a:pPr>
            <a:r>
              <a:rPr lang="en-US" sz="1600" smtClean="0">
                <a:latin typeface="Times New Roman" panose="02020603050405020304" pitchFamily="18" charset="0"/>
                <a:cs typeface="Times New Roman" panose="02020603050405020304" pitchFamily="18" charset="0"/>
              </a:rPr>
              <a:t>Some of the existing technologies used in aquaculture include:</a:t>
            </a:r>
            <a:endParaRPr lang="en-IN" sz="1600" smtClean="0">
              <a:latin typeface="Times New Roman" panose="02020603050405020304" pitchFamily="18" charset="0"/>
              <a:cs typeface="Times New Roman" panose="02020603050405020304" pitchFamily="18" charset="0"/>
            </a:endParaRPr>
          </a:p>
          <a:p>
            <a:pPr lvl="0" algn="just">
              <a:lnSpc>
                <a:spcPct val="170000"/>
              </a:lnSpc>
            </a:pPr>
            <a:r>
              <a:rPr lang="en-US" sz="1600" b="1" smtClean="0">
                <a:latin typeface="Times New Roman" panose="02020603050405020304" pitchFamily="18" charset="0"/>
                <a:cs typeface="Times New Roman" panose="02020603050405020304" pitchFamily="18" charset="0"/>
              </a:rPr>
              <a:t>Environmental Monitoring Systems: </a:t>
            </a:r>
            <a:r>
              <a:rPr lang="en-US" sz="1600" smtClean="0">
                <a:latin typeface="Times New Roman" panose="02020603050405020304" pitchFamily="18" charset="0"/>
                <a:cs typeface="Times New Roman" panose="02020603050405020304" pitchFamily="18" charset="0"/>
              </a:rPr>
              <a:t>These systems incorporate sensors to continuously monitor water quality parameters such as temperature, pH, dissolved oxygen, and turbidity. The collected data is analyzed to maintain optimal conditions for fish health and growth. Examples include the use of multi parameter probes, water quality monitoring stations, and automated data logging.</a:t>
            </a:r>
            <a:endParaRPr lang="en-IN" sz="1600" smtClean="0">
              <a:latin typeface="Times New Roman" panose="02020603050405020304" pitchFamily="18" charset="0"/>
              <a:cs typeface="Times New Roman" panose="02020603050405020304" pitchFamily="18" charset="0"/>
            </a:endParaRPr>
          </a:p>
          <a:p>
            <a:pPr lvl="0" algn="just">
              <a:lnSpc>
                <a:spcPct val="170000"/>
              </a:lnSpc>
            </a:pPr>
            <a:r>
              <a:rPr lang="en-US" sz="1600" b="1" smtClean="0">
                <a:latin typeface="Times New Roman" panose="02020603050405020304" pitchFamily="18" charset="0"/>
                <a:cs typeface="Times New Roman" panose="02020603050405020304" pitchFamily="18" charset="0"/>
              </a:rPr>
              <a:t>Recirculating Aquaculture Systems (RAS):</a:t>
            </a:r>
            <a:r>
              <a:rPr lang="en-US" sz="1600" smtClean="0">
                <a:latin typeface="Times New Roman" panose="02020603050405020304" pitchFamily="18" charset="0"/>
                <a:cs typeface="Times New Roman" panose="02020603050405020304" pitchFamily="18" charset="0"/>
              </a:rPr>
              <a:t> RAS systems recirculate and treat water, allowing for better control of water quality parameters and reduced water usage compared to traditional flow-through systems. These systems often incorporate monitoring and automation technologies for water filtration, aeration, and waste management.</a:t>
            </a:r>
            <a:endParaRPr lang="en-IN" sz="1600" smtClean="0">
              <a:latin typeface="Times New Roman" panose="02020603050405020304" pitchFamily="18" charset="0"/>
              <a:cs typeface="Times New Roman" panose="02020603050405020304" pitchFamily="18" charset="0"/>
            </a:endParaRPr>
          </a:p>
          <a:p>
            <a:pPr marL="0" indent="0">
              <a:lnSpc>
                <a:spcPct val="170000"/>
              </a:lnSpc>
              <a:buNone/>
            </a:pPr>
            <a:endParaRPr lang="en-US" sz="160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flipV="1">
            <a:off x="2298726" y="1890584"/>
            <a:ext cx="8671495" cy="144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67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598" y="585474"/>
            <a:ext cx="8911687" cy="1280890"/>
          </a:xfrm>
        </p:spPr>
        <p:txBody>
          <a:bodyPr>
            <a:normAutofit/>
          </a:bodyPr>
          <a:lstStyle/>
          <a:p>
            <a:pPr algn="ctr"/>
            <a:r>
              <a:rPr lang="en-US" sz="4000" b="1" smtClean="0">
                <a:latin typeface="Times New Roman" panose="02020603050405020304" pitchFamily="18" charset="0"/>
                <a:cs typeface="Times New Roman" panose="02020603050405020304" pitchFamily="18" charset="0"/>
              </a:rPr>
              <a:t>Disadvantages</a:t>
            </a:r>
            <a:endParaRPr lang="en-IN"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a:t>Highly expensive</a:t>
            </a:r>
            <a:endParaRPr lang="en-IN"/>
          </a:p>
          <a:p>
            <a:pPr lvl="0"/>
            <a:r>
              <a:rPr lang="en-US"/>
              <a:t>Less accurate.</a:t>
            </a:r>
            <a:endParaRPr lang="en-IN"/>
          </a:p>
          <a:p>
            <a:pPr lvl="0"/>
            <a:r>
              <a:rPr lang="en-US"/>
              <a:t>Not user friendly.</a:t>
            </a:r>
            <a:endParaRPr lang="en-IN"/>
          </a:p>
          <a:p>
            <a:pPr lvl="0"/>
            <a:r>
              <a:rPr lang="en-US"/>
              <a:t>Less efficient</a:t>
            </a:r>
            <a:r>
              <a:rPr lang="en-US" smtClean="0"/>
              <a:t>.</a:t>
            </a:r>
            <a:endParaRPr lang="en-IN"/>
          </a:p>
        </p:txBody>
      </p:sp>
    </p:spTree>
    <p:extLst>
      <p:ext uri="{BB962C8B-B14F-4D97-AF65-F5344CB8AC3E}">
        <p14:creationId xmlns:p14="http://schemas.microsoft.com/office/powerpoint/2010/main" val="1025661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404" y="497453"/>
            <a:ext cx="8911687" cy="1280890"/>
          </a:xfrm>
        </p:spPr>
        <p:txBody>
          <a:bodyPr>
            <a:normAutofit/>
          </a:bodyPr>
          <a:lstStyle/>
          <a:p>
            <a:pPr algn="ctr"/>
            <a:r>
              <a:rPr lang="en-US" sz="4000" b="1" smtClean="0">
                <a:latin typeface="Times New Roman" panose="02020603050405020304" pitchFamily="18" charset="0"/>
                <a:cs typeface="Times New Roman" panose="02020603050405020304" pitchFamily="18" charset="0"/>
              </a:rPr>
              <a:t>Proposed </a:t>
            </a:r>
            <a:r>
              <a:rPr lang="en-US" sz="4000" b="1">
                <a:latin typeface="Times New Roman" panose="02020603050405020304" pitchFamily="18" charset="0"/>
                <a:cs typeface="Times New Roman" panose="02020603050405020304" pitchFamily="18" charset="0"/>
              </a:rPr>
              <a:t>System</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793447" cy="3777622"/>
          </a:xfrm>
        </p:spPr>
        <p:txBody>
          <a:bodyPr>
            <a:normAutofit/>
          </a:bodyPr>
          <a:lstStyle/>
          <a:p>
            <a:pPr marL="0" indent="0">
              <a:lnSpc>
                <a:spcPct val="150000"/>
              </a:lnSpc>
              <a:buNone/>
            </a:pPr>
            <a:r>
              <a:rPr lang="en-US" sz="1600" smtClean="0">
                <a:latin typeface="Times New Roman" panose="02020603050405020304" pitchFamily="18" charset="0"/>
                <a:cs typeface="Times New Roman" panose="02020603050405020304" pitchFamily="18" charset="0"/>
              </a:rPr>
              <a:t>By integrating the existing systems the </a:t>
            </a:r>
            <a:r>
              <a:rPr lang="en-US" sz="1600">
                <a:latin typeface="Times New Roman" panose="02020603050405020304" pitchFamily="18" charset="0"/>
                <a:cs typeface="Times New Roman" panose="02020603050405020304" pitchFamily="18" charset="0"/>
              </a:rPr>
              <a:t>proposed system is made for fishermen to monitor the quality of water for a healthy environment for fish to live in. Healthy water is essential for aquatic animals. Water quality is decided by some factors like pH level, oxygen level, temperature etc. Some sensors have been integrated with the proposed system to collect the values of some parameters from the water. For this purpose, pH sensor, temperature sensor, oxygen and turbidity have been used. This system was created by connecting a pH sensor, a temperature sensor, and some other </a:t>
            </a:r>
            <a:r>
              <a:rPr lang="en-US" sz="1600" smtClean="0">
                <a:latin typeface="Times New Roman" panose="02020603050405020304" pitchFamily="18" charset="0"/>
                <a:cs typeface="Times New Roman" panose="02020603050405020304" pitchFamily="18" charset="0"/>
              </a:rPr>
              <a:t>equipment and combining the existing systems.</a:t>
            </a:r>
            <a:endParaRPr lang="en-US" sz="160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2589212" y="1943615"/>
            <a:ext cx="8793447" cy="247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035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343" y="506722"/>
            <a:ext cx="8911687" cy="1280890"/>
          </a:xfrm>
        </p:spPr>
        <p:txBody>
          <a:bodyPr>
            <a:normAutofit/>
          </a:bodyPr>
          <a:lstStyle/>
          <a:p>
            <a:pPr algn="ctr"/>
            <a:r>
              <a:rPr lang="en-US" sz="4000" b="1">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2482333" y="2090351"/>
            <a:ext cx="8915400" cy="3777622"/>
          </a:xfrm>
        </p:spPr>
        <p:txBody>
          <a:bodyPr>
            <a:normAutofit/>
          </a:bodyPr>
          <a:lstStyle/>
          <a:p>
            <a:pPr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Farmers can accurately monitor and maintain optimal water quality levels, leading to higher yields and better quality fish.</a:t>
            </a:r>
          </a:p>
          <a:p>
            <a:pPr algn="just">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Real-time monitoring:</a:t>
            </a:r>
            <a:r>
              <a:rPr lang="en-US" sz="1900">
                <a:latin typeface="Times New Roman" panose="02020603050405020304" pitchFamily="18" charset="0"/>
                <a:cs typeface="Times New Roman" panose="02020603050405020304" pitchFamily="18" charset="0"/>
              </a:rPr>
              <a:t> The system continuously monitors the water quality parameters and sends alerts to the farmers in real-time if there is any deviation from the desired conditions. This helps farmers to take corrective actions promptly and prevent any adverse effects on fish health.</a:t>
            </a:r>
          </a:p>
          <a:p>
            <a:pPr algn="just">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Improved yield: </a:t>
            </a:r>
            <a:r>
              <a:rPr lang="en-US" sz="1900">
                <a:latin typeface="Times New Roman" panose="02020603050405020304" pitchFamily="18" charset="0"/>
                <a:cs typeface="Times New Roman" panose="02020603050405020304" pitchFamily="18" charset="0"/>
              </a:rPr>
              <a:t>By maintaining optimal water quality conditions, the system can help farmers achieve better yields and maximize their profits.</a:t>
            </a:r>
          </a:p>
          <a:p>
            <a:pPr algn="just">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Environmentally friendly: </a:t>
            </a:r>
            <a:r>
              <a:rPr lang="en-US" sz="1900">
                <a:latin typeface="Times New Roman" panose="02020603050405020304" pitchFamily="18" charset="0"/>
                <a:cs typeface="Times New Roman" panose="02020603050405020304" pitchFamily="18" charset="0"/>
              </a:rPr>
              <a:t>The system helps to minimize the impact of aquaculture on the environment by preventing pollution and eutrophication.</a:t>
            </a:r>
          </a:p>
        </p:txBody>
      </p:sp>
      <p:cxnSp>
        <p:nvCxnSpPr>
          <p:cNvPr id="4" name="Straight Connector 3"/>
          <p:cNvCxnSpPr/>
          <p:nvPr/>
        </p:nvCxnSpPr>
        <p:spPr>
          <a:xfrm flipV="1">
            <a:off x="2604286" y="1880287"/>
            <a:ext cx="8793447" cy="247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927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543697"/>
            <a:ext cx="8911687" cy="1299519"/>
          </a:xfrm>
        </p:spPr>
        <p:txBody>
          <a:bodyPr>
            <a:normAutofit/>
          </a:bodyPr>
          <a:lstStyle/>
          <a:p>
            <a:pPr algn="ctr"/>
            <a:r>
              <a:rPr lang="en-US" sz="4000" b="1">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a:xfrm>
            <a:off x="2786920" y="2040924"/>
            <a:ext cx="8297091" cy="3777622"/>
          </a:xfrm>
        </p:spPr>
        <p:txBody>
          <a:bodyPr>
            <a:normAutofit/>
          </a:bodyPr>
          <a:lstStyle/>
          <a:p>
            <a:pPr algn="just">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Cost: </a:t>
            </a:r>
            <a:r>
              <a:rPr lang="en-US" sz="1900">
                <a:latin typeface="Times New Roman" panose="02020603050405020304" pitchFamily="18" charset="0"/>
                <a:cs typeface="Times New Roman" panose="02020603050405020304" pitchFamily="18" charset="0"/>
              </a:rPr>
              <a:t>Implementing the system may require significant upfront investment costs, including purchasing sensors, microprocessors, and other equipment. The cost may be a barrier for some farmers who are unable to afford the initial investment.</a:t>
            </a:r>
          </a:p>
          <a:p>
            <a:pPr algn="just">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Maintenance:</a:t>
            </a:r>
            <a:r>
              <a:rPr lang="en-US" sz="1900">
                <a:latin typeface="Times New Roman" panose="02020603050405020304" pitchFamily="18" charset="0"/>
                <a:cs typeface="Times New Roman" panose="02020603050405020304" pitchFamily="18" charset="0"/>
              </a:rPr>
              <a:t> The system will require regular maintenance and monitoring to ensure proper functioning. The sensors may need to be calibrated or replaced periodically, and any malfunctions or breakdowns will need to be addressed promptly to avoid losses.</a:t>
            </a:r>
          </a:p>
        </p:txBody>
      </p:sp>
      <p:cxnSp>
        <p:nvCxnSpPr>
          <p:cNvPr id="4" name="Straight Connector 3"/>
          <p:cNvCxnSpPr/>
          <p:nvPr/>
        </p:nvCxnSpPr>
        <p:spPr>
          <a:xfrm>
            <a:off x="2928551" y="1830859"/>
            <a:ext cx="8155460" cy="123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87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699" y="624110"/>
            <a:ext cx="8911687" cy="1280890"/>
          </a:xfrm>
        </p:spPr>
        <p:txBody>
          <a:bodyPr>
            <a:normAutofit/>
          </a:bodyPr>
          <a:lstStyle/>
          <a:p>
            <a:r>
              <a:rPr lang="en-US" sz="4000" b="1">
                <a:latin typeface="Times New Roman" panose="02020603050405020304" pitchFamily="18" charset="0"/>
                <a:cs typeface="Times New Roman" panose="02020603050405020304" pitchFamily="18" charset="0"/>
              </a:rPr>
              <a:t>Hardware </a:t>
            </a:r>
            <a:r>
              <a:rPr lang="en-US" sz="4000" b="1" smtClean="0">
                <a:latin typeface="Times New Roman" panose="02020603050405020304" pitchFamily="18" charset="0"/>
                <a:cs typeface="Times New Roman" panose="02020603050405020304" pitchFamily="18" charset="0"/>
              </a:rPr>
              <a:t>Requirements</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1082" y="1679369"/>
            <a:ext cx="8228086" cy="3777622"/>
          </a:xfrm>
        </p:spPr>
        <p:txBody>
          <a:bodyPr>
            <a:normAutofit/>
          </a:bodyPr>
          <a:lstStyle/>
          <a:p>
            <a:pPr marL="0" indent="0" algn="just">
              <a:buNone/>
            </a:pPr>
            <a:endParaRPr lang="en-US" sz="19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S</a:t>
            </a:r>
            <a:r>
              <a:rPr lang="en-US" sz="1900" b="1" smtClean="0">
                <a:latin typeface="Times New Roman" panose="02020603050405020304" pitchFamily="18" charset="0"/>
                <a:cs typeface="Times New Roman" panose="02020603050405020304" pitchFamily="18" charset="0"/>
              </a:rPr>
              <a:t>ensors</a:t>
            </a:r>
            <a:r>
              <a:rPr lang="en-US" sz="1900" smtClean="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to detect viruses, conductivity, pH, and temperature changes in water</a:t>
            </a:r>
          </a:p>
          <a:p>
            <a:pPr algn="just">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Microprocessor</a:t>
            </a:r>
            <a:r>
              <a:rPr lang="en-US" sz="1900">
                <a:latin typeface="Times New Roman" panose="02020603050405020304" pitchFamily="18" charset="0"/>
                <a:cs typeface="Times New Roman" panose="02020603050405020304" pitchFamily="18" charset="0"/>
              </a:rPr>
              <a:t> to evaluate the measured data from the sensors and send commands to maintain the appropriate water conditions for fish life</a:t>
            </a:r>
          </a:p>
          <a:p>
            <a:pPr algn="just">
              <a:buFont typeface="Arial" panose="020B0604020202020204" pitchFamily="34" charset="0"/>
              <a:buChar char="•"/>
            </a:pPr>
            <a:r>
              <a:rPr lang="en-US" sz="1900" smtClean="0">
                <a:latin typeface="Times New Roman" panose="02020603050405020304" pitchFamily="18" charset="0"/>
                <a:cs typeface="Times New Roman" panose="02020603050405020304" pitchFamily="18" charset="0"/>
              </a:rPr>
              <a:t>Water flow and </a:t>
            </a:r>
            <a:r>
              <a:rPr lang="en-US" sz="1900" err="1" smtClean="0">
                <a:latin typeface="Times New Roman" panose="02020603050405020304" pitchFamily="18" charset="0"/>
                <a:cs typeface="Times New Roman" panose="02020603050405020304" pitchFamily="18" charset="0"/>
              </a:rPr>
              <a:t>leve</a:t>
            </a:r>
            <a:r>
              <a:rPr lang="en-US" sz="1900" smtClean="0">
                <a:latin typeface="Times New Roman" panose="02020603050405020304" pitchFamily="18" charset="0"/>
                <a:cs typeface="Times New Roman" panose="02020603050405020304" pitchFamily="18" charset="0"/>
              </a:rPr>
              <a:t> control sensors to </a:t>
            </a:r>
            <a:r>
              <a:rPr lang="en-US" sz="1900">
                <a:latin typeface="Times New Roman" panose="02020603050405020304" pitchFamily="18" charset="0"/>
                <a:cs typeface="Times New Roman" panose="02020603050405020304" pitchFamily="18" charset="0"/>
              </a:rPr>
              <a:t>regulate the water flow in real-time</a:t>
            </a:r>
          </a:p>
          <a:p>
            <a:pPr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Internet connectivity to enable data transmission and monitoring in real-time</a:t>
            </a:r>
          </a:p>
          <a:p>
            <a:pPr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Power supply system to power the sensors, microprocessor, and valves</a:t>
            </a:r>
          </a:p>
          <a:p>
            <a:pPr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Arduino UNO</a:t>
            </a:r>
          </a:p>
          <a:p>
            <a:pPr algn="just">
              <a:buFont typeface="Arial" panose="020B0604020202020204" pitchFamily="34" charset="0"/>
              <a:buChar char="•"/>
            </a:pPr>
            <a:endParaRPr lang="en-US" sz="190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2509936" y="1905000"/>
            <a:ext cx="8129232" cy="123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769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481" y="510051"/>
            <a:ext cx="8911687" cy="1280890"/>
          </a:xfrm>
        </p:spPr>
        <p:txBody>
          <a:bodyPr>
            <a:noAutofit/>
          </a:bodyPr>
          <a:lstStyle/>
          <a:p>
            <a:pPr algn="ctr"/>
            <a:r>
              <a:rPr lang="en-US" sz="4000" b="1">
                <a:latin typeface="Times New Roman" panose="02020603050405020304" pitchFamily="18" charset="0"/>
                <a:cs typeface="Times New Roman" panose="02020603050405020304" pitchFamily="18" charset="0"/>
              </a:rPr>
              <a:t>Software Requirements:</a:t>
            </a:r>
            <a:br>
              <a:rPr lang="en-US" sz="4000" b="1">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09936" y="2145475"/>
            <a:ext cx="8129232" cy="3777622"/>
          </a:xfrm>
        </p:spPr>
        <p:txBody>
          <a:bodyPr>
            <a:normAutofit/>
          </a:bodyPr>
          <a:lstStyle/>
          <a:p>
            <a:pPr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Embedded programming language such as C or C++</a:t>
            </a:r>
          </a:p>
          <a:p>
            <a:pPr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Operating system to support the embedded programming language</a:t>
            </a:r>
          </a:p>
          <a:p>
            <a:pPr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Application software for data acquisition and processing</a:t>
            </a:r>
          </a:p>
          <a:p>
            <a:pPr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Database management system to store and manage data</a:t>
            </a:r>
          </a:p>
          <a:p>
            <a:pPr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Web-based user interface to monitor and control the aqua resource management system</a:t>
            </a:r>
          </a:p>
        </p:txBody>
      </p:sp>
      <p:cxnSp>
        <p:nvCxnSpPr>
          <p:cNvPr id="4" name="Straight Connector 3"/>
          <p:cNvCxnSpPr/>
          <p:nvPr/>
        </p:nvCxnSpPr>
        <p:spPr>
          <a:xfrm flipV="1">
            <a:off x="2509936" y="1905000"/>
            <a:ext cx="8129232" cy="123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555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57" y="508187"/>
            <a:ext cx="8911687" cy="1280890"/>
          </a:xfrm>
        </p:spPr>
        <p:txBody>
          <a:bodyPr/>
          <a:lstStyle/>
          <a:p>
            <a:pPr algn="ctr"/>
            <a:r>
              <a:rPr lang="en-US" sz="4000" b="1">
                <a:latin typeface="Times New Roman" panose="02020603050405020304" pitchFamily="18" charset="0"/>
                <a:cs typeface="Times New Roman" panose="02020603050405020304" pitchFamily="18" charset="0"/>
              </a:rPr>
              <a:t>Conclusion</a:t>
            </a:r>
            <a:r>
              <a:rPr lang="en-US" b="1">
                <a:latin typeface="Garamond" panose="02020404030301010803" pitchFamily="18" charset="0"/>
              </a:rPr>
              <a:t/>
            </a:r>
            <a:br>
              <a:rPr lang="en-US" b="1">
                <a:latin typeface="Garamond" panose="02020404030301010803" pitchFamily="18" charset="0"/>
              </a:rPr>
            </a:br>
            <a:endParaRPr lang="en-US" b="1">
              <a:latin typeface="Garamond" panose="02020404030301010803" pitchFamily="18" charset="0"/>
            </a:endParaRPr>
          </a:p>
        </p:txBody>
      </p:sp>
      <p:sp>
        <p:nvSpPr>
          <p:cNvPr id="3" name="Content Placeholder 2"/>
          <p:cNvSpPr>
            <a:spLocks noGrp="1"/>
          </p:cNvSpPr>
          <p:nvPr>
            <p:ph idx="1"/>
          </p:nvPr>
        </p:nvSpPr>
        <p:spPr>
          <a:xfrm>
            <a:off x="2235200" y="2112135"/>
            <a:ext cx="8196687" cy="4301365"/>
          </a:xfrm>
        </p:spPr>
        <p:txBody>
          <a:bodyPr>
            <a:normAutofit fontScale="85000" lnSpcReduction="10000"/>
          </a:bodyPr>
          <a:lstStyle/>
          <a:p>
            <a:pPr marL="0" indent="0" algn="just">
              <a:lnSpc>
                <a:spcPct val="170000"/>
              </a:lnSpc>
              <a:buNone/>
            </a:pPr>
            <a:r>
              <a:rPr lang="en-US" sz="2000">
                <a:latin typeface="Times New Roman" panose="02020603050405020304" pitchFamily="18" charset="0"/>
                <a:cs typeface="Times New Roman" panose="02020603050405020304" pitchFamily="18" charset="0"/>
              </a:rPr>
              <a:t>In conclusion, aqua resource management plays a crucial role in enhancing the efficiency, sustainability, and productivity of fish farming operations. By integrating technologies such as sensors, automation, data analytics, and remote monitoring, aqua resource management systems enable real-time monitoring of water quality, disease control, and resource optimization. These systems offer numerous benefits, including improved production efficiency, enhanced fish health and welfare, reduced environmental impact, and data-driven decision making. However, it's important to address potential challenges such as initial investment costs, technical complexity, data security, and user acceptance. With proper planning, training, and ongoing support, aqua resource management systems can drive the growth of a sustainable and profitable fish farming industry.</a:t>
            </a:r>
            <a:endParaRPr lang="en-IN" sz="2000" b="1">
              <a:latin typeface="Times New Roman" panose="02020603050405020304" pitchFamily="18" charset="0"/>
              <a:cs typeface="Times New Roman" panose="02020603050405020304" pitchFamily="18" charset="0"/>
            </a:endParaRPr>
          </a:p>
          <a:p>
            <a:pPr marL="0" indent="0" algn="just">
              <a:lnSpc>
                <a:spcPct val="170000"/>
              </a:lnSpc>
              <a:buNone/>
            </a:pPr>
            <a:endParaRPr lang="en-US">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2509936" y="1892644"/>
            <a:ext cx="7755745" cy="123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17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941" y="2612732"/>
            <a:ext cx="8911687" cy="1280890"/>
          </a:xfrm>
        </p:spPr>
        <p:txBody>
          <a:bodyPr>
            <a:noAutofit/>
          </a:bodyPr>
          <a:lstStyle/>
          <a:p>
            <a:pPr algn="ctr"/>
            <a:r>
              <a:rPr lang="en-US" sz="80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02187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36" y="528034"/>
            <a:ext cx="9688691" cy="1376966"/>
          </a:xfrm>
        </p:spPr>
        <p:txBody>
          <a:bodyPr>
            <a:normAutofit/>
          </a:bodyPr>
          <a:lstStyle/>
          <a:p>
            <a:pPr algn="ctr"/>
            <a:r>
              <a:rPr lang="en-US" sz="4000" b="1" smtClean="0">
                <a:latin typeface="Times New Roman" panose="02020603050405020304" pitchFamily="18" charset="0"/>
                <a:cs typeface="Times New Roman" panose="02020603050405020304" pitchFamily="18" charset="0"/>
              </a:rPr>
              <a:t>Table of contents</a:t>
            </a:r>
            <a:endParaRPr lang="en-IN"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8197" y="1905000"/>
            <a:ext cx="9186415" cy="4006222"/>
          </a:xfrm>
        </p:spPr>
        <p:txBody>
          <a:bodyPr>
            <a:normAutofit/>
          </a:bodyPr>
          <a:lstStyle/>
          <a:p>
            <a:pPr algn="just"/>
            <a:r>
              <a:rPr lang="en-US" smtClean="0"/>
              <a:t>Abstract</a:t>
            </a:r>
          </a:p>
          <a:p>
            <a:pPr algn="just"/>
            <a:r>
              <a:rPr lang="en-US" smtClean="0"/>
              <a:t>Keywords</a:t>
            </a:r>
          </a:p>
          <a:p>
            <a:pPr algn="just"/>
            <a:r>
              <a:rPr lang="en-US" smtClean="0"/>
              <a:t>Introduction</a:t>
            </a:r>
          </a:p>
          <a:p>
            <a:pPr algn="just"/>
            <a:r>
              <a:rPr lang="en-US" smtClean="0"/>
              <a:t>Existed system</a:t>
            </a:r>
          </a:p>
          <a:p>
            <a:pPr algn="just"/>
            <a:r>
              <a:rPr lang="en-US" smtClean="0"/>
              <a:t>Disadvantages</a:t>
            </a:r>
          </a:p>
          <a:p>
            <a:pPr algn="just"/>
            <a:r>
              <a:rPr lang="en-US" smtClean="0"/>
              <a:t>Proposed system</a:t>
            </a:r>
          </a:p>
          <a:p>
            <a:pPr algn="just"/>
            <a:r>
              <a:rPr lang="en-US" smtClean="0"/>
              <a:t>Advantages</a:t>
            </a:r>
          </a:p>
          <a:p>
            <a:pPr algn="just"/>
            <a:r>
              <a:rPr lang="en-US" smtClean="0"/>
              <a:t>Hardware requirements</a:t>
            </a:r>
          </a:p>
          <a:p>
            <a:pPr algn="just"/>
            <a:r>
              <a:rPr lang="en-US" smtClean="0"/>
              <a:t>Software requirements</a:t>
            </a:r>
          </a:p>
          <a:p>
            <a:pPr algn="just"/>
            <a:r>
              <a:rPr lang="en-US" smtClean="0"/>
              <a:t>Conclusion</a:t>
            </a:r>
          </a:p>
          <a:p>
            <a:pPr marL="0" indent="0" algn="just">
              <a:buNone/>
            </a:pPr>
            <a:endParaRPr lang="en-US" smtClean="0"/>
          </a:p>
          <a:p>
            <a:pPr algn="just"/>
            <a:endParaRPr lang="en-US" smtClean="0"/>
          </a:p>
          <a:p>
            <a:pPr algn="just"/>
            <a:endParaRPr lang="en-IN"/>
          </a:p>
        </p:txBody>
      </p:sp>
    </p:spTree>
    <p:extLst>
      <p:ext uri="{BB962C8B-B14F-4D97-AF65-F5344CB8AC3E}">
        <p14:creationId xmlns:p14="http://schemas.microsoft.com/office/powerpoint/2010/main" val="2244612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876" y="650882"/>
            <a:ext cx="8911687" cy="1280890"/>
          </a:xfrm>
        </p:spPr>
        <p:txBody>
          <a:bodyPr>
            <a:normAutofit/>
          </a:bodyPr>
          <a:lstStyle/>
          <a:p>
            <a:r>
              <a:rPr lang="en-US" sz="4000" b="1" smtClean="0">
                <a:latin typeface="Times New Roman" panose="02020603050405020304" pitchFamily="18" charset="0"/>
                <a:cs typeface="Times New Roman" panose="02020603050405020304" pitchFamily="18" charset="0"/>
              </a:rPr>
              <a:t>Abstract</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45653" y="1931772"/>
            <a:ext cx="8402433" cy="4357817"/>
          </a:xfrm>
        </p:spPr>
        <p:txBody>
          <a:bodyPr>
            <a:normAutofit/>
          </a:bodyPr>
          <a:lstStyle/>
          <a:p>
            <a:pPr marL="0" indent="0" algn="just">
              <a:lnSpc>
                <a:spcPct val="150000"/>
              </a:lnSpc>
              <a:buNone/>
            </a:pPr>
            <a:r>
              <a:rPr lang="en-US" sz="1600">
                <a:latin typeface="Times New Roman" panose="02020603050405020304" pitchFamily="18" charset="0"/>
                <a:cs typeface="Times New Roman" panose="02020603050405020304" pitchFamily="18" charset="0"/>
              </a:rPr>
              <a:t>Andhra Pradesh is in 1</a:t>
            </a:r>
            <a:r>
              <a:rPr lang="en-US" sz="1600" baseline="30000">
                <a:latin typeface="Times New Roman" panose="02020603050405020304" pitchFamily="18" charset="0"/>
                <a:cs typeface="Times New Roman" panose="02020603050405020304" pitchFamily="18" charset="0"/>
              </a:rPr>
              <a:t>st</a:t>
            </a:r>
            <a:r>
              <a:rPr lang="en-US" sz="1600">
                <a:latin typeface="Times New Roman" panose="02020603050405020304" pitchFamily="18" charset="0"/>
                <a:cs typeface="Times New Roman" panose="02020603050405020304" pitchFamily="18" charset="0"/>
              </a:rPr>
              <a:t> rank in the production of fish in I</a:t>
            </a:r>
            <a:r>
              <a:rPr lang="en-US" sz="1600" smtClean="0">
                <a:latin typeface="Times New Roman" panose="02020603050405020304" pitchFamily="18" charset="0"/>
                <a:cs typeface="Times New Roman" panose="02020603050405020304" pitchFamily="18" charset="0"/>
              </a:rPr>
              <a:t>ndia </a:t>
            </a:r>
            <a:r>
              <a:rPr lang="en-US" sz="1600">
                <a:latin typeface="Times New Roman" panose="02020603050405020304" pitchFamily="18" charset="0"/>
                <a:cs typeface="Times New Roman" panose="02020603050405020304" pitchFamily="18" charset="0"/>
              </a:rPr>
              <a:t>which is rich source of vitamins, minerals, protein, nutrients and micronutrients. Farmers found it difficult to manage aqua farms and achieve good yields since we were unable to foresee the water conditions. As a result, an </a:t>
            </a:r>
            <a:r>
              <a:rPr lang="en-US" sz="1600" err="1">
                <a:latin typeface="Times New Roman" panose="02020603050405020304" pitchFamily="18" charset="0"/>
                <a:cs typeface="Times New Roman" panose="02020603050405020304" pitchFamily="18" charset="0"/>
              </a:rPr>
              <a:t>IoT</a:t>
            </a:r>
            <a:r>
              <a:rPr lang="en-US" sz="1600">
                <a:latin typeface="Times New Roman" panose="02020603050405020304" pitchFamily="18" charset="0"/>
                <a:cs typeface="Times New Roman" panose="02020603050405020304" pitchFamily="18" charset="0"/>
              </a:rPr>
              <a:t>-based solution has been presented that will provide farmers with the real-time, accurate information they need to monitor and maximize their production level. Utilizing water flow control sensors, the architecture of a contemporary aquaculture management system examines water quality and modifies water parameters in real-time. This system comprises of many sensors that gauge temperature, turbidity, pH, and other aspects of the water quality. A microcontroller processes the measured sensor readings and displays changes in Arduino Cloud.</a:t>
            </a:r>
            <a:endParaRPr lang="en-IN" sz="160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2545653" y="1767016"/>
            <a:ext cx="8254152" cy="370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596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8287" y="451115"/>
            <a:ext cx="8911687" cy="1280890"/>
          </a:xfrm>
        </p:spPr>
        <p:txBody>
          <a:bodyPr>
            <a:normAutofit/>
          </a:bodyPr>
          <a:lstStyle/>
          <a:p>
            <a:r>
              <a:rPr lang="en-US" sz="4000" b="1">
                <a:latin typeface="Times New Roman" panose="02020603050405020304" pitchFamily="18" charset="0"/>
                <a:cs typeface="Times New Roman" panose="02020603050405020304" pitchFamily="18" charset="0"/>
              </a:rPr>
              <a:t>Keywords</a:t>
            </a:r>
          </a:p>
        </p:txBody>
      </p:sp>
      <p:sp>
        <p:nvSpPr>
          <p:cNvPr id="3" name="Content Placeholder 2"/>
          <p:cNvSpPr>
            <a:spLocks noGrp="1"/>
          </p:cNvSpPr>
          <p:nvPr>
            <p:ph idx="1"/>
          </p:nvPr>
        </p:nvSpPr>
        <p:spPr>
          <a:xfrm>
            <a:off x="2632696" y="2059460"/>
            <a:ext cx="8915400" cy="3777622"/>
          </a:xfrm>
        </p:spPr>
        <p:txBody>
          <a:bodyPr>
            <a:normAutofit/>
          </a:bodyPr>
          <a:lstStyle/>
          <a:p>
            <a:pPr>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IoT – Internet of Things</a:t>
            </a:r>
          </a:p>
          <a:p>
            <a:pPr>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pH – Potential of Hydrogen</a:t>
            </a:r>
          </a:p>
          <a:p>
            <a:pPr>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a:t>
            </a:r>
            <a:r>
              <a:rPr lang="en-US" sz="2000" smtClean="0">
                <a:latin typeface="Times New Roman" panose="02020603050405020304" pitchFamily="18" charset="0"/>
                <a:cs typeface="Times New Roman" panose="02020603050405020304" pitchFamily="18" charset="0"/>
              </a:rPr>
              <a:t>ensors</a:t>
            </a:r>
            <a:endParaRPr lang="en-US" sz="20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Microprocessors</a:t>
            </a:r>
          </a:p>
          <a:p>
            <a:pPr>
              <a:lnSpc>
                <a:spcPct val="150000"/>
              </a:lnSpc>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Turbidity</a:t>
            </a:r>
          </a:p>
          <a:p>
            <a:pPr>
              <a:lnSpc>
                <a:spcPct val="150000"/>
              </a:lnSpc>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Dissolved Oxygen</a:t>
            </a:r>
          </a:p>
        </p:txBody>
      </p:sp>
      <p:cxnSp>
        <p:nvCxnSpPr>
          <p:cNvPr id="4" name="Straight Connector 3"/>
          <p:cNvCxnSpPr/>
          <p:nvPr/>
        </p:nvCxnSpPr>
        <p:spPr>
          <a:xfrm>
            <a:off x="2632696" y="1732005"/>
            <a:ext cx="8828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7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474" y="413323"/>
            <a:ext cx="8911687" cy="1280890"/>
          </a:xfrm>
        </p:spPr>
        <p:txBody>
          <a:bodyPr>
            <a:normAutofit/>
          </a:bodyPr>
          <a:lstStyle/>
          <a:p>
            <a:r>
              <a:rPr lang="en-US" sz="4000" b="1" smtClean="0">
                <a:latin typeface="Times New Roman" panose="02020603050405020304" pitchFamily="18" charset="0"/>
                <a:cs typeface="Times New Roman" panose="02020603050405020304" pitchFamily="18" charset="0"/>
              </a:rPr>
              <a:t>Introduction</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87330" y="1694212"/>
            <a:ext cx="9152139" cy="4642193"/>
          </a:xfrm>
        </p:spPr>
        <p:txBody>
          <a:bodyPr>
            <a:noAutofit/>
          </a:bodyPr>
          <a:lstStyle/>
          <a:p>
            <a:pPr marL="0" indent="0" algn="just">
              <a:lnSpc>
                <a:spcPct val="150000"/>
              </a:lnSpc>
              <a:buNone/>
            </a:pPr>
            <a:r>
              <a:rPr lang="en-US" sz="1600">
                <a:latin typeface="Times New Roman" panose="02020603050405020304" pitchFamily="18" charset="0"/>
                <a:cs typeface="Times New Roman" panose="02020603050405020304" pitchFamily="18" charset="0"/>
              </a:rPr>
              <a:t>Aquaculture is the breeding, rearing, and harvesting of </a:t>
            </a:r>
            <a:r>
              <a:rPr lang="en-US" sz="1600" smtClean="0">
                <a:latin typeface="Times New Roman" panose="02020603050405020304" pitchFamily="18" charset="0"/>
                <a:cs typeface="Times New Roman" panose="02020603050405020304" pitchFamily="18" charset="0"/>
              </a:rPr>
              <a:t>fish and </a:t>
            </a:r>
            <a:r>
              <a:rPr lang="en-US" sz="1600">
                <a:latin typeface="Times New Roman" panose="02020603050405020304" pitchFamily="18" charset="0"/>
                <a:cs typeface="Times New Roman" panose="02020603050405020304" pitchFamily="18" charset="0"/>
              </a:rPr>
              <a:t>other organisms in all types of water </a:t>
            </a:r>
            <a:r>
              <a:rPr lang="en-US" sz="1600" smtClean="0">
                <a:latin typeface="Times New Roman" panose="02020603050405020304" pitchFamily="18" charset="0"/>
                <a:cs typeface="Times New Roman" panose="02020603050405020304" pitchFamily="18" charset="0"/>
              </a:rPr>
              <a:t>environments. India </a:t>
            </a:r>
            <a:r>
              <a:rPr lang="en-US" sz="1600">
                <a:latin typeface="Times New Roman" panose="02020603050405020304" pitchFamily="18" charset="0"/>
                <a:cs typeface="Times New Roman" panose="02020603050405020304" pitchFamily="18" charset="0"/>
              </a:rPr>
              <a:t>is the world's second-largest producer of fish for </a:t>
            </a:r>
            <a:r>
              <a:rPr lang="en-US" sz="1600" smtClean="0">
                <a:latin typeface="Times New Roman" panose="02020603050405020304" pitchFamily="18" charset="0"/>
                <a:cs typeface="Times New Roman" panose="02020603050405020304" pitchFamily="18" charset="0"/>
              </a:rPr>
              <a:t>aquaculture. </a:t>
            </a:r>
            <a:r>
              <a:rPr lang="en-US" sz="1600">
                <a:latin typeface="Times New Roman" panose="02020603050405020304" pitchFamily="18" charset="0"/>
                <a:cs typeface="Times New Roman" panose="02020603050405020304" pitchFamily="18" charset="0"/>
              </a:rPr>
              <a:t>About 7% of the world's fish are produced in India. More than 10% of the world's fish biodiversity is found in this nation, which is also </a:t>
            </a:r>
            <a:r>
              <a:rPr lang="en-IN" sz="1600">
                <a:latin typeface="Times New Roman" panose="02020603050405020304" pitchFamily="18" charset="0"/>
                <a:ea typeface="Tahoma" panose="020B0604030504040204" pitchFamily="34" charset="0"/>
                <a:cs typeface="Times New Roman" panose="02020603050405020304" pitchFamily="18" charset="0"/>
              </a:rPr>
              <a:t>17-mega biodiversity rich countries</a:t>
            </a:r>
            <a:r>
              <a:rPr lang="en-IN" sz="1600" smtClean="0">
                <a:latin typeface="Times New Roman" panose="02020603050405020304" pitchFamily="18" charset="0"/>
                <a:cs typeface="Times New Roman" panose="02020603050405020304" pitchFamily="18" charset="0"/>
              </a:rPr>
              <a:t>.</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 total of 14 million people work in the fishing industry and related industries. The largest fish-producing states in the nation are Andhra </a:t>
            </a:r>
            <a:r>
              <a:rPr lang="en-US" sz="1600" smtClean="0">
                <a:latin typeface="Times New Roman" panose="02020603050405020304" pitchFamily="18" charset="0"/>
                <a:cs typeface="Times New Roman" panose="02020603050405020304" pitchFamily="18" charset="0"/>
              </a:rPr>
              <a:t>Pradesh, </a:t>
            </a:r>
            <a:r>
              <a:rPr lang="en-US" sz="1600">
                <a:latin typeface="Times New Roman" panose="02020603050405020304" pitchFamily="18" charset="0"/>
                <a:cs typeface="Times New Roman" panose="02020603050405020304" pitchFamily="18" charset="0"/>
              </a:rPr>
              <a:t>West Bengal, </a:t>
            </a:r>
            <a:r>
              <a:rPr lang="en-US" sz="1600" smtClean="0">
                <a:latin typeface="Times New Roman" panose="02020603050405020304" pitchFamily="18" charset="0"/>
                <a:cs typeface="Times New Roman" panose="02020603050405020304" pitchFamily="18" charset="0"/>
              </a:rPr>
              <a:t>and</a:t>
            </a:r>
            <a:r>
              <a:rPr lang="en-US" sz="1600">
                <a:latin typeface="Times New Roman" panose="02020603050405020304" pitchFamily="18" charset="0"/>
                <a:cs typeface="Times New Roman" panose="02020603050405020304" pitchFamily="18" charset="0"/>
              </a:rPr>
              <a:t> Gujarat</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The </a:t>
            </a:r>
            <a:r>
              <a:rPr lang="en-US" sz="1600" smtClean="0">
                <a:latin typeface="Times New Roman" panose="02020603050405020304" pitchFamily="18" charset="0"/>
                <a:cs typeface="Times New Roman" panose="02020603050405020304" pitchFamily="18" charset="0"/>
              </a:rPr>
              <a:t>overall </a:t>
            </a:r>
            <a:r>
              <a:rPr lang="en-US" sz="1600">
                <a:latin typeface="Times New Roman" panose="02020603050405020304" pitchFamily="18" charset="0"/>
                <a:cs typeface="Times New Roman" panose="02020603050405020304" pitchFamily="18" charset="0"/>
              </a:rPr>
              <a:t>fish production for 2017–18 is 12.60 million metric </a:t>
            </a:r>
            <a:r>
              <a:rPr lang="en-US" sz="1600" err="1">
                <a:latin typeface="Times New Roman" panose="02020603050405020304" pitchFamily="18" charset="0"/>
                <a:cs typeface="Times New Roman" panose="02020603050405020304" pitchFamily="18" charset="0"/>
              </a:rPr>
              <a:t>tonnes</a:t>
            </a:r>
            <a:r>
              <a:rPr lang="en-US" sz="1600">
                <a:latin typeface="Times New Roman" panose="02020603050405020304" pitchFamily="18" charset="0"/>
                <a:cs typeface="Times New Roman" panose="02020603050405020304" pitchFamily="18" charset="0"/>
              </a:rPr>
              <a:t>, of which almost 50% comes from cultural fisheries and roughly 70% comes from the inland sector. Products made from fish and shellfish in more than 50 distinct varieties are exported </a:t>
            </a:r>
            <a:r>
              <a:rPr lang="en-US" sz="1600" smtClean="0">
                <a:latin typeface="Times New Roman" panose="02020603050405020304" pitchFamily="18" charset="0"/>
                <a:cs typeface="Times New Roman" panose="02020603050405020304" pitchFamily="18" charset="0"/>
              </a:rPr>
              <a:t>to 75 </a:t>
            </a:r>
            <a:r>
              <a:rPr lang="en-US" sz="1600">
                <a:latin typeface="Times New Roman" panose="02020603050405020304" pitchFamily="18" charset="0"/>
                <a:cs typeface="Times New Roman" panose="02020603050405020304" pitchFamily="18" charset="0"/>
              </a:rPr>
              <a:t>countries around the </a:t>
            </a:r>
            <a:r>
              <a:rPr lang="en-US" sz="1600" smtClean="0">
                <a:latin typeface="Times New Roman" panose="02020603050405020304" pitchFamily="18" charset="0"/>
                <a:cs typeface="Times New Roman" panose="02020603050405020304" pitchFamily="18" charset="0"/>
              </a:rPr>
              <a:t>world.</a:t>
            </a:r>
            <a:endParaRPr lang="en-US" sz="160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2474300" y="1569308"/>
            <a:ext cx="8671495" cy="144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024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0166" y="537881"/>
            <a:ext cx="9117106" cy="687505"/>
          </a:xfrm>
        </p:spPr>
        <p:txBody>
          <a:bodyPr>
            <a:noAutofit/>
          </a:bodyPr>
          <a:lstStyle/>
          <a:p>
            <a:r>
              <a:rPr lang="en-US" sz="2000" smtClean="0">
                <a:latin typeface="Times New Roman" panose="02020603050405020304" pitchFamily="18" charset="0"/>
                <a:cs typeface="Times New Roman" panose="02020603050405020304" pitchFamily="18" charset="0"/>
              </a:rPr>
              <a:t/>
            </a:r>
            <a:br>
              <a:rPr lang="en-US" sz="2000" smtClean="0">
                <a:latin typeface="Times New Roman" panose="02020603050405020304" pitchFamily="18" charset="0"/>
                <a:cs typeface="Times New Roman" panose="02020603050405020304" pitchFamily="18" charset="0"/>
              </a:rPr>
            </a:br>
            <a:r>
              <a:rPr lang="en-US" sz="2000" smtClean="0">
                <a:latin typeface="Times New Roman" panose="02020603050405020304" pitchFamily="18" charset="0"/>
                <a:cs typeface="Times New Roman" panose="02020603050405020304" pitchFamily="18" charset="0"/>
              </a:rPr>
              <a:t>Methods of Aquaculture</a:t>
            </a:r>
            <a:endParaRPr lang="en-IN" sz="200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8560980"/>
              </p:ext>
            </p:extLst>
          </p:nvPr>
        </p:nvGraphicFramePr>
        <p:xfrm>
          <a:off x="4271681" y="1575892"/>
          <a:ext cx="5203066" cy="1575297"/>
        </p:xfrm>
        <a:graphic>
          <a:graphicData uri="http://schemas.openxmlformats.org/drawingml/2006/table">
            <a:tbl>
              <a:tblPr firstRow="1" bandRow="1">
                <a:tableStyleId>{5C22544A-7EE6-4342-B048-85BDC9FD1C3A}</a:tableStyleId>
              </a:tblPr>
              <a:tblGrid>
                <a:gridCol w="2601533"/>
                <a:gridCol w="2601533"/>
              </a:tblGrid>
              <a:tr h="329415">
                <a:tc>
                  <a:txBody>
                    <a:bodyPr/>
                    <a:lstStyle/>
                    <a:p>
                      <a:r>
                        <a:rPr lang="en-IN" sz="1600" smtClean="0">
                          <a:latin typeface="Times New Roman" panose="02020603050405020304" pitchFamily="18" charset="0"/>
                          <a:cs typeface="Times New Roman" panose="02020603050405020304" pitchFamily="18" charset="0"/>
                        </a:rPr>
                        <a:t>Native Fishes</a:t>
                      </a:r>
                      <a:endParaRPr lang="en-IN" sz="1600">
                        <a:latin typeface="Times New Roman" panose="02020603050405020304" pitchFamily="18" charset="0"/>
                        <a:cs typeface="Times New Roman" panose="02020603050405020304" pitchFamily="18" charset="0"/>
                      </a:endParaRPr>
                    </a:p>
                  </a:txBody>
                  <a:tcPr/>
                </a:tc>
                <a:tc>
                  <a:txBody>
                    <a:bodyPr/>
                    <a:lstStyle/>
                    <a:p>
                      <a:r>
                        <a:rPr lang="en-IN" sz="1600" smtClean="0">
                          <a:latin typeface="Times New Roman" panose="02020603050405020304" pitchFamily="18" charset="0"/>
                          <a:cs typeface="Times New Roman" panose="02020603050405020304" pitchFamily="18" charset="0"/>
                        </a:rPr>
                        <a:t>Number of Species</a:t>
                      </a:r>
                      <a:endParaRPr lang="en-IN" sz="1600">
                        <a:latin typeface="Times New Roman" panose="02020603050405020304" pitchFamily="18" charset="0"/>
                        <a:cs typeface="Times New Roman" panose="02020603050405020304" pitchFamily="18" charset="0"/>
                      </a:endParaRPr>
                    </a:p>
                  </a:txBody>
                  <a:tcPr/>
                </a:tc>
              </a:tr>
              <a:tr h="329415">
                <a:tc>
                  <a:txBody>
                    <a:bodyPr/>
                    <a:lstStyle/>
                    <a:p>
                      <a:r>
                        <a:rPr lang="en-IN" sz="1600" smtClean="0">
                          <a:latin typeface="Times New Roman" panose="02020603050405020304" pitchFamily="18" charset="0"/>
                          <a:cs typeface="Times New Roman" panose="02020603050405020304" pitchFamily="18" charset="0"/>
                        </a:rPr>
                        <a:t>Marine Ecosystem</a:t>
                      </a:r>
                      <a:endParaRPr lang="en-IN" sz="1600">
                        <a:latin typeface="Times New Roman" panose="02020603050405020304" pitchFamily="18" charset="0"/>
                        <a:cs typeface="Times New Roman" panose="02020603050405020304" pitchFamily="18" charset="0"/>
                      </a:endParaRPr>
                    </a:p>
                  </a:txBody>
                  <a:tcPr/>
                </a:tc>
                <a:tc>
                  <a:txBody>
                    <a:bodyPr/>
                    <a:lstStyle/>
                    <a:p>
                      <a:r>
                        <a:rPr lang="en-IN" sz="1600" smtClean="0">
                          <a:latin typeface="Times New Roman" panose="02020603050405020304" pitchFamily="18" charset="0"/>
                          <a:cs typeface="Times New Roman" panose="02020603050405020304" pitchFamily="18" charset="0"/>
                        </a:rPr>
                        <a:t>1518 </a:t>
                      </a:r>
                      <a:endParaRPr lang="en-IN" sz="1600">
                        <a:latin typeface="Times New Roman" panose="02020603050405020304" pitchFamily="18" charset="0"/>
                        <a:cs typeface="Times New Roman" panose="02020603050405020304" pitchFamily="18" charset="0"/>
                      </a:endParaRPr>
                    </a:p>
                  </a:txBody>
                  <a:tcPr/>
                </a:tc>
              </a:tr>
              <a:tr h="569457">
                <a:tc>
                  <a:txBody>
                    <a:bodyPr/>
                    <a:lstStyle/>
                    <a:p>
                      <a:r>
                        <a:rPr lang="en-IN" sz="1600" smtClean="0">
                          <a:latin typeface="Times New Roman" panose="02020603050405020304" pitchFamily="18" charset="0"/>
                          <a:cs typeface="Times New Roman" panose="02020603050405020304" pitchFamily="18" charset="0"/>
                        </a:rPr>
                        <a:t>Brackish water Ecosystem</a:t>
                      </a:r>
                      <a:endParaRPr lang="en-IN" sz="1600">
                        <a:latin typeface="Times New Roman" panose="02020603050405020304" pitchFamily="18" charset="0"/>
                        <a:cs typeface="Times New Roman" panose="02020603050405020304" pitchFamily="18" charset="0"/>
                      </a:endParaRPr>
                    </a:p>
                  </a:txBody>
                  <a:tcPr/>
                </a:tc>
                <a:tc>
                  <a:txBody>
                    <a:bodyPr/>
                    <a:lstStyle/>
                    <a:p>
                      <a:r>
                        <a:rPr lang="en-IN" sz="1600" smtClean="0">
                          <a:latin typeface="Times New Roman" panose="02020603050405020304" pitchFamily="18" charset="0"/>
                          <a:cs typeface="Times New Roman" panose="02020603050405020304" pitchFamily="18" charset="0"/>
                        </a:rPr>
                        <a:t>113</a:t>
                      </a:r>
                      <a:endParaRPr lang="en-IN" sz="1600">
                        <a:latin typeface="Times New Roman" panose="02020603050405020304" pitchFamily="18" charset="0"/>
                        <a:cs typeface="Times New Roman" panose="02020603050405020304" pitchFamily="18" charset="0"/>
                      </a:endParaRPr>
                    </a:p>
                  </a:txBody>
                  <a:tcPr/>
                </a:tc>
              </a:tr>
              <a:tr h="329415">
                <a:tc>
                  <a:txBody>
                    <a:bodyPr/>
                    <a:lstStyle/>
                    <a:p>
                      <a:r>
                        <a:rPr lang="en-IN" sz="1600" smtClean="0">
                          <a:latin typeface="Times New Roman" panose="02020603050405020304" pitchFamily="18" charset="0"/>
                          <a:cs typeface="Times New Roman" panose="02020603050405020304" pitchFamily="18" charset="0"/>
                        </a:rPr>
                        <a:t>Freshwater Ecosystem</a:t>
                      </a:r>
                      <a:endParaRPr lang="en-IN" sz="1600">
                        <a:latin typeface="Times New Roman" panose="02020603050405020304" pitchFamily="18" charset="0"/>
                        <a:cs typeface="Times New Roman" panose="02020603050405020304" pitchFamily="18" charset="0"/>
                      </a:endParaRPr>
                    </a:p>
                  </a:txBody>
                  <a:tcPr/>
                </a:tc>
                <a:tc>
                  <a:txBody>
                    <a:bodyPr/>
                    <a:lstStyle/>
                    <a:p>
                      <a:r>
                        <a:rPr lang="en-IN" sz="1600" smtClean="0">
                          <a:latin typeface="Times New Roman" panose="02020603050405020304" pitchFamily="18" charset="0"/>
                          <a:cs typeface="Times New Roman" panose="02020603050405020304" pitchFamily="18" charset="0"/>
                        </a:rPr>
                        <a:t>877 </a:t>
                      </a:r>
                      <a:endParaRPr lang="en-IN" sz="160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1702346" y="3501696"/>
            <a:ext cx="10341736" cy="3046988"/>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Freshwater Fish</a:t>
            </a:r>
            <a:r>
              <a:rPr lang="en-IN" sz="1600" b="1"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Fish </a:t>
            </a:r>
            <a:r>
              <a:rPr lang="en-US" sz="1600">
                <a:latin typeface="Times New Roman" panose="02020603050405020304" pitchFamily="18" charset="0"/>
                <a:cs typeface="Times New Roman" panose="02020603050405020304" pitchFamily="18" charset="0"/>
              </a:rPr>
              <a:t>that spend most or all of their life in freshwaters, such as rivers and lakes, having a salinity of less than 0.5 ppt. Around 40% of all known species of fish are found in freshwater</a:t>
            </a:r>
            <a:r>
              <a:rPr lang="en-US" sz="1600" smtClean="0">
                <a:latin typeface="Times New Roman" panose="02020603050405020304" pitchFamily="18" charset="0"/>
                <a:cs typeface="Times New Roman" panose="02020603050405020304" pitchFamily="18" charset="0"/>
              </a:rPr>
              <a:t>..</a:t>
            </a:r>
          </a:p>
          <a:p>
            <a:pPr>
              <a:lnSpc>
                <a:spcPct val="150000"/>
              </a:lnSpc>
            </a:pPr>
            <a:endParaRPr lang="en-US" sz="160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b="1" smtClean="0">
                <a:latin typeface="Times New Roman" panose="02020603050405020304" pitchFamily="18" charset="0"/>
                <a:cs typeface="Times New Roman" panose="02020603050405020304" pitchFamily="18" charset="0"/>
              </a:rPr>
              <a:t>Brackish water Fish: </a:t>
            </a:r>
            <a:r>
              <a:rPr lang="en-US" sz="1600" smtClean="0">
                <a:latin typeface="Times New Roman" panose="02020603050405020304" pitchFamily="18" charset="0"/>
                <a:cs typeface="Times New Roman" panose="02020603050405020304" pitchFamily="18" charset="0"/>
              </a:rPr>
              <a:t>Fish </a:t>
            </a:r>
            <a:r>
              <a:rPr lang="en-US" sz="1600">
                <a:latin typeface="Times New Roman" panose="02020603050405020304" pitchFamily="18" charset="0"/>
                <a:cs typeface="Times New Roman" panose="02020603050405020304" pitchFamily="18" charset="0"/>
              </a:rPr>
              <a:t>that can tolerate a wide range of salinity (0.5 – 30.0 ppt) and live in backwaters, estuaries and coastal waters. Example: Mullet, Milkfish, Seabass, Pearlspot, Mudskipper, etc</a:t>
            </a:r>
            <a:r>
              <a:rPr lang="en-US" sz="1600" smtClean="0">
                <a:latin typeface="Times New Roman" panose="02020603050405020304" pitchFamily="18" charset="0"/>
                <a:cs typeface="Times New Roman" panose="02020603050405020304" pitchFamily="18" charset="0"/>
              </a:rPr>
              <a:t>.</a:t>
            </a:r>
          </a:p>
          <a:p>
            <a:pPr>
              <a:lnSpc>
                <a:spcPct val="150000"/>
              </a:lnSpc>
            </a:pPr>
            <a:endParaRPr lang="en-US" sz="160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Marine Fish: </a:t>
            </a:r>
            <a:r>
              <a:rPr lang="en-US" sz="1600">
                <a:latin typeface="Times New Roman" panose="02020603050405020304" pitchFamily="18" charset="0"/>
                <a:cs typeface="Times New Roman" panose="02020603050405020304" pitchFamily="18" charset="0"/>
              </a:rPr>
              <a:t>Fish that spend most or all of their life in seawater, such as Seas and Oceans, having salinity above 30 ppt. There are about 240 species contributing to the marine </a:t>
            </a:r>
            <a:r>
              <a:rPr lang="en-US" sz="1600" smtClean="0">
                <a:latin typeface="Times New Roman" panose="02020603050405020304" pitchFamily="18" charset="0"/>
                <a:cs typeface="Times New Roman" panose="02020603050405020304" pitchFamily="18" charset="0"/>
              </a:rPr>
              <a:t>fisheries</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320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881" y="758528"/>
            <a:ext cx="8680731" cy="847164"/>
          </a:xfrm>
        </p:spPr>
        <p:txBody>
          <a:bodyPr>
            <a:normAutofit/>
          </a:bodyPr>
          <a:lstStyle/>
          <a:p>
            <a:r>
              <a:rPr lang="en-US" sz="2000" smtClean="0">
                <a:latin typeface="Times New Roman" panose="02020603050405020304" pitchFamily="18" charset="0"/>
                <a:cs typeface="Times New Roman" panose="02020603050405020304" pitchFamily="18" charset="0"/>
              </a:rPr>
              <a:t>Aquaculture in Andhra Pradesh</a:t>
            </a:r>
            <a:endParaRPr lang="en-IN" sz="200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2393576" y="1936376"/>
            <a:ext cx="9111036" cy="3974846"/>
          </a:xfrm>
        </p:spPr>
        <p:txBody>
          <a:bodyPr>
            <a:normAutofit fontScale="92500" lnSpcReduction="20000"/>
          </a:bodyPr>
          <a:lstStyle/>
          <a:p>
            <a:pPr marL="0" indent="0" algn="just">
              <a:lnSpc>
                <a:spcPct val="150000"/>
              </a:lnSpc>
              <a:buNone/>
            </a:pPr>
            <a:r>
              <a:rPr lang="en-US" sz="1600">
                <a:latin typeface="Times New Roman" panose="02020603050405020304" pitchFamily="18" charset="0"/>
                <a:cs typeface="Times New Roman" panose="02020603050405020304" pitchFamily="18" charset="0"/>
              </a:rPr>
              <a:t>Andhra Pradesh has been contributing significantly to the fish basket of the country in the recent years through an effective strategy in both coastal and freshwater aquaculture and marketing. The state has 5.17 lakh ha of freshwater ponds and tanks, 11,514 km of rivers and canals, 4.58 lakh ha of reservoirs and 150,000 ha of water areas suitable for coastal aquaculture</a:t>
            </a:r>
            <a:r>
              <a:rPr lang="en-US" sz="1600" smtClean="0">
                <a:latin typeface="Times New Roman" panose="02020603050405020304" pitchFamily="18" charset="0"/>
                <a:cs typeface="Times New Roman" panose="02020603050405020304" pitchFamily="18" charset="0"/>
              </a:rPr>
              <a:t>.</a:t>
            </a:r>
          </a:p>
          <a:p>
            <a:pPr marL="0" indent="0">
              <a:lnSpc>
                <a:spcPct val="150000"/>
              </a:lnSpc>
              <a:buNone/>
            </a:pPr>
            <a:endParaRPr lang="en-US" sz="1600" smtClean="0">
              <a:latin typeface="Times New Roman" panose="02020603050405020304" pitchFamily="18" charset="0"/>
              <a:cs typeface="Times New Roman" panose="02020603050405020304" pitchFamily="18" charset="0"/>
            </a:endParaRPr>
          </a:p>
          <a:p>
            <a:pPr>
              <a:lnSpc>
                <a:spcPct val="150000"/>
              </a:lnSpc>
            </a:pPr>
            <a:r>
              <a:rPr lang="en-US" sz="1600" b="1" smtClean="0">
                <a:latin typeface="Times New Roman" panose="02020603050405020304" pitchFamily="18" charset="0"/>
                <a:cs typeface="Times New Roman" panose="02020603050405020304" pitchFamily="18" charset="0"/>
              </a:rPr>
              <a:t>Types of fresh water fishes :</a:t>
            </a:r>
          </a:p>
          <a:p>
            <a:pPr>
              <a:lnSpc>
                <a:spcPct val="150000"/>
              </a:lnSpc>
            </a:pPr>
            <a:r>
              <a:rPr lang="en-US" sz="1600" smtClean="0">
                <a:latin typeface="Times New Roman" panose="02020603050405020304" pitchFamily="18" charset="0"/>
                <a:cs typeface="Times New Roman" panose="02020603050405020304" pitchFamily="18" charset="0"/>
              </a:rPr>
              <a:t>Murrel</a:t>
            </a:r>
          </a:p>
          <a:p>
            <a:pPr>
              <a:lnSpc>
                <a:spcPct val="150000"/>
              </a:lnSpc>
            </a:pPr>
            <a:r>
              <a:rPr lang="en-US" sz="1600" smtClean="0">
                <a:latin typeface="Times New Roman" panose="02020603050405020304" pitchFamily="18" charset="0"/>
                <a:cs typeface="Times New Roman" panose="02020603050405020304" pitchFamily="18" charset="0"/>
              </a:rPr>
              <a:t>Tilapai</a:t>
            </a:r>
          </a:p>
          <a:p>
            <a:pPr>
              <a:lnSpc>
                <a:spcPct val="150000"/>
              </a:lnSpc>
            </a:pPr>
            <a:r>
              <a:rPr lang="en-US" sz="1600" smtClean="0">
                <a:latin typeface="Times New Roman" panose="02020603050405020304" pitchFamily="18" charset="0"/>
                <a:cs typeface="Times New Roman" panose="02020603050405020304" pitchFamily="18" charset="0"/>
              </a:rPr>
              <a:t>Catla </a:t>
            </a:r>
          </a:p>
          <a:p>
            <a:pPr>
              <a:lnSpc>
                <a:spcPct val="150000"/>
              </a:lnSpc>
            </a:pPr>
            <a:r>
              <a:rPr lang="en-US" sz="1600" smtClean="0">
                <a:latin typeface="Times New Roman" panose="02020603050405020304" pitchFamily="18" charset="0"/>
                <a:cs typeface="Times New Roman" panose="02020603050405020304" pitchFamily="18" charset="0"/>
              </a:rPr>
              <a:t>Rohu</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851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5" y="463781"/>
            <a:ext cx="8911687" cy="1280890"/>
          </a:xfrm>
        </p:spPr>
        <p:txBody>
          <a:bodyPr>
            <a:normAutofit/>
          </a:bodyPr>
          <a:lstStyle/>
          <a:p>
            <a:r>
              <a:rPr lang="en-US" sz="2000" smtClean="0">
                <a:latin typeface="Times New Roman" panose="02020603050405020304" pitchFamily="18" charset="0"/>
                <a:cs typeface="Times New Roman" panose="02020603050405020304" pitchFamily="18" charset="0"/>
              </a:rPr>
              <a:t>                     </a:t>
            </a:r>
            <a:br>
              <a:rPr lang="en-US" sz="2000" smtClean="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Fish Tanks</a:t>
            </a:r>
            <a:endParaRPr lang="en-IN" sz="2000">
              <a:latin typeface="Times New Roman" panose="02020603050405020304" pitchFamily="18" charset="0"/>
              <a:cs typeface="Times New Roman" panose="02020603050405020304" pitchFamily="18" charset="0"/>
            </a:endParaRPr>
          </a:p>
        </p:txBody>
      </p:sp>
      <p:pic>
        <p:nvPicPr>
          <p:cNvPr id="1026" name="Picture 2" descr="Recirculating Aquacultur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83" y="2296099"/>
            <a:ext cx="4232379" cy="2827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kshaya PVC Biofloc Fish Farming Products, Packaging Type: Poly, Size: 10  T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327" y="2430569"/>
            <a:ext cx="4791386" cy="269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819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930" y="605118"/>
            <a:ext cx="9554788" cy="5010269"/>
          </a:xfrm>
        </p:spPr>
        <p:txBody>
          <a:bodyPr>
            <a:normAutofit/>
          </a:bodyPr>
          <a:lstStyle/>
          <a:p>
            <a:pPr algn="just">
              <a:lnSpc>
                <a:spcPct val="150000"/>
              </a:lnSpc>
            </a:pP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Water contamination is one of the key issues we are now experiencing. Dissolved oxygen (DO), total ammonia-nitrogen (</a:t>
            </a:r>
            <a:r>
              <a:rPr lang="en-US" sz="1600" smtClean="0">
                <a:latin typeface="Times New Roman" panose="02020603050405020304" pitchFamily="18" charset="0"/>
                <a:cs typeface="Times New Roman" panose="02020603050405020304" pitchFamily="18" charset="0"/>
              </a:rPr>
              <a:t>ionized </a:t>
            </a:r>
            <a:r>
              <a:rPr lang="en-US" sz="1600">
                <a:latin typeface="Times New Roman" panose="02020603050405020304" pitchFamily="18" charset="0"/>
                <a:cs typeface="Times New Roman" panose="02020603050405020304" pitchFamily="18" charset="0"/>
              </a:rPr>
              <a:t>and non-ionized), nitrite, pH, alkalinity, hardness, carbon dioxide, salinity, iron, chlorine, hydrogen sulphide, and clarity are the most often observed water quality indicators. To detect these elements, we typically need to personally collect samples, which we then submit to a lab to be tested. As a result, the process is laborious, and it will take a while to </a:t>
            </a:r>
            <a:r>
              <a:rPr lang="en-US" sz="1600" smtClean="0">
                <a:latin typeface="Times New Roman" panose="02020603050405020304" pitchFamily="18" charset="0"/>
                <a:cs typeface="Times New Roman" panose="02020603050405020304" pitchFamily="18" charset="0"/>
              </a:rPr>
              <a:t>analyze </a:t>
            </a:r>
            <a:r>
              <a:rPr lang="en-US" sz="1600">
                <a:latin typeface="Times New Roman" panose="02020603050405020304" pitchFamily="18" charset="0"/>
                <a:cs typeface="Times New Roman" panose="02020603050405020304" pitchFamily="18" charset="0"/>
              </a:rPr>
              <a:t>the samples. We therefore require a novel approach to combat this issue</a:t>
            </a:r>
            <a:r>
              <a:rPr lang="en-US" sz="1600" smtClean="0">
                <a:latin typeface="Times New Roman" panose="02020603050405020304" pitchFamily="18" charset="0"/>
                <a:cs typeface="Times New Roman" panose="02020603050405020304" pitchFamily="18" charset="0"/>
              </a:rPr>
              <a:t>.</a:t>
            </a:r>
          </a:p>
          <a:p>
            <a:pPr marL="0" indent="0">
              <a:lnSpc>
                <a:spcPct val="150000"/>
              </a:lnSpc>
              <a:buNone/>
            </a:pPr>
            <a:endParaRPr lang="en-US" sz="1600">
              <a:latin typeface="Times New Roman" panose="02020603050405020304" pitchFamily="18" charset="0"/>
              <a:cs typeface="Times New Roman" panose="02020603050405020304" pitchFamily="18" charset="0"/>
            </a:endParaRPr>
          </a:p>
          <a:p>
            <a:pPr algn="just">
              <a:lnSpc>
                <a:spcPct val="150000"/>
              </a:lnSpc>
            </a:pPr>
            <a:r>
              <a:rPr lang="en-US" sz="1600" smtClean="0">
                <a:latin typeface="Times New Roman" panose="02020603050405020304" pitchFamily="18" charset="0"/>
                <a:cs typeface="Times New Roman" panose="02020603050405020304" pitchFamily="18" charset="0"/>
              </a:rPr>
              <a:t>There </a:t>
            </a:r>
            <a:r>
              <a:rPr lang="en-US" sz="1600">
                <a:latin typeface="Times New Roman" panose="02020603050405020304" pitchFamily="18" charset="0"/>
                <a:cs typeface="Times New Roman" panose="02020603050405020304" pitchFamily="18" charset="0"/>
              </a:rPr>
              <a:t>is a danger that poor water quality will affect the fish growth because they are growing in a </a:t>
            </a:r>
            <a:r>
              <a:rPr lang="en-US" sz="1600" smtClean="0">
                <a:latin typeface="Times New Roman" panose="02020603050405020304" pitchFamily="18" charset="0"/>
                <a:cs typeface="Times New Roman" panose="02020603050405020304" pitchFamily="18" charset="0"/>
              </a:rPr>
              <a:t>small space. Consequently</a:t>
            </a:r>
            <a:r>
              <a:rPr lang="en-US" sz="1600">
                <a:latin typeface="Times New Roman" panose="02020603050405020304" pitchFamily="18" charset="0"/>
                <a:cs typeface="Times New Roman" panose="02020603050405020304" pitchFamily="18" charset="0"/>
              </a:rPr>
              <a:t>, it is essential to monitor water quality.so that farmers may remotely monitor system modifications and our suggested systems can monitor water quality measurements effectively by using a variety of sensors</a:t>
            </a:r>
            <a:r>
              <a:rPr lang="en-US" sz="160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IN" sz="1600">
              <a:latin typeface="Times New Roman" panose="02020603050405020304" pitchFamily="18" charset="0"/>
              <a:cs typeface="Times New Roman" panose="02020603050405020304" pitchFamily="18" charset="0"/>
            </a:endParaRPr>
          </a:p>
          <a:p>
            <a:pPr marL="0" indent="0">
              <a:lnSpc>
                <a:spcPct val="150000"/>
              </a:lnSpc>
              <a:buNone/>
            </a:pP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229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1691</TotalTime>
  <Words>1305</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Nova</vt:lpstr>
      <vt:lpstr>Century Gothic</vt:lpstr>
      <vt:lpstr>Garamond</vt:lpstr>
      <vt:lpstr>Tahoma</vt:lpstr>
      <vt:lpstr>Times New Roman</vt:lpstr>
      <vt:lpstr>Wingdings 3</vt:lpstr>
      <vt:lpstr>Wisp</vt:lpstr>
      <vt:lpstr>IoT Based Modern Fish Farming Aqua Resource Management System</vt:lpstr>
      <vt:lpstr>Table of contents</vt:lpstr>
      <vt:lpstr>Abstract</vt:lpstr>
      <vt:lpstr>Keywords</vt:lpstr>
      <vt:lpstr>Introduction</vt:lpstr>
      <vt:lpstr> Methods of Aquaculture</vt:lpstr>
      <vt:lpstr>Aquaculture in Andhra Pradesh</vt:lpstr>
      <vt:lpstr>                                             Fish Tanks</vt:lpstr>
      <vt:lpstr>PowerPoint Presentation</vt:lpstr>
      <vt:lpstr>Existed  System</vt:lpstr>
      <vt:lpstr>Disadvantages</vt:lpstr>
      <vt:lpstr>Proposed System</vt:lpstr>
      <vt:lpstr>Advantages</vt:lpstr>
      <vt:lpstr>Disadvantages</vt:lpstr>
      <vt:lpstr>Hardware Requirements</vt:lpstr>
      <vt:lpstr>Software Requirements: </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Modern Fish Farming Aqua Resource Management System</dc:title>
  <dc:creator>Rama</dc:creator>
  <cp:lastModifiedBy>Haseena</cp:lastModifiedBy>
  <cp:revision>73</cp:revision>
  <dcterms:created xsi:type="dcterms:W3CDTF">2023-05-09T06:12:18Z</dcterms:created>
  <dcterms:modified xsi:type="dcterms:W3CDTF">2023-07-20T06:42:00Z</dcterms:modified>
</cp:coreProperties>
</file>