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156E69-286C-4171-8327-0BBA2B7E4BAB}"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1D08AD4-9E21-4651-A3BB-30F11D57B6D3}" type="slidenum">
              <a:rPr lang="en-US" smtClean="0"/>
              <a:t>‹#›</a:t>
            </a:fld>
            <a:endParaRPr lang="en-US"/>
          </a:p>
        </p:txBody>
      </p:sp>
    </p:spTree>
    <p:extLst>
      <p:ext uri="{BB962C8B-B14F-4D97-AF65-F5344CB8AC3E}">
        <p14:creationId xmlns:p14="http://schemas.microsoft.com/office/powerpoint/2010/main" val="394396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56E69-286C-4171-8327-0BBA2B7E4BAB}"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D08AD4-9E21-4651-A3BB-30F11D57B6D3}" type="slidenum">
              <a:rPr lang="en-US" smtClean="0"/>
              <a:t>‹#›</a:t>
            </a:fld>
            <a:endParaRPr lang="en-US"/>
          </a:p>
        </p:txBody>
      </p:sp>
    </p:spTree>
    <p:extLst>
      <p:ext uri="{BB962C8B-B14F-4D97-AF65-F5344CB8AC3E}">
        <p14:creationId xmlns:p14="http://schemas.microsoft.com/office/powerpoint/2010/main" val="102368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56E69-286C-4171-8327-0BBA2B7E4BAB}"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D08AD4-9E21-4651-A3BB-30F11D57B6D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39860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E156E69-286C-4171-8327-0BBA2B7E4BAB}"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D08AD4-9E21-4651-A3BB-30F11D57B6D3}" type="slidenum">
              <a:rPr lang="en-US" smtClean="0"/>
              <a:t>‹#›</a:t>
            </a:fld>
            <a:endParaRPr lang="en-US"/>
          </a:p>
        </p:txBody>
      </p:sp>
    </p:spTree>
    <p:extLst>
      <p:ext uri="{BB962C8B-B14F-4D97-AF65-F5344CB8AC3E}">
        <p14:creationId xmlns:p14="http://schemas.microsoft.com/office/powerpoint/2010/main" val="1825809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E156E69-286C-4171-8327-0BBA2B7E4BAB}"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D08AD4-9E21-4651-A3BB-30F11D57B6D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1859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E156E69-286C-4171-8327-0BBA2B7E4BAB}"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D08AD4-9E21-4651-A3BB-30F11D57B6D3}" type="slidenum">
              <a:rPr lang="en-US" smtClean="0"/>
              <a:t>‹#›</a:t>
            </a:fld>
            <a:endParaRPr lang="en-US"/>
          </a:p>
        </p:txBody>
      </p:sp>
    </p:spTree>
    <p:extLst>
      <p:ext uri="{BB962C8B-B14F-4D97-AF65-F5344CB8AC3E}">
        <p14:creationId xmlns:p14="http://schemas.microsoft.com/office/powerpoint/2010/main" val="3905894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156E69-286C-4171-8327-0BBA2B7E4BAB}"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D08AD4-9E21-4651-A3BB-30F11D57B6D3}" type="slidenum">
              <a:rPr lang="en-US" smtClean="0"/>
              <a:t>‹#›</a:t>
            </a:fld>
            <a:endParaRPr lang="en-US"/>
          </a:p>
        </p:txBody>
      </p:sp>
    </p:spTree>
    <p:extLst>
      <p:ext uri="{BB962C8B-B14F-4D97-AF65-F5344CB8AC3E}">
        <p14:creationId xmlns:p14="http://schemas.microsoft.com/office/powerpoint/2010/main" val="1799988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156E69-286C-4171-8327-0BBA2B7E4BAB}"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D08AD4-9E21-4651-A3BB-30F11D57B6D3}" type="slidenum">
              <a:rPr lang="en-US" smtClean="0"/>
              <a:t>‹#›</a:t>
            </a:fld>
            <a:endParaRPr lang="en-US"/>
          </a:p>
        </p:txBody>
      </p:sp>
    </p:spTree>
    <p:extLst>
      <p:ext uri="{BB962C8B-B14F-4D97-AF65-F5344CB8AC3E}">
        <p14:creationId xmlns:p14="http://schemas.microsoft.com/office/powerpoint/2010/main" val="72419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156E69-286C-4171-8327-0BBA2B7E4BAB}"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1D08AD4-9E21-4651-A3BB-30F11D57B6D3}" type="slidenum">
              <a:rPr lang="en-US" smtClean="0"/>
              <a:t>‹#›</a:t>
            </a:fld>
            <a:endParaRPr lang="en-US"/>
          </a:p>
        </p:txBody>
      </p:sp>
    </p:spTree>
    <p:extLst>
      <p:ext uri="{BB962C8B-B14F-4D97-AF65-F5344CB8AC3E}">
        <p14:creationId xmlns:p14="http://schemas.microsoft.com/office/powerpoint/2010/main" val="309749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156E69-286C-4171-8327-0BBA2B7E4BAB}"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1D08AD4-9E21-4651-A3BB-30F11D57B6D3}" type="slidenum">
              <a:rPr lang="en-US" smtClean="0"/>
              <a:t>‹#›</a:t>
            </a:fld>
            <a:endParaRPr lang="en-US"/>
          </a:p>
        </p:txBody>
      </p:sp>
    </p:spTree>
    <p:extLst>
      <p:ext uri="{BB962C8B-B14F-4D97-AF65-F5344CB8AC3E}">
        <p14:creationId xmlns:p14="http://schemas.microsoft.com/office/powerpoint/2010/main" val="1783367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156E69-286C-4171-8327-0BBA2B7E4BAB}"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1D08AD4-9E21-4651-A3BB-30F11D57B6D3}" type="slidenum">
              <a:rPr lang="en-US" smtClean="0"/>
              <a:t>‹#›</a:t>
            </a:fld>
            <a:endParaRPr lang="en-US"/>
          </a:p>
        </p:txBody>
      </p:sp>
    </p:spTree>
    <p:extLst>
      <p:ext uri="{BB962C8B-B14F-4D97-AF65-F5344CB8AC3E}">
        <p14:creationId xmlns:p14="http://schemas.microsoft.com/office/powerpoint/2010/main" val="1032594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156E69-286C-4171-8327-0BBA2B7E4BAB}" type="datetimeFigureOut">
              <a:rPr lang="en-US" smtClean="0"/>
              <a:t>7/24/2023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1D08AD4-9E21-4651-A3BB-30F11D57B6D3}" type="slidenum">
              <a:rPr lang="en-US" smtClean="0"/>
              <a:t>‹#›</a:t>
            </a:fld>
            <a:endParaRPr lang="en-US"/>
          </a:p>
        </p:txBody>
      </p:sp>
    </p:spTree>
    <p:extLst>
      <p:ext uri="{BB962C8B-B14F-4D97-AF65-F5344CB8AC3E}">
        <p14:creationId xmlns:p14="http://schemas.microsoft.com/office/powerpoint/2010/main" val="2094117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156E69-286C-4171-8327-0BBA2B7E4BAB}" type="datetimeFigureOut">
              <a:rPr lang="en-US" smtClean="0"/>
              <a:t>7/24/2023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1D08AD4-9E21-4651-A3BB-30F11D57B6D3}" type="slidenum">
              <a:rPr lang="en-US" smtClean="0"/>
              <a:t>‹#›</a:t>
            </a:fld>
            <a:endParaRPr lang="en-US"/>
          </a:p>
        </p:txBody>
      </p:sp>
    </p:spTree>
    <p:extLst>
      <p:ext uri="{BB962C8B-B14F-4D97-AF65-F5344CB8AC3E}">
        <p14:creationId xmlns:p14="http://schemas.microsoft.com/office/powerpoint/2010/main" val="105465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56E69-286C-4171-8327-0BBA2B7E4BAB}"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1D08AD4-9E21-4651-A3BB-30F11D57B6D3}" type="slidenum">
              <a:rPr lang="en-US" smtClean="0"/>
              <a:t>‹#›</a:t>
            </a:fld>
            <a:endParaRPr lang="en-US"/>
          </a:p>
        </p:txBody>
      </p:sp>
    </p:spTree>
    <p:extLst>
      <p:ext uri="{BB962C8B-B14F-4D97-AF65-F5344CB8AC3E}">
        <p14:creationId xmlns:p14="http://schemas.microsoft.com/office/powerpoint/2010/main" val="39263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56E69-286C-4171-8327-0BBA2B7E4BAB}"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1D08AD4-9E21-4651-A3BB-30F11D57B6D3}" type="slidenum">
              <a:rPr lang="en-US" smtClean="0"/>
              <a:t>‹#›</a:t>
            </a:fld>
            <a:endParaRPr lang="en-US"/>
          </a:p>
        </p:txBody>
      </p:sp>
    </p:spTree>
    <p:extLst>
      <p:ext uri="{BB962C8B-B14F-4D97-AF65-F5344CB8AC3E}">
        <p14:creationId xmlns:p14="http://schemas.microsoft.com/office/powerpoint/2010/main" val="3147656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56E69-286C-4171-8327-0BBA2B7E4BAB}"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1D08AD4-9E21-4651-A3BB-30F11D57B6D3}" type="slidenum">
              <a:rPr lang="en-US" smtClean="0"/>
              <a:t>‹#›</a:t>
            </a:fld>
            <a:endParaRPr lang="en-US"/>
          </a:p>
        </p:txBody>
      </p:sp>
    </p:spTree>
    <p:extLst>
      <p:ext uri="{BB962C8B-B14F-4D97-AF65-F5344CB8AC3E}">
        <p14:creationId xmlns:p14="http://schemas.microsoft.com/office/powerpoint/2010/main" val="422698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E156E69-286C-4171-8327-0BBA2B7E4BAB}" type="datetimeFigureOut">
              <a:rPr lang="en-US" smtClean="0"/>
              <a:t>7/24/2023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1D08AD4-9E21-4651-A3BB-30F11D57B6D3}" type="slidenum">
              <a:rPr lang="en-US" smtClean="0"/>
              <a:t>‹#›</a:t>
            </a:fld>
            <a:endParaRPr lang="en-US"/>
          </a:p>
        </p:txBody>
      </p:sp>
    </p:spTree>
    <p:extLst>
      <p:ext uri="{BB962C8B-B14F-4D97-AF65-F5344CB8AC3E}">
        <p14:creationId xmlns:p14="http://schemas.microsoft.com/office/powerpoint/2010/main" val="145685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2514600"/>
            <a:ext cx="8915399" cy="2262781"/>
          </a:xfrm>
        </p:spPr>
        <p:txBody>
          <a:bodyPr/>
          <a:lstStyle/>
          <a:p>
            <a:r>
              <a:rPr lang="en-US" dirty="0" smtClean="0">
                <a:solidFill>
                  <a:srgbClr val="C00000"/>
                </a:solidFill>
              </a:rPr>
              <a:t>Aquaculture in Freshwater</a:t>
            </a:r>
            <a:endParaRPr lang="en-US" dirty="0"/>
          </a:p>
        </p:txBody>
      </p:sp>
      <p:sp>
        <p:nvSpPr>
          <p:cNvPr id="3" name="Subtitle 2"/>
          <p:cNvSpPr>
            <a:spLocks noGrp="1"/>
          </p:cNvSpPr>
          <p:nvPr>
            <p:ph type="subTitle" idx="1"/>
          </p:nvPr>
        </p:nvSpPr>
        <p:spPr>
          <a:xfrm>
            <a:off x="2589213" y="4777381"/>
            <a:ext cx="8915399" cy="1126283"/>
          </a:xfrm>
        </p:spPr>
        <p:txBody>
          <a:bodyPr/>
          <a:lstStyle/>
          <a:p>
            <a:r>
              <a:rPr lang="en-US" dirty="0" smtClean="0"/>
              <a:t>                                                Understanding </a:t>
            </a:r>
            <a:r>
              <a:rPr lang="en-US" dirty="0"/>
              <a:t>the Freshwater Aquaculture Industry</a:t>
            </a:r>
          </a:p>
        </p:txBody>
      </p:sp>
    </p:spTree>
    <p:extLst>
      <p:ext uri="{BB962C8B-B14F-4D97-AF65-F5344CB8AC3E}">
        <p14:creationId xmlns:p14="http://schemas.microsoft.com/office/powerpoint/2010/main" val="2029443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4750" y="644705"/>
            <a:ext cx="8911687" cy="1280890"/>
          </a:xfrm>
        </p:spPr>
        <p:txBody>
          <a:bodyPr/>
          <a:lstStyle/>
          <a:p>
            <a:r>
              <a:rPr lang="en-US" dirty="0" smtClean="0">
                <a:solidFill>
                  <a:srgbClr val="C00000"/>
                </a:solidFill>
              </a:rPr>
              <a:t>Trout</a:t>
            </a:r>
            <a:endParaRPr lang="en-US" dirty="0">
              <a:solidFill>
                <a:srgbClr val="C00000"/>
              </a:solidFill>
            </a:endParaRPr>
          </a:p>
        </p:txBody>
      </p:sp>
      <p:sp>
        <p:nvSpPr>
          <p:cNvPr id="3" name="Content Placeholder 2"/>
          <p:cNvSpPr>
            <a:spLocks noGrp="1"/>
          </p:cNvSpPr>
          <p:nvPr>
            <p:ph idx="1"/>
          </p:nvPr>
        </p:nvSpPr>
        <p:spPr>
          <a:xfrm>
            <a:off x="2592925" y="1723714"/>
            <a:ext cx="4318215" cy="3674076"/>
          </a:xfrm>
        </p:spPr>
        <p:txBody>
          <a:bodyPr>
            <a:normAutofit/>
          </a:bodyPr>
          <a:lstStyle/>
          <a:p>
            <a:pPr marL="0" indent="0" algn="just">
              <a:buNone/>
            </a:pPr>
            <a:r>
              <a:rPr lang="en-US" dirty="0"/>
              <a:t>Trout, including rainbow trout and brown trout, are cold-water fish that thrive in streams, rivers, and lakes with clean, well-oxygenated </a:t>
            </a:r>
            <a:r>
              <a:rPr lang="en-US" dirty="0" smtClean="0"/>
              <a:t>water.</a:t>
            </a:r>
          </a:p>
          <a:p>
            <a:pPr marL="0" indent="0">
              <a:buNone/>
            </a:pPr>
            <a:endParaRPr lang="en-US" dirty="0"/>
          </a:p>
          <a:p>
            <a:pPr marL="285750" indent="-285750" algn="just">
              <a:buFont typeface="Wingdings" panose="05000000000000000000" pitchFamily="2" charset="2"/>
              <a:buChar char="Ø"/>
            </a:pPr>
            <a:r>
              <a:rPr lang="en-US" b="1" dirty="0"/>
              <a:t>Temperature</a:t>
            </a:r>
            <a:r>
              <a:rPr lang="en-US" dirty="0"/>
              <a:t> in the range of </a:t>
            </a:r>
            <a:r>
              <a:rPr lang="en-US" b="1" dirty="0"/>
              <a:t>15-22°C</a:t>
            </a:r>
            <a:r>
              <a:rPr lang="en-US" dirty="0" smtClean="0"/>
              <a:t>.</a:t>
            </a:r>
            <a:endParaRPr lang="en-US" dirty="0"/>
          </a:p>
          <a:p>
            <a:pPr marL="285750" indent="-285750" algn="just">
              <a:buFont typeface="Wingdings" panose="05000000000000000000" pitchFamily="2" charset="2"/>
              <a:buChar char="Ø"/>
            </a:pPr>
            <a:r>
              <a:rPr lang="en-US" b="1" dirty="0"/>
              <a:t>Dissolved oxygen</a:t>
            </a:r>
            <a:r>
              <a:rPr lang="en-US" dirty="0"/>
              <a:t>(DO) level is below </a:t>
            </a:r>
            <a:r>
              <a:rPr lang="en-US" b="1" dirty="0"/>
              <a:t> 2 </a:t>
            </a:r>
            <a:r>
              <a:rPr lang="en-US" b="1" dirty="0" smtClean="0"/>
              <a:t>mg/L</a:t>
            </a:r>
            <a:endParaRPr lang="en-US" b="1" dirty="0"/>
          </a:p>
          <a:p>
            <a:pPr marL="285750" indent="-285750" algn="just">
              <a:buFont typeface="Wingdings" panose="05000000000000000000" pitchFamily="2" charset="2"/>
              <a:buChar char="Ø"/>
            </a:pPr>
            <a:r>
              <a:rPr lang="en-US" b="1" dirty="0"/>
              <a:t>pH</a:t>
            </a:r>
            <a:r>
              <a:rPr lang="en-US" dirty="0"/>
              <a:t> to be in the range of </a:t>
            </a:r>
            <a:r>
              <a:rPr lang="en-US" b="1" dirty="0"/>
              <a:t>7.5 to 8.0</a:t>
            </a:r>
          </a:p>
          <a:p>
            <a:pPr marL="0" indent="0">
              <a:buNone/>
            </a:pPr>
            <a:endParaRPr lang="en-US" dirty="0"/>
          </a:p>
        </p:txBody>
      </p:sp>
      <p:pic>
        <p:nvPicPr>
          <p:cNvPr id="8" name="Picture 4" descr="Fish for trout | Nebraska Game &amp; Parks Commiss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6487" y="1925595"/>
            <a:ext cx="3874603" cy="2463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028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6718" y="629491"/>
            <a:ext cx="8252959" cy="1021179"/>
          </a:xfrm>
        </p:spPr>
        <p:txBody>
          <a:bodyPr>
            <a:normAutofit/>
          </a:bodyPr>
          <a:lstStyle/>
          <a:p>
            <a:r>
              <a:rPr lang="en-US" dirty="0" smtClean="0">
                <a:solidFill>
                  <a:srgbClr val="C00000"/>
                </a:solidFill>
              </a:rPr>
              <a:t>Bass fish</a:t>
            </a:r>
            <a:endParaRPr lang="en-US" dirty="0">
              <a:solidFill>
                <a:srgbClr val="C00000"/>
              </a:solidFill>
            </a:endParaRPr>
          </a:p>
        </p:txBody>
      </p:sp>
      <p:sp>
        <p:nvSpPr>
          <p:cNvPr id="3" name="Content Placeholder 2"/>
          <p:cNvSpPr>
            <a:spLocks noGrp="1"/>
          </p:cNvSpPr>
          <p:nvPr>
            <p:ph idx="1"/>
          </p:nvPr>
        </p:nvSpPr>
        <p:spPr>
          <a:xfrm>
            <a:off x="2624838" y="1777341"/>
            <a:ext cx="4737863" cy="3245921"/>
          </a:xfrm>
        </p:spPr>
        <p:txBody>
          <a:bodyPr>
            <a:normAutofit/>
          </a:bodyPr>
          <a:lstStyle/>
          <a:p>
            <a:pPr marL="0" indent="0">
              <a:buNone/>
            </a:pPr>
            <a:r>
              <a:rPr lang="en-US" dirty="0"/>
              <a:t>Bass, such as largemouth bass and smallmouth bass, are popular game fish found in freshwater lakes and rivers</a:t>
            </a:r>
            <a:r>
              <a:rPr lang="en-US" dirty="0" smtClean="0"/>
              <a:t>.</a:t>
            </a:r>
          </a:p>
          <a:p>
            <a:pPr marL="0" indent="0">
              <a:buNone/>
            </a:pPr>
            <a:endParaRPr lang="en-US" dirty="0"/>
          </a:p>
          <a:p>
            <a:pPr marL="285750" indent="-285750" algn="just">
              <a:buFont typeface="Wingdings" panose="05000000000000000000" pitchFamily="2" charset="2"/>
              <a:buChar char="Ø"/>
            </a:pPr>
            <a:r>
              <a:rPr lang="en-US" b="1" dirty="0"/>
              <a:t>Temperature</a:t>
            </a:r>
            <a:r>
              <a:rPr lang="en-US" dirty="0"/>
              <a:t> in the range of </a:t>
            </a:r>
            <a:r>
              <a:rPr lang="en-US" b="1" dirty="0" smtClean="0"/>
              <a:t>18-20°C</a:t>
            </a:r>
            <a:r>
              <a:rPr lang="en-US" dirty="0" smtClean="0"/>
              <a:t>.</a:t>
            </a:r>
            <a:endParaRPr lang="en-US" dirty="0"/>
          </a:p>
          <a:p>
            <a:pPr marL="285750" indent="-285750" algn="just">
              <a:buFont typeface="Wingdings" panose="05000000000000000000" pitchFamily="2" charset="2"/>
              <a:buChar char="Ø"/>
            </a:pPr>
            <a:r>
              <a:rPr lang="en-US" b="1" dirty="0"/>
              <a:t>Dissolved oxygen</a:t>
            </a:r>
            <a:r>
              <a:rPr lang="en-US" dirty="0"/>
              <a:t>(DO) level is </a:t>
            </a:r>
            <a:r>
              <a:rPr lang="en-US" dirty="0" smtClean="0"/>
              <a:t>above </a:t>
            </a:r>
            <a:r>
              <a:rPr lang="en-US" b="1" dirty="0" smtClean="0"/>
              <a:t> 5 mg/L</a:t>
            </a:r>
            <a:endParaRPr lang="en-US" b="1" dirty="0"/>
          </a:p>
          <a:p>
            <a:pPr marL="285750" indent="-285750" algn="just">
              <a:buFont typeface="Wingdings" panose="05000000000000000000" pitchFamily="2" charset="2"/>
              <a:buChar char="Ø"/>
            </a:pPr>
            <a:r>
              <a:rPr lang="en-US" b="1" dirty="0"/>
              <a:t>pH</a:t>
            </a:r>
            <a:r>
              <a:rPr lang="en-US" dirty="0"/>
              <a:t> to be in the range of </a:t>
            </a:r>
            <a:r>
              <a:rPr lang="en-US" b="1" dirty="0" smtClean="0"/>
              <a:t>6.5 </a:t>
            </a:r>
            <a:r>
              <a:rPr lang="en-US" b="1" dirty="0"/>
              <a:t>to </a:t>
            </a:r>
            <a:r>
              <a:rPr lang="en-US" b="1" dirty="0" smtClean="0"/>
              <a:t>8.5</a:t>
            </a:r>
            <a:endParaRPr lang="en-US" b="1" dirty="0"/>
          </a:p>
          <a:p>
            <a:pPr algn="just"/>
            <a:endParaRPr lang="en-US" dirty="0"/>
          </a:p>
          <a:p>
            <a:pPr marL="0" indent="0">
              <a:buNone/>
            </a:pPr>
            <a:endParaRPr lang="en-US" dirty="0" smtClean="0"/>
          </a:p>
          <a:p>
            <a:pPr marL="0" indent="0">
              <a:buNone/>
            </a:pPr>
            <a:endParaRPr lang="en-US" dirty="0"/>
          </a:p>
        </p:txBody>
      </p:sp>
      <p:pic>
        <p:nvPicPr>
          <p:cNvPr id="7172" name="Picture 4" descr="Know Your Fish | Bass - SeaAngl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3957" y="2002972"/>
            <a:ext cx="4057857" cy="255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037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8535" y="2547913"/>
            <a:ext cx="8911687" cy="1280890"/>
          </a:xfrm>
        </p:spPr>
        <p:txBody>
          <a:bodyPr>
            <a:noAutofit/>
          </a:bodyPr>
          <a:lstStyle/>
          <a:p>
            <a:pPr algn="ctr"/>
            <a:r>
              <a:rPr lang="en-US" sz="8800" dirty="0" smtClean="0">
                <a:solidFill>
                  <a:srgbClr val="C00000"/>
                </a:solidFill>
              </a:rPr>
              <a:t>THANK YOU</a:t>
            </a:r>
            <a:endParaRPr lang="en-US" sz="8800" dirty="0">
              <a:solidFill>
                <a:srgbClr val="C00000"/>
              </a:solidFill>
            </a:endParaRPr>
          </a:p>
        </p:txBody>
      </p:sp>
      <p:sp>
        <p:nvSpPr>
          <p:cNvPr id="3" name="Content Placeholder 2"/>
          <p:cNvSpPr>
            <a:spLocks noGrp="1"/>
          </p:cNvSpPr>
          <p:nvPr>
            <p:ph idx="1"/>
          </p:nvPr>
        </p:nvSpPr>
        <p:spPr>
          <a:xfrm>
            <a:off x="2672340" y="4829299"/>
            <a:ext cx="8915400" cy="3777622"/>
          </a:xfrm>
        </p:spPr>
        <p:txBody>
          <a:bodyPr/>
          <a:lstStyle/>
          <a:p>
            <a:endParaRPr lang="en-US" dirty="0"/>
          </a:p>
        </p:txBody>
      </p:sp>
    </p:spTree>
    <p:extLst>
      <p:ext uri="{BB962C8B-B14F-4D97-AF65-F5344CB8AC3E}">
        <p14:creationId xmlns:p14="http://schemas.microsoft.com/office/powerpoint/2010/main" val="147484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085" y="635985"/>
            <a:ext cx="8911687" cy="1280890"/>
          </a:xfrm>
        </p:spPr>
        <p:txBody>
          <a:bodyPr/>
          <a:lstStyle/>
          <a:p>
            <a:r>
              <a:rPr lang="en-US" dirty="0" smtClean="0">
                <a:solidFill>
                  <a:srgbClr val="C00000"/>
                </a:solidFill>
              </a:rPr>
              <a:t>Introduction</a:t>
            </a:r>
            <a:endParaRPr lang="en-US" dirty="0">
              <a:solidFill>
                <a:srgbClr val="C00000"/>
              </a:solidFill>
            </a:endParaRPr>
          </a:p>
        </p:txBody>
      </p:sp>
      <p:sp>
        <p:nvSpPr>
          <p:cNvPr id="3" name="Content Placeholder 2"/>
          <p:cNvSpPr>
            <a:spLocks noGrp="1"/>
          </p:cNvSpPr>
          <p:nvPr>
            <p:ph idx="1"/>
          </p:nvPr>
        </p:nvSpPr>
        <p:spPr>
          <a:xfrm>
            <a:off x="2506085" y="1798122"/>
            <a:ext cx="8915400" cy="3777622"/>
          </a:xfrm>
        </p:spPr>
        <p:txBody>
          <a:bodyPr>
            <a:normAutofit/>
          </a:bodyPr>
          <a:lstStyle/>
          <a:p>
            <a:pPr marL="0" indent="0">
              <a:buNone/>
            </a:pPr>
            <a:r>
              <a:rPr lang="en-US" dirty="0"/>
              <a:t>Aquaculture can be conducted in various production systems, depending on the species being farmed and the environmental conditions. Some common production systems include pond culture, cage culture, raceway systems, recirculating aquaculture systems (RAS), and integrated multi-trophic aquaculture (IMTA).</a:t>
            </a:r>
          </a:p>
          <a:p>
            <a:pPr marL="0" indent="0">
              <a:buNone/>
            </a:pPr>
            <a:r>
              <a:rPr lang="en-US" dirty="0" smtClean="0"/>
              <a:t>Fish Farming, also known as aquaculture, is </a:t>
            </a:r>
            <a:r>
              <a:rPr lang="en-US" dirty="0"/>
              <a:t>the practice of raising fish and other aquatic organisms in controlled environments. The types of fish farming can vary depending on the water source and the type of aquatic species being cultivated. </a:t>
            </a:r>
          </a:p>
        </p:txBody>
      </p:sp>
    </p:spTree>
    <p:extLst>
      <p:ext uri="{BB962C8B-B14F-4D97-AF65-F5344CB8AC3E}">
        <p14:creationId xmlns:p14="http://schemas.microsoft.com/office/powerpoint/2010/main" val="3217969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6670" y="635985"/>
            <a:ext cx="8911687" cy="1280890"/>
          </a:xfrm>
        </p:spPr>
        <p:txBody>
          <a:bodyPr>
            <a:normAutofit/>
          </a:bodyPr>
          <a:lstStyle/>
          <a:p>
            <a:r>
              <a:rPr lang="en-US" dirty="0" smtClean="0">
                <a:solidFill>
                  <a:srgbClr val="C00000"/>
                </a:solidFill>
              </a:rPr>
              <a:t>Types </a:t>
            </a:r>
            <a:r>
              <a:rPr lang="en-US" dirty="0">
                <a:solidFill>
                  <a:srgbClr val="C00000"/>
                </a:solidFill>
              </a:rPr>
              <a:t>of fish farming in different waters:</a:t>
            </a:r>
            <a:br>
              <a:rPr lang="en-US" dirty="0">
                <a:solidFill>
                  <a:srgbClr val="C00000"/>
                </a:solidFill>
              </a:rPr>
            </a:br>
            <a:endParaRPr lang="en-US" dirty="0">
              <a:solidFill>
                <a:srgbClr val="C00000"/>
              </a:solidFill>
            </a:endParaRPr>
          </a:p>
        </p:txBody>
      </p:sp>
      <p:sp>
        <p:nvSpPr>
          <p:cNvPr id="3" name="Content Placeholder 2"/>
          <p:cNvSpPr>
            <a:spLocks noGrp="1"/>
          </p:cNvSpPr>
          <p:nvPr>
            <p:ph idx="1"/>
          </p:nvPr>
        </p:nvSpPr>
        <p:spPr>
          <a:xfrm>
            <a:off x="2553586" y="1916875"/>
            <a:ext cx="8915400" cy="3777622"/>
          </a:xfrm>
        </p:spPr>
        <p:txBody>
          <a:bodyPr>
            <a:normAutofit/>
          </a:bodyPr>
          <a:lstStyle/>
          <a:p>
            <a:pPr>
              <a:buFont typeface="+mj-lt"/>
              <a:buAutoNum type="arabicPeriod"/>
            </a:pPr>
            <a:r>
              <a:rPr lang="en-US" dirty="0"/>
              <a:t>Freshwater fish </a:t>
            </a:r>
            <a:r>
              <a:rPr lang="en-US" dirty="0" smtClean="0"/>
              <a:t>farming</a:t>
            </a:r>
          </a:p>
          <a:p>
            <a:pPr>
              <a:buFont typeface="+mj-lt"/>
              <a:buAutoNum type="arabicPeriod"/>
            </a:pPr>
            <a:r>
              <a:rPr lang="en-US" dirty="0"/>
              <a:t>Marine fish </a:t>
            </a:r>
            <a:r>
              <a:rPr lang="en-US" dirty="0" smtClean="0"/>
              <a:t>farming</a:t>
            </a:r>
          </a:p>
          <a:p>
            <a:pPr>
              <a:buFont typeface="+mj-lt"/>
              <a:buAutoNum type="arabicPeriod"/>
            </a:pPr>
            <a:r>
              <a:rPr lang="en-US" dirty="0"/>
              <a:t>Brackish water fish </a:t>
            </a:r>
            <a:r>
              <a:rPr lang="en-US" dirty="0" smtClean="0"/>
              <a:t>farming</a:t>
            </a:r>
          </a:p>
          <a:p>
            <a:pPr>
              <a:buFont typeface="+mj-lt"/>
              <a:buAutoNum type="arabicPeriod"/>
            </a:pPr>
            <a:r>
              <a:rPr lang="en-US" dirty="0"/>
              <a:t>Recirculating Aquaculture Systems (RAS</a:t>
            </a:r>
            <a:r>
              <a:rPr lang="en-US" dirty="0" smtClean="0"/>
              <a:t>)</a:t>
            </a:r>
          </a:p>
          <a:p>
            <a:pPr>
              <a:buFont typeface="+mj-lt"/>
              <a:buAutoNum type="arabicPeriod"/>
            </a:pPr>
            <a:r>
              <a:rPr lang="en-US" dirty="0"/>
              <a:t>Integrated Multi-Trophic Aquaculture (IMTA</a:t>
            </a:r>
            <a:r>
              <a:rPr lang="en-US" dirty="0" smtClean="0"/>
              <a:t>)</a:t>
            </a:r>
          </a:p>
          <a:p>
            <a:pPr>
              <a:buFont typeface="+mj-lt"/>
              <a:buAutoNum type="arabicPeriod"/>
            </a:pPr>
            <a:r>
              <a:rPr lang="en-US" dirty="0"/>
              <a:t>Rice-fish farming</a:t>
            </a:r>
          </a:p>
        </p:txBody>
      </p:sp>
    </p:spTree>
    <p:extLst>
      <p:ext uri="{BB962C8B-B14F-4D97-AF65-F5344CB8AC3E}">
        <p14:creationId xmlns:p14="http://schemas.microsoft.com/office/powerpoint/2010/main" val="1203070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2999" y="612235"/>
            <a:ext cx="8911687" cy="1280890"/>
          </a:xfrm>
        </p:spPr>
        <p:txBody>
          <a:bodyPr/>
          <a:lstStyle/>
          <a:p>
            <a:r>
              <a:rPr lang="en-US" dirty="0">
                <a:solidFill>
                  <a:srgbClr val="C00000"/>
                </a:solidFill>
              </a:rPr>
              <a:t>Freshwater fish </a:t>
            </a:r>
            <a:r>
              <a:rPr lang="en-US" dirty="0" smtClean="0">
                <a:solidFill>
                  <a:srgbClr val="C00000"/>
                </a:solidFill>
              </a:rPr>
              <a:t>farming</a:t>
            </a:r>
            <a:r>
              <a:rPr lang="en-US" dirty="0" smtClean="0"/>
              <a:t> </a:t>
            </a:r>
            <a:endParaRPr lang="en-US" dirty="0"/>
          </a:p>
        </p:txBody>
      </p:sp>
      <p:sp>
        <p:nvSpPr>
          <p:cNvPr id="3" name="Content Placeholder 2"/>
          <p:cNvSpPr>
            <a:spLocks noGrp="1"/>
          </p:cNvSpPr>
          <p:nvPr>
            <p:ph idx="1"/>
          </p:nvPr>
        </p:nvSpPr>
        <p:spPr>
          <a:xfrm>
            <a:off x="2452999" y="1893126"/>
            <a:ext cx="4767199" cy="4448298"/>
          </a:xfrm>
        </p:spPr>
        <p:txBody>
          <a:bodyPr/>
          <a:lstStyle/>
          <a:p>
            <a:pPr marL="0" indent="0" algn="just">
              <a:buNone/>
            </a:pPr>
            <a:r>
              <a:rPr lang="en-US" dirty="0"/>
              <a:t>Freshwater fish farming, also known as freshwater aquaculture, involves the cultivation of fish species in man-made or natural freshwater environments. This type of aquaculture is widely practiced around the world and is an important source of food and income for many </a:t>
            </a:r>
            <a:r>
              <a:rPr lang="en-US" dirty="0" smtClean="0"/>
              <a:t>communities.</a:t>
            </a:r>
          </a:p>
          <a:p>
            <a:pPr marL="0" indent="0" algn="just">
              <a:buNone/>
            </a:pPr>
            <a:endParaRPr lang="en-US" dirty="0"/>
          </a:p>
        </p:txBody>
      </p:sp>
      <p:pic>
        <p:nvPicPr>
          <p:cNvPr id="1028" name="Picture 4" descr="Ornamental Fish Farm in Asia. Farm nursery Ornamental fish freshwater in  Recirculating Aquaculture System royalty free… | Aquaponics fish, Fish  farming, Aquacul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8472" y="1893125"/>
            <a:ext cx="3766214" cy="2509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586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0408" y="659736"/>
            <a:ext cx="8653007" cy="979059"/>
          </a:xfrm>
        </p:spPr>
        <p:txBody>
          <a:bodyPr/>
          <a:lstStyle/>
          <a:p>
            <a:r>
              <a:rPr lang="en-US" dirty="0">
                <a:solidFill>
                  <a:srgbClr val="C00000"/>
                </a:solidFill>
              </a:rPr>
              <a:t>key aspects of freshwater fish farming</a:t>
            </a:r>
          </a:p>
        </p:txBody>
      </p:sp>
      <p:sp>
        <p:nvSpPr>
          <p:cNvPr id="3" name="Content Placeholder 2"/>
          <p:cNvSpPr>
            <a:spLocks noGrp="1"/>
          </p:cNvSpPr>
          <p:nvPr>
            <p:ph idx="1"/>
          </p:nvPr>
        </p:nvSpPr>
        <p:spPr>
          <a:xfrm>
            <a:off x="2589211" y="1836717"/>
            <a:ext cx="8915400" cy="3777622"/>
          </a:xfrm>
        </p:spPr>
        <p:txBody>
          <a:bodyPr>
            <a:normAutofit fontScale="92500" lnSpcReduction="10000"/>
          </a:bodyPr>
          <a:lstStyle/>
          <a:p>
            <a:pPr algn="just">
              <a:buFont typeface="Wingdings" panose="05000000000000000000" pitchFamily="2" charset="2"/>
              <a:buChar char="Ø"/>
            </a:pPr>
            <a:r>
              <a:rPr lang="en-US" dirty="0">
                <a:solidFill>
                  <a:srgbClr val="C00000"/>
                </a:solidFill>
              </a:rPr>
              <a:t>Fish Species:</a:t>
            </a:r>
            <a:r>
              <a:rPr lang="en-US" dirty="0"/>
              <a:t> Various fish species are suitable for freshwater farming, depending on the local climate, water quality, and market demand. Common freshwater fish species raised in farms include tilapia, catfish, carp, trout, perch, and bass.</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solidFill>
                  <a:srgbClr val="C00000"/>
                </a:solidFill>
              </a:rPr>
              <a:t>Pond Culture:</a:t>
            </a:r>
            <a:r>
              <a:rPr lang="en-US" dirty="0"/>
              <a:t> Pond culture is one of the most common methods of freshwater fish farming. It involves creating artificial ponds or using existing natural water bodies to raise fish. Ponds can vary in size, and farmers manage water quality, feeding, and disease control to promote optimal fish growth.</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solidFill>
                  <a:srgbClr val="C00000"/>
                </a:solidFill>
              </a:rPr>
              <a:t>Cage Culture:</a:t>
            </a:r>
            <a:r>
              <a:rPr lang="en-US" dirty="0"/>
              <a:t> In cage culture, fish are kept in submerged cages or net enclosures placed in natural or man-made water bodies. Cage culture is often used for species like tilapia and catfish and allows fish to grow in their natural environment while being contained.</a:t>
            </a:r>
          </a:p>
        </p:txBody>
      </p:sp>
    </p:spTree>
    <p:extLst>
      <p:ext uri="{BB962C8B-B14F-4D97-AF65-F5344CB8AC3E}">
        <p14:creationId xmlns:p14="http://schemas.microsoft.com/office/powerpoint/2010/main" val="4078557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02080"/>
            <a:ext cx="6372944" cy="1165229"/>
          </a:xfrm>
        </p:spPr>
        <p:txBody>
          <a:bodyPr>
            <a:normAutofit fontScale="90000"/>
          </a:bodyPr>
          <a:lstStyle/>
          <a:p>
            <a:r>
              <a:rPr lang="en-US" dirty="0" smtClean="0">
                <a:solidFill>
                  <a:srgbClr val="C00000"/>
                </a:solidFill>
              </a:rPr>
              <a:t>Some </a:t>
            </a:r>
            <a:r>
              <a:rPr lang="en-US" dirty="0">
                <a:solidFill>
                  <a:srgbClr val="C00000"/>
                </a:solidFill>
              </a:rPr>
              <a:t>Fish Species that grow in fresh water</a:t>
            </a:r>
          </a:p>
        </p:txBody>
      </p:sp>
      <p:sp>
        <p:nvSpPr>
          <p:cNvPr id="3" name="Content Placeholder 2"/>
          <p:cNvSpPr>
            <a:spLocks noGrp="1"/>
          </p:cNvSpPr>
          <p:nvPr>
            <p:ph idx="1"/>
          </p:nvPr>
        </p:nvSpPr>
        <p:spPr/>
        <p:txBody>
          <a:bodyPr/>
          <a:lstStyle/>
          <a:p>
            <a:pPr>
              <a:buFont typeface="+mj-lt"/>
              <a:buAutoNum type="arabicPeriod"/>
            </a:pPr>
            <a:r>
              <a:rPr lang="en-US" dirty="0" smtClean="0"/>
              <a:t>Tilapia</a:t>
            </a:r>
          </a:p>
          <a:p>
            <a:pPr>
              <a:buFont typeface="+mj-lt"/>
              <a:buAutoNum type="arabicPeriod"/>
            </a:pPr>
            <a:r>
              <a:rPr lang="en-US" dirty="0" smtClean="0"/>
              <a:t>Catfish</a:t>
            </a:r>
          </a:p>
          <a:p>
            <a:pPr>
              <a:buFont typeface="+mj-lt"/>
              <a:buAutoNum type="arabicPeriod"/>
            </a:pPr>
            <a:r>
              <a:rPr lang="en-US" dirty="0" smtClean="0"/>
              <a:t>Carp</a:t>
            </a:r>
          </a:p>
          <a:p>
            <a:pPr>
              <a:buFont typeface="+mj-lt"/>
              <a:buAutoNum type="arabicPeriod"/>
            </a:pPr>
            <a:r>
              <a:rPr lang="en-US" dirty="0" smtClean="0"/>
              <a:t>Trout</a:t>
            </a:r>
          </a:p>
          <a:p>
            <a:pPr>
              <a:buFont typeface="+mj-lt"/>
              <a:buAutoNum type="arabicPeriod"/>
            </a:pPr>
            <a:r>
              <a:rPr lang="en-US" dirty="0" smtClean="0"/>
              <a:t>Bass</a:t>
            </a:r>
          </a:p>
          <a:p>
            <a:pPr>
              <a:buFont typeface="+mj-lt"/>
              <a:buAutoNum type="arabicPeriod"/>
            </a:pPr>
            <a:r>
              <a:rPr lang="en-US" dirty="0" smtClean="0"/>
              <a:t>Perch</a:t>
            </a:r>
          </a:p>
          <a:p>
            <a:pPr>
              <a:buFont typeface="+mj-lt"/>
              <a:buAutoNum type="arabicPeriod"/>
            </a:pPr>
            <a:r>
              <a:rPr lang="en-US" dirty="0" smtClean="0"/>
              <a:t>Pike</a:t>
            </a:r>
          </a:p>
          <a:p>
            <a:pPr>
              <a:buFont typeface="+mj-lt"/>
              <a:buAutoNum type="arabicPeriod"/>
            </a:pPr>
            <a:r>
              <a:rPr lang="en-US" dirty="0" smtClean="0"/>
              <a:t>Crappie</a:t>
            </a:r>
          </a:p>
          <a:p>
            <a:pPr>
              <a:buFont typeface="+mj-lt"/>
              <a:buAutoNum type="arabicPeriod"/>
            </a:pPr>
            <a:r>
              <a:rPr lang="en-US" dirty="0" err="1" smtClean="0"/>
              <a:t>Catla</a:t>
            </a:r>
            <a:endParaRPr lang="en-US" dirty="0"/>
          </a:p>
        </p:txBody>
      </p:sp>
      <p:pic>
        <p:nvPicPr>
          <p:cNvPr id="2052" name="Picture 4" descr="Yellow Fresh Water Fish, For Food, Size: 1 - 2 k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1089" y="2353652"/>
            <a:ext cx="3723551" cy="2896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703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453" y="624110"/>
            <a:ext cx="8911687" cy="1280890"/>
          </a:xfrm>
        </p:spPr>
        <p:txBody>
          <a:bodyPr>
            <a:normAutofit/>
          </a:bodyPr>
          <a:lstStyle/>
          <a:p>
            <a:r>
              <a:rPr lang="en-US" dirty="0" err="1" smtClean="0">
                <a:solidFill>
                  <a:srgbClr val="C00000"/>
                </a:solidFill>
              </a:rPr>
              <a:t>Tilapai</a:t>
            </a:r>
            <a:endParaRPr lang="en-US" dirty="0">
              <a:solidFill>
                <a:srgbClr val="C00000"/>
              </a:solidFill>
            </a:endParaRPr>
          </a:p>
        </p:txBody>
      </p:sp>
      <p:pic>
        <p:nvPicPr>
          <p:cNvPr id="3074" name="Picture 2" descr="Tilapia - Wikipedia"/>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88899" y="1905000"/>
            <a:ext cx="3775011" cy="24057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61797" y="1735350"/>
            <a:ext cx="5211886" cy="3139321"/>
          </a:xfrm>
          <a:prstGeom prst="rect">
            <a:avLst/>
          </a:prstGeom>
        </p:spPr>
        <p:txBody>
          <a:bodyPr wrap="square">
            <a:spAutoFit/>
          </a:bodyPr>
          <a:lstStyle/>
          <a:p>
            <a:pPr algn="just"/>
            <a:r>
              <a:rPr lang="en-US" dirty="0" smtClean="0"/>
              <a:t>Tilapia is a popular freshwater fish known for its rapid growth and mild taste. It is widely farmed in aquaculture systems around the world.</a:t>
            </a:r>
          </a:p>
          <a:p>
            <a:pPr algn="just"/>
            <a:endParaRPr lang="en-US" dirty="0"/>
          </a:p>
          <a:p>
            <a:pPr marL="285750" indent="-285750" algn="just">
              <a:buFont typeface="Wingdings" panose="05000000000000000000" pitchFamily="2" charset="2"/>
              <a:buChar char="Ø"/>
            </a:pPr>
            <a:r>
              <a:rPr lang="en-US" b="1" dirty="0" smtClean="0"/>
              <a:t>Temperature</a:t>
            </a:r>
            <a:r>
              <a:rPr lang="en-US" dirty="0" smtClean="0"/>
              <a:t> </a:t>
            </a:r>
            <a:r>
              <a:rPr lang="en-US" dirty="0"/>
              <a:t>in the range of </a:t>
            </a:r>
            <a:r>
              <a:rPr lang="en-US" b="1" dirty="0"/>
              <a:t>24-32°C</a:t>
            </a:r>
            <a:r>
              <a:rPr lang="en-US" dirty="0" smtClean="0"/>
              <a:t>.</a:t>
            </a:r>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r>
              <a:rPr lang="en-US" b="1" dirty="0"/>
              <a:t>D</a:t>
            </a:r>
            <a:r>
              <a:rPr lang="en-US" b="1" dirty="0" smtClean="0"/>
              <a:t>issolved oxygen</a:t>
            </a:r>
            <a:r>
              <a:rPr lang="en-US" dirty="0" smtClean="0"/>
              <a:t>(DO) level is</a:t>
            </a:r>
            <a:r>
              <a:rPr lang="en-US" dirty="0"/>
              <a:t> below </a:t>
            </a:r>
            <a:r>
              <a:rPr lang="en-US" b="1" dirty="0"/>
              <a:t>2.3 </a:t>
            </a:r>
            <a:r>
              <a:rPr lang="en-US" b="1" dirty="0" smtClean="0"/>
              <a:t>mg/L</a:t>
            </a:r>
          </a:p>
          <a:p>
            <a:pPr marL="285750" indent="-285750" algn="just">
              <a:buFont typeface="Wingdings" panose="05000000000000000000" pitchFamily="2" charset="2"/>
              <a:buChar char="Ø"/>
            </a:pPr>
            <a:endParaRPr lang="en-US" b="1" dirty="0" smtClean="0"/>
          </a:p>
          <a:p>
            <a:pPr marL="285750" indent="-285750" algn="just">
              <a:buFont typeface="Wingdings" panose="05000000000000000000" pitchFamily="2" charset="2"/>
              <a:buChar char="Ø"/>
            </a:pPr>
            <a:r>
              <a:rPr lang="en-US" b="1" dirty="0"/>
              <a:t>pH</a:t>
            </a:r>
            <a:r>
              <a:rPr lang="en-US" dirty="0"/>
              <a:t> to be in the range of </a:t>
            </a:r>
            <a:r>
              <a:rPr lang="en-US" b="1" dirty="0"/>
              <a:t>5.0 to 10.0</a:t>
            </a:r>
          </a:p>
        </p:txBody>
      </p:sp>
    </p:spTree>
    <p:extLst>
      <p:ext uri="{BB962C8B-B14F-4D97-AF65-F5344CB8AC3E}">
        <p14:creationId xmlns:p14="http://schemas.microsoft.com/office/powerpoint/2010/main" val="4136831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044" y="635985"/>
            <a:ext cx="8911687" cy="1280890"/>
          </a:xfrm>
        </p:spPr>
        <p:txBody>
          <a:bodyPr/>
          <a:lstStyle/>
          <a:p>
            <a:r>
              <a:rPr lang="en-US" dirty="0" smtClean="0">
                <a:solidFill>
                  <a:srgbClr val="C00000"/>
                </a:solidFill>
              </a:rPr>
              <a:t>Catfish</a:t>
            </a:r>
            <a:endParaRPr lang="en-US" dirty="0">
              <a:solidFill>
                <a:srgbClr val="C00000"/>
              </a:solidFill>
            </a:endParaRPr>
          </a:p>
        </p:txBody>
      </p:sp>
      <p:pic>
        <p:nvPicPr>
          <p:cNvPr id="4098" name="Picture 2" descr="Catfish Fish Facts | Siluriformes - AZ Animal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596395" y="1786246"/>
            <a:ext cx="4205100" cy="25230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96042" y="1599212"/>
            <a:ext cx="5003470" cy="4247317"/>
          </a:xfrm>
          <a:prstGeom prst="rect">
            <a:avLst/>
          </a:prstGeom>
        </p:spPr>
        <p:txBody>
          <a:bodyPr wrap="square">
            <a:spAutoFit/>
          </a:bodyPr>
          <a:lstStyle/>
          <a:p>
            <a:pPr algn="just"/>
            <a:r>
              <a:rPr lang="en-US" dirty="0" smtClean="0"/>
              <a:t>Catfish are hardy freshwater fish that are raised in ponds and tanks. They are known for their whisker-like </a:t>
            </a:r>
            <a:r>
              <a:rPr lang="en-US" dirty="0" err="1" smtClean="0"/>
              <a:t>barbels</a:t>
            </a:r>
            <a:r>
              <a:rPr lang="en-US" dirty="0" smtClean="0"/>
              <a:t> and are popular for aquaculture and recreational fishing.</a:t>
            </a:r>
          </a:p>
          <a:p>
            <a:pPr algn="just"/>
            <a:endParaRPr lang="en-US" dirty="0"/>
          </a:p>
          <a:p>
            <a:pPr marL="285750" indent="-285750" algn="just">
              <a:buFont typeface="Wingdings" panose="05000000000000000000" pitchFamily="2" charset="2"/>
              <a:buChar char="Ø"/>
            </a:pPr>
            <a:r>
              <a:rPr lang="en-US" b="1" dirty="0" smtClean="0"/>
              <a:t>Temperature</a:t>
            </a:r>
            <a:r>
              <a:rPr lang="en-US" dirty="0" smtClean="0"/>
              <a:t> in the range of </a:t>
            </a:r>
            <a:r>
              <a:rPr lang="en-US" b="1" dirty="0" smtClean="0"/>
              <a:t>24-32°C</a:t>
            </a:r>
            <a:r>
              <a:rPr lang="en-US" dirty="0" smtClean="0"/>
              <a:t>.</a:t>
            </a:r>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r>
              <a:rPr lang="en-US" b="1" dirty="0" smtClean="0"/>
              <a:t>Dissolved oxygen</a:t>
            </a:r>
            <a:r>
              <a:rPr lang="en-US" dirty="0" smtClean="0"/>
              <a:t>(DO) level is below </a:t>
            </a:r>
            <a:r>
              <a:rPr lang="en-US" b="1" dirty="0" smtClean="0"/>
              <a:t> 3mg/L</a:t>
            </a:r>
          </a:p>
          <a:p>
            <a:pPr marL="285750" indent="-285750" algn="just">
              <a:buFont typeface="Wingdings" panose="05000000000000000000" pitchFamily="2" charset="2"/>
              <a:buChar char="Ø"/>
            </a:pPr>
            <a:endParaRPr lang="en-US" b="1" dirty="0" smtClean="0"/>
          </a:p>
          <a:p>
            <a:pPr marL="285750" indent="-285750" algn="just">
              <a:buFont typeface="Wingdings" panose="05000000000000000000" pitchFamily="2" charset="2"/>
              <a:buChar char="Ø"/>
            </a:pPr>
            <a:r>
              <a:rPr lang="en-US" b="1" dirty="0" smtClean="0"/>
              <a:t>pH</a:t>
            </a:r>
            <a:r>
              <a:rPr lang="en-US" dirty="0" smtClean="0"/>
              <a:t> to be in the range of </a:t>
            </a:r>
            <a:r>
              <a:rPr lang="en-US" b="1" dirty="0" smtClean="0"/>
              <a:t>6.5</a:t>
            </a:r>
            <a:r>
              <a:rPr lang="en-US" b="1" dirty="0" smtClean="0"/>
              <a:t> to 7.5</a:t>
            </a:r>
          </a:p>
          <a:p>
            <a:pPr algn="just"/>
            <a:endParaRPr lang="en-US" dirty="0" smtClean="0"/>
          </a:p>
          <a:p>
            <a:pPr algn="just"/>
            <a:endParaRPr lang="en-US" dirty="0"/>
          </a:p>
          <a:p>
            <a:pPr algn="just"/>
            <a:endParaRPr lang="en-US" dirty="0"/>
          </a:p>
        </p:txBody>
      </p:sp>
    </p:spTree>
    <p:extLst>
      <p:ext uri="{BB962C8B-B14F-4D97-AF65-F5344CB8AC3E}">
        <p14:creationId xmlns:p14="http://schemas.microsoft.com/office/powerpoint/2010/main" val="2408222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 Carp</a:t>
            </a:r>
            <a:endParaRPr lang="en-US" dirty="0">
              <a:solidFill>
                <a:srgbClr val="C00000"/>
              </a:solidFill>
            </a:endParaRPr>
          </a:p>
        </p:txBody>
      </p:sp>
      <p:pic>
        <p:nvPicPr>
          <p:cNvPr id="5122" name="Picture 2" descr="https://encrypted-tbn1.gstatic.com/licensed-image?q=tbn:ANd9GcR4PMxoUfrPRAGzomgfuP3gpVSwUq1BXikyVNMsvmRswEvQacQs_Of6wSPY_JpkJhI5-wDg3QVe8iQHCvo"/>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438225" y="1991097"/>
            <a:ext cx="3827497" cy="27827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92925" y="1798122"/>
            <a:ext cx="4606410" cy="4247317"/>
          </a:xfrm>
          <a:prstGeom prst="rect">
            <a:avLst/>
          </a:prstGeom>
        </p:spPr>
        <p:txBody>
          <a:bodyPr wrap="square">
            <a:spAutoFit/>
          </a:bodyPr>
          <a:lstStyle/>
          <a:p>
            <a:pPr algn="just"/>
            <a:r>
              <a:rPr lang="en-US" dirty="0" smtClean="0"/>
              <a:t>Carp is a group of fish species that includes common carp, grass carp, and others. They are omnivorous and can adapt to a variety of freshwater environments.</a:t>
            </a:r>
          </a:p>
          <a:p>
            <a:pPr algn="just"/>
            <a:endParaRPr lang="en-US" dirty="0" smtClean="0"/>
          </a:p>
          <a:p>
            <a:pPr marL="285750" indent="-285750" algn="just">
              <a:buFont typeface="Wingdings" panose="05000000000000000000" pitchFamily="2" charset="2"/>
              <a:buChar char="Ø"/>
            </a:pPr>
            <a:r>
              <a:rPr lang="en-US" b="1" dirty="0" smtClean="0"/>
              <a:t>Temperature</a:t>
            </a:r>
            <a:r>
              <a:rPr lang="en-US" dirty="0" smtClean="0"/>
              <a:t> in the range of </a:t>
            </a:r>
            <a:r>
              <a:rPr lang="en-US" b="1" dirty="0" smtClean="0"/>
              <a:t>15</a:t>
            </a:r>
            <a:r>
              <a:rPr lang="en-US" b="1" dirty="0" smtClean="0"/>
              <a:t>-22°C</a:t>
            </a:r>
            <a:r>
              <a:rPr lang="en-US" dirty="0" smtClean="0"/>
              <a:t>.</a:t>
            </a:r>
          </a:p>
          <a:p>
            <a:pPr marL="285750" indent="-285750" algn="just">
              <a:buFont typeface="Wingdings" panose="05000000000000000000" pitchFamily="2" charset="2"/>
              <a:buChar char="Ø"/>
            </a:pPr>
            <a:endParaRPr lang="en-US" dirty="0" smtClean="0"/>
          </a:p>
          <a:p>
            <a:pPr marL="285750" indent="-285750" algn="just">
              <a:buFont typeface="Wingdings" panose="05000000000000000000" pitchFamily="2" charset="2"/>
              <a:buChar char="Ø"/>
            </a:pPr>
            <a:r>
              <a:rPr lang="en-US" b="1" dirty="0" smtClean="0"/>
              <a:t>Dissolved oxygen</a:t>
            </a:r>
            <a:r>
              <a:rPr lang="en-US" dirty="0" smtClean="0"/>
              <a:t>(DO) level is below </a:t>
            </a:r>
            <a:r>
              <a:rPr lang="en-US" b="1" dirty="0" smtClean="0"/>
              <a:t> 2 mg/L</a:t>
            </a:r>
          </a:p>
          <a:p>
            <a:pPr marL="285750" indent="-285750" algn="just">
              <a:buFont typeface="Wingdings" panose="05000000000000000000" pitchFamily="2" charset="2"/>
              <a:buChar char="Ø"/>
            </a:pPr>
            <a:endParaRPr lang="en-US" b="1" dirty="0" smtClean="0"/>
          </a:p>
          <a:p>
            <a:pPr marL="285750" indent="-285750" algn="just">
              <a:buFont typeface="Wingdings" panose="05000000000000000000" pitchFamily="2" charset="2"/>
              <a:buChar char="Ø"/>
            </a:pPr>
            <a:r>
              <a:rPr lang="en-US" b="1" dirty="0" smtClean="0"/>
              <a:t>pH</a:t>
            </a:r>
            <a:r>
              <a:rPr lang="en-US" dirty="0" smtClean="0"/>
              <a:t> to be in the range of </a:t>
            </a:r>
            <a:r>
              <a:rPr lang="en-US" b="1" dirty="0"/>
              <a:t>7</a:t>
            </a:r>
            <a:r>
              <a:rPr lang="en-US" b="1" dirty="0" smtClean="0"/>
              <a:t>.5 to 8.0</a:t>
            </a:r>
          </a:p>
          <a:p>
            <a:pPr algn="just"/>
            <a:endParaRPr lang="en-US" dirty="0" smtClean="0"/>
          </a:p>
          <a:p>
            <a:pPr algn="just"/>
            <a:endParaRPr lang="en-US" dirty="0"/>
          </a:p>
          <a:p>
            <a:pPr algn="just"/>
            <a:endParaRPr lang="en-US" dirty="0"/>
          </a:p>
        </p:txBody>
      </p:sp>
    </p:spTree>
    <p:extLst>
      <p:ext uri="{BB962C8B-B14F-4D97-AF65-F5344CB8AC3E}">
        <p14:creationId xmlns:p14="http://schemas.microsoft.com/office/powerpoint/2010/main" val="3317687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148</TotalTime>
  <Words>521</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Aquaculture in Freshwater</vt:lpstr>
      <vt:lpstr>Introduction</vt:lpstr>
      <vt:lpstr>Types of fish farming in different waters: </vt:lpstr>
      <vt:lpstr>Freshwater fish farming </vt:lpstr>
      <vt:lpstr>key aspects of freshwater fish farming</vt:lpstr>
      <vt:lpstr>Some Fish Species that grow in fresh water</vt:lpstr>
      <vt:lpstr>Tilapai</vt:lpstr>
      <vt:lpstr>Catfish</vt:lpstr>
      <vt:lpstr> Carp</vt:lpstr>
      <vt:lpstr>Trout</vt:lpstr>
      <vt:lpstr>Bass fish</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dc:creator>
  <cp:lastModifiedBy>Rama</cp:lastModifiedBy>
  <cp:revision>12</cp:revision>
  <dcterms:created xsi:type="dcterms:W3CDTF">2023-07-24T07:56:02Z</dcterms:created>
  <dcterms:modified xsi:type="dcterms:W3CDTF">2023-07-24T10:24:04Z</dcterms:modified>
</cp:coreProperties>
</file>