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59" r:id="rId6"/>
    <p:sldId id="260" r:id="rId7"/>
    <p:sldId id="261" r:id="rId8"/>
    <p:sldId id="263" r:id="rId9"/>
    <p:sldId id="262" r:id="rId10"/>
    <p:sldId id="264" r:id="rId11"/>
    <p:sldId id="265" r:id="rId12"/>
    <p:sldId id="266" r:id="rId13"/>
    <p:sldId id="272" r:id="rId14"/>
    <p:sldId id="267" r:id="rId15"/>
    <p:sldId id="268" r:id="rId16"/>
    <p:sldId id="27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66" d="100"/>
          <a:sy n="66" d="100"/>
        </p:scale>
        <p:origin x="96"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Hardware Connections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Using </a:t>
            </a:r>
            <a:r>
              <a:rPr lang="en-US" sz="2000" dirty="0" err="1" smtClean="0">
                <a:latin typeface="Times New Roman" panose="02020603050405020304" pitchFamily="18" charset="0"/>
                <a:cs typeface="Times New Roman" panose="02020603050405020304" pitchFamily="18" charset="0"/>
              </a:rPr>
              <a:t>Tinkercad</a:t>
            </a:r>
            <a:r>
              <a:rPr lang="en-US" sz="2000" dirty="0" smtClean="0">
                <a:latin typeface="Times New Roman" panose="02020603050405020304" pitchFamily="18" charset="0"/>
                <a:cs typeface="Times New Roman" panose="02020603050405020304" pitchFamily="18" charset="0"/>
              </a:rPr>
              <a:t> software we implement hardware connections.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85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33610"/>
            <a:ext cx="8911687" cy="1280890"/>
          </a:xfrm>
        </p:spPr>
        <p:txBody>
          <a:bodyPr/>
          <a:lstStyle/>
          <a:p>
            <a:r>
              <a:rPr lang="en-US" b="1" dirty="0" smtClean="0">
                <a:latin typeface="Garamond" panose="02020404030301010803" pitchFamily="18" charset="0"/>
              </a:rPr>
              <a:t>The Circuit </a:t>
            </a:r>
            <a:r>
              <a:rPr lang="en-US" b="1" dirty="0" err="1" smtClean="0">
                <a:latin typeface="Garamond" panose="02020404030301010803" pitchFamily="18" charset="0"/>
              </a:rPr>
              <a:t>Connetions</a:t>
            </a:r>
            <a:r>
              <a:rPr lang="en-US" b="1" dirty="0" smtClean="0">
                <a:latin typeface="Garamond" panose="02020404030301010803" pitchFamily="18" charset="0"/>
              </a:rPr>
              <a:t>:</a:t>
            </a:r>
            <a:endParaRPr lang="en-US" b="1" dirty="0">
              <a:latin typeface="Garamond" panose="02020404030301010803" pitchFamily="18" charset="0"/>
            </a:endParaRPr>
          </a:p>
        </p:txBody>
      </p:sp>
      <p:sp>
        <p:nvSpPr>
          <p:cNvPr id="3" name="Content Placeholder 2"/>
          <p:cNvSpPr>
            <a:spLocks noGrp="1"/>
          </p:cNvSpPr>
          <p:nvPr>
            <p:ph idx="1"/>
          </p:nvPr>
        </p:nvSpPr>
        <p:spPr>
          <a:xfrm>
            <a:off x="2057400" y="1295400"/>
            <a:ext cx="8699500" cy="5346700"/>
          </a:xfrm>
        </p:spPr>
        <p:txBody>
          <a:bodyPr>
            <a:normAutofit/>
          </a:bodyPr>
          <a:lstStyle/>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Potentiometer </a:t>
            </a:r>
            <a:r>
              <a:rPr lang="en-US" sz="2000" dirty="0">
                <a:latin typeface="Times New Roman" panose="02020603050405020304" pitchFamily="18" charset="0"/>
                <a:cs typeface="Times New Roman" panose="02020603050405020304" pitchFamily="18" charset="0"/>
              </a:rPr>
              <a:t>connected to analog pin 0.</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Center </a:t>
            </a:r>
            <a:r>
              <a:rPr lang="en-US" sz="2000" dirty="0">
                <a:latin typeface="Times New Roman" panose="02020603050405020304" pitchFamily="18" charset="0"/>
                <a:cs typeface="Times New Roman" panose="02020603050405020304" pitchFamily="18" charset="0"/>
              </a:rPr>
              <a:t>pin of the potentiometer goes to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analog pin</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ide </a:t>
            </a:r>
            <a:r>
              <a:rPr lang="en-US" sz="2000" dirty="0">
                <a:latin typeface="Times New Roman" panose="02020603050405020304" pitchFamily="18" charset="0"/>
                <a:cs typeface="Times New Roman" panose="02020603050405020304" pitchFamily="18" charset="0"/>
              </a:rPr>
              <a:t>pins of the potentiometer </a:t>
            </a:r>
            <a:r>
              <a:rPr lang="en-US" sz="2000" dirty="0" smtClean="0">
                <a:latin typeface="Times New Roman" panose="02020603050405020304" pitchFamily="18" charset="0"/>
                <a:cs typeface="Times New Roman" panose="02020603050405020304" pitchFamily="18" charset="0"/>
              </a:rPr>
              <a:t>go to </a:t>
            </a:r>
            <a:r>
              <a:rPr lang="en-US" sz="2000" dirty="0">
                <a:latin typeface="Times New Roman" panose="02020603050405020304" pitchFamily="18" charset="0"/>
                <a:cs typeface="Times New Roman" panose="02020603050405020304" pitchFamily="18" charset="0"/>
              </a:rPr>
              <a:t>+5V and ground</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LEDs </a:t>
            </a:r>
            <a:r>
              <a:rPr lang="en-US" sz="2000" dirty="0">
                <a:latin typeface="Times New Roman" panose="02020603050405020304" pitchFamily="18" charset="0"/>
                <a:cs typeface="Times New Roman" panose="02020603050405020304" pitchFamily="18" charset="0"/>
              </a:rPr>
              <a:t>connected from digital pin </a:t>
            </a:r>
            <a:r>
              <a:rPr lang="en-US" sz="2000" dirty="0" smtClean="0">
                <a:latin typeface="Times New Roman" panose="02020603050405020304" pitchFamily="18" charset="0"/>
                <a:cs typeface="Times New Roman" panose="02020603050405020304" pitchFamily="18" charset="0"/>
              </a:rPr>
              <a:t>9,6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ground</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3200" b="1" dirty="0">
                <a:solidFill>
                  <a:schemeClr val="accent2">
                    <a:lumMod val="50000"/>
                  </a:schemeClr>
                </a:solidFill>
                <a:latin typeface="Garamond" panose="02020404030301010803" pitchFamily="18" charset="0"/>
              </a:rPr>
              <a:t>Working Steps</a:t>
            </a:r>
            <a:r>
              <a:rPr lang="en-US" sz="3200" b="1" dirty="0" smtClean="0">
                <a:solidFill>
                  <a:schemeClr val="accent2">
                    <a:lumMod val="50000"/>
                  </a:schemeClr>
                </a:solidFill>
                <a:latin typeface="Garamond" panose="02020404030301010803" pitchFamily="18" charset="0"/>
              </a:rPr>
              <a:t>:</a:t>
            </a:r>
            <a:endParaRPr lang="en-US" sz="3200" dirty="0" smtClean="0">
              <a:solidFill>
                <a:schemeClr val="accent2">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1. Reads </a:t>
            </a:r>
            <a:r>
              <a:rPr lang="en-US" sz="2000" dirty="0">
                <a:latin typeface="Times New Roman" panose="02020603050405020304" pitchFamily="18" charset="0"/>
                <a:cs typeface="Times New Roman" panose="02020603050405020304" pitchFamily="18" charset="0"/>
              </a:rPr>
              <a:t>an analog input </a:t>
            </a:r>
            <a:r>
              <a:rPr lang="en-US" sz="2000" dirty="0" smtClean="0">
                <a:latin typeface="Times New Roman" panose="02020603050405020304" pitchFamily="18" charset="0"/>
                <a:cs typeface="Times New Roman" panose="02020603050405020304" pitchFamily="18" charset="0"/>
              </a:rPr>
              <a:t>pin and  </a:t>
            </a:r>
            <a:r>
              <a:rPr lang="en-US" sz="2000" dirty="0">
                <a:latin typeface="Times New Roman" panose="02020603050405020304" pitchFamily="18" charset="0"/>
                <a:cs typeface="Times New Roman" panose="02020603050405020304" pitchFamily="18" charset="0"/>
              </a:rPr>
              <a:t>maps the result to </a:t>
            </a:r>
            <a:r>
              <a:rPr lang="en-US" sz="2000" dirty="0" smtClean="0">
                <a:latin typeface="Times New Roman" panose="02020603050405020304" pitchFamily="18" charset="0"/>
                <a:cs typeface="Times New Roman" panose="02020603050405020304" pitchFamily="18" charset="0"/>
              </a:rPr>
              <a:t>a range </a:t>
            </a:r>
            <a:r>
              <a:rPr lang="en-US" sz="2000" dirty="0">
                <a:latin typeface="Times New Roman" panose="02020603050405020304" pitchFamily="18" charset="0"/>
                <a:cs typeface="Times New Roman" panose="02020603050405020304" pitchFamily="18" charset="0"/>
              </a:rPr>
              <a:t>from 0 to </a:t>
            </a:r>
            <a:r>
              <a:rPr lang="en-US" sz="2000" dirty="0" smtClean="0">
                <a:latin typeface="Times New Roman" panose="02020603050405020304" pitchFamily="18" charset="0"/>
                <a:cs typeface="Times New Roman" panose="02020603050405020304" pitchFamily="18" charset="0"/>
              </a:rPr>
              <a:t>255</a:t>
            </a:r>
          </a:p>
          <a:p>
            <a:pPr marL="0" indent="0">
              <a:buNone/>
            </a:pPr>
            <a:r>
              <a:rPr lang="en-US" sz="2000" dirty="0" err="1">
                <a:latin typeface="Times New Roman" panose="02020603050405020304" pitchFamily="18" charset="0"/>
                <a:cs typeface="Times New Roman" panose="02020603050405020304" pitchFamily="18" charset="0"/>
              </a:rPr>
              <a:t>outputValue</a:t>
            </a:r>
            <a:r>
              <a:rPr lang="en-US" sz="2000" dirty="0">
                <a:latin typeface="Times New Roman" panose="02020603050405020304" pitchFamily="18" charset="0"/>
                <a:cs typeface="Times New Roman" panose="02020603050405020304" pitchFamily="18" charset="0"/>
              </a:rPr>
              <a:t> = map(</a:t>
            </a:r>
            <a:r>
              <a:rPr lang="en-US" sz="2000" dirty="0" err="1">
                <a:latin typeface="Times New Roman" panose="02020603050405020304" pitchFamily="18" charset="0"/>
                <a:cs typeface="Times New Roman" panose="02020603050405020304" pitchFamily="18" charset="0"/>
              </a:rPr>
              <a:t>sensorValue</a:t>
            </a:r>
            <a:r>
              <a:rPr lang="en-US" sz="2000" dirty="0">
                <a:latin typeface="Times New Roman" panose="02020603050405020304" pitchFamily="18" charset="0"/>
                <a:cs typeface="Times New Roman" panose="02020603050405020304" pitchFamily="18" charset="0"/>
              </a:rPr>
              <a:t>, 0, 1023, 0, 255);</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2. Uses </a:t>
            </a:r>
            <a:r>
              <a:rPr lang="en-US" sz="2000" dirty="0">
                <a:latin typeface="Times New Roman" panose="02020603050405020304" pitchFamily="18" charset="0"/>
                <a:cs typeface="Times New Roman" panose="02020603050405020304" pitchFamily="18" charset="0"/>
              </a:rPr>
              <a:t>the result to </a:t>
            </a:r>
            <a:r>
              <a:rPr lang="en-US" sz="2000" dirty="0" smtClean="0">
                <a:latin typeface="Times New Roman" panose="02020603050405020304" pitchFamily="18" charset="0"/>
                <a:cs typeface="Times New Roman" panose="02020603050405020304" pitchFamily="18" charset="0"/>
              </a:rPr>
              <a:t>set the </a:t>
            </a:r>
            <a:r>
              <a:rPr lang="en-US" sz="2000" dirty="0" err="1">
                <a:latin typeface="Times New Roman" panose="02020603050405020304" pitchFamily="18" charset="0"/>
                <a:cs typeface="Times New Roman" panose="02020603050405020304" pitchFamily="18" charset="0"/>
              </a:rPr>
              <a:t>pulsewidth</a:t>
            </a:r>
            <a:r>
              <a:rPr lang="en-US" sz="2000" dirty="0">
                <a:latin typeface="Times New Roman" panose="02020603050405020304" pitchFamily="18" charset="0"/>
                <a:cs typeface="Times New Roman" panose="02020603050405020304" pitchFamily="18" charset="0"/>
              </a:rPr>
              <a:t> modulation (PWM) of an </a:t>
            </a:r>
            <a:r>
              <a:rPr lang="en-US" sz="2000" dirty="0" smtClean="0">
                <a:latin typeface="Times New Roman" panose="02020603050405020304" pitchFamily="18" charset="0"/>
                <a:cs typeface="Times New Roman" panose="02020603050405020304" pitchFamily="18" charset="0"/>
              </a:rPr>
              <a:t>output pin.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3. Also </a:t>
            </a:r>
            <a:r>
              <a:rPr lang="en-US" sz="2000" dirty="0">
                <a:latin typeface="Times New Roman" panose="02020603050405020304" pitchFamily="18" charset="0"/>
                <a:cs typeface="Times New Roman" panose="02020603050405020304" pitchFamily="18" charset="0"/>
              </a:rPr>
              <a:t>prints the results to the </a:t>
            </a:r>
            <a:r>
              <a:rPr lang="en-US" sz="2000" dirty="0" smtClean="0">
                <a:latin typeface="Times New Roman" panose="02020603050405020304" pitchFamily="18" charset="0"/>
                <a:cs typeface="Times New Roman" panose="02020603050405020304" pitchFamily="18" charset="0"/>
              </a:rPr>
              <a:t>serial monitor</a:t>
            </a:r>
            <a:r>
              <a:rPr lang="en-US" sz="2000" dirty="0">
                <a:latin typeface="Times New Roman" panose="02020603050405020304" pitchFamily="18" charset="0"/>
                <a:cs typeface="Times New Roman" panose="02020603050405020304" pitchFamily="18" charset="0"/>
              </a:rPr>
              <a:t>.</a:t>
            </a:r>
          </a:p>
        </p:txBody>
      </p:sp>
      <p:pic>
        <p:nvPicPr>
          <p:cNvPr id="2050" name="Picture 2" descr="CP45 Single-turn Potentiometer | Althen Sensors"/>
          <p:cNvPicPr>
            <a:picLocks noChangeAspect="1" noChangeArrowheads="1"/>
          </p:cNvPicPr>
          <p:nvPr/>
        </p:nvPicPr>
        <p:blipFill rotWithShape="1">
          <a:blip r:embed="rId2">
            <a:extLst>
              <a:ext uri="{28A0092B-C50C-407E-A947-70E740481C1C}">
                <a14:useLocalDpi xmlns:a14="http://schemas.microsoft.com/office/drawing/2010/main" val="0"/>
              </a:ext>
            </a:extLst>
          </a:blip>
          <a:srcRect l="6882" r="7542"/>
          <a:stretch/>
        </p:blipFill>
        <p:spPr bwMode="auto">
          <a:xfrm>
            <a:off x="8618220" y="1211580"/>
            <a:ext cx="2138680" cy="1611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407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panose="02020404030301010803" pitchFamily="18" charset="0"/>
              </a:rPr>
              <a:t>Dissolved Oxygen Sensor Circuit</a:t>
            </a:r>
            <a:endParaRPr lang="en-US" b="1" dirty="0">
              <a:latin typeface="Garamond" panose="02020404030301010803" pitchFamily="18" charset="0"/>
            </a:endParaRPr>
          </a:p>
        </p:txBody>
      </p:sp>
      <p:pic>
        <p:nvPicPr>
          <p:cNvPr id="4" name="Content Placeholder 3"/>
          <p:cNvPicPr>
            <a:picLocks noGrp="1" noChangeAspect="1"/>
          </p:cNvPicPr>
          <p:nvPr>
            <p:ph idx="1"/>
          </p:nvPr>
        </p:nvPicPr>
        <p:blipFill>
          <a:blip r:embed="rId2"/>
          <a:stretch>
            <a:fillRect/>
          </a:stretch>
        </p:blipFill>
        <p:spPr>
          <a:xfrm>
            <a:off x="2753243" y="1905000"/>
            <a:ext cx="6860657" cy="4075449"/>
          </a:xfrm>
          <a:prstGeom prst="rect">
            <a:avLst/>
          </a:prstGeom>
        </p:spPr>
      </p:pic>
    </p:spTree>
    <p:extLst>
      <p:ext uri="{BB962C8B-B14F-4D97-AF65-F5344CB8AC3E}">
        <p14:creationId xmlns:p14="http://schemas.microsoft.com/office/powerpoint/2010/main" val="3396728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108" y="624110"/>
            <a:ext cx="8911687" cy="1280890"/>
          </a:xfrm>
        </p:spPr>
        <p:txBody>
          <a:bodyPr/>
          <a:lstStyle/>
          <a:p>
            <a:r>
              <a:rPr lang="en-US" b="1" dirty="0">
                <a:latin typeface="Garamond" panose="02020404030301010803" pitchFamily="18" charset="0"/>
              </a:rPr>
              <a:t>The Circuit </a:t>
            </a:r>
            <a:r>
              <a:rPr lang="en-US" b="1" dirty="0" err="1">
                <a:latin typeface="Garamond" panose="02020404030301010803" pitchFamily="18" charset="0"/>
              </a:rPr>
              <a:t>Connetions</a:t>
            </a:r>
            <a:r>
              <a:rPr lang="en-US" b="1" dirty="0">
                <a:latin typeface="Garamond" panose="02020404030301010803" pitchFamily="18" charset="0"/>
              </a:rPr>
              <a:t>:</a:t>
            </a:r>
            <a:endParaRPr lang="en-US" dirty="0"/>
          </a:p>
        </p:txBody>
      </p:sp>
      <p:sp>
        <p:nvSpPr>
          <p:cNvPr id="3" name="Content Placeholder 2"/>
          <p:cNvSpPr>
            <a:spLocks noGrp="1"/>
          </p:cNvSpPr>
          <p:nvPr>
            <p:ph idx="1"/>
          </p:nvPr>
        </p:nvSpPr>
        <p:spPr>
          <a:xfrm>
            <a:off x="1968108" y="1710047"/>
            <a:ext cx="10161319" cy="4322617"/>
          </a:xfrm>
        </p:spPr>
        <p:txBody>
          <a:bodyPr>
            <a:noAutofit/>
          </a:bodyPr>
          <a:lstStyle/>
          <a:p>
            <a:pPr marL="0" indent="0">
              <a:buNone/>
            </a:pPr>
            <a:r>
              <a:rPr lang="en-US" b="1" dirty="0" smtClean="0">
                <a:latin typeface="Times New Roman" panose="02020603050405020304" pitchFamily="18" charset="0"/>
                <a:cs typeface="Times New Roman" panose="02020603050405020304" pitchFamily="18" charset="0"/>
              </a:rPr>
              <a:t>1.   Power Supply Connections:</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Connect the VCC pin of the dissolved oxygen sensor to the 5V pin on the Arduino.</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Connect the GND pin of the dissolved oxygen sensor to the GND pin on the </a:t>
            </a:r>
            <a:r>
              <a:rPr lang="en-US" sz="1800" dirty="0" err="1" smtClean="0">
                <a:latin typeface="Times New Roman" panose="02020603050405020304" pitchFamily="18" charset="0"/>
                <a:cs typeface="Times New Roman" panose="02020603050405020304" pitchFamily="18" charset="0"/>
              </a:rPr>
              <a:t>Arduin</a:t>
            </a:r>
            <a:endParaRPr lang="en-US" sz="1800"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2.    Serial Communication Connections:</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Connect the TX pin of the dissolved oxygen sensor to a digital pin on the Arduino (e.g., pin 2 or any other available digital pin).</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Connect the RX pin of the dissolved oxygen sensor to a digital pin on the Arduino (e.g., pin 3 or any other available digital pin).</a:t>
            </a:r>
          </a:p>
          <a:p>
            <a:pPr marL="0" indent="0">
              <a:buNone/>
            </a:pPr>
            <a:r>
              <a:rPr lang="en-US" b="1" dirty="0" smtClean="0">
                <a:latin typeface="Times New Roman" panose="02020603050405020304" pitchFamily="18" charset="0"/>
                <a:cs typeface="Times New Roman" panose="02020603050405020304" pitchFamily="18" charset="0"/>
              </a:rPr>
              <a:t>3.   Analog Output Connection (Optional):</a:t>
            </a:r>
          </a:p>
          <a:p>
            <a:pPr lvl="1">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Some dissolved oxygen sensors provide an analog output. If your sensor has an analog output, you can connect it to an analog input pin on the Arduino if you want to measure the analog value as well.</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149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aramond" panose="02020404030301010803" pitchFamily="18" charset="0"/>
              </a:rPr>
              <a:t>Working Steps:</a:t>
            </a:r>
            <a:endParaRPr lang="en-US" dirty="0"/>
          </a:p>
        </p:txBody>
      </p:sp>
      <p:sp>
        <p:nvSpPr>
          <p:cNvPr id="3" name="Content Placeholder 2"/>
          <p:cNvSpPr>
            <a:spLocks noGrp="1"/>
          </p:cNvSpPr>
          <p:nvPr>
            <p:ph idx="1"/>
          </p:nvPr>
        </p:nvSpPr>
        <p:spPr>
          <a:xfrm>
            <a:off x="2589212" y="1777342"/>
            <a:ext cx="8915400" cy="3777622"/>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1. Initialize Current O2  level and Wanted O2 level as zero </a:t>
            </a:r>
          </a:p>
          <a:p>
            <a:pPr marL="0" indent="0">
              <a:buNone/>
            </a:pPr>
            <a:r>
              <a:rPr lang="en-US" sz="2000" dirty="0" smtClean="0">
                <a:latin typeface="Times New Roman" panose="02020603050405020304" pitchFamily="18" charset="0"/>
                <a:cs typeface="Times New Roman" panose="02020603050405020304" pitchFamily="18" charset="0"/>
              </a:rPr>
              <a:t>    Current_O2=0;</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Wanted_O2=0;</a:t>
            </a:r>
          </a:p>
          <a:p>
            <a:pPr marL="0" indent="0">
              <a:buNone/>
            </a:pPr>
            <a:r>
              <a:rPr lang="en-US" sz="2000" dirty="0" smtClean="0">
                <a:latin typeface="Times New Roman" panose="02020603050405020304" pitchFamily="18" charset="0"/>
                <a:cs typeface="Times New Roman" panose="02020603050405020304" pitchFamily="18" charset="0"/>
              </a:rPr>
              <a:t>2. Read an Analog input pin(A5)</a:t>
            </a:r>
          </a:p>
          <a:p>
            <a:pPr marL="0" indent="0">
              <a:buNone/>
            </a:pPr>
            <a:r>
              <a:rPr lang="en-US" sz="2000" dirty="0" smtClean="0">
                <a:latin typeface="Times New Roman" panose="02020603050405020304" pitchFamily="18" charset="0"/>
                <a:cs typeface="Times New Roman" panose="02020603050405020304" pitchFamily="18" charset="0"/>
              </a:rPr>
              <a:t>3. Compare the Current O2 level and Wanted O2 level</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Condition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if currentO2Level &lt; </a:t>
            </a:r>
            <a:r>
              <a:rPr lang="en-US" sz="2000" dirty="0" smtClean="0">
                <a:latin typeface="Times New Roman" panose="02020603050405020304" pitchFamily="18" charset="0"/>
                <a:cs typeface="Times New Roman" panose="02020603050405020304" pitchFamily="18" charset="0"/>
              </a:rPr>
              <a:t>wanted02Level then DC Motor ON</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045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801" y="624109"/>
            <a:ext cx="8911687" cy="1280890"/>
          </a:xfrm>
        </p:spPr>
        <p:txBody>
          <a:bodyPr/>
          <a:lstStyle/>
          <a:p>
            <a:r>
              <a:rPr lang="en-US" b="1" dirty="0" smtClean="0">
                <a:latin typeface="Garamond" panose="02020404030301010803" pitchFamily="18" charset="0"/>
              </a:rPr>
              <a:t>Turbidity Sensor Circuit:</a:t>
            </a:r>
            <a:endParaRPr lang="en-US" dirty="0"/>
          </a:p>
        </p:txBody>
      </p:sp>
      <p:pic>
        <p:nvPicPr>
          <p:cNvPr id="4" name="Content Placeholder 3"/>
          <p:cNvPicPr>
            <a:picLocks noGrp="1" noChangeAspect="1"/>
          </p:cNvPicPr>
          <p:nvPr>
            <p:ph idx="1"/>
          </p:nvPr>
        </p:nvPicPr>
        <p:blipFill>
          <a:blip r:embed="rId2"/>
          <a:stretch>
            <a:fillRect/>
          </a:stretch>
        </p:blipFill>
        <p:spPr>
          <a:xfrm>
            <a:off x="2604800" y="1904998"/>
            <a:ext cx="6931085" cy="4181637"/>
          </a:xfrm>
          <a:prstGeom prst="rect">
            <a:avLst/>
          </a:prstGeom>
        </p:spPr>
      </p:pic>
    </p:spTree>
    <p:extLst>
      <p:ext uri="{BB962C8B-B14F-4D97-AF65-F5344CB8AC3E}">
        <p14:creationId xmlns:p14="http://schemas.microsoft.com/office/powerpoint/2010/main" val="968297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7294" y="624110"/>
            <a:ext cx="8911687" cy="1280890"/>
          </a:xfrm>
        </p:spPr>
        <p:txBody>
          <a:bodyPr/>
          <a:lstStyle/>
          <a:p>
            <a:r>
              <a:rPr lang="en-US" b="1" dirty="0">
                <a:latin typeface="Garamond" panose="02020404030301010803" pitchFamily="18" charset="0"/>
              </a:rPr>
              <a:t>The Circuit </a:t>
            </a:r>
            <a:r>
              <a:rPr lang="en-US" b="1" dirty="0" err="1">
                <a:latin typeface="Garamond" panose="02020404030301010803" pitchFamily="18" charset="0"/>
              </a:rPr>
              <a:t>Connetions</a:t>
            </a:r>
            <a:r>
              <a:rPr lang="en-US" b="1" dirty="0">
                <a:latin typeface="Garamond" panose="02020404030301010803" pitchFamily="18" charset="0"/>
              </a:rPr>
              <a:t>:</a:t>
            </a:r>
            <a:endParaRPr lang="en-US" dirty="0"/>
          </a:p>
        </p:txBody>
      </p:sp>
      <p:sp>
        <p:nvSpPr>
          <p:cNvPr id="3" name="Content Placeholder 2"/>
          <p:cNvSpPr>
            <a:spLocks noGrp="1"/>
          </p:cNvSpPr>
          <p:nvPr>
            <p:ph idx="1"/>
          </p:nvPr>
        </p:nvSpPr>
        <p:spPr>
          <a:xfrm>
            <a:off x="2363581" y="1905000"/>
            <a:ext cx="8915400" cy="3777622"/>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1.    Power </a:t>
            </a:r>
            <a:r>
              <a:rPr lang="en-US" sz="2000" b="1" dirty="0">
                <a:latin typeface="Times New Roman" panose="02020603050405020304" pitchFamily="18" charset="0"/>
                <a:cs typeface="Times New Roman" panose="02020603050405020304" pitchFamily="18" charset="0"/>
              </a:rPr>
              <a:t>Supply Connections: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Connect the VCC pin of the turbidity sensor to the 5V pin on the Arduino.</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Connect the GND pin of the turbidity sensor to the GND pin on the Arduino.</a:t>
            </a:r>
          </a:p>
          <a:p>
            <a:pPr marL="0" indent="0">
              <a:buNone/>
            </a:pPr>
            <a:r>
              <a:rPr lang="en-US" sz="2000" b="1" dirty="0" smtClean="0">
                <a:latin typeface="Times New Roman" panose="02020603050405020304" pitchFamily="18" charset="0"/>
                <a:cs typeface="Times New Roman" panose="02020603050405020304" pitchFamily="18" charset="0"/>
              </a:rPr>
              <a:t>2.     Analog </a:t>
            </a:r>
            <a:r>
              <a:rPr lang="en-US" sz="2000" b="1" dirty="0">
                <a:latin typeface="Times New Roman" panose="02020603050405020304" pitchFamily="18" charset="0"/>
                <a:cs typeface="Times New Roman" panose="02020603050405020304" pitchFamily="18" charset="0"/>
              </a:rPr>
              <a:t>Output Connection:</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Connect the analog output pin of the turbidity sensor to an analog input pin on the Arduino (e.g., A0 or any other available analog input pin).</a:t>
            </a:r>
          </a:p>
        </p:txBody>
      </p:sp>
    </p:spTree>
    <p:extLst>
      <p:ext uri="{BB962C8B-B14F-4D97-AF65-F5344CB8AC3E}">
        <p14:creationId xmlns:p14="http://schemas.microsoft.com/office/powerpoint/2010/main" val="195667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459" y="647861"/>
            <a:ext cx="8911687" cy="1280890"/>
          </a:xfrm>
        </p:spPr>
        <p:txBody>
          <a:bodyPr/>
          <a:lstStyle/>
          <a:p>
            <a:r>
              <a:rPr lang="en-US" b="1" dirty="0">
                <a:latin typeface="Garamond" panose="02020404030301010803" pitchFamily="18" charset="0"/>
              </a:rPr>
              <a:t>Working Steps:</a:t>
            </a:r>
            <a:endParaRPr lang="en-US" dirty="0"/>
          </a:p>
        </p:txBody>
      </p:sp>
      <p:sp>
        <p:nvSpPr>
          <p:cNvPr id="3" name="Content Placeholder 2"/>
          <p:cNvSpPr>
            <a:spLocks noGrp="1"/>
          </p:cNvSpPr>
          <p:nvPr>
            <p:ph idx="1"/>
          </p:nvPr>
        </p:nvSpPr>
        <p:spPr>
          <a:xfrm>
            <a:off x="2470459" y="1682338"/>
            <a:ext cx="8347962" cy="4409704"/>
          </a:xfrm>
        </p:spPr>
        <p:txBody>
          <a:bodyPr>
            <a:normAutofit lnSpcReduction="10000"/>
          </a:bodyPr>
          <a:lstStyle/>
          <a:p>
            <a:pPr>
              <a:buAutoNum type="arabicPeriod"/>
            </a:pPr>
            <a:r>
              <a:rPr lang="en-US" sz="2000" dirty="0" smtClean="0">
                <a:latin typeface="Times New Roman" panose="02020603050405020304" pitchFamily="18" charset="0"/>
                <a:cs typeface="Times New Roman" panose="02020603050405020304" pitchFamily="18" charset="0"/>
              </a:rPr>
              <a:t>Read </a:t>
            </a:r>
            <a:r>
              <a:rPr lang="en-US" sz="2000" dirty="0">
                <a:latin typeface="Times New Roman" panose="02020603050405020304" pitchFamily="18" charset="0"/>
                <a:cs typeface="Times New Roman" panose="02020603050405020304" pitchFamily="18" charset="0"/>
              </a:rPr>
              <a:t>an Analog input </a:t>
            </a:r>
            <a:r>
              <a:rPr lang="en-US" sz="2000" dirty="0" smtClean="0">
                <a:latin typeface="Times New Roman" panose="02020603050405020304" pitchFamily="18" charset="0"/>
                <a:cs typeface="Times New Roman" panose="02020603050405020304" pitchFamily="18" charset="0"/>
              </a:rPr>
              <a:t>pin(A0)  to y</a:t>
            </a:r>
          </a:p>
          <a:p>
            <a:pPr>
              <a:buAutoNum type="arabicPeriod"/>
            </a:pPr>
            <a:r>
              <a:rPr lang="en-US" sz="2000" dirty="0" smtClean="0">
                <a:latin typeface="Times New Roman" panose="02020603050405020304" pitchFamily="18" charset="0"/>
                <a:cs typeface="Times New Roman" panose="02020603050405020304" pitchFamily="18" charset="0"/>
              </a:rPr>
              <a:t>Declare the </a:t>
            </a:r>
            <a:r>
              <a:rPr lang="en-US" sz="2000" dirty="0" err="1" smtClean="0">
                <a:latin typeface="Times New Roman" panose="02020603050405020304" pitchFamily="18" charset="0"/>
                <a:cs typeface="Times New Roman" panose="02020603050405020304" pitchFamily="18" charset="0"/>
              </a:rPr>
              <a:t>varibles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U,a</a:t>
            </a:r>
            <a:r>
              <a:rPr lang="en-US" sz="2000" dirty="0" smtClean="0">
                <a:latin typeface="Times New Roman" panose="02020603050405020304" pitchFamily="18" charset="0"/>
                <a:cs typeface="Times New Roman" panose="02020603050405020304" pitchFamily="18" charset="0"/>
              </a:rPr>
              <a:t>, b, c with their calibrating  value</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U=((5*y)/1023);</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a </a:t>
            </a:r>
            <a:r>
              <a:rPr lang="pl-PL" sz="2000" dirty="0">
                <a:latin typeface="Times New Roman" panose="02020603050405020304" pitchFamily="18" charset="0"/>
                <a:cs typeface="Times New Roman" panose="02020603050405020304" pitchFamily="18" charset="0"/>
              </a:rPr>
              <a:t>= (5742.3 * U);</a:t>
            </a:r>
          </a:p>
          <a:p>
            <a:pPr marL="0" indent="0">
              <a:buNone/>
            </a:pPr>
            <a:r>
              <a:rPr lang="pl-PL"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b </a:t>
            </a:r>
            <a:r>
              <a:rPr lang="pl-PL" sz="2000" dirty="0">
                <a:latin typeface="Times New Roman" panose="02020603050405020304" pitchFamily="18" charset="0"/>
                <a:cs typeface="Times New Roman" panose="02020603050405020304" pitchFamily="18" charset="0"/>
              </a:rPr>
              <a:t>= (1120.4 * (U * U));</a:t>
            </a:r>
          </a:p>
          <a:p>
            <a:pPr marL="0" indent="0">
              <a:buNone/>
            </a:pPr>
            <a:r>
              <a:rPr lang="pl-PL"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c </a:t>
            </a:r>
            <a:r>
              <a:rPr lang="pl-PL" sz="2000" dirty="0">
                <a:latin typeface="Times New Roman" panose="02020603050405020304" pitchFamily="18" charset="0"/>
                <a:cs typeface="Times New Roman" panose="02020603050405020304" pitchFamily="18" charset="0"/>
              </a:rPr>
              <a:t>= 4352.9;</a:t>
            </a:r>
          </a:p>
          <a:p>
            <a:pPr marL="0" indent="0">
              <a:buNone/>
            </a:pPr>
            <a:r>
              <a:rPr lang="en-US" sz="2000" dirty="0" smtClean="0">
                <a:latin typeface="Times New Roman" panose="02020603050405020304" pitchFamily="18" charset="0"/>
                <a:cs typeface="Times New Roman" panose="02020603050405020304" pitchFamily="18" charset="0"/>
              </a:rPr>
              <a:t>3. Convert the volts into Turbidity  value by using this formula</a:t>
            </a:r>
          </a:p>
          <a:p>
            <a:pPr marL="0" indent="0">
              <a:buNone/>
            </a:pPr>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  </a:t>
            </a:r>
            <a:r>
              <a:rPr lang="pl-PL" sz="2000" dirty="0">
                <a:latin typeface="Times New Roman" panose="02020603050405020304" pitchFamily="18" charset="0"/>
                <a:cs typeface="Times New Roman" panose="02020603050405020304" pitchFamily="18" charset="0"/>
              </a:rPr>
              <a:t>Turbidity = (a - (b + c</a:t>
            </a:r>
            <a:r>
              <a:rPr lang="pl-PL"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2000" dirty="0" smtClean="0">
                <a:latin typeface="Times New Roman" panose="02020603050405020304" pitchFamily="18" charset="0"/>
                <a:cs typeface="Times New Roman" panose="02020603050405020304" pitchFamily="18" charset="0"/>
              </a:rPr>
              <a:t>4. </a:t>
            </a:r>
            <a:r>
              <a:rPr lang="en-US" sz="2000" b="1" dirty="0" smtClean="0">
                <a:latin typeface="Times New Roman" panose="02020603050405020304" pitchFamily="18" charset="0"/>
                <a:cs typeface="Times New Roman" panose="02020603050405020304" pitchFamily="18" charset="0"/>
              </a:rPr>
              <a:t>Condition: </a:t>
            </a:r>
            <a:r>
              <a:rPr lang="en-US" sz="2000" dirty="0" smtClean="0">
                <a:latin typeface="Times New Roman" panose="02020603050405020304" pitchFamily="18" charset="0"/>
                <a:cs typeface="Times New Roman" panose="02020603050405020304" pitchFamily="18" charset="0"/>
              </a:rPr>
              <a:t>If Turbidity  value &gt; </a:t>
            </a:r>
            <a:r>
              <a:rPr lang="en-US" sz="2000" dirty="0" err="1" smtClean="0">
                <a:latin typeface="Times New Roman" panose="02020603050405020304" pitchFamily="18" charset="0"/>
                <a:cs typeface="Times New Roman" panose="02020603050405020304" pitchFamily="18" charset="0"/>
              </a:rPr>
              <a:t>some_value_given</a:t>
            </a:r>
            <a:r>
              <a:rPr lang="en-US" sz="2000" dirty="0" smtClean="0">
                <a:latin typeface="Times New Roman" panose="02020603050405020304" pitchFamily="18" charset="0"/>
                <a:cs typeface="Times New Roman" panose="02020603050405020304" pitchFamily="18" charset="0"/>
              </a:rPr>
              <a:t> then automatic pipes open water flows  out and pump is ON (for new Water)</a:t>
            </a: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608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466" y="2346033"/>
            <a:ext cx="8911687" cy="1280890"/>
          </a:xfrm>
        </p:spPr>
        <p:txBody>
          <a:bodyPr>
            <a:noAutofit/>
          </a:bodyPr>
          <a:lstStyle/>
          <a:p>
            <a:r>
              <a:rPr lang="en-US" sz="8800" dirty="0" smtClean="0"/>
              <a:t>THANK YOU</a:t>
            </a:r>
            <a:endParaRPr lang="en-US" sz="8800" dirty="0"/>
          </a:p>
        </p:txBody>
      </p:sp>
      <p:sp>
        <p:nvSpPr>
          <p:cNvPr id="3" name="Content Placeholder 2"/>
          <p:cNvSpPr>
            <a:spLocks noGrp="1"/>
          </p:cNvSpPr>
          <p:nvPr>
            <p:ph idx="1"/>
          </p:nvPr>
        </p:nvSpPr>
        <p:spPr>
          <a:xfrm>
            <a:off x="2585499" y="4793673"/>
            <a:ext cx="8915400" cy="3777622"/>
          </a:xfrm>
        </p:spPr>
        <p:txBody>
          <a:bodyPr/>
          <a:lstStyle/>
          <a:p>
            <a:pPr marL="0" indent="0">
              <a:buNone/>
            </a:pPr>
            <a:endParaRPr lang="en-US" dirty="0"/>
          </a:p>
        </p:txBody>
      </p:sp>
    </p:spTree>
    <p:extLst>
      <p:ext uri="{BB962C8B-B14F-4D97-AF65-F5344CB8AC3E}">
        <p14:creationId xmlns:p14="http://schemas.microsoft.com/office/powerpoint/2010/main" val="4132074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15550"/>
            <a:ext cx="8911687" cy="1280890"/>
          </a:xfrm>
        </p:spPr>
        <p:txBody>
          <a:bodyPr/>
          <a:lstStyle/>
          <a:p>
            <a:r>
              <a:rPr lang="en-US" b="1" dirty="0" smtClean="0">
                <a:latin typeface="Garamond" panose="02020404030301010803" pitchFamily="18" charset="0"/>
              </a:rPr>
              <a:t>Components</a:t>
            </a:r>
            <a:endParaRPr lang="en-US" b="1" dirty="0">
              <a:latin typeface="Garamond" panose="02020404030301010803" pitchFamily="18" charset="0"/>
            </a:endParaRPr>
          </a:p>
        </p:txBody>
      </p:sp>
      <p:sp>
        <p:nvSpPr>
          <p:cNvPr id="3" name="Content Placeholder 2"/>
          <p:cNvSpPr>
            <a:spLocks noGrp="1"/>
          </p:cNvSpPr>
          <p:nvPr>
            <p:ph idx="1"/>
          </p:nvPr>
        </p:nvSpPr>
        <p:spPr>
          <a:xfrm>
            <a:off x="2589212" y="1725930"/>
            <a:ext cx="8915400" cy="4185292"/>
          </a:xfrm>
        </p:spPr>
        <p:txBody>
          <a:bodyPr>
            <a:normAutofit/>
          </a:bodyPr>
          <a:lstStyle/>
          <a:p>
            <a:pPr>
              <a:buFont typeface="Arial" panose="020B0604020202020204" pitchFamily="34" charset="0"/>
              <a:buChar char="•"/>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Arduino UNO R3 </a:t>
            </a:r>
          </a:p>
          <a:p>
            <a:pPr>
              <a:buFont typeface="Arial" panose="020B0604020202020204" pitchFamily="34" charset="0"/>
              <a:buChar char="•"/>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Potentiometer [instead PH sensor]</a:t>
            </a:r>
          </a:p>
          <a:p>
            <a:pPr>
              <a:buFont typeface="Arial" panose="020B0604020202020204" pitchFamily="34" charset="0"/>
              <a:buChar char="•"/>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Temperature Sensor[TMP36]</a:t>
            </a:r>
          </a:p>
          <a:p>
            <a:pPr>
              <a:buFont typeface="Arial" panose="020B0604020202020204" pitchFamily="34" charset="0"/>
              <a:buChar char="•"/>
            </a:pPr>
            <a:r>
              <a:rPr lang="en-US" sz="2000" dirty="0">
                <a:latin typeface="Times New Roman" panose="02020603050405020304" pitchFamily="18" charset="0"/>
                <a:ea typeface="Cambria" panose="02040503050406030204" pitchFamily="18" charset="0"/>
                <a:cs typeface="Times New Roman" panose="02020603050405020304" pitchFamily="18" charset="0"/>
              </a:rPr>
              <a:t>Turbidity </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Sensor</a:t>
            </a:r>
          </a:p>
          <a:p>
            <a:pPr>
              <a:buFont typeface="Arial" panose="020B0604020202020204" pitchFamily="34" charset="0"/>
              <a:buChar char="•"/>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LED [Light Emitted Diode]</a:t>
            </a:r>
          </a:p>
          <a:p>
            <a:pPr>
              <a:buFont typeface="Arial" panose="020B0604020202020204" pitchFamily="34" charset="0"/>
              <a:buChar char="•"/>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LCD [Liquid Crystal Display]</a:t>
            </a:r>
          </a:p>
          <a:p>
            <a:pPr>
              <a:buFont typeface="Arial" panose="020B0604020202020204" pitchFamily="34" charset="0"/>
              <a:buChar char="•"/>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Resistor</a:t>
            </a:r>
          </a:p>
          <a:p>
            <a:pPr>
              <a:buFont typeface="Arial" panose="020B0604020202020204" pitchFamily="34" charset="0"/>
              <a:buChar char="•"/>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Connecting wires</a:t>
            </a:r>
          </a:p>
          <a:p>
            <a:pPr>
              <a:buFont typeface="Arial" panose="020B0604020202020204" pitchFamily="34" charset="0"/>
              <a:buChar char="•"/>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DC Motor</a:t>
            </a:r>
            <a:endParaRPr lang="en-US" dirty="0" smtClean="0">
              <a:latin typeface="Times New Roman" panose="02020603050405020304" pitchFamily="18" charset="0"/>
              <a:ea typeface="Cambria" panose="02040503050406030204" pitchFamily="18" charset="0"/>
              <a:cs typeface="Times New Roman" panose="02020603050405020304" pitchFamily="18" charset="0"/>
            </a:endParaRPr>
          </a:p>
          <a:p>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50308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aramond" panose="02020404030301010803" pitchFamily="18" charset="0"/>
              </a:rPr>
              <a:t>Basic Steps to design Aqua management system</a:t>
            </a:r>
            <a:endParaRPr lang="en-US" dirty="0"/>
          </a:p>
        </p:txBody>
      </p:sp>
      <p:sp>
        <p:nvSpPr>
          <p:cNvPr id="3" name="Content Placeholder 2"/>
          <p:cNvSpPr>
            <a:spLocks noGrp="1"/>
          </p:cNvSpPr>
          <p:nvPr>
            <p:ph idx="1"/>
          </p:nvPr>
        </p:nvSpPr>
        <p:spPr/>
        <p:txBody>
          <a:bodyPr>
            <a:normAutofit/>
          </a:bodyPr>
          <a:lstStyle/>
          <a:p>
            <a:pPr>
              <a:buAutoNum type="arabicPeriod"/>
            </a:pPr>
            <a:r>
              <a:rPr lang="en-US" sz="2000" dirty="0" smtClean="0">
                <a:latin typeface="Times New Roman" panose="02020603050405020304" pitchFamily="18" charset="0"/>
                <a:cs typeface="Times New Roman" panose="02020603050405020304" pitchFamily="18" charset="0"/>
              </a:rPr>
              <a:t>Sensor Selection</a:t>
            </a:r>
          </a:p>
          <a:p>
            <a:pPr>
              <a:buAutoNum type="arabicPeriod"/>
            </a:pPr>
            <a:r>
              <a:rPr lang="en-US" sz="2000" dirty="0" smtClean="0">
                <a:latin typeface="Times New Roman" panose="02020603050405020304" pitchFamily="18" charset="0"/>
                <a:cs typeface="Times New Roman" panose="02020603050405020304" pitchFamily="18" charset="0"/>
              </a:rPr>
              <a:t>Circuit Connections</a:t>
            </a:r>
          </a:p>
          <a:p>
            <a:pPr>
              <a:buAutoNum type="arabicPeriod"/>
            </a:pPr>
            <a:r>
              <a:rPr lang="en-US" sz="2000" dirty="0" smtClean="0">
                <a:latin typeface="Times New Roman" panose="02020603050405020304" pitchFamily="18" charset="0"/>
                <a:cs typeface="Times New Roman" panose="02020603050405020304" pitchFamily="18" charset="0"/>
              </a:rPr>
              <a:t>Power Supply</a:t>
            </a:r>
          </a:p>
          <a:p>
            <a:pPr>
              <a:buAutoNum type="arabicPeriod"/>
            </a:pPr>
            <a:r>
              <a:rPr lang="en-US" sz="2000" dirty="0" smtClean="0">
                <a:latin typeface="Times New Roman" panose="02020603050405020304" pitchFamily="18" charset="0"/>
                <a:cs typeface="Times New Roman" panose="02020603050405020304" pitchFamily="18" charset="0"/>
              </a:rPr>
              <a:t>Arduino Programming</a:t>
            </a:r>
          </a:p>
          <a:p>
            <a:pPr>
              <a:buAutoNum type="arabicPeriod"/>
            </a:pPr>
            <a:r>
              <a:rPr lang="en-US" sz="2000" dirty="0" smtClean="0">
                <a:latin typeface="Times New Roman" panose="02020603050405020304" pitchFamily="18" charset="0"/>
                <a:cs typeface="Times New Roman" panose="02020603050405020304" pitchFamily="18" charset="0"/>
              </a:rPr>
              <a:t>Display or User interface</a:t>
            </a:r>
          </a:p>
          <a:p>
            <a:pPr>
              <a:buAutoNum type="arabicPeriod"/>
            </a:pPr>
            <a:r>
              <a:rPr lang="en-US" sz="2000" dirty="0" smtClean="0">
                <a:latin typeface="Times New Roman" panose="02020603050405020304" pitchFamily="18" charset="0"/>
                <a:cs typeface="Times New Roman" panose="02020603050405020304" pitchFamily="18" charset="0"/>
              </a:rPr>
              <a:t>Maintenance</a:t>
            </a:r>
            <a:endParaRPr lang="en-US" sz="2000" dirty="0" smtClean="0">
              <a:latin typeface="Times New Roman" panose="02020603050405020304" pitchFamily="18" charset="0"/>
              <a:cs typeface="Times New Roman" panose="02020603050405020304" pitchFamily="18" charset="0"/>
            </a:endParaRPr>
          </a:p>
          <a:p>
            <a:pPr>
              <a:buAutoNum type="arabicPeriod"/>
            </a:pPr>
            <a:r>
              <a:rPr lang="en-US" sz="2000" dirty="0" smtClean="0">
                <a:latin typeface="Times New Roman" panose="02020603050405020304" pitchFamily="18" charset="0"/>
                <a:cs typeface="Times New Roman" panose="02020603050405020304" pitchFamily="18" charset="0"/>
              </a:rPr>
              <a:t>Protection(sensor)</a:t>
            </a:r>
          </a:p>
          <a:p>
            <a:pPr>
              <a:buFont typeface="Wingdings 3" charset="2"/>
              <a:buAutoNum type="arabicPeriod"/>
            </a:pPr>
            <a:r>
              <a:rPr lang="en-US" sz="2000" dirty="0">
                <a:latin typeface="Times New Roman" panose="02020603050405020304" pitchFamily="18" charset="0"/>
                <a:cs typeface="Times New Roman" panose="02020603050405020304" pitchFamily="18" charset="0"/>
              </a:rPr>
              <a:t>Installing and Testing</a:t>
            </a: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34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861" y="611422"/>
            <a:ext cx="8911687" cy="1280890"/>
          </a:xfrm>
        </p:spPr>
        <p:txBody>
          <a:bodyPr/>
          <a:lstStyle/>
          <a:p>
            <a:r>
              <a:rPr lang="en-US" b="1" dirty="0" smtClean="0">
                <a:latin typeface="Garamond" panose="02020404030301010803" pitchFamily="18" charset="0"/>
              </a:rPr>
              <a:t>Arduino UNO </a:t>
            </a:r>
            <a:endParaRPr lang="en-US" b="1" dirty="0">
              <a:latin typeface="Garamond" panose="02020404030301010803" pitchFamily="18" charset="0"/>
            </a:endParaRPr>
          </a:p>
        </p:txBody>
      </p:sp>
      <p:sp>
        <p:nvSpPr>
          <p:cNvPr id="3" name="Content Placeholder 2"/>
          <p:cNvSpPr>
            <a:spLocks noGrp="1"/>
          </p:cNvSpPr>
          <p:nvPr>
            <p:ph idx="1"/>
          </p:nvPr>
        </p:nvSpPr>
        <p:spPr>
          <a:xfrm>
            <a:off x="2141446" y="1648460"/>
            <a:ext cx="8915400" cy="3777622"/>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Arduino UNO is a Standard board of </a:t>
            </a:r>
            <a:r>
              <a:rPr lang="en-US" dirty="0" err="1" smtClean="0">
                <a:latin typeface="Times New Roman" panose="02020603050405020304" pitchFamily="18" charset="0"/>
                <a:cs typeface="Times New Roman" panose="02020603050405020304" pitchFamily="18" charset="0"/>
              </a:rPr>
              <a:t>Arduino.Uno</a:t>
            </a:r>
            <a:r>
              <a:rPr lang="en-US" dirty="0" smtClean="0">
                <a:latin typeface="Times New Roman" panose="02020603050405020304" pitchFamily="18" charset="0"/>
                <a:cs typeface="Times New Roman" panose="02020603050405020304" pitchFamily="18" charset="0"/>
              </a:rPr>
              <a:t> means ‘one’ in Italian.</a:t>
            </a:r>
          </a:p>
          <a:p>
            <a:pPr marL="0" indent="0">
              <a:buNone/>
            </a:pPr>
            <a:r>
              <a:rPr lang="en-US" dirty="0" smtClean="0">
                <a:latin typeface="Times New Roman" panose="02020603050405020304" pitchFamily="18" charset="0"/>
                <a:cs typeface="Times New Roman" panose="02020603050405020304" pitchFamily="18" charset="0"/>
              </a:rPr>
              <a:t>It consists: </a:t>
            </a:r>
          </a:p>
          <a:p>
            <a:pPr marL="0" indent="0">
              <a:buNone/>
            </a:pPr>
            <a:r>
              <a:rPr lang="en-US" dirty="0" smtClean="0">
                <a:latin typeface="Times New Roman" panose="02020603050405020304" pitchFamily="18" charset="0"/>
                <a:cs typeface="Times New Roman" panose="02020603050405020304" pitchFamily="18" charset="0"/>
              </a:rPr>
              <a:t>ATmega328P</a:t>
            </a:r>
          </a:p>
          <a:p>
            <a:pPr marL="0" indent="0">
              <a:buNone/>
            </a:pPr>
            <a:r>
              <a:rPr lang="en-US" dirty="0" smtClean="0">
                <a:latin typeface="Times New Roman" panose="02020603050405020304" pitchFamily="18" charset="0"/>
                <a:cs typeface="Times New Roman" panose="02020603050405020304" pitchFamily="18" charset="0"/>
              </a:rPr>
              <a:t>Digital I/O pins [14 digital pins]</a:t>
            </a:r>
          </a:p>
          <a:p>
            <a:pPr marL="0" indent="0">
              <a:buNone/>
            </a:pPr>
            <a:r>
              <a:rPr lang="en-US" dirty="0" smtClean="0">
                <a:latin typeface="Times New Roman" panose="02020603050405020304" pitchFamily="18" charset="0"/>
                <a:cs typeface="Times New Roman" panose="02020603050405020304" pitchFamily="18" charset="0"/>
              </a:rPr>
              <a:t>Analog pins [6 input pins]</a:t>
            </a:r>
          </a:p>
          <a:p>
            <a:pPr marL="0" indent="0">
              <a:buNone/>
            </a:pPr>
            <a:r>
              <a:rPr lang="en-US" dirty="0" smtClean="0">
                <a:latin typeface="Times New Roman" panose="02020603050405020304" pitchFamily="18" charset="0"/>
                <a:cs typeface="Times New Roman" panose="02020603050405020304" pitchFamily="18" charset="0"/>
              </a:rPr>
              <a:t>USB connector</a:t>
            </a:r>
          </a:p>
          <a:p>
            <a:pPr marL="0" indent="0">
              <a:buNone/>
            </a:pPr>
            <a:r>
              <a:rPr lang="en-US" dirty="0" smtClean="0">
                <a:latin typeface="Times New Roman" panose="02020603050405020304" pitchFamily="18" charset="0"/>
                <a:cs typeface="Times New Roman" panose="02020603050405020304" pitchFamily="18" charset="0"/>
              </a:rPr>
              <a:t>Power jack</a:t>
            </a:r>
          </a:p>
          <a:p>
            <a:pPr marL="0" indent="0">
              <a:buNone/>
            </a:pPr>
            <a:r>
              <a:rPr lang="en-US" dirty="0" smtClean="0">
                <a:latin typeface="Times New Roman" panose="02020603050405020304" pitchFamily="18" charset="0"/>
                <a:cs typeface="Times New Roman" panose="02020603050405020304" pitchFamily="18" charset="0"/>
              </a:rPr>
              <a:t>ICSP(In-circuit Serial Programming) header</a:t>
            </a:r>
          </a:p>
          <a:p>
            <a:pPr marL="0" indent="0">
              <a:buNone/>
            </a:pPr>
            <a:r>
              <a:rPr lang="en-US" dirty="0" smtClean="0">
                <a:latin typeface="Times New Roman" panose="02020603050405020304" pitchFamily="18" charset="0"/>
                <a:cs typeface="Times New Roman" panose="02020603050405020304" pitchFamily="18" charset="0"/>
              </a:rPr>
              <a:t>Power and Reset Button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rotWithShape="1">
          <a:blip r:embed="rId2"/>
          <a:srcRect b="5589"/>
          <a:stretch/>
        </p:blipFill>
        <p:spPr>
          <a:xfrm>
            <a:off x="6685026" y="2250463"/>
            <a:ext cx="4415522" cy="3035896"/>
          </a:xfrm>
          <a:prstGeom prst="rect">
            <a:avLst/>
          </a:prstGeom>
        </p:spPr>
      </p:pic>
    </p:spTree>
    <p:extLst>
      <p:ext uri="{BB962C8B-B14F-4D97-AF65-F5344CB8AC3E}">
        <p14:creationId xmlns:p14="http://schemas.microsoft.com/office/powerpoint/2010/main" val="2796787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49510"/>
            <a:ext cx="8911687" cy="1280890"/>
          </a:xfrm>
        </p:spPr>
        <p:txBody>
          <a:bodyPr/>
          <a:lstStyle/>
          <a:p>
            <a:r>
              <a:rPr lang="en-US" b="1" dirty="0" err="1" smtClean="0">
                <a:latin typeface="Garamond" panose="02020404030301010803" pitchFamily="18" charset="0"/>
              </a:rPr>
              <a:t>Tinkercad</a:t>
            </a:r>
            <a:r>
              <a:rPr lang="en-US" b="1" dirty="0" smtClean="0">
                <a:latin typeface="Garamond" panose="02020404030301010803" pitchFamily="18" charset="0"/>
              </a:rPr>
              <a:t> Software</a:t>
            </a:r>
            <a:endParaRPr lang="en-US" b="1" dirty="0">
              <a:latin typeface="Garamond" panose="02020404030301010803" pitchFamily="18" charset="0"/>
            </a:endParaRPr>
          </a:p>
        </p:txBody>
      </p:sp>
      <p:sp>
        <p:nvSpPr>
          <p:cNvPr id="5" name="Content Placeholder 4"/>
          <p:cNvSpPr>
            <a:spLocks noGrp="1"/>
          </p:cNvSpPr>
          <p:nvPr>
            <p:ph idx="1"/>
          </p:nvPr>
        </p:nvSpPr>
        <p:spPr>
          <a:xfrm>
            <a:off x="2589212" y="1930400"/>
            <a:ext cx="8129588" cy="3777622"/>
          </a:xfrm>
        </p:spPr>
        <p:txBody>
          <a:bodyPr>
            <a:normAutofit/>
          </a:bodyPr>
          <a:lstStyle/>
          <a:p>
            <a:pPr algn="just">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Tinkercad</a:t>
            </a:r>
            <a:r>
              <a:rPr lang="en-US" sz="2000" dirty="0" smtClean="0">
                <a:latin typeface="Times New Roman" panose="02020603050405020304" pitchFamily="18" charset="0"/>
                <a:cs typeface="Times New Roman" panose="02020603050405020304" pitchFamily="18" charset="0"/>
              </a:rPr>
              <a:t> is a Software which is used to runs the 3D modelling programs in a online web browser.</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It’s a free-of-charge.</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is founded by kai Backman who is the former Google engineer and </a:t>
            </a:r>
            <a:r>
              <a:rPr lang="en-US" sz="2000" dirty="0" err="1" smtClean="0">
                <a:latin typeface="Times New Roman" panose="02020603050405020304" pitchFamily="18" charset="0"/>
                <a:cs typeface="Times New Roman" panose="02020603050405020304" pitchFamily="18" charset="0"/>
              </a:rPr>
              <a:t>Mikko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Mononen</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Especially the design of physical items, accessible to the general Public.</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can make our designs as per our project related requirements.</a:t>
            </a:r>
          </a:p>
        </p:txBody>
      </p:sp>
    </p:spTree>
    <p:extLst>
      <p:ext uri="{BB962C8B-B14F-4D97-AF65-F5344CB8AC3E}">
        <p14:creationId xmlns:p14="http://schemas.microsoft.com/office/powerpoint/2010/main" val="1180286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225" y="611410"/>
            <a:ext cx="9459375" cy="1280890"/>
          </a:xfrm>
        </p:spPr>
        <p:txBody>
          <a:bodyPr>
            <a:normAutofit/>
          </a:bodyPr>
          <a:lstStyle/>
          <a:p>
            <a:r>
              <a:rPr lang="en-US" sz="3200" b="1" dirty="0" smtClean="0">
                <a:latin typeface="Garamond" panose="02020404030301010803" pitchFamily="18" charset="0"/>
              </a:rPr>
              <a:t>Connecting Temperature Sensor with Arduino Board</a:t>
            </a:r>
            <a:endParaRPr lang="en-US" sz="3200" b="1" dirty="0">
              <a:latin typeface="Garamond" panose="02020404030301010803" pitchFamily="18" charset="0"/>
            </a:endParaRPr>
          </a:p>
        </p:txBody>
      </p:sp>
      <p:pic>
        <p:nvPicPr>
          <p:cNvPr id="4" name="Content Placeholder 3"/>
          <p:cNvPicPr>
            <a:picLocks noGrp="1" noChangeAspect="1"/>
          </p:cNvPicPr>
          <p:nvPr>
            <p:ph idx="1"/>
          </p:nvPr>
        </p:nvPicPr>
        <p:blipFill>
          <a:blip r:embed="rId2"/>
          <a:stretch>
            <a:fillRect/>
          </a:stretch>
        </p:blipFill>
        <p:spPr>
          <a:xfrm>
            <a:off x="3067896" y="1892300"/>
            <a:ext cx="6355504" cy="4076700"/>
          </a:xfrm>
          <a:prstGeom prst="rect">
            <a:avLst/>
          </a:prstGeom>
        </p:spPr>
      </p:pic>
    </p:spTree>
    <p:extLst>
      <p:ext uri="{BB962C8B-B14F-4D97-AF65-F5344CB8AC3E}">
        <p14:creationId xmlns:p14="http://schemas.microsoft.com/office/powerpoint/2010/main" val="2575722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0" y="586010"/>
            <a:ext cx="8911687" cy="1280890"/>
          </a:xfrm>
        </p:spPr>
        <p:txBody>
          <a:bodyPr/>
          <a:lstStyle/>
          <a:p>
            <a:r>
              <a:rPr lang="en-US" b="1" dirty="0" smtClean="0">
                <a:latin typeface="Garamond" panose="02020404030301010803" pitchFamily="18" charset="0"/>
              </a:rPr>
              <a:t>The Circuit </a:t>
            </a:r>
            <a:r>
              <a:rPr lang="en-US" b="1" dirty="0" err="1">
                <a:latin typeface="Garamond" panose="02020404030301010803" pitchFamily="18" charset="0"/>
              </a:rPr>
              <a:t>C</a:t>
            </a:r>
            <a:r>
              <a:rPr lang="en-US" b="1" dirty="0" err="1" smtClean="0">
                <a:latin typeface="Garamond" panose="02020404030301010803" pitchFamily="18" charset="0"/>
              </a:rPr>
              <a:t>onnetions</a:t>
            </a:r>
            <a:r>
              <a:rPr lang="en-US" b="1" dirty="0" smtClean="0">
                <a:latin typeface="Garamond" panose="02020404030301010803" pitchFamily="18" charset="0"/>
              </a:rPr>
              <a:t>:</a:t>
            </a:r>
            <a:endParaRPr lang="en-US" b="1" dirty="0">
              <a:latin typeface="Garamond" panose="02020404030301010803" pitchFamily="18" charset="0"/>
            </a:endParaRPr>
          </a:p>
        </p:txBody>
      </p:sp>
      <p:sp>
        <p:nvSpPr>
          <p:cNvPr id="3" name="Content Placeholder 2"/>
          <p:cNvSpPr>
            <a:spLocks noGrp="1"/>
          </p:cNvSpPr>
          <p:nvPr>
            <p:ph idx="1"/>
          </p:nvPr>
        </p:nvSpPr>
        <p:spPr>
          <a:xfrm>
            <a:off x="2380187" y="1600200"/>
            <a:ext cx="9418114" cy="4565022"/>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The Temperature Sensor having 3 inputs</a:t>
            </a:r>
          </a:p>
          <a:p>
            <a:pPr>
              <a:buAutoNum type="arabicPeriod"/>
            </a:pPr>
            <a:r>
              <a:rPr lang="en-US" sz="2000" dirty="0" smtClean="0">
                <a:latin typeface="Times New Roman" panose="02020603050405020304" pitchFamily="18" charset="0"/>
                <a:cs typeface="Times New Roman" panose="02020603050405020304" pitchFamily="18" charset="0"/>
              </a:rPr>
              <a:t>Analog pin(A0) connected to the temperature sensor(</a:t>
            </a:r>
            <a:r>
              <a:rPr lang="en-US" sz="2000" dirty="0" err="1" smtClean="0">
                <a:latin typeface="Times New Roman" panose="02020603050405020304" pitchFamily="18" charset="0"/>
                <a:cs typeface="Times New Roman" panose="02020603050405020304" pitchFamily="18" charset="0"/>
              </a:rPr>
              <a:t>Vout</a:t>
            </a:r>
            <a:r>
              <a:rPr lang="en-US" sz="2000" dirty="0" smtClean="0">
                <a:latin typeface="Times New Roman" panose="02020603050405020304" pitchFamily="18" charset="0"/>
                <a:cs typeface="Times New Roman" panose="02020603050405020304" pitchFamily="18" charset="0"/>
              </a:rPr>
              <a:t>)</a:t>
            </a:r>
          </a:p>
          <a:p>
            <a:pPr>
              <a:buAutoNum type="arabicPeriod"/>
            </a:pPr>
            <a:r>
              <a:rPr lang="en-US" sz="2000" dirty="0" smtClean="0">
                <a:latin typeface="Times New Roman" panose="02020603050405020304" pitchFamily="18" charset="0"/>
                <a:cs typeface="Times New Roman" panose="02020603050405020304" pitchFamily="18" charset="0"/>
              </a:rPr>
              <a:t>Power terminal is connected to the 5V</a:t>
            </a:r>
          </a:p>
          <a:p>
            <a:pPr>
              <a:buAutoNum type="arabicPeriod"/>
            </a:pPr>
            <a:r>
              <a:rPr lang="en-US" sz="2000" dirty="0" smtClean="0">
                <a:latin typeface="Times New Roman" panose="02020603050405020304" pitchFamily="18" charset="0"/>
                <a:cs typeface="Times New Roman" panose="02020603050405020304" pitchFamily="18" charset="0"/>
              </a:rPr>
              <a:t>Connected to Ground</a:t>
            </a:r>
          </a:p>
          <a:p>
            <a:pPr marL="0" indent="0">
              <a:buNone/>
            </a:pPr>
            <a:r>
              <a:rPr lang="en-US" sz="2000" dirty="0" smtClean="0">
                <a:latin typeface="Times New Roman" panose="02020603050405020304" pitchFamily="18" charset="0"/>
                <a:cs typeface="Times New Roman" panose="02020603050405020304" pitchFamily="18" charset="0"/>
              </a:rPr>
              <a:t>There are 2 LEDs are connected  to digital pins (output)</a:t>
            </a:r>
          </a:p>
          <a:p>
            <a:pPr marL="0" indent="0">
              <a:buNone/>
            </a:pPr>
            <a:r>
              <a:rPr lang="en-US" sz="2000" dirty="0" smtClean="0">
                <a:latin typeface="Times New Roman" panose="02020603050405020304" pitchFamily="18" charset="0"/>
                <a:cs typeface="Times New Roman" panose="02020603050405020304" pitchFamily="18" charset="0"/>
              </a:rPr>
              <a:t>Whenever the connections are completed then we can write the code as per our conditions. </a:t>
            </a:r>
          </a:p>
          <a:p>
            <a:pPr marL="0" indent="0">
              <a:buNone/>
            </a:pPr>
            <a:r>
              <a:rPr lang="en-US" sz="2000" b="1" dirty="0" smtClean="0">
                <a:latin typeface="Times New Roman" panose="02020603050405020304" pitchFamily="18" charset="0"/>
                <a:cs typeface="Times New Roman" panose="02020603050405020304" pitchFamily="18" charset="0"/>
              </a:rPr>
              <a:t>Condition:1</a:t>
            </a:r>
            <a:r>
              <a:rPr lang="en-US" sz="2000" dirty="0" smtClean="0">
                <a:latin typeface="Times New Roman" panose="02020603050405020304" pitchFamily="18" charset="0"/>
                <a:cs typeface="Times New Roman" panose="02020603050405020304" pitchFamily="18" charset="0"/>
              </a:rPr>
              <a:t> If the temperature level is high(&gt;30) then the Red LED is glow</a:t>
            </a:r>
          </a:p>
          <a:p>
            <a:pPr marL="0" indent="0">
              <a:buNone/>
            </a:pPr>
            <a:r>
              <a:rPr lang="en-US" sz="2000" b="1" dirty="0" smtClean="0">
                <a:latin typeface="Times New Roman" panose="02020603050405020304" pitchFamily="18" charset="0"/>
                <a:cs typeface="Times New Roman" panose="02020603050405020304" pitchFamily="18" charset="0"/>
              </a:rPr>
              <a:t>Condition:2</a:t>
            </a:r>
            <a:r>
              <a:rPr lang="en-US" sz="2000" dirty="0" smtClean="0">
                <a:latin typeface="Times New Roman" panose="02020603050405020304" pitchFamily="18" charset="0"/>
                <a:cs typeface="Times New Roman" panose="02020603050405020304" pitchFamily="18" charset="0"/>
              </a:rPr>
              <a:t> If the temperature level is low(&lt;25) then the Blue LED is glow</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a:buAutoNum type="arabicPeriod"/>
            </a:pPr>
            <a:endParaRPr lang="en-US" sz="2000" dirty="0" smtClean="0">
              <a:latin typeface="Times New Roman" panose="02020603050405020304" pitchFamily="18" charset="0"/>
              <a:cs typeface="Times New Roman" panose="02020603050405020304" pitchFamily="18" charset="0"/>
            </a:endParaRPr>
          </a:p>
          <a:p>
            <a:pPr>
              <a:buAutoNum type="arabicPeriod"/>
            </a:pPr>
            <a:endParaRPr lang="en-US" sz="20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l="29531" t="17145" r="29500" b="4634"/>
          <a:stretch/>
        </p:blipFill>
        <p:spPr>
          <a:xfrm>
            <a:off x="8982331" y="1600200"/>
            <a:ext cx="2610913" cy="2080260"/>
          </a:xfrm>
          <a:prstGeom prst="rect">
            <a:avLst/>
          </a:prstGeom>
        </p:spPr>
      </p:pic>
    </p:spTree>
    <p:extLst>
      <p:ext uri="{BB962C8B-B14F-4D97-AF65-F5344CB8AC3E}">
        <p14:creationId xmlns:p14="http://schemas.microsoft.com/office/powerpoint/2010/main" val="3554564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98710"/>
            <a:ext cx="8911687" cy="1280890"/>
          </a:xfrm>
        </p:spPr>
        <p:txBody>
          <a:bodyPr/>
          <a:lstStyle/>
          <a:p>
            <a:r>
              <a:rPr lang="en-US" b="1" dirty="0" smtClean="0">
                <a:latin typeface="Garamond" panose="02020404030301010803" pitchFamily="18" charset="0"/>
              </a:rPr>
              <a:t>Working Steps:</a:t>
            </a:r>
            <a:endParaRPr lang="en-US" b="1" dirty="0">
              <a:latin typeface="Garamond" panose="02020404030301010803" pitchFamily="18" charset="0"/>
            </a:endParaRPr>
          </a:p>
        </p:txBody>
      </p:sp>
      <p:sp>
        <p:nvSpPr>
          <p:cNvPr id="3" name="Content Placeholder 2"/>
          <p:cNvSpPr>
            <a:spLocks noGrp="1"/>
          </p:cNvSpPr>
          <p:nvPr>
            <p:ph idx="1"/>
          </p:nvPr>
        </p:nvSpPr>
        <p:spPr>
          <a:xfrm>
            <a:off x="2589212" y="1600200"/>
            <a:ext cx="8915400" cy="40767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1.Read an  Analog input value(A0)</a:t>
            </a:r>
          </a:p>
          <a:p>
            <a:pPr marL="0" indent="0">
              <a:buNone/>
            </a:pPr>
            <a:r>
              <a:rPr lang="en-US" sz="2000" dirty="0" smtClean="0">
                <a:latin typeface="Times New Roman" panose="02020603050405020304" pitchFamily="18" charset="0"/>
                <a:cs typeface="Times New Roman" panose="02020603050405020304" pitchFamily="18" charset="0"/>
              </a:rPr>
              <a:t>2.Initialize serial communication</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Serial.begin</a:t>
            </a:r>
            <a:r>
              <a:rPr lang="en-US" sz="2000" dirty="0" smtClean="0">
                <a:latin typeface="Times New Roman" panose="02020603050405020304" pitchFamily="18" charset="0"/>
                <a:cs typeface="Times New Roman" panose="02020603050405020304" pitchFamily="18" charset="0"/>
              </a:rPr>
              <a:t>(value)</a:t>
            </a:r>
          </a:p>
          <a:p>
            <a:pPr marL="0" indent="0">
              <a:buNone/>
            </a:pPr>
            <a:r>
              <a:rPr lang="en-US" sz="2000" dirty="0" smtClean="0">
                <a:latin typeface="Times New Roman" panose="02020603050405020304" pitchFamily="18" charset="0"/>
                <a:cs typeface="Times New Roman" panose="02020603050405020304" pitchFamily="18" charset="0"/>
              </a:rPr>
              <a:t>3.Read </a:t>
            </a:r>
            <a:r>
              <a:rPr lang="en-US" sz="2000" dirty="0">
                <a:latin typeface="Times New Roman" panose="02020603050405020304" pitchFamily="18" charset="0"/>
                <a:cs typeface="Times New Roman" panose="02020603050405020304" pitchFamily="18" charset="0"/>
              </a:rPr>
              <a:t>analog value from the temperature </a:t>
            </a:r>
            <a:r>
              <a:rPr lang="en-US" sz="2000" dirty="0" smtClean="0">
                <a:latin typeface="Times New Roman" panose="02020603050405020304" pitchFamily="18" charset="0"/>
                <a:cs typeface="Times New Roman" panose="02020603050405020304" pitchFamily="18" charset="0"/>
              </a:rPr>
              <a:t>sensor</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sensorValue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analogRead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analogPin</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4.Convert </a:t>
            </a:r>
            <a:r>
              <a:rPr lang="en-US" sz="2000" dirty="0">
                <a:latin typeface="Times New Roman" panose="02020603050405020304" pitchFamily="18" charset="0"/>
                <a:cs typeface="Times New Roman" panose="02020603050405020304" pitchFamily="18" charset="0"/>
              </a:rPr>
              <a:t>analog value to voltage (assuming 5V reference</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voltage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sensorValue</a:t>
            </a:r>
            <a:r>
              <a:rPr lang="en-US" sz="2000" dirty="0">
                <a:latin typeface="Times New Roman" panose="02020603050405020304" pitchFamily="18" charset="0"/>
                <a:cs typeface="Times New Roman" panose="02020603050405020304" pitchFamily="18" charset="0"/>
              </a:rPr>
              <a:t> * (6.0 / 1023.0</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5.Convert </a:t>
            </a:r>
            <a:r>
              <a:rPr lang="en-US" sz="2000" dirty="0">
                <a:latin typeface="Times New Roman" panose="02020603050405020304" pitchFamily="18" charset="0"/>
                <a:cs typeface="Times New Roman" panose="02020603050405020304" pitchFamily="18" charset="0"/>
              </a:rPr>
              <a:t>voltage to temperature in degrees </a:t>
            </a:r>
            <a:r>
              <a:rPr lang="en-US" sz="2000" dirty="0" smtClean="0">
                <a:latin typeface="Times New Roman" panose="02020603050405020304" pitchFamily="18" charset="0"/>
                <a:cs typeface="Times New Roman" panose="02020603050405020304" pitchFamily="18" charset="0"/>
              </a:rPr>
              <a:t>Celsius</a:t>
            </a:r>
          </a:p>
          <a:p>
            <a:pPr marL="0" indent="0">
              <a:buNone/>
            </a:pPr>
            <a:r>
              <a:rPr lang="en-US" sz="2000" dirty="0" smtClean="0">
                <a:latin typeface="Times New Roman" panose="02020603050405020304" pitchFamily="18" charset="0"/>
                <a:cs typeface="Times New Roman" panose="02020603050405020304" pitchFamily="18" charset="0"/>
              </a:rPr>
              <a:t>   temperature </a:t>
            </a:r>
            <a:r>
              <a:rPr lang="en-US" sz="2000" dirty="0">
                <a:latin typeface="Times New Roman" panose="02020603050405020304" pitchFamily="18" charset="0"/>
                <a:cs typeface="Times New Roman" panose="02020603050405020304" pitchFamily="18" charset="0"/>
              </a:rPr>
              <a:t>= (voltage - 0.5) * 100;</a:t>
            </a:r>
          </a:p>
        </p:txBody>
      </p:sp>
    </p:spTree>
    <p:extLst>
      <p:ext uri="{BB962C8B-B14F-4D97-AF65-F5344CB8AC3E}">
        <p14:creationId xmlns:p14="http://schemas.microsoft.com/office/powerpoint/2010/main" val="296088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925" y="674910"/>
            <a:ext cx="9599075" cy="607790"/>
          </a:xfrm>
        </p:spPr>
        <p:txBody>
          <a:bodyPr>
            <a:normAutofit fontScale="90000"/>
          </a:bodyPr>
          <a:lstStyle/>
          <a:p>
            <a:r>
              <a:rPr lang="en-US" b="1" dirty="0">
                <a:latin typeface="Garamond" panose="02020404030301010803" pitchFamily="18" charset="0"/>
              </a:rPr>
              <a:t>Connecting </a:t>
            </a:r>
            <a:r>
              <a:rPr lang="en-US" b="1" dirty="0" smtClean="0">
                <a:latin typeface="Garamond" panose="02020404030301010803" pitchFamily="18" charset="0"/>
              </a:rPr>
              <a:t>Potentiometer </a:t>
            </a:r>
            <a:r>
              <a:rPr lang="en-US" b="1" dirty="0">
                <a:latin typeface="Garamond" panose="02020404030301010803" pitchFamily="18" charset="0"/>
              </a:rPr>
              <a:t>with Arduino Board</a:t>
            </a:r>
            <a:endParaRPr lang="en-US" dirty="0"/>
          </a:p>
        </p:txBody>
      </p:sp>
      <p:pic>
        <p:nvPicPr>
          <p:cNvPr id="4" name="Content Placeholder 3"/>
          <p:cNvPicPr>
            <a:picLocks noGrp="1" noChangeAspect="1"/>
          </p:cNvPicPr>
          <p:nvPr>
            <p:ph idx="1"/>
          </p:nvPr>
        </p:nvPicPr>
        <p:blipFill>
          <a:blip r:embed="rId2"/>
          <a:stretch>
            <a:fillRect/>
          </a:stretch>
        </p:blipFill>
        <p:spPr>
          <a:xfrm>
            <a:off x="3340513" y="1854200"/>
            <a:ext cx="5574888" cy="3797300"/>
          </a:xfrm>
          <a:prstGeom prst="rect">
            <a:avLst/>
          </a:prstGeom>
        </p:spPr>
      </p:pic>
    </p:spTree>
    <p:extLst>
      <p:ext uri="{BB962C8B-B14F-4D97-AF65-F5344CB8AC3E}">
        <p14:creationId xmlns:p14="http://schemas.microsoft.com/office/powerpoint/2010/main" val="1025642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1327</TotalTime>
  <Words>843</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Cambria</vt:lpstr>
      <vt:lpstr>Century Gothic</vt:lpstr>
      <vt:lpstr>Garamond</vt:lpstr>
      <vt:lpstr>Times New Roman</vt:lpstr>
      <vt:lpstr>Wingdings</vt:lpstr>
      <vt:lpstr>Wingdings 3</vt:lpstr>
      <vt:lpstr>Wisp</vt:lpstr>
      <vt:lpstr>Hardware Connections</vt:lpstr>
      <vt:lpstr>Components</vt:lpstr>
      <vt:lpstr>Basic Steps to design Aqua management system</vt:lpstr>
      <vt:lpstr>Arduino UNO </vt:lpstr>
      <vt:lpstr>Tinkercad Software</vt:lpstr>
      <vt:lpstr>Connecting Temperature Sensor with Arduino Board</vt:lpstr>
      <vt:lpstr>The Circuit Connetions:</vt:lpstr>
      <vt:lpstr>Working Steps:</vt:lpstr>
      <vt:lpstr>Connecting Potentiometer with Arduino Board</vt:lpstr>
      <vt:lpstr>The Circuit Connetions:</vt:lpstr>
      <vt:lpstr>Dissolved Oxygen Sensor Circuit</vt:lpstr>
      <vt:lpstr>The Circuit Connetions:</vt:lpstr>
      <vt:lpstr>Working Steps:</vt:lpstr>
      <vt:lpstr>Turbidity Sensor Circuit:</vt:lpstr>
      <vt:lpstr>The Circuit Connetions:</vt:lpstr>
      <vt:lpstr>Working Steps: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Haseena</dc:creator>
  <cp:lastModifiedBy>Haseena</cp:lastModifiedBy>
  <cp:revision>37</cp:revision>
  <dcterms:created xsi:type="dcterms:W3CDTF">2023-07-13T05:13:27Z</dcterms:created>
  <dcterms:modified xsi:type="dcterms:W3CDTF">2023-07-19T05:10:47Z</dcterms:modified>
</cp:coreProperties>
</file>