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c31d4f7f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c31d4f7f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c31d4f7f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c31d4f7f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c31d4f7f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c31d4f7f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c31d4f7f_1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9c31d4f7f_1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9c31d4f7f_1_3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9c31d4f7f_1_3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c31d4f7f_1_3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c31d4f7f_1_3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c31d4f7f_1_3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c31d4f7f_1_3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9c31d4f7f_1_3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9c31d4f7f_1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c31d4f7f_1_3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c31d4f7f_1_3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c31d4f7f_1_3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c31d4f7f_1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9c31d4f7f_1_3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9c31d4f7f_1_3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c31d4f7f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c31d4f7f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9c31d4f7f_1_3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9c31d4f7f_1_3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c31d4f7f_1_3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9c31d4f7f_1_3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9c31d4f7f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9c31d4f7f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c31d4f7f_1_3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9c31d4f7f_1_3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c31d4f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c31d4f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97b15808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97b15808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c31d4f7f_1_3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c31d4f7f_1_3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c31d4f7f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9c31d4f7f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c31d4f7f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9c31d4f7f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c31d4f7f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9c31d4f7f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c31d4f7f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c31d4f7f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ahanabhatp@gmail.com" TargetMode="External"/><Relationship Id="rId4" Type="http://schemas.openxmlformats.org/officeDocument/2006/relationships/hyperlink" Target="mailto:skarunasagar3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354075" y="17864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u="sng"/>
              <a:t>HCI Project</a:t>
            </a:r>
            <a:endParaRPr sz="61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926075" y="179925"/>
            <a:ext cx="2259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CIVILIANS</a:t>
            </a:r>
            <a:endParaRPr u="sng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10125" y="788625"/>
            <a:ext cx="7038900" cy="4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Pedestrians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scared to cross roads, fearing which vehicle will run over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Wait for traffic signals to turn red so that they can cross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moment it turns red, cross fast to the other side of road before the signal turns green again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Look out for cops to help them cross road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Two wheelers drivers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Riders  without helmet/ relevant documents look for cops to avoid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Wait for signal to turn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Impatient drivers keep honking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 case of heavy traffic Riders generally even if they reached later, tend to pass through the bigger vehicles and reach front so that they can pass fast.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Look for instructions from the cops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Swiggy / zomato delivery boys rushing to deliver food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Four wheeler drivers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Drivers without relevant documents fear the cops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Wait for signal to turn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Impatient drivers honking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Look for instructions from the cops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Appropriate signals/hand signals given to prevent traffic behind from getting confused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If driver of the vehicle before them don’t give right signals, tendency to get confused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63125" y="345525"/>
            <a:ext cx="73803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Definitions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562750" y="1530225"/>
            <a:ext cx="80460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/>
              <a:t> </a:t>
            </a:r>
            <a:r>
              <a:rPr b="1" i="1" lang="en" sz="2400">
                <a:latin typeface="Montserrat"/>
                <a:ea typeface="Montserrat"/>
                <a:cs typeface="Montserrat"/>
                <a:sym typeface="Montserrat"/>
              </a:rPr>
              <a:t>Discriminatory Profiling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Unequal treatment of any person including stopping, questioning, searching, detention, or arrest solely on primarily on the basis of their racial or ethnic characteristics, religion, gender, sexual orientation or socio-economic status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794000" y="30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Police - Citizen Encounters</a:t>
            </a:r>
            <a:endParaRPr b="1" sz="3000" u="sng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730525" y="1307850"/>
            <a:ext cx="78723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 Need not have reasonable suspicion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 Subject free to leave and not answer any questions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  </a:t>
            </a:r>
            <a:r>
              <a:rPr lang="en" sz="2500"/>
              <a:t>May progress into a “Stop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15025" y="166675"/>
            <a:ext cx="317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/>
              <a:t>STOP</a:t>
            </a:r>
            <a:endParaRPr sz="4200" u="sng"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651575" y="1261500"/>
            <a:ext cx="83862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Must have well founded suspicion not gut feeling or hunch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May involve frisk if warranted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Goal: Find identity or learn circumstances surrounding persons identity 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Duration and location 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Arrest or Release 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Frisk – Scope and Purpose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62050" y="36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/>
              <a:t>STOP - Who can we detain?</a:t>
            </a:r>
            <a:endParaRPr sz="3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48900" y="1274100"/>
            <a:ext cx="85650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Persons who officer has a reasonable suspicion are involved in a crime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</a:t>
            </a:r>
            <a:r>
              <a:rPr lang="en" sz="1800"/>
              <a:t> </a:t>
            </a:r>
            <a:r>
              <a:rPr lang="en" sz="1800"/>
              <a:t>Factors to be considered: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of day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Day of week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Physical appearance of subject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Appearance and manner of operation of vehicle involved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Anything unusual based on the officer’s experience/training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562750" y="2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STOP - Flight on Sight</a:t>
            </a:r>
            <a:endParaRPr sz="3400" u="sng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405175" y="1350600"/>
            <a:ext cx="84072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Presence in a “high crime” area” coupled with unprovoked flight at the presence of law enforcement constitutes reasonable suspicion to justify a police stop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Not a mere refusal to cooperate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crime area must be backed up by statistics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ctrTitle"/>
          </p:nvPr>
        </p:nvSpPr>
        <p:spPr>
          <a:xfrm>
            <a:off x="574025" y="497900"/>
            <a:ext cx="5729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Benefits of Traffic Stops</a:t>
            </a:r>
            <a:endParaRPr sz="3400" u="sng"/>
          </a:p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652775" y="1767025"/>
            <a:ext cx="81711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Visible traffic enforcement has a symbolic effect 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Police visibility provides the driving public with a sense of “Police are on the job” 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Criminals shy away from areas with active traffic patrol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75900" y="314950"/>
            <a:ext cx="7038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Traffic Violations</a:t>
            </a:r>
            <a:endParaRPr sz="3000" u="sng"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802275" y="1511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Remember!!! – It is legal to use a traffic violation as a pretext to stop someone you suspect of illegal behavior but it is clearly wrong, both legally and ethically, to stop someone of a particular race, ethnicity, sex, or sexual orientation for a traffic violation that you would not stop anyone else for!!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42150" y="29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Traffic Stops Without Reasonable Suspicion?</a:t>
            </a:r>
            <a:endParaRPr sz="2600" u="sng"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691500" y="1578825"/>
            <a:ext cx="812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Must have reasonable suspicion to stop a vehicle and be able to articulate the suspicion:  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Must be able to support suspicion a person: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Is committing a crime 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Is about to commit a crime</a:t>
            </a:r>
            <a:r>
              <a:rPr lang="en" sz="1900"/>
              <a:t> 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Has committed a crime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SEIZURE</a:t>
            </a:r>
            <a:endParaRPr sz="3200" u="sng"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Arrest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Must be based on probable cause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Does not occur unless person is in actual custody, subdued by an officer, or submits to the officers authority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COMPOSITION</a:t>
            </a:r>
            <a:endParaRPr u="sng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4122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SAHANA BHAT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PES1201700300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sahanabhatp@gmail.com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97824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   </a:t>
            </a:r>
            <a:r>
              <a:rPr lang="en"/>
              <a:t>KARUNASAGAR KS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PES1201701905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EEE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skarunasagar3@gmail.com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ctrTitle"/>
          </p:nvPr>
        </p:nvSpPr>
        <p:spPr>
          <a:xfrm>
            <a:off x="979150" y="520425"/>
            <a:ext cx="5017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/>
              <a:t>Crimes Affected</a:t>
            </a:r>
            <a:endParaRPr sz="4400" u="sng"/>
          </a:p>
        </p:txBody>
      </p:sp>
      <p:sp>
        <p:nvSpPr>
          <p:cNvPr id="248" name="Google Shape;248;p32"/>
          <p:cNvSpPr txBox="1"/>
          <p:nvPr>
            <p:ph idx="1" type="subTitle"/>
          </p:nvPr>
        </p:nvSpPr>
        <p:spPr>
          <a:xfrm>
            <a:off x="979150" y="1750525"/>
            <a:ext cx="74394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 thefts/Car-jacking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Wanted persons and escaped prisoners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DWLS/NVDL-Reduces dangerous drivers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Abused/Kidnapped/Runaway Children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Illegal Weapons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Drunken drivers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Criminals fleeing scenes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Uninsured motorists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serious crimes (i.e. Ted Bundy)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8325" y="20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Tips to Reduce Tension and Gain Roadside Rapport</a:t>
            </a:r>
            <a:endParaRPr sz="2100" u="sng"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72700" y="937300"/>
            <a:ext cx="83625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Portray Professionalism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 the look of your face/tone of your voice/body position/gestures/words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authoritarian approach to begin with: Try a friendly approach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person to talk to begin the flow of communication-regardless of language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Remember Miranda not always necessary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2.	Eliminate racial jokes/stereotypes at all times!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Law concedes inevitable part of human condition to feel prejudice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Recognizes it is both legally and morally wrong to act out of such prejudices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3.      </a:t>
            </a:r>
            <a:r>
              <a:rPr lang="en" sz="1400"/>
              <a:t>Deal with Offender Respectfully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4.      Listen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Resist dictating conversation 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Hone listening skills and ensure the offender can tell you are listening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85850" y="191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BEHAVIOURAL CHALLENGES</a:t>
            </a:r>
            <a:endParaRPr u="sng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83950" y="1283050"/>
            <a:ext cx="82386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Dealing with Language Barriers</a:t>
            </a:r>
            <a:endParaRPr sz="2400"/>
          </a:p>
          <a:p>
            <a:pPr indent="-33655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Don’t talk down to people or treat them in a demeaning way </a:t>
            </a:r>
            <a:endParaRPr sz="1700"/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Take your time  </a:t>
            </a:r>
            <a:endParaRPr sz="1700"/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Show respect  </a:t>
            </a:r>
            <a:endParaRPr sz="1700"/>
          </a:p>
          <a:p>
            <a:pPr indent="-3365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Listen and explain, patiently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689750" y="359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Safe and Legal Traffic Stop  ( The Best Verbal Approach to Minimize </a:t>
            </a:r>
            <a:r>
              <a:rPr lang="en" sz="2800" u="sng"/>
              <a:t>c</a:t>
            </a:r>
            <a:r>
              <a:rPr lang="en" sz="2800" u="sng"/>
              <a:t>onflict ) </a:t>
            </a:r>
            <a:endParaRPr sz="2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562750" y="1533775"/>
            <a:ext cx="44007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 Give a greeting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 Introduce yourself cordially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Tell the person a reason for the stop. What you observed.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4. Invite the drive to provide an excuse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5. Politely ask for paperwork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5"/>
          <p:cNvSpPr txBox="1"/>
          <p:nvPr>
            <p:ph idx="2" type="body"/>
          </p:nvPr>
        </p:nvSpPr>
        <p:spPr>
          <a:xfrm>
            <a:off x="5360875" y="1477500"/>
            <a:ext cx="34032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6. Take paper w/non gun hand and thank the driver - ascertain other infractions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7. Excuse yourself-instruct action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8. Document (cite/ww)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9. Consider road, whether, driving record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10. Avoid Attitude Ticket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468775" y="827700"/>
            <a:ext cx="68454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/>
              <a:t>PROBLEM  STATEMENT</a:t>
            </a:r>
            <a:endParaRPr sz="3700" u="sng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10475" y="2571750"/>
            <a:ext cx="71037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Design an interaction flow for how to behave at a traffic stop (Cops, EMTs, Civilians, etc)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768150" y="2263950"/>
            <a:ext cx="6208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Need finding</a:t>
            </a:r>
            <a:endParaRPr sz="6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 title="Introduction"/>
          <p:cNvSpPr txBox="1"/>
          <p:nvPr>
            <p:ph type="title"/>
          </p:nvPr>
        </p:nvSpPr>
        <p:spPr>
          <a:xfrm>
            <a:off x="1052550" y="1617925"/>
            <a:ext cx="70389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Traffic stops are an effective way for law enforcement officers to serve and protect. 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Effective traffic stops will impact violent crime, illegal drugs, and traffic crashes ◦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Traffic crashes are the leading cause of death for young people ages 15-24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Fatal crash occurs every 13 minutes in the US</a:t>
            </a:r>
            <a:endParaRPr sz="19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28400" y="343375"/>
            <a:ext cx="34032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3200" u="sng"/>
              <a:t>Introduction</a:t>
            </a:r>
            <a:endParaRPr b="1" i="1" sz="32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24500" y="463975"/>
            <a:ext cx="79614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/>
              <a:t>Objectives</a:t>
            </a:r>
            <a:endParaRPr sz="3100" u="sng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93500" y="1638800"/>
            <a:ext cx="87570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dentify the important benefits of traffic enforcement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 Define discriminatory profiling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 Discuss the real and perceived problems faced by minorities                affected by discriminatory profiling 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 Identify officer behavior to reduce tension  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Demonstrate proper characteristics of a professional traffic stop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 u="sng"/>
              <a:t>HUMANS INVOLVED</a:t>
            </a:r>
            <a:endParaRPr i="1" sz="3800" u="sng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824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3100"/>
              <a:t>Cops</a:t>
            </a:r>
            <a:endParaRPr sz="31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3100"/>
              <a:t>EMTs</a:t>
            </a:r>
            <a:endParaRPr sz="3100"/>
          </a:p>
          <a:p>
            <a:pPr indent="-368300" lvl="0" marL="457200" rtl="0" algn="l">
              <a:spcBef>
                <a:spcPts val="1600"/>
              </a:spcBef>
              <a:spcAft>
                <a:spcPts val="1600"/>
              </a:spcAft>
              <a:buSzPts val="2200"/>
              <a:buChar char="●"/>
            </a:pPr>
            <a:r>
              <a:rPr lang="en" sz="3100"/>
              <a:t> Civilians - Pedestrians, Riders, Drivers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COPs</a:t>
            </a:r>
            <a:endParaRPr sz="3400" u="sng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Responsible to maintain law and order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Pedestrians have to be safely guided to cross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Guide all vehicles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Look for riders without helmet/seatbelt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Stop the questionable/dubious vehicles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Check for the vehicles which aren’t following signals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/>
              <a:t>EMTs</a:t>
            </a:r>
            <a:endParaRPr sz="3400" u="sng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EMT- Emergency Medical Technicians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Come to action immediately during emergency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First aid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Necessary medical help must be provided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Ambulance must be ever-ready nearby to the spot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