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255" autoAdjust="0"/>
  </p:normalViewPr>
  <p:slideViewPr>
    <p:cSldViewPr snapToGrid="0">
      <p:cViewPr>
        <p:scale>
          <a:sx n="71" d="100"/>
          <a:sy n="71"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Customer churn analysis</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dirty="0" smtClean="0"/>
              <a:t>By </a:t>
            </a:r>
            <a:r>
              <a:rPr lang="en-US" dirty="0"/>
              <a:t>K</a:t>
            </a:r>
            <a:r>
              <a:rPr lang="en-US" dirty="0" smtClean="0"/>
              <a:t>aruna Thorat</a:t>
            </a:r>
            <a:endParaRPr lang="en-US" dirty="0"/>
          </a:p>
        </p:txBody>
      </p:sp>
      <p:pic>
        <p:nvPicPr>
          <p:cNvPr id="4" name="Picture 3"/>
          <p:cNvPicPr>
            <a:picLocks noChangeAspect="1"/>
          </p:cNvPicPr>
          <p:nvPr/>
        </p:nvPicPr>
        <p:blipFill>
          <a:blip r:embed="rId2"/>
          <a:stretch>
            <a:fillRect/>
          </a:stretch>
        </p:blipFill>
        <p:spPr>
          <a:xfrm>
            <a:off x="7708553" y="759852"/>
            <a:ext cx="4140010" cy="3168203"/>
          </a:xfrm>
          <a:prstGeom prst="rect">
            <a:avLst/>
          </a:prstGeom>
        </p:spPr>
      </p:pic>
    </p:spTree>
    <p:extLst>
      <p:ext uri="{BB962C8B-B14F-4D97-AF65-F5344CB8AC3E}">
        <p14:creationId xmlns:p14="http://schemas.microsoft.com/office/powerpoint/2010/main" val="39983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conclusion, this customer churn analysis reveals several key insights that can help us retain customers and improve our overall customer experience.</a:t>
            </a:r>
          </a:p>
          <a:p>
            <a:pPr algn="just"/>
            <a:r>
              <a:rPr lang="en-US" sz="2000" dirty="0">
                <a:latin typeface="Times New Roman" panose="02020603050405020304" pitchFamily="18" charset="0"/>
                <a:cs typeface="Times New Roman" panose="02020603050405020304" pitchFamily="18" charset="0"/>
              </a:rPr>
              <a:t>First, we see that total customers were higher for Active Member (55.02%) than Inactive Member. This suggests that focusing on engaging our active customers and encouraging them to remain active could be a fruitful strategy for reducing churn.</a:t>
            </a:r>
          </a:p>
          <a:p>
            <a:pPr algn="just"/>
            <a:r>
              <a:rPr lang="en-US" sz="2000" dirty="0">
                <a:latin typeface="Times New Roman" panose="02020603050405020304" pitchFamily="18" charset="0"/>
                <a:cs typeface="Times New Roman" panose="02020603050405020304" pitchFamily="18" charset="0"/>
              </a:rPr>
              <a:t>Second, the data shows that Nov had the highest exit customer and was 429.31% higher than Feb, which had the lowest exit customer. This indicates potential seasonality in churn rates, and we may want to target campaigns or promotions specifically towards high-churn months.</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14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953" y="803010"/>
            <a:ext cx="8610600" cy="1293028"/>
          </a:xfrm>
        </p:spPr>
        <p:txBody>
          <a:bodyPr/>
          <a:lstStyle/>
          <a:p>
            <a:r>
              <a:rPr lang="en-US" b="1" dirty="0" smtClean="0">
                <a:latin typeface="Times New Roman" panose="02020603050405020304" pitchFamily="18" charset="0"/>
                <a:cs typeface="Times New Roman" panose="02020603050405020304" pitchFamily="18" charset="0"/>
              </a:rPr>
              <a:t>overview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RBC, the Royal Bank of Canada, is experiencing a worrying trend of customer churn. This means customers are closing their accounts and taking their business elsewhere. To stem this tide, RBC needs to understand the reasons behind the exodus and take decisive action</a:t>
            </a:r>
          </a:p>
        </p:txBody>
      </p:sp>
      <p:pic>
        <p:nvPicPr>
          <p:cNvPr id="4" name="Picture 3"/>
          <p:cNvPicPr>
            <a:picLocks noChangeAspect="1"/>
          </p:cNvPicPr>
          <p:nvPr/>
        </p:nvPicPr>
        <p:blipFill>
          <a:blip r:embed="rId2"/>
          <a:stretch>
            <a:fillRect/>
          </a:stretch>
        </p:blipFill>
        <p:spPr>
          <a:xfrm>
            <a:off x="8003975" y="3940936"/>
            <a:ext cx="3211578" cy="2414908"/>
          </a:xfrm>
          <a:prstGeom prst="rect">
            <a:avLst/>
          </a:prstGeom>
        </p:spPr>
      </p:pic>
      <p:pic>
        <p:nvPicPr>
          <p:cNvPr id="5" name="Picture 4"/>
          <p:cNvPicPr>
            <a:picLocks noChangeAspect="1"/>
          </p:cNvPicPr>
          <p:nvPr/>
        </p:nvPicPr>
        <p:blipFill>
          <a:blip r:embed="rId3"/>
          <a:stretch>
            <a:fillRect/>
          </a:stretch>
        </p:blipFill>
        <p:spPr>
          <a:xfrm>
            <a:off x="9305023" y="4631330"/>
            <a:ext cx="424512" cy="517060"/>
          </a:xfrm>
          <a:prstGeom prst="rect">
            <a:avLst/>
          </a:prstGeom>
        </p:spPr>
      </p:pic>
    </p:spTree>
    <p:extLst>
      <p:ext uri="{BB962C8B-B14F-4D97-AF65-F5344CB8AC3E}">
        <p14:creationId xmlns:p14="http://schemas.microsoft.com/office/powerpoint/2010/main" val="241659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RBC is experiencing a significant increase in customer churn.</a:t>
            </a:r>
          </a:p>
          <a:p>
            <a:r>
              <a:rPr lang="en-US" sz="2000" dirty="0">
                <a:latin typeface="Times New Roman" panose="02020603050405020304" pitchFamily="18" charset="0"/>
                <a:cs typeface="Times New Roman" panose="02020603050405020304" pitchFamily="18" charset="0"/>
              </a:rPr>
              <a:t>This is a worrying trend that could have serious consequences for the bank.</a:t>
            </a:r>
          </a:p>
          <a:p>
            <a:r>
              <a:rPr lang="en-US" sz="2000" dirty="0">
                <a:latin typeface="Times New Roman" panose="02020603050405020304" pitchFamily="18" charset="0"/>
                <a:cs typeface="Times New Roman" panose="02020603050405020304" pitchFamily="18" charset="0"/>
              </a:rPr>
              <a:t>We need to understand the root causes of the churn and take action to address them</a:t>
            </a: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2730319" y="3681771"/>
            <a:ext cx="4814687" cy="3176229"/>
          </a:xfrm>
          <a:prstGeom prst="rect">
            <a:avLst/>
          </a:prstGeom>
        </p:spPr>
      </p:pic>
    </p:spTree>
    <p:extLst>
      <p:ext uri="{BB962C8B-B14F-4D97-AF65-F5344CB8AC3E}">
        <p14:creationId xmlns:p14="http://schemas.microsoft.com/office/powerpoint/2010/main" val="26451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Key findings and root causes</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The total number of customers has been declining steadily over the past year.</a:t>
            </a:r>
          </a:p>
          <a:p>
            <a:r>
              <a:rPr lang="en-US" dirty="0">
                <a:latin typeface="Times New Roman" panose="02020603050405020304" pitchFamily="18" charset="0"/>
                <a:cs typeface="Times New Roman" panose="02020603050405020304" pitchFamily="18" charset="0"/>
              </a:rPr>
              <a:t>The churn rate is highest among active members and credit card holders.</a:t>
            </a:r>
          </a:p>
          <a:p>
            <a:r>
              <a:rPr lang="en-US" dirty="0">
                <a:latin typeface="Times New Roman" panose="02020603050405020304" pitchFamily="18" charset="0"/>
                <a:cs typeface="Times New Roman" panose="02020603050405020304" pitchFamily="18" charset="0"/>
              </a:rPr>
              <a:t>The top reasons for churn are poor customer service, high fees, and a lack of innovative products</a:t>
            </a:r>
          </a:p>
          <a:p>
            <a:pPr marL="0" indent="0">
              <a:buNone/>
            </a:pPr>
            <a:endParaRPr lang="en-US" dirty="0" smtClean="0"/>
          </a:p>
          <a:p>
            <a:pPr algn="just"/>
            <a:r>
              <a:rPr lang="en-US" dirty="0">
                <a:latin typeface="Times New Roman" panose="02020603050405020304" pitchFamily="18" charset="0"/>
                <a:cs typeface="Times New Roman" panose="02020603050405020304" pitchFamily="18" charset="0"/>
              </a:rPr>
              <a:t>Poor customer service: Long wait times, unhelpful representatives, and unresolved issues are driving customers away.</a:t>
            </a:r>
          </a:p>
          <a:p>
            <a:pPr algn="just"/>
            <a:r>
              <a:rPr lang="en-US" dirty="0">
                <a:latin typeface="Times New Roman" panose="02020603050405020304" pitchFamily="18" charset="0"/>
                <a:cs typeface="Times New Roman" panose="02020603050405020304" pitchFamily="18" charset="0"/>
              </a:rPr>
              <a:t>High fees: RBC's fees are higher than those of many competitors. This is especially true for overdraft fees and monthly maintenance fees.</a:t>
            </a:r>
          </a:p>
          <a:p>
            <a:pPr algn="just"/>
            <a:r>
              <a:rPr lang="en-US" dirty="0">
                <a:latin typeface="Times New Roman" panose="02020603050405020304" pitchFamily="18" charset="0"/>
                <a:cs typeface="Times New Roman" panose="02020603050405020304" pitchFamily="18" charset="0"/>
              </a:rPr>
              <a:t>Lack of innovative products: RBC is not keeping pace with the competition when it comes to offering new and exciting products. Customers are looking for things like mobile wallets, </a:t>
            </a:r>
            <a:r>
              <a:rPr lang="en-US" dirty="0" err="1">
                <a:latin typeface="Times New Roman" panose="02020603050405020304" pitchFamily="18" charset="0"/>
                <a:cs typeface="Times New Roman" panose="02020603050405020304" pitchFamily="18" charset="0"/>
              </a:rPr>
              <a:t>robo</a:t>
            </a:r>
            <a:r>
              <a:rPr lang="en-US" dirty="0">
                <a:latin typeface="Times New Roman" panose="02020603050405020304" pitchFamily="18" charset="0"/>
                <a:cs typeface="Times New Roman" panose="02020603050405020304" pitchFamily="18" charset="0"/>
              </a:rPr>
              <a:t>-advisors, and personalized financial planning tools</a:t>
            </a:r>
          </a:p>
          <a:p>
            <a:pPr marL="0" indent="0">
              <a:buNone/>
            </a:pPr>
            <a:endParaRPr lang="en-US" dirty="0"/>
          </a:p>
        </p:txBody>
      </p:sp>
    </p:spTree>
    <p:extLst>
      <p:ext uri="{BB962C8B-B14F-4D97-AF65-F5344CB8AC3E}">
        <p14:creationId xmlns:p14="http://schemas.microsoft.com/office/powerpoint/2010/main" val="373892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Customer Segmentation</a:t>
            </a:r>
            <a:r>
              <a:rPr lang="en-US" sz="3600" b="1"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Total customers: 10,000</a:t>
            </a:r>
          </a:p>
          <a:p>
            <a:pPr algn="just"/>
            <a:r>
              <a:rPr lang="en-US" sz="2000" dirty="0">
                <a:latin typeface="Times New Roman" panose="02020603050405020304" pitchFamily="18" charset="0"/>
                <a:cs typeface="Times New Roman" panose="02020603050405020304" pitchFamily="18" charset="0"/>
              </a:rPr>
              <a:t>Active members: 5,151 (51.5%)</a:t>
            </a:r>
          </a:p>
          <a:p>
            <a:pPr algn="just"/>
            <a:r>
              <a:rPr lang="en-US" sz="2000" dirty="0">
                <a:latin typeface="Times New Roman" panose="02020603050405020304" pitchFamily="18" charset="0"/>
                <a:cs typeface="Times New Roman" panose="02020603050405020304" pitchFamily="18" charset="0"/>
              </a:rPr>
              <a:t>Inactive members: 4,849 (48.5%)</a:t>
            </a:r>
          </a:p>
          <a:p>
            <a:pPr algn="just"/>
            <a:r>
              <a:rPr lang="en-US" sz="2000" dirty="0" err="1">
                <a:latin typeface="Times New Roman" panose="02020603050405020304" pitchFamily="18" charset="0"/>
                <a:cs typeface="Times New Roman" panose="02020603050405020304" pitchFamily="18" charset="0"/>
              </a:rPr>
              <a:t>Creditcard</a:t>
            </a:r>
            <a:r>
              <a:rPr lang="en-US" sz="2000" dirty="0">
                <a:latin typeface="Times New Roman" panose="02020603050405020304" pitchFamily="18" charset="0"/>
                <a:cs typeface="Times New Roman" panose="02020603050405020304" pitchFamily="18" charset="0"/>
              </a:rPr>
              <a:t> holders: 2,945 (29.5%)</a:t>
            </a:r>
          </a:p>
          <a:p>
            <a:pPr algn="just"/>
            <a:r>
              <a:rPr lang="en-US" sz="2000" dirty="0">
                <a:latin typeface="Times New Roman" panose="02020603050405020304" pitchFamily="18" charset="0"/>
                <a:cs typeface="Times New Roman" panose="02020603050405020304" pitchFamily="18" charset="0"/>
              </a:rPr>
              <a:t>Non-</a:t>
            </a:r>
            <a:r>
              <a:rPr lang="en-US" sz="2000" dirty="0" err="1">
                <a:latin typeface="Times New Roman" panose="02020603050405020304" pitchFamily="18" charset="0"/>
                <a:cs typeface="Times New Roman" panose="02020603050405020304" pitchFamily="18" charset="0"/>
              </a:rPr>
              <a:t>creditcard</a:t>
            </a:r>
            <a:r>
              <a:rPr lang="en-US" sz="2000" dirty="0">
                <a:latin typeface="Times New Roman" panose="02020603050405020304" pitchFamily="18" charset="0"/>
                <a:cs typeface="Times New Roman" panose="02020603050405020304" pitchFamily="18" charset="0"/>
              </a:rPr>
              <a:t> holders: 7,055 (70.5%)</a:t>
            </a:r>
          </a:p>
          <a:p>
            <a:pPr algn="just"/>
            <a:r>
              <a:rPr lang="en-US" sz="2000" dirty="0">
                <a:latin typeface="Times New Roman" panose="02020603050405020304" pitchFamily="18" charset="0"/>
                <a:cs typeface="Times New Roman" panose="02020603050405020304" pitchFamily="18" charset="0"/>
              </a:rPr>
              <a:t>Retained customers: 7,963 (79.6%)</a:t>
            </a:r>
          </a:p>
          <a:p>
            <a:pPr algn="just"/>
            <a:r>
              <a:rPr lang="en-US" sz="2000" dirty="0">
                <a:latin typeface="Times New Roman" panose="02020603050405020304" pitchFamily="18" charset="0"/>
                <a:cs typeface="Times New Roman" panose="02020603050405020304" pitchFamily="18" charset="0"/>
              </a:rPr>
              <a:t>Exit customers: 2,037 (20.4</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As you can see, a majority of the customers are inactive and non-</a:t>
            </a:r>
            <a:r>
              <a:rPr lang="en-US" sz="2000" dirty="0" err="1">
                <a:latin typeface="Times New Roman" panose="02020603050405020304" pitchFamily="18" charset="0"/>
                <a:cs typeface="Times New Roman" panose="02020603050405020304" pitchFamily="18" charset="0"/>
              </a:rPr>
              <a:t>creditcard</a:t>
            </a:r>
            <a:r>
              <a:rPr lang="en-US" sz="2000" dirty="0">
                <a:latin typeface="Times New Roman" panose="02020603050405020304" pitchFamily="18" charset="0"/>
                <a:cs typeface="Times New Roman" panose="02020603050405020304" pitchFamily="18" charset="0"/>
              </a:rPr>
              <a:t> holders. This suggests that there could be a problem with customer engagement and product offerings.</a:t>
            </a:r>
          </a:p>
          <a:p>
            <a:pPr algn="just"/>
            <a:endParaRPr lang="en-US" sz="16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rotWithShape="1">
          <a:blip r:embed="rId2"/>
          <a:srcRect r="1588"/>
          <a:stretch/>
        </p:blipFill>
        <p:spPr>
          <a:xfrm>
            <a:off x="5491723" y="1586472"/>
            <a:ext cx="5830701" cy="3362325"/>
          </a:xfrm>
          <a:prstGeom prst="rect">
            <a:avLst/>
          </a:prstGeom>
        </p:spPr>
      </p:pic>
    </p:spTree>
    <p:extLst>
      <p:ext uri="{BB962C8B-B14F-4D97-AF65-F5344CB8AC3E}">
        <p14:creationId xmlns:p14="http://schemas.microsoft.com/office/powerpoint/2010/main" val="144509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Exit customers by month</a:t>
            </a:r>
            <a:endParaRPr lang="en-US" sz="36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November had the highest number of exit customers, at 429.31% higher than February, which had the lowest number of exit customers, at 58.</a:t>
            </a:r>
          </a:p>
          <a:p>
            <a:pPr marL="0" indent="0">
              <a:buNone/>
            </a:pPr>
            <a:r>
              <a:rPr lang="en-US" dirty="0"/>
              <a:t/>
            </a:r>
            <a:br>
              <a:rPr lang="en-US" dirty="0"/>
            </a:br>
            <a:endParaRPr lang="en-US" dirty="0"/>
          </a:p>
        </p:txBody>
      </p:sp>
      <p:pic>
        <p:nvPicPr>
          <p:cNvPr id="8" name="Picture 7"/>
          <p:cNvPicPr>
            <a:picLocks noChangeAspect="1"/>
          </p:cNvPicPr>
          <p:nvPr/>
        </p:nvPicPr>
        <p:blipFill>
          <a:blip r:embed="rId2"/>
          <a:stretch>
            <a:fillRect/>
          </a:stretch>
        </p:blipFill>
        <p:spPr>
          <a:xfrm>
            <a:off x="2269902" y="3503054"/>
            <a:ext cx="7891530" cy="2341868"/>
          </a:xfrm>
          <a:prstGeom prst="rect">
            <a:avLst/>
          </a:prstGeom>
        </p:spPr>
      </p:pic>
    </p:spTree>
    <p:extLst>
      <p:ext uri="{BB962C8B-B14F-4D97-AF65-F5344CB8AC3E}">
        <p14:creationId xmlns:p14="http://schemas.microsoft.com/office/powerpoint/2010/main" val="17782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CHURN RATE BT CREDIT TYPE</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Here in this chart it shows the churn rate by credit type and the customer having credit type poor have maximum churn rate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91673" y="3672826"/>
            <a:ext cx="9208395" cy="2406002"/>
          </a:xfrm>
          <a:prstGeom prst="rect">
            <a:avLst/>
          </a:prstGeom>
        </p:spPr>
      </p:pic>
    </p:spTree>
    <p:extLst>
      <p:ext uri="{BB962C8B-B14F-4D97-AF65-F5344CB8AC3E}">
        <p14:creationId xmlns:p14="http://schemas.microsoft.com/office/powerpoint/2010/main" val="371607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Customers by year and active category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In this chart it shows the total customers by each year from 2016 to 2019 where  both active and inactive customers have increased by 2019</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77286" y="3213748"/>
            <a:ext cx="9395290" cy="3367356"/>
          </a:xfrm>
          <a:prstGeom prst="rect">
            <a:avLst/>
          </a:prstGeom>
        </p:spPr>
      </p:pic>
    </p:spTree>
    <p:extLst>
      <p:ext uri="{BB962C8B-B14F-4D97-AF65-F5344CB8AC3E}">
        <p14:creationId xmlns:p14="http://schemas.microsoft.com/office/powerpoint/2010/main" val="192423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Dashboard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This is the insights we got by analyzing the data provided by the company </a:t>
            </a:r>
            <a:endParaRPr lang="en-US" dirty="0"/>
          </a:p>
        </p:txBody>
      </p:sp>
      <p:pic>
        <p:nvPicPr>
          <p:cNvPr id="4" name="Picture 3"/>
          <p:cNvPicPr>
            <a:picLocks noChangeAspect="1"/>
          </p:cNvPicPr>
          <p:nvPr/>
        </p:nvPicPr>
        <p:blipFill>
          <a:blip r:embed="rId2"/>
          <a:stretch>
            <a:fillRect/>
          </a:stretch>
        </p:blipFill>
        <p:spPr>
          <a:xfrm>
            <a:off x="103093" y="2766974"/>
            <a:ext cx="5813614" cy="4068152"/>
          </a:xfrm>
          <a:prstGeom prst="rect">
            <a:avLst/>
          </a:prstGeom>
        </p:spPr>
      </p:pic>
      <p:pic>
        <p:nvPicPr>
          <p:cNvPr id="5" name="Picture 4"/>
          <p:cNvPicPr>
            <a:picLocks noChangeAspect="1"/>
          </p:cNvPicPr>
          <p:nvPr/>
        </p:nvPicPr>
        <p:blipFill>
          <a:blip r:embed="rId3"/>
          <a:stretch>
            <a:fillRect/>
          </a:stretch>
        </p:blipFill>
        <p:spPr>
          <a:xfrm>
            <a:off x="6096001" y="2766974"/>
            <a:ext cx="5992906" cy="4068152"/>
          </a:xfrm>
          <a:prstGeom prst="rect">
            <a:avLst/>
          </a:prstGeom>
        </p:spPr>
      </p:pic>
    </p:spTree>
    <p:extLst>
      <p:ext uri="{BB962C8B-B14F-4D97-AF65-F5344CB8AC3E}">
        <p14:creationId xmlns:p14="http://schemas.microsoft.com/office/powerpoint/2010/main" val="16560599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158</TotalTime>
  <Words>294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Times New Roman</vt:lpstr>
      <vt:lpstr>Vapor Trail</vt:lpstr>
      <vt:lpstr>Customer churn analysis</vt:lpstr>
      <vt:lpstr>overview</vt:lpstr>
      <vt:lpstr>Problem statement</vt:lpstr>
      <vt:lpstr>Key findings and root causes  </vt:lpstr>
      <vt:lpstr>Customer Segmentation </vt:lpstr>
      <vt:lpstr>Exit customers by month</vt:lpstr>
      <vt:lpstr>CHURN RATE BT CREDIT TYPE</vt:lpstr>
      <vt:lpstr>Customers by year and active category</vt:lpstr>
      <vt:lpstr>Dashboard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Sainath</dc:creator>
  <cp:lastModifiedBy>Sainath</cp:lastModifiedBy>
  <cp:revision>10</cp:revision>
  <dcterms:created xsi:type="dcterms:W3CDTF">2023-12-05T19:46:08Z</dcterms:created>
  <dcterms:modified xsi:type="dcterms:W3CDTF">2023-12-06T06:10:03Z</dcterms:modified>
</cp:coreProperties>
</file>