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75" r:id="rId3"/>
    <p:sldId id="301" r:id="rId4"/>
    <p:sldId id="278" r:id="rId5"/>
    <p:sldId id="263" r:id="rId6"/>
    <p:sldId id="279" r:id="rId7"/>
    <p:sldId id="283" r:id="rId8"/>
    <p:sldId id="280" r:id="rId9"/>
    <p:sldId id="281" r:id="rId10"/>
    <p:sldId id="282" r:id="rId11"/>
    <p:sldId id="300" r:id="rId12"/>
    <p:sldId id="284" r:id="rId13"/>
    <p:sldId id="286" r:id="rId14"/>
    <p:sldId id="287" r:id="rId15"/>
    <p:sldId id="288" r:id="rId16"/>
    <p:sldId id="289" r:id="rId17"/>
    <p:sldId id="290" r:id="rId18"/>
    <p:sldId id="291" r:id="rId19"/>
    <p:sldId id="292" r:id="rId20"/>
    <p:sldId id="293" r:id="rId21"/>
    <p:sldId id="296" r:id="rId22"/>
    <p:sldId id="297" r:id="rId23"/>
    <p:sldId id="295" r:id="rId24"/>
    <p:sldId id="298" r:id="rId25"/>
    <p:sldId id="299"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2E5FB4-89D0-4A4F-8B7D-DFD92A304082}"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0683D-12F2-4478-9626-517DF3E35078}"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E5FB4-89D0-4A4F-8B7D-DFD92A304082}"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E5FB4-89D0-4A4F-8B7D-DFD92A304082}"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E5FB4-89D0-4A4F-8B7D-DFD92A304082}"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E5FB4-89D0-4A4F-8B7D-DFD92A304082}"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0683D-12F2-4478-9626-517DF3E35078}"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2E5FB4-89D0-4A4F-8B7D-DFD92A304082}"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2E5FB4-89D0-4A4F-8B7D-DFD92A304082}"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0683D-12F2-4478-9626-517DF3E35078}"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2E5FB4-89D0-4A4F-8B7D-DFD92A304082}"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E5FB4-89D0-4A4F-8B7D-DFD92A304082}"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E5FB4-89D0-4A4F-8B7D-DFD92A304082}"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0683D-12F2-4478-9626-517DF3E35078}"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E5FB4-89D0-4A4F-8B7D-DFD92A304082}"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0683D-12F2-4478-9626-517DF3E350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02E5FB4-89D0-4A4F-8B7D-DFD92A304082}" type="datetimeFigureOut">
              <a:rPr lang="en-US" smtClean="0"/>
              <a:t>3/15/2018</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140683D-12F2-4478-9626-517DF3E35078}"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dnuggets.com/2016/10/beginners-guide-neural-networks-python-scikit-learn.html/2" TargetMode="External"/><Relationship Id="rId2" Type="http://schemas.openxmlformats.org/officeDocument/2006/relationships/hyperlink" Target="http://scikit-learn.org/stable/modules/clusterin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3.wav"/><Relationship Id="rId7" Type="http://schemas.openxmlformats.org/officeDocument/2006/relationships/image" Target="../media/image2.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audio" Target="../media/media3.wav"/></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yiannak/pyAudioAnalysis/wiki/3.-Feature-Extra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05400"/>
            <a:ext cx="6781800" cy="1066800"/>
          </a:xfrm>
        </p:spPr>
        <p:txBody>
          <a:bodyPr>
            <a:normAutofit fontScale="90000"/>
          </a:bodyPr>
          <a:lstStyle/>
          <a:p>
            <a:r>
              <a:rPr lang="it-IT" sz="3400" dirty="0">
                <a:latin typeface="+mn-lt"/>
              </a:rPr>
              <a:t>Karun Dhingra, MS, Data Science (IU)</a:t>
            </a:r>
            <a:endParaRPr lang="en-US" sz="3400" dirty="0">
              <a:latin typeface="+mn-lt"/>
            </a:endParaRPr>
          </a:p>
        </p:txBody>
      </p:sp>
      <p:sp>
        <p:nvSpPr>
          <p:cNvPr id="3" name="Content Placeholder 2"/>
          <p:cNvSpPr>
            <a:spLocks noGrp="1"/>
          </p:cNvSpPr>
          <p:nvPr>
            <p:ph idx="1"/>
          </p:nvPr>
        </p:nvSpPr>
        <p:spPr/>
        <p:txBody>
          <a:bodyPr>
            <a:normAutofit/>
          </a:bodyPr>
          <a:lstStyle/>
          <a:p>
            <a:pPr marL="0" indent="0">
              <a:buNone/>
            </a:pPr>
            <a:r>
              <a:rPr lang="en-US" sz="3200" i="1" dirty="0"/>
              <a:t>Clustering and Classification of IEEE audio signal for information Extraction</a:t>
            </a:r>
            <a:endParaRPr lang="en-US" sz="3200" i="1" dirty="0"/>
          </a:p>
        </p:txBody>
      </p:sp>
      <p:sp>
        <p:nvSpPr>
          <p:cNvPr id="4" name="TextBox 3"/>
          <p:cNvSpPr txBox="1"/>
          <p:nvPr/>
        </p:nvSpPr>
        <p:spPr>
          <a:xfrm>
            <a:off x="838200" y="4876800"/>
            <a:ext cx="2074286" cy="646331"/>
          </a:xfrm>
          <a:prstGeom prst="rect">
            <a:avLst/>
          </a:prstGeom>
          <a:noFill/>
        </p:spPr>
        <p:txBody>
          <a:bodyPr wrap="none" rtlCol="0">
            <a:spAutoFit/>
          </a:bodyPr>
          <a:lstStyle/>
          <a:p>
            <a:r>
              <a:rPr lang="en-US" sz="3600" b="1" dirty="0" smtClean="0">
                <a:latin typeface="+mj-lt"/>
              </a:rPr>
              <a:t>Presenter</a:t>
            </a:r>
            <a:endParaRPr lang="en-US" sz="3600" b="1" dirty="0">
              <a:latin typeface="+mj-lt"/>
            </a:endParaRPr>
          </a:p>
        </p:txBody>
      </p:sp>
    </p:spTree>
    <p:extLst>
      <p:ext uri="{BB962C8B-B14F-4D97-AF65-F5344CB8AC3E}">
        <p14:creationId xmlns:p14="http://schemas.microsoft.com/office/powerpoint/2010/main" val="122371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Principle Component Analysis</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9248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72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 Means</a:t>
            </a:r>
            <a:endParaRPr lang="en-US" sz="3600" dirty="0"/>
          </a:p>
        </p:txBody>
      </p:sp>
      <p:sp>
        <p:nvSpPr>
          <p:cNvPr id="3" name="Content Placeholder 2"/>
          <p:cNvSpPr>
            <a:spLocks noGrp="1"/>
          </p:cNvSpPr>
          <p:nvPr>
            <p:ph idx="1"/>
          </p:nvPr>
        </p:nvSpPr>
        <p:spPr>
          <a:xfrm>
            <a:off x="609600" y="838200"/>
            <a:ext cx="7543800" cy="3886200"/>
          </a:xfrm>
        </p:spPr>
        <p:txBody>
          <a:bodyPr>
            <a:normAutofit/>
          </a:bodyPr>
          <a:lstStyle/>
          <a:p>
            <a:r>
              <a:rPr lang="en-US" b="1" i="1" dirty="0"/>
              <a:t>k</a:t>
            </a:r>
            <a:r>
              <a:rPr lang="en-US" b="1" dirty="0"/>
              <a:t>-means clustering</a:t>
            </a:r>
            <a:r>
              <a:rPr lang="en-US" dirty="0"/>
              <a:t> </a:t>
            </a:r>
            <a:r>
              <a:rPr lang="en-US" dirty="0" smtClean="0"/>
              <a:t>works good on the reduced dataset using Lloyd algorithm with cosine and correlation distance function.</a:t>
            </a:r>
          </a:p>
          <a:p>
            <a:r>
              <a:rPr lang="en-US" dirty="0" smtClean="0"/>
              <a:t>We </a:t>
            </a:r>
            <a:r>
              <a:rPr lang="en-US" dirty="0"/>
              <a:t>try to choose different values of clustering from 2 to </a:t>
            </a:r>
            <a:r>
              <a:rPr lang="en-US" dirty="0" smtClean="0"/>
              <a:t>11. </a:t>
            </a:r>
            <a:r>
              <a:rPr lang="en-US" dirty="0"/>
              <a:t>I choose k-mean </a:t>
            </a:r>
            <a:r>
              <a:rPr lang="en-US" dirty="0" smtClean="0"/>
              <a:t>++ </a:t>
            </a:r>
            <a:r>
              <a:rPr lang="en-US" dirty="0"/>
              <a:t>that are in algorithms term is the version of Lloyd Algorithm. MSE is taken as the criteria for choosing the right number of </a:t>
            </a:r>
            <a:r>
              <a:rPr lang="en-US" dirty="0" smtClean="0"/>
              <a:t>clusters.</a:t>
            </a:r>
          </a:p>
          <a:p>
            <a:r>
              <a:rPr lang="en-US" dirty="0" smtClean="0"/>
              <a:t>Table on the next page shows comparison for two different distance measure for different cluster value.</a:t>
            </a:r>
            <a:endParaRPr lang="en-US" dirty="0"/>
          </a:p>
        </p:txBody>
      </p:sp>
    </p:spTree>
    <p:extLst>
      <p:ext uri="{BB962C8B-B14F-4D97-AF65-F5344CB8AC3E}">
        <p14:creationId xmlns:p14="http://schemas.microsoft.com/office/powerpoint/2010/main" val="2791322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Distance /Cluster Table Matrix</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9937254"/>
              </p:ext>
            </p:extLst>
          </p:nvPr>
        </p:nvGraphicFramePr>
        <p:xfrm>
          <a:off x="1371600" y="1295400"/>
          <a:ext cx="6553200" cy="2819400"/>
        </p:xfrm>
        <a:graphic>
          <a:graphicData uri="http://schemas.openxmlformats.org/drawingml/2006/table">
            <a:tbl>
              <a:tblPr firstRow="1" firstCol="1" bandRow="1">
                <a:tableStyleId>{5C22544A-7EE6-4342-B048-85BDC9FD1C3A}</a:tableStyleId>
              </a:tblPr>
              <a:tblGrid>
                <a:gridCol w="1710690"/>
                <a:gridCol w="803910"/>
                <a:gridCol w="762000"/>
                <a:gridCol w="838200"/>
                <a:gridCol w="914400"/>
                <a:gridCol w="914400"/>
                <a:gridCol w="609600"/>
              </a:tblGrid>
              <a:tr h="762000">
                <a:tc>
                  <a:txBody>
                    <a:bodyPr/>
                    <a:lstStyle/>
                    <a:p>
                      <a:pPr marL="0" marR="0" algn="ctr">
                        <a:lnSpc>
                          <a:spcPct val="115000"/>
                        </a:lnSpc>
                        <a:spcBef>
                          <a:spcPts val="0"/>
                        </a:spcBef>
                        <a:spcAft>
                          <a:spcPts val="1200"/>
                        </a:spcAft>
                      </a:pPr>
                      <a:r>
                        <a:rPr lang="en-US" sz="1200">
                          <a:effectLst/>
                        </a:rPr>
                        <a:t>Distance/Clusters</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2</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3</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4</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5</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6</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7</a:t>
                      </a:r>
                      <a:endParaRPr lang="en-US" sz="1100">
                        <a:effectLst/>
                        <a:latin typeface="Calibri"/>
                        <a:ea typeface="Calibri"/>
                        <a:cs typeface="Times New Roman"/>
                      </a:endParaRPr>
                    </a:p>
                  </a:txBody>
                  <a:tcPr marL="68580" marR="68580" marT="0" marB="0" anchor="b"/>
                </a:tc>
              </a:tr>
              <a:tr h="914400">
                <a:tc>
                  <a:txBody>
                    <a:bodyPr/>
                    <a:lstStyle/>
                    <a:p>
                      <a:pPr marL="0" marR="0" algn="ctr">
                        <a:lnSpc>
                          <a:spcPct val="115000"/>
                        </a:lnSpc>
                        <a:spcBef>
                          <a:spcPts val="0"/>
                        </a:spcBef>
                        <a:spcAft>
                          <a:spcPts val="1200"/>
                        </a:spcAft>
                      </a:pPr>
                      <a:r>
                        <a:rPr lang="en-US" sz="1200">
                          <a:effectLst/>
                        </a:rPr>
                        <a:t>Cosine</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0.150</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.1286</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.1148</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.1286</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.1291</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.115</a:t>
                      </a:r>
                      <a:endParaRPr lang="en-US" sz="1100">
                        <a:effectLst/>
                        <a:latin typeface="Calibri"/>
                        <a:ea typeface="Calibri"/>
                        <a:cs typeface="Times New Roman"/>
                      </a:endParaRPr>
                    </a:p>
                  </a:txBody>
                  <a:tcPr marL="68580" marR="68580" marT="0" marB="0" anchor="b"/>
                </a:tc>
              </a:tr>
              <a:tr h="1143000">
                <a:tc>
                  <a:txBody>
                    <a:bodyPr/>
                    <a:lstStyle/>
                    <a:p>
                      <a:pPr marL="0" marR="0" algn="ctr">
                        <a:lnSpc>
                          <a:spcPct val="115000"/>
                        </a:lnSpc>
                        <a:spcBef>
                          <a:spcPts val="0"/>
                        </a:spcBef>
                        <a:spcAft>
                          <a:spcPts val="1200"/>
                        </a:spcAft>
                      </a:pPr>
                      <a:r>
                        <a:rPr lang="en-US" sz="1200">
                          <a:effectLst/>
                        </a:rPr>
                        <a:t>Correlation</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.1283</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.1126</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.1031</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.0827</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a:effectLst/>
                        </a:rPr>
                        <a:t>.0907</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200"/>
                        </a:spcAft>
                      </a:pPr>
                      <a:r>
                        <a:rPr lang="en-US" sz="1200" dirty="0">
                          <a:effectLst/>
                        </a:rPr>
                        <a:t>.0953</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2072691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 Means (5 – Clusters)</a:t>
            </a:r>
            <a:endParaRPr lang="en-US" sz="3600" dirty="0"/>
          </a:p>
        </p:txBody>
      </p:sp>
      <p:sp>
        <p:nvSpPr>
          <p:cNvPr id="3" name="Content Placeholder 2"/>
          <p:cNvSpPr>
            <a:spLocks noGrp="1"/>
          </p:cNvSpPr>
          <p:nvPr>
            <p:ph idx="1"/>
          </p:nvPr>
        </p:nvSpPr>
        <p:spPr/>
        <p:txBody>
          <a:bodyPr/>
          <a:lstStyle/>
          <a:p>
            <a:endParaRPr lang="en-US"/>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5438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263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Gaussian Mixture Model</a:t>
            </a:r>
            <a:endParaRPr lang="en-US" sz="3600" dirty="0"/>
          </a:p>
        </p:txBody>
      </p:sp>
      <p:sp>
        <p:nvSpPr>
          <p:cNvPr id="3" name="Content Placeholder 2"/>
          <p:cNvSpPr>
            <a:spLocks noGrp="1"/>
          </p:cNvSpPr>
          <p:nvPr>
            <p:ph idx="1"/>
          </p:nvPr>
        </p:nvSpPr>
        <p:spPr>
          <a:xfrm>
            <a:off x="609600" y="838200"/>
            <a:ext cx="7543800" cy="3886200"/>
          </a:xfrm>
        </p:spPr>
        <p:txBody>
          <a:bodyPr>
            <a:normAutofit/>
          </a:bodyPr>
          <a:lstStyle/>
          <a:p>
            <a:r>
              <a:rPr lang="en-US" dirty="0"/>
              <a:t>GMM clustering is more flexible because you can view it as a </a:t>
            </a:r>
            <a:r>
              <a:rPr lang="en-US" i="1" dirty="0"/>
              <a:t>fuzzy</a:t>
            </a:r>
            <a:r>
              <a:rPr lang="en-US" dirty="0"/>
              <a:t> or </a:t>
            </a:r>
            <a:r>
              <a:rPr lang="en-US" i="1" dirty="0"/>
              <a:t>soft clustering</a:t>
            </a:r>
            <a:r>
              <a:rPr lang="en-US" dirty="0"/>
              <a:t> method. The algorithm that fits a GMM to the data can be sensitive to initial conditions</a:t>
            </a:r>
            <a:r>
              <a:rPr lang="en-US" dirty="0" smtClean="0"/>
              <a:t>.</a:t>
            </a:r>
          </a:p>
          <a:p>
            <a:r>
              <a:rPr lang="en-US" dirty="0"/>
              <a:t>Seems certainly more likely that the point that follows the trend should match closer to the Gaussian than the point that doesn’t</a:t>
            </a:r>
            <a:r>
              <a:rPr lang="en-US" dirty="0" smtClean="0"/>
              <a:t>.</a:t>
            </a:r>
          </a:p>
          <a:p>
            <a:r>
              <a:rPr lang="en-US" dirty="0" smtClean="0"/>
              <a:t>Figure on the next slides shows resemblance of the clustering of GMM with that of K Means.</a:t>
            </a:r>
            <a:endParaRPr lang="en-US" dirty="0"/>
          </a:p>
        </p:txBody>
      </p:sp>
    </p:spTree>
    <p:extLst>
      <p:ext uri="{BB962C8B-B14F-4D97-AF65-F5344CB8AC3E}">
        <p14:creationId xmlns:p14="http://schemas.microsoft.com/office/powerpoint/2010/main" val="3921889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GMM</a:t>
            </a:r>
            <a:r>
              <a:rPr lang="en-US" sz="3600" dirty="0" smtClean="0"/>
              <a:t>(5 – Clusters)</a:t>
            </a:r>
            <a:endParaRPr lang="en-US" sz="3600" dirty="0"/>
          </a:p>
        </p:txBody>
      </p:sp>
      <p:sp>
        <p:nvSpPr>
          <p:cNvPr id="3" name="Content Placeholder 2"/>
          <p:cNvSpPr>
            <a:spLocks noGrp="1"/>
          </p:cNvSpPr>
          <p:nvPr>
            <p:ph idx="1"/>
          </p:nvPr>
        </p:nvSpPr>
        <p:spPr/>
        <p:txBody>
          <a:bodyPr/>
          <a:lstStyle/>
          <a:p>
            <a:endParaRPr lang="en-US" dirty="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81" y="685800"/>
            <a:ext cx="8014519"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231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Comparison of Algorithm</a:t>
            </a:r>
            <a:endParaRPr lang="en-US" sz="3600" dirty="0"/>
          </a:p>
        </p:txBody>
      </p:sp>
      <p:sp>
        <p:nvSpPr>
          <p:cNvPr id="3" name="Content Placeholder 2"/>
          <p:cNvSpPr>
            <a:spLocks noGrp="1"/>
          </p:cNvSpPr>
          <p:nvPr>
            <p:ph idx="1"/>
          </p:nvPr>
        </p:nvSpPr>
        <p:spPr>
          <a:xfrm>
            <a:off x="609600" y="838200"/>
            <a:ext cx="7543800" cy="3886200"/>
          </a:xfrm>
        </p:spPr>
        <p:txBody>
          <a:bodyPr>
            <a:normAutofit lnSpcReduction="10000"/>
          </a:bodyPr>
          <a:lstStyle/>
          <a:p>
            <a:r>
              <a:rPr lang="en-US" dirty="0" smtClean="0"/>
              <a:t>K-Means </a:t>
            </a:r>
            <a:r>
              <a:rPr lang="en-US" dirty="0"/>
              <a:t>doesn’t take into account the covariance of our data</a:t>
            </a:r>
            <a:r>
              <a:rPr lang="en-US" dirty="0" smtClean="0"/>
              <a:t>.</a:t>
            </a:r>
          </a:p>
          <a:p>
            <a:r>
              <a:rPr lang="en-US" dirty="0" smtClean="0"/>
              <a:t>Only two cluster kind of overlap and has some common points among them the rest of the clustering is similar for both GMM and K means, which clarifies there exist a similar set of features as we have assumed so.</a:t>
            </a:r>
          </a:p>
          <a:p>
            <a:r>
              <a:rPr lang="en-US" dirty="0" smtClean="0"/>
              <a:t>We ran both the algorithms for no of clusters to be 9,10,11  taking into account the total set of features we divided but there was enough overlap to smartly choose a lower number.</a:t>
            </a:r>
          </a:p>
        </p:txBody>
      </p:sp>
    </p:spTree>
    <p:extLst>
      <p:ext uri="{BB962C8B-B14F-4D97-AF65-F5344CB8AC3E}">
        <p14:creationId xmlns:p14="http://schemas.microsoft.com/office/powerpoint/2010/main" val="3273165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Classification</a:t>
            </a:r>
            <a:endParaRPr lang="en-US" sz="3600" dirty="0"/>
          </a:p>
        </p:txBody>
      </p:sp>
      <p:sp>
        <p:nvSpPr>
          <p:cNvPr id="3" name="Content Placeholder 2"/>
          <p:cNvSpPr>
            <a:spLocks noGrp="1"/>
          </p:cNvSpPr>
          <p:nvPr>
            <p:ph idx="1"/>
          </p:nvPr>
        </p:nvSpPr>
        <p:spPr>
          <a:xfrm>
            <a:off x="609600" y="838200"/>
            <a:ext cx="7543800" cy="3886200"/>
          </a:xfrm>
        </p:spPr>
        <p:txBody>
          <a:bodyPr>
            <a:normAutofit/>
          </a:bodyPr>
          <a:lstStyle/>
          <a:p>
            <a:r>
              <a:rPr lang="en-US" dirty="0" smtClean="0"/>
              <a:t>Audio </a:t>
            </a:r>
            <a:r>
              <a:rPr lang="en-US" dirty="0"/>
              <a:t>signal classification (ASC) consists of extracting relevant features from a sound, and of using these features to identify into which of a set of classes the sound is most likely to </a:t>
            </a:r>
            <a:r>
              <a:rPr lang="en-US" dirty="0" smtClean="0"/>
              <a:t>fit.</a:t>
            </a:r>
          </a:p>
          <a:p>
            <a:r>
              <a:rPr lang="en-US" dirty="0" smtClean="0"/>
              <a:t>SNR classification is a criteria to fit a set of audio signal features to a positive SNR Class or negative. </a:t>
            </a:r>
          </a:p>
          <a:p>
            <a:r>
              <a:rPr lang="en-US" dirty="0" smtClean="0"/>
              <a:t>The idea of model selection out of a defined/relevant hypothesis space is a tricky task.</a:t>
            </a:r>
          </a:p>
        </p:txBody>
      </p:sp>
    </p:spTree>
    <p:extLst>
      <p:ext uri="{BB962C8B-B14F-4D97-AF65-F5344CB8AC3E}">
        <p14:creationId xmlns:p14="http://schemas.microsoft.com/office/powerpoint/2010/main" val="358876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Classification (Data Prep)</a:t>
            </a:r>
            <a:endParaRPr lang="en-US" sz="3600" dirty="0"/>
          </a:p>
        </p:txBody>
      </p:sp>
      <p:sp>
        <p:nvSpPr>
          <p:cNvPr id="3" name="Content Placeholder 2"/>
          <p:cNvSpPr>
            <a:spLocks noGrp="1"/>
          </p:cNvSpPr>
          <p:nvPr>
            <p:ph idx="1"/>
          </p:nvPr>
        </p:nvSpPr>
        <p:spPr>
          <a:xfrm>
            <a:off x="609600" y="838200"/>
            <a:ext cx="7543800" cy="3886200"/>
          </a:xfrm>
        </p:spPr>
        <p:txBody>
          <a:bodyPr>
            <a:normAutofit lnSpcReduction="10000"/>
          </a:bodyPr>
          <a:lstStyle/>
          <a:p>
            <a:r>
              <a:rPr lang="en-US" dirty="0" smtClean="0"/>
              <a:t>We have a subset of the dataset we used for the sake of clustering. This subset comprises of 7560 audio signal with 3870 positive SNR(5 DB) and 3780 negative SNR (-5 DB).</a:t>
            </a:r>
          </a:p>
          <a:p>
            <a:r>
              <a:rPr lang="en-US" dirty="0" smtClean="0"/>
              <a:t>Flatten array converted to matrix of the dimension of 7560 x 2210 is created using the same process as we did in clustering.</a:t>
            </a:r>
          </a:p>
          <a:p>
            <a:r>
              <a:rPr lang="en-US" dirty="0" smtClean="0"/>
              <a:t>Due to high dimensional nature of the data set and 34 features involved in each signal, it is a wise choice of using a multi layer perceptron.</a:t>
            </a:r>
          </a:p>
        </p:txBody>
      </p:sp>
    </p:spTree>
    <p:extLst>
      <p:ext uri="{BB962C8B-B14F-4D97-AF65-F5344CB8AC3E}">
        <p14:creationId xmlns:p14="http://schemas.microsoft.com/office/powerpoint/2010/main" val="1991617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Multilayer Perceptron(MLP)</a:t>
            </a:r>
            <a:endParaRPr lang="en-US" sz="3600" dirty="0"/>
          </a:p>
        </p:txBody>
      </p:sp>
      <p:sp>
        <p:nvSpPr>
          <p:cNvPr id="3" name="Content Placeholder 2"/>
          <p:cNvSpPr>
            <a:spLocks noGrp="1"/>
          </p:cNvSpPr>
          <p:nvPr>
            <p:ph idx="1"/>
          </p:nvPr>
        </p:nvSpPr>
        <p:spPr>
          <a:xfrm>
            <a:off x="638175" y="228600"/>
            <a:ext cx="7543800" cy="3886200"/>
          </a:xfrm>
        </p:spPr>
        <p:txBody>
          <a:bodyPr>
            <a:normAutofit/>
          </a:bodyPr>
          <a:lstStyle/>
          <a:p>
            <a:r>
              <a:rPr lang="en-US" dirty="0"/>
              <a:t>An MLP is a network of </a:t>
            </a:r>
            <a:r>
              <a:rPr lang="en-US" i="1" dirty="0" smtClean="0"/>
              <a:t>neurons</a:t>
            </a:r>
            <a:r>
              <a:rPr lang="en-US" dirty="0"/>
              <a:t> called </a:t>
            </a:r>
            <a:r>
              <a:rPr lang="en-US" i="1" dirty="0"/>
              <a:t>perceptrons</a:t>
            </a:r>
            <a:r>
              <a:rPr lang="en-US" dirty="0"/>
              <a:t>. The basic concept of a single perceptron was introduced by Rosenblatt in 1958. The perceptron computes </a:t>
            </a:r>
            <a:r>
              <a:rPr lang="en-US" dirty="0" smtClean="0"/>
              <a:t>a single</a:t>
            </a:r>
            <a:r>
              <a:rPr lang="en-US" dirty="0"/>
              <a:t> </a:t>
            </a:r>
            <a:r>
              <a:rPr lang="en-US" i="1" dirty="0"/>
              <a:t>output</a:t>
            </a:r>
            <a:r>
              <a:rPr lang="en-US" dirty="0"/>
              <a:t> from multiple real-valued </a:t>
            </a:r>
            <a:r>
              <a:rPr lang="en-US" i="1" dirty="0"/>
              <a:t>inputs</a:t>
            </a:r>
            <a:r>
              <a:rPr lang="en-US" dirty="0"/>
              <a:t> by forming a linear combination according to its input </a:t>
            </a:r>
            <a:r>
              <a:rPr lang="en-US" i="1" dirty="0"/>
              <a:t>weights</a:t>
            </a:r>
            <a:r>
              <a:rPr lang="en-US" dirty="0"/>
              <a:t> and then possibly putting the output through some nonlinear activation function</a:t>
            </a: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401291"/>
            <a:ext cx="4648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67150"/>
            <a:ext cx="27622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398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Overview</a:t>
            </a:r>
            <a:endParaRPr lang="en-US" sz="3600" dirty="0"/>
          </a:p>
        </p:txBody>
      </p:sp>
      <p:sp>
        <p:nvSpPr>
          <p:cNvPr id="3" name="Content Placeholder 2"/>
          <p:cNvSpPr>
            <a:spLocks noGrp="1"/>
          </p:cNvSpPr>
          <p:nvPr>
            <p:ph idx="1"/>
          </p:nvPr>
        </p:nvSpPr>
        <p:spPr/>
        <p:txBody>
          <a:bodyPr/>
          <a:lstStyle/>
          <a:p>
            <a:r>
              <a:rPr lang="en-US" dirty="0" smtClean="0"/>
              <a:t> </a:t>
            </a:r>
            <a:r>
              <a:rPr lang="en-US" dirty="0" smtClean="0"/>
              <a:t>I </a:t>
            </a:r>
            <a:r>
              <a:rPr lang="en-US" dirty="0"/>
              <a:t>have designed this report for using a IEEE audio signal dataset and some noise to extend it to a </a:t>
            </a:r>
            <a:r>
              <a:rPr lang="en-US" dirty="0" smtClean="0"/>
              <a:t>large mixed </a:t>
            </a:r>
            <a:r>
              <a:rPr lang="en-US" dirty="0"/>
              <a:t>signal dataset </a:t>
            </a:r>
            <a:r>
              <a:rPr lang="en-US" dirty="0" smtClean="0"/>
              <a:t>on different SNR to implement clustering algorithms like </a:t>
            </a:r>
            <a:r>
              <a:rPr lang="en-US" dirty="0"/>
              <a:t>K Means, Gaussian Mixture Model </a:t>
            </a:r>
            <a:r>
              <a:rPr lang="en-US" dirty="0" smtClean="0"/>
              <a:t>for finding the similarity trend, </a:t>
            </a:r>
            <a:r>
              <a:rPr lang="en-US" dirty="0"/>
              <a:t>and Multi-Layer Perceptron classifier to train these </a:t>
            </a:r>
            <a:r>
              <a:rPr lang="en-US" dirty="0" smtClean="0"/>
              <a:t>signals on the classification criteria for SNR as labels.</a:t>
            </a:r>
            <a:endParaRPr lang="en-US" dirty="0"/>
          </a:p>
        </p:txBody>
      </p:sp>
      <p:pic>
        <p:nvPicPr>
          <p:cNvPr id="4" name="S_01_0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220691" y="4114800"/>
            <a:ext cx="609600" cy="609600"/>
          </a:xfrm>
          <a:prstGeom prst="rect">
            <a:avLst/>
          </a:prstGeom>
        </p:spPr>
      </p:pic>
    </p:spTree>
    <p:extLst>
      <p:ext uri="{BB962C8B-B14F-4D97-AF65-F5344CB8AC3E}">
        <p14:creationId xmlns:p14="http://schemas.microsoft.com/office/powerpoint/2010/main" val="2312601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99"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Model</a:t>
            </a:r>
            <a:endParaRPr lang="en-US" sz="3600" dirty="0"/>
          </a:p>
        </p:txBody>
      </p:sp>
      <p:sp>
        <p:nvSpPr>
          <p:cNvPr id="3" name="Content Placeholder 2"/>
          <p:cNvSpPr>
            <a:spLocks noGrp="1"/>
          </p:cNvSpPr>
          <p:nvPr>
            <p:ph idx="1"/>
          </p:nvPr>
        </p:nvSpPr>
        <p:spPr>
          <a:xfrm>
            <a:off x="609600" y="990600"/>
            <a:ext cx="7543800" cy="4267200"/>
          </a:xfrm>
        </p:spPr>
        <p:txBody>
          <a:bodyPr>
            <a:normAutofit lnSpcReduction="10000"/>
          </a:bodyPr>
          <a:lstStyle/>
          <a:p>
            <a:r>
              <a:rPr lang="en-US" dirty="0"/>
              <a:t>W</a:t>
            </a:r>
            <a:r>
              <a:rPr lang="en-US" dirty="0" smtClean="0"/>
              <a:t>e </a:t>
            </a:r>
            <a:r>
              <a:rPr lang="en-US" dirty="0"/>
              <a:t>see in our dataset creation section we have a set of classified labels on the basis of SNR as the label (1 if SNR is positive and 0 if it’s negative</a:t>
            </a:r>
            <a:r>
              <a:rPr lang="en-US" dirty="0" smtClean="0"/>
              <a:t>)</a:t>
            </a:r>
          </a:p>
          <a:p>
            <a:r>
              <a:rPr lang="en-US" dirty="0" smtClean="0"/>
              <a:t>Here ReLU has been used as the activation function over sigmoid or hyperbolic tangent due to </a:t>
            </a:r>
            <a:r>
              <a:rPr lang="en-US" dirty="0"/>
              <a:t>sparsity and a reduced likelihood of vanishing gradient. </a:t>
            </a:r>
            <a:r>
              <a:rPr lang="en-US" dirty="0" smtClean="0"/>
              <a:t>.</a:t>
            </a:r>
          </a:p>
          <a:p>
            <a:r>
              <a:rPr lang="en-US" dirty="0"/>
              <a:t>We can try with different variation of hidden layers.  With a variation of data split of 70 – 30 we have created a confusion matrix. The dimension of the dataset is </a:t>
            </a:r>
            <a:r>
              <a:rPr lang="en-US" dirty="0" smtClean="0"/>
              <a:t>7560 </a:t>
            </a:r>
            <a:r>
              <a:rPr lang="en-US" dirty="0"/>
              <a:t>* </a:t>
            </a:r>
            <a:r>
              <a:rPr lang="en-US" dirty="0" smtClean="0"/>
              <a:t>2210.</a:t>
            </a:r>
          </a:p>
          <a:p>
            <a:r>
              <a:rPr lang="en-US" dirty="0" smtClean="0"/>
              <a:t>We tried this model for the actual dataset and a reduced one.</a:t>
            </a:r>
          </a:p>
          <a:p>
            <a:endParaRPr lang="en-US" dirty="0" smtClean="0"/>
          </a:p>
        </p:txBody>
      </p:sp>
    </p:spTree>
    <p:extLst>
      <p:ext uri="{BB962C8B-B14F-4D97-AF65-F5344CB8AC3E}">
        <p14:creationId xmlns:p14="http://schemas.microsoft.com/office/powerpoint/2010/main" val="984076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Confusion Matrix I</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4982257"/>
              </p:ext>
            </p:extLst>
          </p:nvPr>
        </p:nvGraphicFramePr>
        <p:xfrm>
          <a:off x="1143000" y="914400"/>
          <a:ext cx="5562600" cy="2362201"/>
        </p:xfrm>
        <a:graphic>
          <a:graphicData uri="http://schemas.openxmlformats.org/drawingml/2006/table">
            <a:tbl>
              <a:tblPr firstRow="1" firstCol="1" bandRow="1">
                <a:tableStyleId>{5C22544A-7EE6-4342-B048-85BDC9FD1C3A}</a:tableStyleId>
              </a:tblPr>
              <a:tblGrid>
                <a:gridCol w="1365078"/>
                <a:gridCol w="1010234"/>
                <a:gridCol w="1248901"/>
                <a:gridCol w="1122623"/>
                <a:gridCol w="815764"/>
              </a:tblGrid>
              <a:tr h="554879">
                <a:tc>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precision</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recall</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Fi-score</a:t>
                      </a:r>
                      <a:endParaRPr lang="en-US" sz="1200" b="1" kern="12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800" dirty="0">
                          <a:effectLst/>
                        </a:rPr>
                        <a:t> </a:t>
                      </a:r>
                      <a:r>
                        <a:rPr lang="en-US" sz="1200" b="1" kern="1200" dirty="0" smtClean="0">
                          <a:solidFill>
                            <a:schemeClr val="lt1"/>
                          </a:solidFill>
                          <a:effectLst/>
                          <a:latin typeface="+mn-lt"/>
                          <a:ea typeface="+mn-ea"/>
                          <a:cs typeface="+mn-cs"/>
                        </a:rPr>
                        <a:t>support</a:t>
                      </a:r>
                      <a:endParaRPr lang="en-US" sz="1100" dirty="0">
                        <a:effectLst/>
                        <a:latin typeface="Calibri"/>
                        <a:ea typeface="Calibri"/>
                        <a:cs typeface="Times New Roman"/>
                      </a:endParaRPr>
                    </a:p>
                  </a:txBody>
                  <a:tcPr marL="68580" marR="68580" marT="0" marB="0"/>
                </a:tc>
              </a:tr>
              <a:tr h="554879">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0</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982</a:t>
                      </a:r>
                      <a:endParaRPr lang="en-US" sz="1200" b="1" kern="1200">
                        <a:solidFill>
                          <a:schemeClr val="tx1"/>
                        </a:solidFill>
                        <a:effectLst/>
                        <a:latin typeface="+mn-lt"/>
                        <a:ea typeface="+mn-ea"/>
                        <a:cs typeface="+mn-cs"/>
                      </a:endParaRPr>
                    </a:p>
                  </a:txBody>
                  <a:tcPr marL="68580" marR="68580" marT="0" marB="0"/>
                </a:tc>
              </a:tr>
              <a:tr h="654758">
                <a:tc>
                  <a:txBody>
                    <a:bodyPr/>
                    <a:lstStyle/>
                    <a:p>
                      <a:pPr marL="0" marR="0" algn="l" defTabSz="914400" rtl="0" eaLnBrk="1" latinLnBrk="0" hangingPunct="1">
                        <a:lnSpc>
                          <a:spcPct val="115000"/>
                        </a:lnSpc>
                        <a:spcBef>
                          <a:spcPts val="0"/>
                        </a:spcBef>
                        <a:spcAft>
                          <a:spcPts val="0"/>
                        </a:spcAft>
                      </a:pPr>
                      <a:r>
                        <a:rPr lang="en-US" sz="1200" b="1" kern="1200" smtClean="0">
                          <a:solidFill>
                            <a:schemeClr val="lt1"/>
                          </a:solidFill>
                          <a:effectLst/>
                          <a:latin typeface="+mn-lt"/>
                          <a:ea typeface="+mn-ea"/>
                          <a:cs typeface="+mn-cs"/>
                        </a:rPr>
                        <a:t>1</a:t>
                      </a:r>
                      <a:endParaRPr lang="en-US" sz="1200" b="1" kern="120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908</a:t>
                      </a:r>
                      <a:endParaRPr lang="en-US" sz="1200" b="1" kern="1200" dirty="0">
                        <a:solidFill>
                          <a:schemeClr val="tx1"/>
                        </a:solidFill>
                        <a:effectLst/>
                        <a:latin typeface="+mn-lt"/>
                        <a:ea typeface="+mn-ea"/>
                        <a:cs typeface="+mn-cs"/>
                      </a:endParaRPr>
                    </a:p>
                  </a:txBody>
                  <a:tcPr marL="68580" marR="68580" marT="0" marB="0"/>
                </a:tc>
              </a:tr>
              <a:tr h="597685">
                <a:tc>
                  <a:txBody>
                    <a:bodyPr/>
                    <a:lstStyle/>
                    <a:p>
                      <a:pPr marL="0" marR="0" algn="l" defTabSz="914400" rtl="0" eaLnBrk="1" latinLnBrk="0" hangingPunct="1">
                        <a:lnSpc>
                          <a:spcPct val="115000"/>
                        </a:lnSpc>
                        <a:spcBef>
                          <a:spcPts val="0"/>
                        </a:spcBef>
                        <a:spcAft>
                          <a:spcPts val="0"/>
                        </a:spcAft>
                      </a:pPr>
                      <a:r>
                        <a:rPr lang="en-US" sz="1200" b="1" kern="1200" smtClean="0">
                          <a:solidFill>
                            <a:schemeClr val="lt1"/>
                          </a:solidFill>
                          <a:effectLst/>
                          <a:latin typeface="+mn-lt"/>
                          <a:ea typeface="+mn-ea"/>
                          <a:cs typeface="+mn-cs"/>
                        </a:rPr>
                        <a:t>Avg/total</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smtClean="0">
                          <a:solidFill>
                            <a:schemeClr val="tx1"/>
                          </a:solidFill>
                          <a:effectLst/>
                          <a:latin typeface="+mn-lt"/>
                          <a:ea typeface="+mn-ea"/>
                          <a:cs typeface="+mn-cs"/>
                        </a:rPr>
                        <a:t>1.00</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1890</a:t>
                      </a:r>
                      <a:endParaRPr lang="en-US" sz="1200" b="1" kern="1200" dirty="0">
                        <a:solidFill>
                          <a:schemeClr val="tx1"/>
                        </a:solidFill>
                        <a:effectLst/>
                        <a:latin typeface="+mn-lt"/>
                        <a:ea typeface="+mn-ea"/>
                        <a:cs typeface="+mn-cs"/>
                      </a:endParaRPr>
                    </a:p>
                  </a:txBody>
                  <a:tcPr marL="68580" marR="68580" marT="0" marB="0"/>
                </a:tc>
              </a:tr>
            </a:tbl>
          </a:graphicData>
        </a:graphic>
      </p:graphicFrame>
      <p:sp>
        <p:nvSpPr>
          <p:cNvPr id="6" name="Content Placeholder 2"/>
          <p:cNvSpPr txBox="1">
            <a:spLocks/>
          </p:cNvSpPr>
          <p:nvPr/>
        </p:nvSpPr>
        <p:spPr>
          <a:xfrm>
            <a:off x="610466" y="3352800"/>
            <a:ext cx="7543800" cy="19431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dirty="0"/>
              <a:t>Definitely something is not right here but the models behavior is </a:t>
            </a:r>
            <a:r>
              <a:rPr lang="en-US" dirty="0" smtClean="0"/>
              <a:t>like </a:t>
            </a:r>
            <a:r>
              <a:rPr lang="en-US" dirty="0"/>
              <a:t>because of the high dimensionality of the </a:t>
            </a:r>
            <a:r>
              <a:rPr lang="en-US" dirty="0" smtClean="0"/>
              <a:t>data. We </a:t>
            </a:r>
            <a:r>
              <a:rPr lang="en-US" dirty="0"/>
              <a:t>observed the same kind of issue with the K Means algorithm as </a:t>
            </a:r>
            <a:r>
              <a:rPr lang="en-US" dirty="0" smtClean="0"/>
              <a:t>well so we have to work on reducing Features.</a:t>
            </a:r>
            <a:endParaRPr lang="en-US" dirty="0" smtClean="0"/>
          </a:p>
        </p:txBody>
      </p:sp>
    </p:spTree>
    <p:extLst>
      <p:ext uri="{BB962C8B-B14F-4D97-AF65-F5344CB8AC3E}">
        <p14:creationId xmlns:p14="http://schemas.microsoft.com/office/powerpoint/2010/main" val="3613109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Reduced Data</a:t>
            </a:r>
            <a:endParaRPr lang="en-US" sz="3600" dirty="0"/>
          </a:p>
        </p:txBody>
      </p:sp>
      <p:sp>
        <p:nvSpPr>
          <p:cNvPr id="3" name="Content Placeholder 2"/>
          <p:cNvSpPr>
            <a:spLocks noGrp="1"/>
          </p:cNvSpPr>
          <p:nvPr>
            <p:ph idx="1"/>
          </p:nvPr>
        </p:nvSpPr>
        <p:spPr>
          <a:xfrm>
            <a:off x="609600" y="838200"/>
            <a:ext cx="7543800" cy="4267200"/>
          </a:xfrm>
        </p:spPr>
        <p:txBody>
          <a:bodyPr>
            <a:normAutofit/>
          </a:bodyPr>
          <a:lstStyle/>
          <a:p>
            <a:r>
              <a:rPr lang="en-US" dirty="0" smtClean="0"/>
              <a:t>We saw the results were not right for the complete dataset as the variance didn’t make any difference for such large set of features(curse of dimensionality).</a:t>
            </a:r>
          </a:p>
          <a:p>
            <a:r>
              <a:rPr lang="en-US" dirty="0" smtClean="0"/>
              <a:t>We used the reduced data using PCA, a new matrix been used after PCA with 3 principle components.</a:t>
            </a:r>
          </a:p>
          <a:p>
            <a:r>
              <a:rPr lang="en-US" dirty="0" smtClean="0"/>
              <a:t>Applying MLP to this reduced feature set shows promising results.</a:t>
            </a:r>
          </a:p>
          <a:p>
            <a:r>
              <a:rPr lang="en-US" dirty="0" smtClean="0"/>
              <a:t>The prediction table is on the next slide which shows a decent prediction result on the test and training data.</a:t>
            </a:r>
          </a:p>
          <a:p>
            <a:endParaRPr lang="en-US" dirty="0" smtClean="0"/>
          </a:p>
        </p:txBody>
      </p:sp>
    </p:spTree>
    <p:extLst>
      <p:ext uri="{BB962C8B-B14F-4D97-AF65-F5344CB8AC3E}">
        <p14:creationId xmlns:p14="http://schemas.microsoft.com/office/powerpoint/2010/main" val="2389071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Confusion Matrix II</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0176408"/>
              </p:ext>
            </p:extLst>
          </p:nvPr>
        </p:nvGraphicFramePr>
        <p:xfrm>
          <a:off x="1143000" y="914400"/>
          <a:ext cx="5562600" cy="2362201"/>
        </p:xfrm>
        <a:graphic>
          <a:graphicData uri="http://schemas.openxmlformats.org/drawingml/2006/table">
            <a:tbl>
              <a:tblPr firstRow="1" firstCol="1" bandRow="1">
                <a:tableStyleId>{5C22544A-7EE6-4342-B048-85BDC9FD1C3A}</a:tableStyleId>
              </a:tblPr>
              <a:tblGrid>
                <a:gridCol w="1365078"/>
                <a:gridCol w="1010234"/>
                <a:gridCol w="1248901"/>
                <a:gridCol w="1122623"/>
                <a:gridCol w="815764"/>
              </a:tblGrid>
              <a:tr h="554879">
                <a:tc>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precision</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recall</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Fi-score</a:t>
                      </a:r>
                      <a:endParaRPr lang="en-US" sz="1200" b="1" kern="12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800" dirty="0">
                          <a:effectLst/>
                        </a:rPr>
                        <a:t> </a:t>
                      </a:r>
                      <a:r>
                        <a:rPr lang="en-US" sz="1200" b="1" kern="1200" dirty="0" smtClean="0">
                          <a:solidFill>
                            <a:schemeClr val="lt1"/>
                          </a:solidFill>
                          <a:effectLst/>
                          <a:latin typeface="+mn-lt"/>
                          <a:ea typeface="+mn-ea"/>
                          <a:cs typeface="+mn-cs"/>
                        </a:rPr>
                        <a:t>support</a:t>
                      </a:r>
                      <a:endParaRPr lang="en-US" sz="1100" dirty="0">
                        <a:effectLst/>
                        <a:latin typeface="Calibri"/>
                        <a:ea typeface="Calibri"/>
                        <a:cs typeface="Times New Roman"/>
                      </a:endParaRPr>
                    </a:p>
                  </a:txBody>
                  <a:tcPr marL="68580" marR="68580" marT="0" marB="0"/>
                </a:tc>
              </a:tr>
              <a:tr h="554879">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lt1"/>
                          </a:solidFill>
                          <a:effectLst/>
                          <a:latin typeface="+mn-lt"/>
                          <a:ea typeface="+mn-ea"/>
                          <a:cs typeface="+mn-cs"/>
                        </a:rPr>
                        <a:t>0</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0.96</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931</a:t>
                      </a:r>
                      <a:endParaRPr lang="en-US" sz="1200" b="1" kern="1200" dirty="0">
                        <a:solidFill>
                          <a:schemeClr val="tx1"/>
                        </a:solidFill>
                        <a:effectLst/>
                        <a:latin typeface="+mn-lt"/>
                        <a:ea typeface="+mn-ea"/>
                        <a:cs typeface="+mn-cs"/>
                      </a:endParaRPr>
                    </a:p>
                  </a:txBody>
                  <a:tcPr marL="68580" marR="68580" marT="0" marB="0"/>
                </a:tc>
              </a:tr>
              <a:tr h="654758">
                <a:tc>
                  <a:txBody>
                    <a:bodyPr/>
                    <a:lstStyle/>
                    <a:p>
                      <a:pPr marL="0" marR="0" algn="l" defTabSz="914400" rtl="0" eaLnBrk="1" latinLnBrk="0" hangingPunct="1">
                        <a:lnSpc>
                          <a:spcPct val="115000"/>
                        </a:lnSpc>
                        <a:spcBef>
                          <a:spcPts val="0"/>
                        </a:spcBef>
                        <a:spcAft>
                          <a:spcPts val="0"/>
                        </a:spcAft>
                      </a:pPr>
                      <a:r>
                        <a:rPr lang="en-US" sz="1200" b="1" kern="1200" smtClean="0">
                          <a:solidFill>
                            <a:schemeClr val="lt1"/>
                          </a:solidFill>
                          <a:effectLst/>
                          <a:latin typeface="+mn-lt"/>
                          <a:ea typeface="+mn-ea"/>
                          <a:cs typeface="+mn-cs"/>
                        </a:rPr>
                        <a:t>1</a:t>
                      </a:r>
                      <a:endParaRPr lang="en-US" sz="1200" b="1" kern="120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0.96</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959</a:t>
                      </a:r>
                      <a:endParaRPr lang="en-US" sz="1200" b="1" kern="1200" dirty="0">
                        <a:solidFill>
                          <a:schemeClr val="tx1"/>
                        </a:solidFill>
                        <a:effectLst/>
                        <a:latin typeface="+mn-lt"/>
                        <a:ea typeface="+mn-ea"/>
                        <a:cs typeface="+mn-cs"/>
                      </a:endParaRPr>
                    </a:p>
                  </a:txBody>
                  <a:tcPr marL="68580" marR="68580" marT="0" marB="0"/>
                </a:tc>
              </a:tr>
              <a:tr h="597685">
                <a:tc>
                  <a:txBody>
                    <a:bodyPr/>
                    <a:lstStyle/>
                    <a:p>
                      <a:pPr marL="0" marR="0" algn="l" defTabSz="914400" rtl="0" eaLnBrk="1" latinLnBrk="0" hangingPunct="1">
                        <a:lnSpc>
                          <a:spcPct val="115000"/>
                        </a:lnSpc>
                        <a:spcBef>
                          <a:spcPts val="0"/>
                        </a:spcBef>
                        <a:spcAft>
                          <a:spcPts val="0"/>
                        </a:spcAft>
                      </a:pPr>
                      <a:r>
                        <a:rPr lang="en-US" sz="1200" b="1" kern="1200" smtClean="0">
                          <a:solidFill>
                            <a:schemeClr val="lt1"/>
                          </a:solidFill>
                          <a:effectLst/>
                          <a:latin typeface="+mn-lt"/>
                          <a:ea typeface="+mn-ea"/>
                          <a:cs typeface="+mn-cs"/>
                        </a:rPr>
                        <a:t>Avg/total</a:t>
                      </a:r>
                      <a:endParaRPr lang="en-US" sz="12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0.97</a:t>
                      </a:r>
                      <a:endParaRPr lang="en-US" sz="1200" b="1" kern="1200" dirty="0">
                        <a:solidFill>
                          <a:schemeClr val="tx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200" b="1" kern="1200" dirty="0" smtClean="0">
                          <a:solidFill>
                            <a:schemeClr val="tx1"/>
                          </a:solidFill>
                          <a:effectLst/>
                          <a:latin typeface="+mn-lt"/>
                          <a:ea typeface="+mn-ea"/>
                          <a:cs typeface="+mn-cs"/>
                        </a:rPr>
                        <a:t>1890</a:t>
                      </a:r>
                      <a:endParaRPr lang="en-US" sz="1200" b="1" kern="1200" dirty="0">
                        <a:solidFill>
                          <a:schemeClr val="tx1"/>
                        </a:solidFill>
                        <a:effectLst/>
                        <a:latin typeface="+mn-lt"/>
                        <a:ea typeface="+mn-ea"/>
                        <a:cs typeface="+mn-cs"/>
                      </a:endParaRPr>
                    </a:p>
                  </a:txBody>
                  <a:tcPr marL="68580" marR="68580" marT="0" marB="0"/>
                </a:tc>
              </a:tr>
            </a:tbl>
          </a:graphicData>
        </a:graphic>
      </p:graphicFrame>
      <p:sp>
        <p:nvSpPr>
          <p:cNvPr id="6" name="Content Placeholder 2"/>
          <p:cNvSpPr txBox="1">
            <a:spLocks/>
          </p:cNvSpPr>
          <p:nvPr/>
        </p:nvSpPr>
        <p:spPr>
          <a:xfrm>
            <a:off x="610466" y="3352800"/>
            <a:ext cx="7543800" cy="19431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US" dirty="0" smtClean="0"/>
          </a:p>
        </p:txBody>
      </p:sp>
      <p:sp>
        <p:nvSpPr>
          <p:cNvPr id="5" name="Rectangle 4"/>
          <p:cNvSpPr/>
          <p:nvPr/>
        </p:nvSpPr>
        <p:spPr>
          <a:xfrm>
            <a:off x="838200" y="3585686"/>
            <a:ext cx="7467600" cy="1631216"/>
          </a:xfrm>
          <a:prstGeom prst="rect">
            <a:avLst/>
          </a:prstGeom>
        </p:spPr>
        <p:txBody>
          <a:bodyPr wrap="square">
            <a:spAutoFit/>
          </a:bodyPr>
          <a:lstStyle/>
          <a:p>
            <a:r>
              <a:rPr lang="en-US" sz="2000" dirty="0" smtClean="0"/>
              <a:t>Precision  and recall (sensitivity) are kind of </a:t>
            </a:r>
            <a:r>
              <a:rPr lang="en-US" sz="2000" dirty="0"/>
              <a:t> </a:t>
            </a:r>
            <a:r>
              <a:rPr lang="en-US" sz="2000" dirty="0" smtClean="0"/>
              <a:t>the same percentage means the prediction for the total population was right to a value.</a:t>
            </a:r>
          </a:p>
          <a:p>
            <a:r>
              <a:rPr lang="en-US" sz="2000" dirty="0" smtClean="0"/>
              <a:t>The F-1 Score is the harmonic mean of the two so its around 97% as both precision and recall are in the same range for positive and negative SNR.</a:t>
            </a:r>
            <a:endParaRPr lang="en-US" sz="2000" dirty="0"/>
          </a:p>
        </p:txBody>
      </p:sp>
    </p:spTree>
    <p:extLst>
      <p:ext uri="{BB962C8B-B14F-4D97-AF65-F5344CB8AC3E}">
        <p14:creationId xmlns:p14="http://schemas.microsoft.com/office/powerpoint/2010/main" val="372260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a:xfrm>
            <a:off x="609600" y="838200"/>
            <a:ext cx="7543800" cy="4267200"/>
          </a:xfrm>
        </p:spPr>
        <p:txBody>
          <a:bodyPr>
            <a:noAutofit/>
          </a:bodyPr>
          <a:lstStyle/>
          <a:p>
            <a:r>
              <a:rPr lang="en-US" sz="1800" dirty="0"/>
              <a:t>We can see that the accuracy is good with the MLPClassifier which is around 97% on the reduced data set. It’s obvious that the high dimensionality of the data doesn’t let the classifier work fine</a:t>
            </a:r>
            <a:r>
              <a:rPr lang="en-US" sz="1800" dirty="0" smtClean="0"/>
              <a:t>.</a:t>
            </a:r>
          </a:p>
          <a:p>
            <a:r>
              <a:rPr lang="en-US" sz="1800" dirty="0" smtClean="0"/>
              <a:t> </a:t>
            </a:r>
            <a:r>
              <a:rPr lang="en-US" sz="1800" dirty="0"/>
              <a:t>Coming to the clustering We try to setup the whole clustering around the original audio signal data converted to a matrix to the dimension of the extraction, but the high dimensionality of the matrix caused problem for the implementation of these algorithms as well, so we moved to the choice of taking a dimensionality reduction approach using PCA. </a:t>
            </a:r>
            <a:endParaRPr lang="en-US" sz="1800" dirty="0" smtClean="0"/>
          </a:p>
          <a:p>
            <a:r>
              <a:rPr lang="en-US" sz="1800" dirty="0" smtClean="0"/>
              <a:t>It </a:t>
            </a:r>
            <a:r>
              <a:rPr lang="en-US" sz="1800" dirty="0"/>
              <a:t>came out to be obvious as there are prominent features that take up the cluster area, it is hard to tell which features are more prominent than the others, but we can always go ahead and check using some f-test to see the impact of adding a feature. </a:t>
            </a:r>
            <a:endParaRPr lang="en-US" sz="1800" dirty="0" smtClean="0"/>
          </a:p>
          <a:p>
            <a:r>
              <a:rPr lang="en-US" sz="1800" dirty="0" smtClean="0"/>
              <a:t>The </a:t>
            </a:r>
            <a:r>
              <a:rPr lang="en-US" sz="1800" dirty="0"/>
              <a:t>same reduced dimension data is used to train a MLP Classifier which gave us a good accuracy for classification of the SNR on the positive and the negative values. Further work can include using various levels of Hidden Layers to see the effect on the training of the network.</a:t>
            </a:r>
            <a:endParaRPr lang="en-US" sz="1800" dirty="0" smtClean="0"/>
          </a:p>
        </p:txBody>
      </p:sp>
    </p:spTree>
    <p:extLst>
      <p:ext uri="{BB962C8B-B14F-4D97-AF65-F5344CB8AC3E}">
        <p14:creationId xmlns:p14="http://schemas.microsoft.com/office/powerpoint/2010/main" val="3378691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609600" y="838200"/>
            <a:ext cx="7543800" cy="4267200"/>
          </a:xfrm>
        </p:spPr>
        <p:txBody>
          <a:bodyPr>
            <a:noAutofit/>
          </a:bodyPr>
          <a:lstStyle/>
          <a:p>
            <a:r>
              <a:rPr lang="en-US" sz="1800" dirty="0"/>
              <a:t>[1]: EURASIP Journal on Audio, Speech, and Music processing 20172017:26 https://doi.org/10.1186/s13636-017-0123-3© The Author(s). 2017 </a:t>
            </a:r>
            <a:r>
              <a:rPr lang="en-US" sz="1800" dirty="0" err="1"/>
              <a:t>Wenfa</a:t>
            </a:r>
            <a:r>
              <a:rPr lang="en-US" sz="1800" dirty="0"/>
              <a:t> Li, </a:t>
            </a:r>
            <a:r>
              <a:rPr lang="en-US" sz="1800" dirty="0" err="1"/>
              <a:t>Gongming</a:t>
            </a:r>
            <a:r>
              <a:rPr lang="en-US" sz="1800" dirty="0"/>
              <a:t> Wang and </a:t>
            </a:r>
            <a:r>
              <a:rPr lang="en-US" sz="1800" dirty="0" err="1"/>
              <a:t>Ke</a:t>
            </a:r>
            <a:r>
              <a:rPr lang="en-US" sz="1800" dirty="0"/>
              <a:t> </a:t>
            </a:r>
            <a:r>
              <a:rPr lang="en-US" sz="1800" dirty="0" smtClean="0"/>
              <a:t>Li</a:t>
            </a:r>
          </a:p>
          <a:p>
            <a:pPr marL="0" indent="0">
              <a:buNone/>
            </a:pPr>
            <a:endParaRPr lang="en-US" sz="1800" dirty="0"/>
          </a:p>
          <a:p>
            <a:r>
              <a:rPr lang="en-US" sz="1800" dirty="0"/>
              <a:t>[2]: </a:t>
            </a:r>
            <a:r>
              <a:rPr lang="en-US" sz="1800" u="sng" dirty="0">
                <a:hlinkClick r:id="rId2"/>
              </a:rPr>
              <a:t>http://</a:t>
            </a:r>
            <a:r>
              <a:rPr lang="en-US" sz="1800" u="sng" dirty="0" smtClean="0">
                <a:hlinkClick r:id="rId2"/>
              </a:rPr>
              <a:t>scikit-learn.org/stable/modules/clustering.html</a:t>
            </a:r>
            <a:endParaRPr lang="en-US" sz="1800" u="sng" dirty="0" smtClean="0"/>
          </a:p>
          <a:p>
            <a:endParaRPr lang="en-US" sz="1800" dirty="0"/>
          </a:p>
          <a:p>
            <a:r>
              <a:rPr lang="en-US" sz="1800" dirty="0"/>
              <a:t>[3]: Complex Ratio Masking for Monaural Speech Separation - Donald S. Williamson, </a:t>
            </a:r>
            <a:r>
              <a:rPr lang="en-US" sz="1800" i="1" dirty="0"/>
              <a:t>Student Member, IEEE</a:t>
            </a:r>
            <a:r>
              <a:rPr lang="en-US" sz="1800" dirty="0"/>
              <a:t>, </a:t>
            </a:r>
            <a:r>
              <a:rPr lang="en-US" sz="1800" dirty="0" err="1"/>
              <a:t>Yuxuan</a:t>
            </a:r>
            <a:r>
              <a:rPr lang="en-US" sz="1800" dirty="0"/>
              <a:t> Wang, and </a:t>
            </a:r>
            <a:r>
              <a:rPr lang="en-US" sz="1800" dirty="0" err="1"/>
              <a:t>DeLiang</a:t>
            </a:r>
            <a:r>
              <a:rPr lang="en-US" sz="1800" dirty="0"/>
              <a:t> Wang, </a:t>
            </a:r>
            <a:r>
              <a:rPr lang="en-US" sz="1800" i="1" dirty="0"/>
              <a:t>Fellow, IEEE[4</a:t>
            </a:r>
            <a:r>
              <a:rPr lang="en-US" sz="1800" i="1" dirty="0" smtClean="0"/>
              <a:t>]</a:t>
            </a:r>
          </a:p>
          <a:p>
            <a:pPr marL="0" indent="0">
              <a:buNone/>
            </a:pPr>
            <a:endParaRPr lang="en-US" sz="1800" dirty="0"/>
          </a:p>
          <a:p>
            <a:r>
              <a:rPr lang="en-US" sz="1800" dirty="0"/>
              <a:t>[4]:</a:t>
            </a:r>
            <a:r>
              <a:rPr lang="en-US" sz="1800" u="sng" dirty="0">
                <a:hlinkClick r:id="rId3"/>
              </a:rPr>
              <a:t>https://</a:t>
            </a:r>
            <a:r>
              <a:rPr lang="en-US" sz="1800" u="sng" dirty="0" smtClean="0">
                <a:hlinkClick r:id="rId3"/>
              </a:rPr>
              <a:t>www.kdnuggets.com/2016/10/beginners-guide-neural-networks-python-scikit-learn.html/2</a:t>
            </a:r>
            <a:endParaRPr lang="en-US" sz="1800" u="sng" dirty="0" smtClean="0"/>
          </a:p>
          <a:p>
            <a:pPr marL="0" indent="0">
              <a:buNone/>
            </a:pPr>
            <a:endParaRPr lang="en-US" sz="1800" dirty="0"/>
          </a:p>
          <a:p>
            <a:r>
              <a:rPr lang="en-US" sz="1800" dirty="0"/>
              <a:t>[5]: Wang Y., Narayanan A. and Wang D.L. (2014): On training targets for supervised speech separation.</a:t>
            </a:r>
          </a:p>
        </p:txBody>
      </p:sp>
    </p:spTree>
    <p:extLst>
      <p:ext uri="{BB962C8B-B14F-4D97-AF65-F5344CB8AC3E}">
        <p14:creationId xmlns:p14="http://schemas.microsoft.com/office/powerpoint/2010/main" val="3135128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05400"/>
            <a:ext cx="6781800" cy="1066800"/>
          </a:xfrm>
        </p:spPr>
        <p:txBody>
          <a:bodyPr>
            <a:normAutofit/>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endParaRPr lang="en-US" i="1" dirty="0"/>
          </a:p>
        </p:txBody>
      </p:sp>
    </p:spTree>
    <p:extLst>
      <p:ext uri="{BB962C8B-B14F-4D97-AF65-F5344CB8AC3E}">
        <p14:creationId xmlns:p14="http://schemas.microsoft.com/office/powerpoint/2010/main" val="1559063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Resources:</a:t>
            </a:r>
            <a:endParaRPr lang="en-US" sz="3600" dirty="0"/>
          </a:p>
        </p:txBody>
      </p:sp>
      <p:sp>
        <p:nvSpPr>
          <p:cNvPr id="3" name="Content Placeholder 2"/>
          <p:cNvSpPr>
            <a:spLocks noGrp="1"/>
          </p:cNvSpPr>
          <p:nvPr>
            <p:ph idx="1"/>
          </p:nvPr>
        </p:nvSpPr>
        <p:spPr/>
        <p:txBody>
          <a:bodyPr/>
          <a:lstStyle/>
          <a:p>
            <a:r>
              <a:rPr lang="en-US" dirty="0" smtClean="0"/>
              <a:t> </a:t>
            </a:r>
            <a:r>
              <a:rPr lang="en-US" dirty="0" smtClean="0"/>
              <a:t>MATLAB R2017b</a:t>
            </a:r>
          </a:p>
          <a:p>
            <a:r>
              <a:rPr lang="en-US" dirty="0" smtClean="0"/>
              <a:t>Python 2.7 (Numpy, pandas, scikit, matplotlib,pyAudioAnalysis)</a:t>
            </a:r>
          </a:p>
          <a:p>
            <a:r>
              <a:rPr lang="en-US" dirty="0" smtClean="0"/>
              <a:t>Microsoft Office 2010</a:t>
            </a:r>
          </a:p>
          <a:p>
            <a:r>
              <a:rPr lang="en-US" dirty="0" err="1" smtClean="0"/>
              <a:t>JetBrains</a:t>
            </a:r>
            <a:r>
              <a:rPr lang="en-US" dirty="0" smtClean="0"/>
              <a:t> </a:t>
            </a:r>
            <a:r>
              <a:rPr lang="en-US" dirty="0" err="1" smtClean="0"/>
              <a:t>PyCharms</a:t>
            </a:r>
            <a:endParaRPr lang="en-US" dirty="0" smtClean="0"/>
          </a:p>
          <a:p>
            <a:r>
              <a:rPr lang="en-US" dirty="0" smtClean="0"/>
              <a:t>Anaconda2 – 5.1.0</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4019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Preparation:</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38200"/>
                <a:ext cx="7543800" cy="4419600"/>
              </a:xfrm>
            </p:spPr>
            <p:txBody>
              <a:bodyPr>
                <a:normAutofit/>
              </a:bodyPr>
              <a:lstStyle/>
              <a:p>
                <a:endParaRPr lang="en-US" sz="2200" dirty="0" smtClean="0"/>
              </a:p>
              <a:p>
                <a:r>
                  <a:rPr lang="en-US" sz="2200" dirty="0" smtClean="0"/>
                  <a:t>We mix the IEEE audio signals with 10 noise samples over 2 different SNR to create mixed signals (7560).</a:t>
                </a:r>
              </a:p>
              <a:p>
                <a:r>
                  <a:rPr lang="en-US" sz="2200" dirty="0"/>
                  <a:t>Each signal turned out to be a matrix of </a:t>
                </a:r>
                <a14:m>
                  <m:oMath xmlns:m="http://schemas.openxmlformats.org/officeDocument/2006/math">
                    <m:r>
                      <a:rPr lang="en-US" sz="2200" i="1">
                        <a:latin typeface="Cambria Math"/>
                      </a:rPr>
                      <m:t>34×</m:t>
                    </m:r>
                    <m:r>
                      <a:rPr lang="en-US" sz="2200" i="1">
                        <a:latin typeface="Cambria Math"/>
                      </a:rPr>
                      <m:t>𝑚</m:t>
                    </m:r>
                  </m:oMath>
                </a14:m>
                <a:r>
                  <a:rPr lang="en-US" sz="2200" dirty="0"/>
                  <a:t>, where m depends on the </a:t>
                </a:r>
                <a:r>
                  <a:rPr lang="en-US" sz="2200" dirty="0"/>
                  <a:t>length and feature content </a:t>
                </a:r>
                <a:r>
                  <a:rPr lang="en-US" sz="2200" dirty="0"/>
                  <a:t>of the </a:t>
                </a:r>
                <a:r>
                  <a:rPr lang="en-US" sz="2200" dirty="0" smtClean="0"/>
                  <a:t>signal</a:t>
                </a:r>
              </a:p>
              <a:p>
                <a:r>
                  <a:rPr lang="en-US" sz="2200" dirty="0" smtClean="0"/>
                  <a:t>As the length of each feature for a signal varied we took a common value of 65 attributes for each feature as no signal had feature attribute lower than that.</a:t>
                </a:r>
              </a:p>
              <a:p>
                <a:r>
                  <a:rPr lang="en-US" sz="2200" dirty="0"/>
                  <a:t>For creating </a:t>
                </a:r>
                <a:r>
                  <a:rPr lang="en-US" sz="2200" dirty="0"/>
                  <a:t>a matrix of interest, we flatten the matrix into a row, that will create a matrix for </a:t>
                </a:r>
                <a14:m>
                  <m:oMath xmlns:m="http://schemas.openxmlformats.org/officeDocument/2006/math">
                    <m:r>
                      <a:rPr lang="en-US" sz="2200" i="1" dirty="0">
                        <a:latin typeface="Cambria Math"/>
                      </a:rPr>
                      <m:t>7</m:t>
                    </m:r>
                    <m:r>
                      <a:rPr lang="en-US" sz="2200" b="0" i="1" dirty="0" smtClean="0">
                        <a:latin typeface="Cambria Math"/>
                      </a:rPr>
                      <m:t>560</m:t>
                    </m:r>
                    <m:r>
                      <a:rPr lang="en-US" sz="2200" i="1">
                        <a:latin typeface="Cambria Math"/>
                      </a:rPr>
                      <m:t> </m:t>
                    </m:r>
                    <m:r>
                      <a:rPr lang="en-US" sz="2200" i="1">
                        <a:latin typeface="Cambria Math"/>
                      </a:rPr>
                      <m:t>𝑥</m:t>
                    </m:r>
                    <m:r>
                      <a:rPr lang="en-US" sz="2200" i="1">
                        <a:latin typeface="Cambria Math"/>
                      </a:rPr>
                      <m:t> 2210 (34∗6</m:t>
                    </m:r>
                    <m:r>
                      <a:rPr lang="en-US" sz="2200" b="0" i="1" smtClean="0">
                        <a:latin typeface="Cambria Math"/>
                      </a:rPr>
                      <m:t>5)</m:t>
                    </m:r>
                  </m:oMath>
                </a14:m>
                <a:r>
                  <a:rPr lang="en-US" sz="2200" dirty="0"/>
                  <a:t>.</a:t>
                </a:r>
                <a:endParaRPr lang="en-US" sz="2200" dirty="0" smtClean="0"/>
              </a:p>
              <a:p>
                <a:r>
                  <a:rPr lang="en-US" sz="2200" dirty="0"/>
                  <a:t>T</a:t>
                </a:r>
                <a:r>
                  <a:rPr lang="en-US" sz="2200" dirty="0" smtClean="0"/>
                  <a:t>ype of the matrix is float.</a:t>
                </a:r>
              </a:p>
              <a:p>
                <a:endParaRPr lang="en-US" sz="2200" dirty="0"/>
              </a:p>
              <a:p>
                <a:endParaRPr lang="en-US" sz="220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38200"/>
                <a:ext cx="7543800" cy="4419600"/>
              </a:xfrm>
              <a:blipFill rotWithShape="1">
                <a:blip r:embed="rId6"/>
                <a:stretch>
                  <a:fillRect l="-889" t="-2345"/>
                </a:stretch>
              </a:blipFill>
            </p:spPr>
            <p:txBody>
              <a:bodyPr/>
              <a:lstStyle/>
              <a:p>
                <a:r>
                  <a:rPr lang="en-US">
                    <a:noFill/>
                  </a:rPr>
                  <a:t> </a:t>
                </a:r>
              </a:p>
            </p:txBody>
          </p:sp>
        </mc:Fallback>
      </mc:AlternateContent>
      <p:pic>
        <p:nvPicPr>
          <p:cNvPr id="4" name="noisy_20_1_2_neg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454727" y="4648200"/>
            <a:ext cx="609600" cy="609600"/>
          </a:xfrm>
          <a:prstGeom prst="rect">
            <a:avLst/>
          </a:prstGeom>
        </p:spPr>
      </p:pic>
      <p:pic>
        <p:nvPicPr>
          <p:cNvPr id="5" name="noisy_20_1_2_pos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705600" y="4668982"/>
            <a:ext cx="609600" cy="609600"/>
          </a:xfrm>
          <a:prstGeom prst="rect">
            <a:avLst/>
          </a:prstGeom>
        </p:spPr>
      </p:pic>
      <p:sp>
        <p:nvSpPr>
          <p:cNvPr id="7" name="TextBox 6"/>
          <p:cNvSpPr txBox="1"/>
          <p:nvPr/>
        </p:nvSpPr>
        <p:spPr>
          <a:xfrm>
            <a:off x="7010400" y="4419600"/>
            <a:ext cx="532518" cy="369332"/>
          </a:xfrm>
          <a:prstGeom prst="rect">
            <a:avLst/>
          </a:prstGeom>
          <a:noFill/>
        </p:spPr>
        <p:txBody>
          <a:bodyPr wrap="none" rtlCol="0">
            <a:spAutoFit/>
          </a:bodyPr>
          <a:lstStyle/>
          <a:p>
            <a:r>
              <a:rPr lang="en-US" dirty="0" smtClean="0"/>
              <a:t>+</a:t>
            </a:r>
            <a:r>
              <a:rPr lang="en-US" dirty="0" err="1" smtClean="0"/>
              <a:t>ve</a:t>
            </a:r>
            <a:endParaRPr lang="en-US" dirty="0"/>
          </a:p>
        </p:txBody>
      </p:sp>
      <p:sp>
        <p:nvSpPr>
          <p:cNvPr id="8" name="TextBox 7"/>
          <p:cNvSpPr txBox="1"/>
          <p:nvPr/>
        </p:nvSpPr>
        <p:spPr>
          <a:xfrm>
            <a:off x="1905000" y="4419600"/>
            <a:ext cx="479618" cy="369332"/>
          </a:xfrm>
          <a:prstGeom prst="rect">
            <a:avLst/>
          </a:prstGeom>
          <a:noFill/>
        </p:spPr>
        <p:txBody>
          <a:bodyPr wrap="none" rtlCol="0">
            <a:spAutoFit/>
          </a:bodyPr>
          <a:lstStyle/>
          <a:p>
            <a:r>
              <a:rPr lang="en-US" dirty="0" smtClean="0"/>
              <a:t>-</a:t>
            </a:r>
            <a:r>
              <a:rPr lang="en-US" dirty="0" err="1" smtClean="0"/>
              <a:t>ve</a:t>
            </a:r>
            <a:endParaRPr lang="en-US" dirty="0"/>
          </a:p>
        </p:txBody>
      </p:sp>
    </p:spTree>
    <p:extLst>
      <p:ext uri="{BB962C8B-B14F-4D97-AF65-F5344CB8AC3E}">
        <p14:creationId xmlns:p14="http://schemas.microsoft.com/office/powerpoint/2010/main" val="37572445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2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22"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Configuration Library:</a:t>
            </a:r>
            <a:endParaRPr lang="en-US" sz="3600" dirty="0"/>
          </a:p>
        </p:txBody>
      </p:sp>
      <p:sp>
        <p:nvSpPr>
          <p:cNvPr id="3" name="Content Placeholder 2"/>
          <p:cNvSpPr>
            <a:spLocks noGrp="1"/>
          </p:cNvSpPr>
          <p:nvPr>
            <p:ph idx="1"/>
          </p:nvPr>
        </p:nvSpPr>
        <p:spPr>
          <a:xfrm>
            <a:off x="609599" y="381000"/>
            <a:ext cx="7543800" cy="2133600"/>
          </a:xfrm>
        </p:spPr>
        <p:txBody>
          <a:bodyPr/>
          <a:lstStyle/>
          <a:p>
            <a:r>
              <a:rPr lang="en-US" dirty="0" smtClean="0"/>
              <a:t>pyAudioAnalysis helps extract </a:t>
            </a:r>
            <a:r>
              <a:rPr lang="en-US" dirty="0"/>
              <a:t>audio </a:t>
            </a:r>
            <a:r>
              <a:rPr lang="en-US" i="1" dirty="0" smtClean="0"/>
              <a:t>features(34)</a:t>
            </a:r>
            <a:r>
              <a:rPr lang="en-US" dirty="0" smtClean="0"/>
              <a:t> </a:t>
            </a:r>
            <a:r>
              <a:rPr lang="en-US" dirty="0"/>
              <a:t>and representations </a:t>
            </a:r>
            <a:endParaRPr lang="en-US" dirty="0" smtClean="0"/>
          </a:p>
          <a:p>
            <a:r>
              <a:rPr lang="en-US" dirty="0"/>
              <a:t>signal </a:t>
            </a:r>
            <a:r>
              <a:rPr lang="en-US" dirty="0" smtClean="0"/>
              <a:t>represented as matrices for processing .</a:t>
            </a:r>
          </a:p>
          <a:p>
            <a:pPr marL="0" indent="0">
              <a:buNone/>
            </a:pPr>
            <a:endParaRPr lang="en-US" dirty="0"/>
          </a:p>
        </p:txBody>
      </p:sp>
      <p:pic>
        <p:nvPicPr>
          <p:cNvPr id="6" name="Picture 5" descr="A screenshot of a cell phone&#10;&#10;Description generated with very high confidence">
            <a:hlinkClick r:id="rId2"/>
          </p:cNvPr>
          <p:cNvPicPr/>
          <p:nvPr/>
        </p:nvPicPr>
        <p:blipFill>
          <a:blip r:embed="rId3" cstate="print">
            <a:extLst>
              <a:ext uri="{28A0092B-C50C-407E-A947-70E740481C1C}">
                <a14:useLocalDpi xmlns:a14="http://schemas.microsoft.com/office/drawing/2010/main" val="0"/>
              </a:ext>
            </a:extLst>
          </a:blip>
          <a:stretch>
            <a:fillRect/>
          </a:stretch>
        </p:blipFill>
        <p:spPr>
          <a:xfrm>
            <a:off x="609599" y="1981200"/>
            <a:ext cx="8153401" cy="3352800"/>
          </a:xfrm>
          <a:prstGeom prst="rect">
            <a:avLst/>
          </a:prstGeom>
        </p:spPr>
      </p:pic>
    </p:spTree>
    <p:extLst>
      <p:ext uri="{BB962C8B-B14F-4D97-AF65-F5344CB8AC3E}">
        <p14:creationId xmlns:p14="http://schemas.microsoft.com/office/powerpoint/2010/main" val="326023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Unsupervised approach:</a:t>
            </a:r>
            <a:endParaRPr lang="en-US" sz="3600" dirty="0"/>
          </a:p>
        </p:txBody>
      </p:sp>
      <p:sp>
        <p:nvSpPr>
          <p:cNvPr id="3" name="Content Placeholder 2"/>
          <p:cNvSpPr>
            <a:spLocks noGrp="1"/>
          </p:cNvSpPr>
          <p:nvPr>
            <p:ph idx="1"/>
          </p:nvPr>
        </p:nvSpPr>
        <p:spPr>
          <a:xfrm>
            <a:off x="609600" y="838200"/>
            <a:ext cx="7543800" cy="3493532"/>
          </a:xfrm>
        </p:spPr>
        <p:txBody>
          <a:bodyPr>
            <a:normAutofit lnSpcReduction="10000"/>
          </a:bodyPr>
          <a:lstStyle/>
          <a:p>
            <a:r>
              <a:rPr lang="en-US" dirty="0"/>
              <a:t>Audio signal clustering forms the basis for speech recognition, audio synthesis, audio retrieval, </a:t>
            </a:r>
            <a:r>
              <a:rPr lang="en-US" dirty="0" smtClean="0"/>
              <a:t>etc.</a:t>
            </a:r>
          </a:p>
          <a:p>
            <a:r>
              <a:rPr lang="en-US" dirty="0"/>
              <a:t>Their clustering is undertaken based on this consideration and solving the problems in high-dimensional data clustering, in this regard, is highly beneficial</a:t>
            </a:r>
            <a:r>
              <a:rPr lang="en-US" dirty="0" smtClean="0"/>
              <a:t>.</a:t>
            </a:r>
          </a:p>
          <a:p>
            <a:r>
              <a:rPr lang="en-US" dirty="0" smtClean="0"/>
              <a:t>We can see using the clusters what features overlap or act as a total different entity.</a:t>
            </a:r>
          </a:p>
          <a:p>
            <a:r>
              <a:rPr lang="en-US" dirty="0" smtClean="0"/>
              <a:t>Various forms of clustering algorithms are available with specific behavior.</a:t>
            </a:r>
            <a:endParaRPr lang="en-US" dirty="0" smtClean="0"/>
          </a:p>
          <a:p>
            <a:endParaRPr lang="en-US" dirty="0"/>
          </a:p>
        </p:txBody>
      </p:sp>
      <p:sp>
        <p:nvSpPr>
          <p:cNvPr id="4" name="TextBox 3"/>
          <p:cNvSpPr txBox="1"/>
          <p:nvPr/>
        </p:nvSpPr>
        <p:spPr>
          <a:xfrm>
            <a:off x="1048656" y="4331732"/>
            <a:ext cx="5840125" cy="369332"/>
          </a:xfrm>
          <a:prstGeom prst="rect">
            <a:avLst/>
          </a:prstGeom>
          <a:noFill/>
        </p:spPr>
        <p:txBody>
          <a:bodyPr wrap="none" rtlCol="0">
            <a:spAutoFit/>
          </a:bodyPr>
          <a:lstStyle/>
          <a:p>
            <a:r>
              <a:rPr lang="en-US" i="1" dirty="0" smtClean="0"/>
              <a:t>K means, GMM, Agglomerative Hierarchical Clustering etc. </a:t>
            </a:r>
            <a:endParaRPr lang="en-US" i="1" dirty="0"/>
          </a:p>
        </p:txBody>
      </p:sp>
    </p:spTree>
    <p:extLst>
      <p:ext uri="{BB962C8B-B14F-4D97-AF65-F5344CB8AC3E}">
        <p14:creationId xmlns:p14="http://schemas.microsoft.com/office/powerpoint/2010/main" val="379000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 Means</a:t>
            </a:r>
            <a:endParaRPr lang="en-US" sz="3600" dirty="0"/>
          </a:p>
        </p:txBody>
      </p:sp>
      <p:sp>
        <p:nvSpPr>
          <p:cNvPr id="3" name="Content Placeholder 2"/>
          <p:cNvSpPr>
            <a:spLocks noGrp="1"/>
          </p:cNvSpPr>
          <p:nvPr>
            <p:ph idx="1"/>
          </p:nvPr>
        </p:nvSpPr>
        <p:spPr>
          <a:xfrm>
            <a:off x="609600" y="838200"/>
            <a:ext cx="7543800" cy="3886200"/>
          </a:xfrm>
        </p:spPr>
        <p:txBody>
          <a:bodyPr>
            <a:normAutofit lnSpcReduction="10000"/>
          </a:bodyPr>
          <a:lstStyle/>
          <a:p>
            <a:r>
              <a:rPr lang="en-US" b="1" i="1" dirty="0"/>
              <a:t>k</a:t>
            </a:r>
            <a:r>
              <a:rPr lang="en-US" b="1" dirty="0"/>
              <a:t>-means clustering</a:t>
            </a:r>
            <a:r>
              <a:rPr lang="en-US" dirty="0"/>
              <a:t> is a method of </a:t>
            </a:r>
            <a:r>
              <a:rPr lang="en-US" dirty="0"/>
              <a:t> </a:t>
            </a:r>
            <a:r>
              <a:rPr lang="en-US" dirty="0" smtClean="0"/>
              <a:t>vector quantization</a:t>
            </a:r>
            <a:r>
              <a:rPr lang="en-US" dirty="0"/>
              <a:t>, originally from signal processing, that is popular for cluster analysis in data </a:t>
            </a:r>
            <a:r>
              <a:rPr lang="en-US" dirty="0" smtClean="0"/>
              <a:t>mining.</a:t>
            </a:r>
            <a:r>
              <a:rPr lang="en-US" dirty="0"/>
              <a:t> k-means clustering aims to partition n observations into k clusters in which each observation belongs to the </a:t>
            </a:r>
            <a:r>
              <a:rPr lang="en-US" dirty="0" smtClean="0"/>
              <a:t>cluster</a:t>
            </a:r>
            <a:r>
              <a:rPr lang="en-US" dirty="0"/>
              <a:t> with the </a:t>
            </a:r>
            <a:r>
              <a:rPr lang="en-US" dirty="0"/>
              <a:t>nearest</a:t>
            </a:r>
            <a:r>
              <a:rPr lang="en-US" dirty="0" smtClean="0"/>
              <a:t>.</a:t>
            </a:r>
          </a:p>
          <a:p>
            <a:r>
              <a:rPr lang="en-US" dirty="0" smtClean="0"/>
              <a:t>We used scikit learn K means with Lloyd algorithm as  a method of approach.</a:t>
            </a:r>
          </a:p>
          <a:p>
            <a:r>
              <a:rPr lang="en-US" dirty="0" smtClean="0"/>
              <a:t>The cluster formation shows anomaly as whatever the number of cluster you set the output is coming as 1 cluster. Let’s see why this is happening</a:t>
            </a:r>
            <a:r>
              <a:rPr lang="en-US" dirty="0"/>
              <a:t>.</a:t>
            </a:r>
            <a:endParaRPr lang="en-US" dirty="0" smtClean="0"/>
          </a:p>
        </p:txBody>
      </p:sp>
    </p:spTree>
    <p:extLst>
      <p:ext uri="{BB962C8B-B14F-4D97-AF65-F5344CB8AC3E}">
        <p14:creationId xmlns:p14="http://schemas.microsoft.com/office/powerpoint/2010/main" val="1403011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Curse of Dimensionality</a:t>
            </a:r>
            <a:endParaRPr lang="en-US" sz="3600" dirty="0"/>
          </a:p>
        </p:txBody>
      </p:sp>
      <p:sp>
        <p:nvSpPr>
          <p:cNvPr id="3" name="Content Placeholder 2"/>
          <p:cNvSpPr>
            <a:spLocks noGrp="1"/>
          </p:cNvSpPr>
          <p:nvPr>
            <p:ph idx="1"/>
          </p:nvPr>
        </p:nvSpPr>
        <p:spPr>
          <a:xfrm>
            <a:off x="685800" y="1143000"/>
            <a:ext cx="7543800" cy="3886200"/>
          </a:xfrm>
        </p:spPr>
        <p:txBody>
          <a:bodyPr>
            <a:normAutofit/>
          </a:bodyPr>
          <a:lstStyle/>
          <a:p>
            <a:r>
              <a:rPr lang="en-US" dirty="0"/>
              <a:t>I</a:t>
            </a:r>
            <a:r>
              <a:rPr lang="en-US" dirty="0" smtClean="0"/>
              <a:t>n </a:t>
            </a:r>
            <a:r>
              <a:rPr lang="en-US" dirty="0"/>
              <a:t>very high-dimensional spaces, Euclidean distances tend to become inflated (this is an instance of the so-called “curse of dimensionality</a:t>
            </a:r>
            <a:r>
              <a:rPr lang="en-US" dirty="0" smtClean="0"/>
              <a:t>”).</a:t>
            </a:r>
          </a:p>
          <a:p>
            <a:r>
              <a:rPr lang="en-US" dirty="0" smtClean="0"/>
              <a:t>Running </a:t>
            </a:r>
            <a:r>
              <a:rPr lang="en-US" dirty="0"/>
              <a:t>a dimensionality reduction algorithm such as </a:t>
            </a:r>
            <a:r>
              <a:rPr lang="en-US" dirty="0" smtClean="0"/>
              <a:t>PCA(Feature Extraction) or by Feature Selection(variance Threshold, correlation) </a:t>
            </a:r>
            <a:r>
              <a:rPr lang="en-US" dirty="0"/>
              <a:t>prior to k-means clustering can alleviate this problem and speed up the computations</a:t>
            </a:r>
            <a:r>
              <a:rPr lang="en-US" dirty="0" smtClean="0"/>
              <a:t>.</a:t>
            </a:r>
          </a:p>
          <a:p>
            <a:endParaRPr lang="en-US"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4191000"/>
            <a:ext cx="69723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366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Principle Component Analysis</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38200"/>
                <a:ext cx="7543800" cy="3886200"/>
              </a:xfrm>
            </p:spPr>
            <p:txBody>
              <a:bodyPr>
                <a:normAutofit fontScale="92500" lnSpcReduction="20000"/>
              </a:bodyPr>
              <a:lstStyle/>
              <a:p>
                <a:r>
                  <a:rPr lang="en-US" dirty="0" smtClean="0"/>
                  <a:t>First </a:t>
                </a:r>
                <a:r>
                  <a:rPr lang="en-US" dirty="0"/>
                  <a:t>normalize the data for better reduction and avoid any outliers. </a:t>
                </a:r>
                <a:endParaRPr lang="en-US" dirty="0" smtClean="0"/>
              </a:p>
              <a:p>
                <a:r>
                  <a:rPr lang="en-US" dirty="0"/>
                  <a:t>Applying </a:t>
                </a:r>
                <a:r>
                  <a:rPr lang="en-US" dirty="0" smtClean="0"/>
                  <a:t>PCA we </a:t>
                </a:r>
                <a:r>
                  <a:rPr lang="en-US" dirty="0"/>
                  <a:t>reduced the dimension to a few number of principle component as it represents the percentage of variance in decreasing order. </a:t>
                </a:r>
                <a:endParaRPr lang="en-US" dirty="0" smtClean="0"/>
              </a:p>
              <a:p>
                <a:r>
                  <a:rPr lang="en-US" dirty="0"/>
                  <a:t>C</a:t>
                </a:r>
                <a:r>
                  <a:rPr lang="en-US" dirty="0" smtClean="0"/>
                  <a:t>hoose </a:t>
                </a:r>
                <a:r>
                  <a:rPr lang="en-US" dirty="0"/>
                  <a:t>3 of </a:t>
                </a:r>
                <a:r>
                  <a:rPr lang="en-US" dirty="0" smtClean="0"/>
                  <a:t>them which gives around 90% of the variance in 3 principle components, </a:t>
                </a:r>
                <a:r>
                  <a:rPr lang="en-US" dirty="0"/>
                  <a:t>so the final matrix came out to be </a:t>
                </a:r>
                <a14:m>
                  <m:oMath xmlns:m="http://schemas.openxmlformats.org/officeDocument/2006/math">
                    <m:r>
                      <a:rPr lang="en-US" i="1"/>
                      <m:t>2210×3</m:t>
                    </m:r>
                  </m:oMath>
                </a14:m>
                <a:r>
                  <a:rPr lang="en-US" dirty="0"/>
                  <a:t>; multiplying it with the original matrix of </a:t>
                </a:r>
                <a14:m>
                  <m:oMath xmlns:m="http://schemas.openxmlformats.org/officeDocument/2006/math">
                    <m:r>
                      <a:rPr lang="en-US" i="1" dirty="0">
                        <a:latin typeface="Cambria Math"/>
                      </a:rPr>
                      <m:t>7</m:t>
                    </m:r>
                    <m:r>
                      <a:rPr lang="en-US" b="0" i="1" dirty="0" smtClean="0">
                        <a:latin typeface="Cambria Math"/>
                      </a:rPr>
                      <m:t>560</m:t>
                    </m:r>
                    <m:r>
                      <a:rPr lang="en-US" i="1"/>
                      <m:t>×2210</m:t>
                    </m:r>
                  </m:oMath>
                </a14:m>
                <a:r>
                  <a:rPr lang="en-US" dirty="0"/>
                  <a:t> it gives us the reduced dimension matrix </a:t>
                </a:r>
                <a14:m>
                  <m:oMath xmlns:m="http://schemas.openxmlformats.org/officeDocument/2006/math">
                    <m:r>
                      <a:rPr lang="en-US" i="1" dirty="0">
                        <a:latin typeface="Cambria Math"/>
                      </a:rPr>
                      <m:t>7</m:t>
                    </m:r>
                    <m:r>
                      <a:rPr lang="en-US" b="0" i="1" dirty="0" smtClean="0">
                        <a:latin typeface="Cambria Math"/>
                      </a:rPr>
                      <m:t>560</m:t>
                    </m:r>
                    <m:r>
                      <a:rPr lang="en-US" i="1"/>
                      <m:t>×3</m:t>
                    </m:r>
                  </m:oMath>
                </a14:m>
                <a:endParaRPr lang="en-US" dirty="0" smtClean="0"/>
              </a:p>
              <a:p>
                <a:r>
                  <a:rPr lang="en-US" dirty="0" smtClean="0"/>
                  <a:t>Figure in the next slide represent the three principle components scatterplot.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38200"/>
                <a:ext cx="7543800" cy="3886200"/>
              </a:xfrm>
              <a:blipFill rotWithShape="1">
                <a:blip r:embed="rId2"/>
                <a:stretch>
                  <a:fillRect l="-889" r="-1373"/>
                </a:stretch>
              </a:blipFill>
            </p:spPr>
            <p:txBody>
              <a:bodyPr/>
              <a:lstStyle/>
              <a:p>
                <a:r>
                  <a:rPr lang="en-US">
                    <a:noFill/>
                  </a:rPr>
                  <a:t> </a:t>
                </a:r>
              </a:p>
            </p:txBody>
          </p:sp>
        </mc:Fallback>
      </mc:AlternateContent>
    </p:spTree>
    <p:extLst>
      <p:ext uri="{BB962C8B-B14F-4D97-AF65-F5344CB8AC3E}">
        <p14:creationId xmlns:p14="http://schemas.microsoft.com/office/powerpoint/2010/main" val="26700604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7624</TotalTime>
  <Words>1416</Words>
  <Application>Microsoft Office PowerPoint</Application>
  <PresentationFormat>On-screen Show (4:3)</PresentationFormat>
  <Paragraphs>158</Paragraphs>
  <Slides>26</Slides>
  <Notes>0</Notes>
  <HiddenSlides>0</HiddenSlides>
  <MMClips>3</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NewsPrint</vt:lpstr>
      <vt:lpstr>Karun Dhingra, MS, Data Science (IU)</vt:lpstr>
      <vt:lpstr>Overview</vt:lpstr>
      <vt:lpstr>Resources:</vt:lpstr>
      <vt:lpstr>Data Preparation:</vt:lpstr>
      <vt:lpstr>Data Configuration Library:</vt:lpstr>
      <vt:lpstr>Unsupervised approach:</vt:lpstr>
      <vt:lpstr>K Means</vt:lpstr>
      <vt:lpstr>Curse of Dimensionality</vt:lpstr>
      <vt:lpstr>Principle Component Analysis</vt:lpstr>
      <vt:lpstr>Principle Component Analysis</vt:lpstr>
      <vt:lpstr>K Means</vt:lpstr>
      <vt:lpstr>Distance /Cluster Table Matrix</vt:lpstr>
      <vt:lpstr>K Means (5 – Clusters)</vt:lpstr>
      <vt:lpstr>Gaussian Mixture Model</vt:lpstr>
      <vt:lpstr>GMM(5 – Clusters)</vt:lpstr>
      <vt:lpstr>Comparison of Algorithm</vt:lpstr>
      <vt:lpstr>Classification</vt:lpstr>
      <vt:lpstr>Classification (Data Prep)</vt:lpstr>
      <vt:lpstr>Multilayer Perceptron(MLP)</vt:lpstr>
      <vt:lpstr>Model</vt:lpstr>
      <vt:lpstr>Confusion Matrix I</vt:lpstr>
      <vt:lpstr>Reduced Data</vt:lpstr>
      <vt:lpstr>Confusion Matrix II</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dc:creator>
  <cp:lastModifiedBy>karun</cp:lastModifiedBy>
  <cp:revision>91</cp:revision>
  <dcterms:created xsi:type="dcterms:W3CDTF">2017-03-19T16:06:24Z</dcterms:created>
  <dcterms:modified xsi:type="dcterms:W3CDTF">2018-03-20T02:50:33Z</dcterms:modified>
</cp:coreProperties>
</file>