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0" r:id="rId5"/>
    <p:sldId id="280" r:id="rId6"/>
    <p:sldId id="269" r:id="rId7"/>
    <p:sldId id="270" r:id="rId8"/>
    <p:sldId id="262" r:id="rId9"/>
    <p:sldId id="263" r:id="rId10"/>
    <p:sldId id="274" r:id="rId11"/>
    <p:sldId id="275" r:id="rId12"/>
    <p:sldId id="276" r:id="rId13"/>
    <p:sldId id="278" r:id="rId14"/>
    <p:sldId id="273" r:id="rId15"/>
    <p:sldId id="279" r:id="rId16"/>
    <p:sldId id="272" r:id="rId17"/>
    <p:sldId id="277" r:id="rId18"/>
    <p:sldId id="25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34" autoAdjust="0"/>
  </p:normalViewPr>
  <p:slideViewPr>
    <p:cSldViewPr>
      <p:cViewPr varScale="1">
        <p:scale>
          <a:sx n="64" d="100"/>
          <a:sy n="64" d="100"/>
        </p:scale>
        <p:origin x="-15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4030C0-456B-420C-873F-1EC56F628345}" type="datetimeFigureOut">
              <a:rPr lang="en-US" smtClean="0"/>
              <a:t>4/29/2018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D9ED98-A85F-410E-B95C-126D1076939B}" type="slidenum">
              <a:rPr lang="en-US" smtClean="0"/>
              <a:t>‹#›</a:t>
            </a:fld>
            <a:endParaRPr lang="en-US"/>
          </a:p>
        </p:txBody>
      </p:sp>
    </p:spTree>
    <p:extLst>
      <p:ext uri="{BB962C8B-B14F-4D97-AF65-F5344CB8AC3E}">
        <p14:creationId xmlns:p14="http://schemas.microsoft.com/office/powerpoint/2010/main" val="4016615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jeffhirsch.tumblr.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see from the time plot that this time series could probably be described using an additive model, since the random fluctuations in the data are roughly constant in size over time.</a:t>
            </a:r>
            <a:endParaRPr lang="en-US" dirty="0"/>
          </a:p>
        </p:txBody>
      </p:sp>
      <p:sp>
        <p:nvSpPr>
          <p:cNvPr id="4" name="Slide Number Placeholder 3"/>
          <p:cNvSpPr>
            <a:spLocks noGrp="1"/>
          </p:cNvSpPr>
          <p:nvPr>
            <p:ph type="sldNum" sz="quarter" idx="10"/>
          </p:nvPr>
        </p:nvSpPr>
        <p:spPr/>
        <p:txBody>
          <a:bodyPr/>
          <a:lstStyle/>
          <a:p>
            <a:fld id="{E0D9ED98-A85F-410E-B95C-126D1076939B}" type="slidenum">
              <a:rPr lang="en-US" smtClean="0"/>
              <a:t>4</a:t>
            </a:fld>
            <a:endParaRPr lang="en-US"/>
          </a:p>
        </p:txBody>
      </p:sp>
    </p:spTree>
    <p:extLst>
      <p:ext uri="{BB962C8B-B14F-4D97-AF65-F5344CB8AC3E}">
        <p14:creationId xmlns:p14="http://schemas.microsoft.com/office/powerpoint/2010/main" val="144588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Exponential smoothing methods are useful for making forecasts, and make no assumptions about the correlations between successive values of the time series.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D9ED98-A85F-410E-B95C-126D1076939B}" type="slidenum">
              <a:rPr lang="en-US" smtClean="0"/>
              <a:t>17</a:t>
            </a:fld>
            <a:endParaRPr lang="en-US"/>
          </a:p>
        </p:txBody>
      </p:sp>
    </p:spTree>
    <p:extLst>
      <p:ext uri="{BB962C8B-B14F-4D97-AF65-F5344CB8AC3E}">
        <p14:creationId xmlns:p14="http://schemas.microsoft.com/office/powerpoint/2010/main" val="174508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Linear trend is observed,</a:t>
            </a:r>
            <a:r>
              <a:rPr lang="en-US" baseline="0" dirty="0" smtClean="0"/>
              <a:t> hence </a:t>
            </a:r>
            <a:r>
              <a:rPr lang="en-US" sz="1200" b="0" i="0" kern="1200" dirty="0" smtClean="0">
                <a:solidFill>
                  <a:schemeClr val="tx1"/>
                </a:solidFill>
                <a:effectLst/>
                <a:latin typeface="+mn-lt"/>
                <a:ea typeface="+mn-ea"/>
                <a:cs typeface="+mn-cs"/>
              </a:rPr>
              <a:t>‘difference’ the time series until you obtain a stationary time series.</a:t>
            </a:r>
            <a:endParaRPr lang="en-US" dirty="0" smtClean="0"/>
          </a:p>
          <a:p>
            <a:endParaRPr lang="en-US" dirty="0"/>
          </a:p>
        </p:txBody>
      </p:sp>
      <p:sp>
        <p:nvSpPr>
          <p:cNvPr id="4" name="Slide Number Placeholder 3"/>
          <p:cNvSpPr>
            <a:spLocks noGrp="1"/>
          </p:cNvSpPr>
          <p:nvPr>
            <p:ph type="sldNum" sz="quarter" idx="10"/>
          </p:nvPr>
        </p:nvSpPr>
        <p:spPr/>
        <p:txBody>
          <a:bodyPr/>
          <a:lstStyle/>
          <a:p>
            <a:fld id="{E0D9ED98-A85F-410E-B95C-126D1076939B}" type="slidenum">
              <a:rPr lang="en-US" smtClean="0"/>
              <a:t>5</a:t>
            </a:fld>
            <a:endParaRPr lang="en-US"/>
          </a:p>
        </p:txBody>
      </p:sp>
    </p:spTree>
    <p:extLst>
      <p:ext uri="{BB962C8B-B14F-4D97-AF65-F5344CB8AC3E}">
        <p14:creationId xmlns:p14="http://schemas.microsoft.com/office/powerpoint/2010/main" val="3712665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Linear trend is observed,</a:t>
            </a:r>
            <a:r>
              <a:rPr lang="en-US" baseline="0" dirty="0" smtClean="0"/>
              <a:t> hence </a:t>
            </a:r>
            <a:r>
              <a:rPr lang="en-US" sz="1200" b="0" i="0" kern="1200" dirty="0" smtClean="0">
                <a:solidFill>
                  <a:schemeClr val="tx1"/>
                </a:solidFill>
                <a:effectLst/>
                <a:latin typeface="+mn-lt"/>
                <a:ea typeface="+mn-ea"/>
                <a:cs typeface="+mn-cs"/>
              </a:rPr>
              <a:t>‘difference’ the time series until you obtain a stationary time series.</a:t>
            </a:r>
            <a:endParaRPr lang="en-US" dirty="0" smtClean="0"/>
          </a:p>
          <a:p>
            <a:endParaRPr lang="en-US" dirty="0"/>
          </a:p>
        </p:txBody>
      </p:sp>
      <p:sp>
        <p:nvSpPr>
          <p:cNvPr id="4" name="Slide Number Placeholder 3"/>
          <p:cNvSpPr>
            <a:spLocks noGrp="1"/>
          </p:cNvSpPr>
          <p:nvPr>
            <p:ph type="sldNum" sz="quarter" idx="10"/>
          </p:nvPr>
        </p:nvSpPr>
        <p:spPr/>
        <p:txBody>
          <a:bodyPr/>
          <a:lstStyle/>
          <a:p>
            <a:fld id="{E0D9ED98-A85F-410E-B95C-126D1076939B}" type="slidenum">
              <a:rPr lang="en-US" smtClean="0"/>
              <a:t>6</a:t>
            </a:fld>
            <a:endParaRPr lang="en-US"/>
          </a:p>
        </p:txBody>
      </p:sp>
    </p:spTree>
    <p:extLst>
      <p:ext uri="{BB962C8B-B14F-4D97-AF65-F5344CB8AC3E}">
        <p14:creationId xmlns:p14="http://schemas.microsoft.com/office/powerpoint/2010/main" val="128250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Appear to be stationary in mean and variance, as the level of the series stays roughly constant over time, and the variance of the series appears roughly constant over time. </a:t>
            </a:r>
            <a:endParaRPr lang="en-US" dirty="0"/>
          </a:p>
        </p:txBody>
      </p:sp>
      <p:sp>
        <p:nvSpPr>
          <p:cNvPr id="4" name="Slide Number Placeholder 3"/>
          <p:cNvSpPr>
            <a:spLocks noGrp="1"/>
          </p:cNvSpPr>
          <p:nvPr>
            <p:ph type="sldNum" sz="quarter" idx="10"/>
          </p:nvPr>
        </p:nvSpPr>
        <p:spPr/>
        <p:txBody>
          <a:bodyPr/>
          <a:lstStyle/>
          <a:p>
            <a:fld id="{E0D9ED98-A85F-410E-B95C-126D1076939B}" type="slidenum">
              <a:rPr lang="en-US" smtClean="0"/>
              <a:t>7</a:t>
            </a:fld>
            <a:endParaRPr lang="en-US"/>
          </a:p>
        </p:txBody>
      </p:sp>
    </p:spTree>
    <p:extLst>
      <p:ext uri="{BB962C8B-B14F-4D97-AF65-F5344CB8AC3E}">
        <p14:creationId xmlns:p14="http://schemas.microsoft.com/office/powerpoint/2010/main" val="1968053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tren</a:t>
            </a:r>
            <a:r>
              <a:rPr lang="en-US" baseline="0" dirty="0" smtClean="0"/>
              <a:t>d following a dip at the start of the 2008  may, and slowly follows sine wave.</a:t>
            </a:r>
          </a:p>
          <a:p>
            <a:endParaRPr lang="en-US" baseline="0" dirty="0" smtClean="0"/>
          </a:p>
          <a:p>
            <a:r>
              <a:rPr lang="en-US" dirty="0" smtClean="0"/>
              <a:t>Jan 	Feb 	Mar 	Apr 	May 	Jun 	Jul</a:t>
            </a:r>
            <a:endParaRPr lang="en-US" baseline="0" dirty="0" smtClean="0"/>
          </a:p>
          <a:p>
            <a:r>
              <a:rPr lang="en-US" dirty="0" smtClean="0"/>
              <a:t>3.3735338 -1.5532782 -2.9003245 -1.3460166      2.2340609     1.6280068</a:t>
            </a:r>
            <a:r>
              <a:rPr lang="en-US" baseline="0" dirty="0" smtClean="0"/>
              <a:t>     </a:t>
            </a:r>
            <a:r>
              <a:rPr lang="en-US" dirty="0" smtClean="0"/>
              <a:t>-1.5439576</a:t>
            </a:r>
          </a:p>
          <a:p>
            <a:endParaRPr lang="en-US" baseline="0" dirty="0" smtClean="0"/>
          </a:p>
          <a:p>
            <a:r>
              <a:rPr lang="en-US" dirty="0" smtClean="0"/>
              <a:t>Aug 	Sep 	Oct 	Nov 	Dec</a:t>
            </a:r>
          </a:p>
          <a:p>
            <a:r>
              <a:rPr lang="en-US" dirty="0" smtClean="0"/>
              <a:t>3.718247</a:t>
            </a:r>
            <a:r>
              <a:rPr lang="en-US" baseline="0" dirty="0" smtClean="0"/>
              <a:t> </a:t>
            </a:r>
            <a:r>
              <a:rPr lang="en-US" dirty="0" smtClean="0"/>
              <a:t> 0.6745401  -2.4331369  -1.1417507  -0.7099245</a:t>
            </a:r>
          </a:p>
          <a:p>
            <a:endParaRPr lang="en-US" baseline="0" dirty="0" smtClean="0"/>
          </a:p>
          <a:p>
            <a:r>
              <a:rPr lang="en-US" sz="1200" b="0" i="0" kern="1200" dirty="0" smtClean="0">
                <a:solidFill>
                  <a:schemeClr val="tx1"/>
                </a:solidFill>
                <a:effectLst/>
                <a:latin typeface="+mn-lt"/>
                <a:ea typeface="+mn-ea"/>
                <a:cs typeface="+mn-cs"/>
              </a:rPr>
              <a:t>August has been even more of a headache for investors more recently. Since 1987, the Dow Jones industrial average has posted average losses of 1.1% in August, making it the worst month for equities in the past 30 years, </a:t>
            </a:r>
            <a:r>
              <a:rPr lang="en-US" sz="1200" b="0" i="0" u="none" strike="noStrike" kern="1200" dirty="0" smtClean="0">
                <a:solidFill>
                  <a:schemeClr val="tx1"/>
                </a:solidFill>
                <a:effectLst/>
                <a:latin typeface="+mn-lt"/>
                <a:ea typeface="+mn-ea"/>
                <a:cs typeface="+mn-cs"/>
                <a:hlinkClick r:id="rId3"/>
              </a:rPr>
              <a:t>according to Jeff Hirsch</a:t>
            </a:r>
            <a:r>
              <a:rPr lang="en-US" sz="1200" b="0" i="0" kern="1200" dirty="0" smtClean="0">
                <a:solidFill>
                  <a:schemeClr val="tx1"/>
                </a:solidFill>
                <a:effectLst/>
                <a:latin typeface="+mn-lt"/>
                <a:ea typeface="+mn-ea"/>
                <a:cs typeface="+mn-cs"/>
              </a:rPr>
              <a:t>, editor of the Stock Trader’s Almanac.</a:t>
            </a:r>
            <a:endParaRPr lang="en-US" baseline="0" dirty="0" smtClean="0"/>
          </a:p>
        </p:txBody>
      </p:sp>
      <p:sp>
        <p:nvSpPr>
          <p:cNvPr id="4" name="Slide Number Placeholder 3"/>
          <p:cNvSpPr>
            <a:spLocks noGrp="1"/>
          </p:cNvSpPr>
          <p:nvPr>
            <p:ph type="sldNum" sz="quarter" idx="10"/>
          </p:nvPr>
        </p:nvSpPr>
        <p:spPr/>
        <p:txBody>
          <a:bodyPr/>
          <a:lstStyle/>
          <a:p>
            <a:fld id="{E0D9ED98-A85F-410E-B95C-126D1076939B}" type="slidenum">
              <a:rPr lang="en-US" smtClean="0"/>
              <a:t>8</a:t>
            </a:fld>
            <a:endParaRPr lang="en-US"/>
          </a:p>
        </p:txBody>
      </p:sp>
    </p:spTree>
    <p:extLst>
      <p:ext uri="{BB962C8B-B14F-4D97-AF65-F5344CB8AC3E}">
        <p14:creationId xmlns:p14="http://schemas.microsoft.com/office/powerpoint/2010/main" val="2411635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such autocorrelation</a:t>
            </a:r>
            <a:r>
              <a:rPr lang="en-US" baseline="0" dirty="0" smtClean="0"/>
              <a:t> is seen in the </a:t>
            </a:r>
            <a:r>
              <a:rPr lang="en-US" baseline="0" dirty="0" err="1" smtClean="0"/>
              <a:t>acf</a:t>
            </a:r>
            <a:r>
              <a:rPr lang="en-US" baseline="0" dirty="0" smtClean="0"/>
              <a:t> , the </a:t>
            </a:r>
            <a:r>
              <a:rPr lang="en-US" baseline="0" dirty="0" err="1" smtClean="0"/>
              <a:t>pacf</a:t>
            </a:r>
            <a:r>
              <a:rPr lang="en-US" baseline="0" dirty="0" smtClean="0"/>
              <a:t> has positive peak at 2,3,4 but it is still under the significant level</a:t>
            </a:r>
            <a:endParaRPr lang="en-US" dirty="0"/>
          </a:p>
        </p:txBody>
      </p:sp>
      <p:sp>
        <p:nvSpPr>
          <p:cNvPr id="4" name="Slide Number Placeholder 3"/>
          <p:cNvSpPr>
            <a:spLocks noGrp="1"/>
          </p:cNvSpPr>
          <p:nvPr>
            <p:ph type="sldNum" sz="quarter" idx="10"/>
          </p:nvPr>
        </p:nvSpPr>
        <p:spPr/>
        <p:txBody>
          <a:bodyPr/>
          <a:lstStyle/>
          <a:p>
            <a:fld id="{E0D9ED98-A85F-410E-B95C-126D1076939B}" type="slidenum">
              <a:rPr lang="en-US" smtClean="0"/>
              <a:t>9</a:t>
            </a:fld>
            <a:endParaRPr lang="en-US"/>
          </a:p>
        </p:txBody>
      </p:sp>
    </p:spTree>
    <p:extLst>
      <p:ext uri="{BB962C8B-B14F-4D97-AF65-F5344CB8AC3E}">
        <p14:creationId xmlns:p14="http://schemas.microsoft.com/office/powerpoint/2010/main" val="2316944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AR (autoregressive) model is usually used to model a time series which shows longer term dependencies between successive observations.</a:t>
            </a:r>
          </a:p>
          <a:p>
            <a:r>
              <a:rPr lang="en-US" sz="1200" b="0" i="0" kern="1200" dirty="0" smtClean="0">
                <a:solidFill>
                  <a:schemeClr val="tx1"/>
                </a:solidFill>
                <a:effectLst/>
                <a:latin typeface="+mn-lt"/>
                <a:ea typeface="+mn-ea"/>
                <a:cs typeface="+mn-cs"/>
              </a:rPr>
              <a:t>A MA (moving average) model is usually used to model a time series that shows short-term dependencies between successive observations</a:t>
            </a:r>
            <a:endParaRPr lang="en-US" dirty="0"/>
          </a:p>
        </p:txBody>
      </p:sp>
      <p:sp>
        <p:nvSpPr>
          <p:cNvPr id="4" name="Slide Number Placeholder 3"/>
          <p:cNvSpPr>
            <a:spLocks noGrp="1"/>
          </p:cNvSpPr>
          <p:nvPr>
            <p:ph type="sldNum" sz="quarter" idx="10"/>
          </p:nvPr>
        </p:nvSpPr>
        <p:spPr/>
        <p:txBody>
          <a:bodyPr/>
          <a:lstStyle/>
          <a:p>
            <a:fld id="{E0D9ED98-A85F-410E-B95C-126D1076939B}" type="slidenum">
              <a:rPr lang="en-US" smtClean="0"/>
              <a:t>10</a:t>
            </a:fld>
            <a:endParaRPr lang="en-US"/>
          </a:p>
        </p:txBody>
      </p:sp>
    </p:spTree>
    <p:extLst>
      <p:ext uri="{BB962C8B-B14F-4D97-AF65-F5344CB8AC3E}">
        <p14:creationId xmlns:p14="http://schemas.microsoft.com/office/powerpoint/2010/main" val="194381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shows that none of the sample autocorrelations for lags 1-20 exceed the significance bounds , we can check the </a:t>
            </a:r>
            <a:r>
              <a:rPr lang="en-US" sz="1200" b="0" i="0" kern="1200" dirty="0" err="1" smtClean="0">
                <a:solidFill>
                  <a:schemeClr val="tx1"/>
                </a:solidFill>
                <a:effectLst/>
                <a:latin typeface="+mn-lt"/>
                <a:ea typeface="+mn-ea"/>
                <a:cs typeface="+mn-cs"/>
              </a:rPr>
              <a:t>Ljung</a:t>
            </a:r>
            <a:r>
              <a:rPr lang="en-US" sz="1200" b="0" i="0" kern="1200" dirty="0" smtClean="0">
                <a:solidFill>
                  <a:schemeClr val="tx1"/>
                </a:solidFill>
                <a:effectLst/>
                <a:latin typeface="+mn-lt"/>
                <a:ea typeface="+mn-ea"/>
                <a:cs typeface="+mn-cs"/>
              </a:rPr>
              <a:t> –Box test for</a:t>
            </a:r>
            <a:r>
              <a:rPr lang="en-US" sz="1200" b="0" i="0" kern="1200" baseline="0" dirty="0" smtClean="0">
                <a:solidFill>
                  <a:schemeClr val="tx1"/>
                </a:solidFill>
                <a:effectLst/>
                <a:latin typeface="+mn-lt"/>
                <a:ea typeface="+mn-ea"/>
                <a:cs typeface="+mn-cs"/>
              </a:rPr>
              <a:t> the p-value whether </a:t>
            </a:r>
            <a:r>
              <a:rPr lang="en-US" sz="1200" b="0" i="0" kern="1200" dirty="0" smtClean="0">
                <a:solidFill>
                  <a:schemeClr val="tx1"/>
                </a:solidFill>
                <a:effectLst/>
                <a:latin typeface="+mn-lt"/>
                <a:ea typeface="+mn-ea"/>
                <a:cs typeface="+mn-cs"/>
              </a:rPr>
              <a:t>there is evidence for non-zero autocorrelations in the forecast errors or not.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time plot of the in-sample forecast errors shows that the variance of the forecast errors seems to be roughly constant over time </a:t>
            </a:r>
            <a:endParaRPr lang="en-US" dirty="0"/>
          </a:p>
        </p:txBody>
      </p:sp>
      <p:sp>
        <p:nvSpPr>
          <p:cNvPr id="4" name="Slide Number Placeholder 3"/>
          <p:cNvSpPr>
            <a:spLocks noGrp="1"/>
          </p:cNvSpPr>
          <p:nvPr>
            <p:ph type="sldNum" sz="quarter" idx="10"/>
          </p:nvPr>
        </p:nvSpPr>
        <p:spPr/>
        <p:txBody>
          <a:bodyPr/>
          <a:lstStyle/>
          <a:p>
            <a:fld id="{E0D9ED98-A85F-410E-B95C-126D1076939B}" type="slidenum">
              <a:rPr lang="en-US" smtClean="0"/>
              <a:t>12</a:t>
            </a:fld>
            <a:endParaRPr lang="en-US"/>
          </a:p>
        </p:txBody>
      </p:sp>
    </p:spTree>
    <p:extLst>
      <p:ext uri="{BB962C8B-B14F-4D97-AF65-F5344CB8AC3E}">
        <p14:creationId xmlns:p14="http://schemas.microsoft.com/office/powerpoint/2010/main" val="2629307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the data are in their stationary form or this seems a reasonable approximation, then the AR, MA and ARMA models all approximate each other. In the finance case it is often true that the MA and AR coefficients are almost the same  so unusually an AR(1) and MA(1) model will both fit the data well. Any approximation that arises by inversion of the MA or the AR component being negligible in a finite sample</a:t>
            </a:r>
            <a:endParaRPr lang="en-US" dirty="0"/>
          </a:p>
        </p:txBody>
      </p:sp>
      <p:sp>
        <p:nvSpPr>
          <p:cNvPr id="4" name="Slide Number Placeholder 3"/>
          <p:cNvSpPr>
            <a:spLocks noGrp="1"/>
          </p:cNvSpPr>
          <p:nvPr>
            <p:ph type="sldNum" sz="quarter" idx="10"/>
          </p:nvPr>
        </p:nvSpPr>
        <p:spPr/>
        <p:txBody>
          <a:bodyPr/>
          <a:lstStyle/>
          <a:p>
            <a:fld id="{E0D9ED98-A85F-410E-B95C-126D1076939B}" type="slidenum">
              <a:rPr lang="en-US" smtClean="0"/>
              <a:t>14</a:t>
            </a:fld>
            <a:endParaRPr lang="en-US"/>
          </a:p>
        </p:txBody>
      </p:sp>
    </p:spTree>
    <p:extLst>
      <p:ext uri="{BB962C8B-B14F-4D97-AF65-F5344CB8AC3E}">
        <p14:creationId xmlns:p14="http://schemas.microsoft.com/office/powerpoint/2010/main" val="103529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6FED9DB-625E-4690-80C1-D008CF5C4E36}" type="datetimeFigureOut">
              <a:rPr lang="en-US" smtClean="0"/>
              <a:t>4/29/2018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F51320D-F1E5-464F-8F9D-B5562C3C43D8}"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ED9DB-625E-4690-80C1-D008CF5C4E36}"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320D-F1E5-464F-8F9D-B5562C3C43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ED9DB-625E-4690-80C1-D008CF5C4E36}"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320D-F1E5-464F-8F9D-B5562C3C43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6FED9DB-625E-4690-80C1-D008CF5C4E36}"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320D-F1E5-464F-8F9D-B5562C3C43D8}"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FED9DB-625E-4690-80C1-D008CF5C4E36}" type="datetimeFigureOut">
              <a:rPr lang="en-US" smtClean="0"/>
              <a:t>4/29/2018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F51320D-F1E5-464F-8F9D-B5562C3C43D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ED9DB-625E-4690-80C1-D008CF5C4E36}"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320D-F1E5-464F-8F9D-B5562C3C43D8}"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6FED9DB-625E-4690-80C1-D008CF5C4E36}" type="datetimeFigureOut">
              <a:rPr lang="en-US" smtClean="0"/>
              <a:t>4/29/2018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1320D-F1E5-464F-8F9D-B5562C3C43D8}"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FED9DB-625E-4690-80C1-D008CF5C4E36}" type="datetimeFigureOut">
              <a:rPr lang="en-US" smtClean="0"/>
              <a:t>4/29/2018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1320D-F1E5-464F-8F9D-B5562C3C43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ED9DB-625E-4690-80C1-D008CF5C4E36}" type="datetimeFigureOut">
              <a:rPr lang="en-US" smtClean="0"/>
              <a:t>4/29/2018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1320D-F1E5-464F-8F9D-B5562C3C43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FED9DB-625E-4690-80C1-D008CF5C4E36}"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320D-F1E5-464F-8F9D-B5562C3C43D8}"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FED9DB-625E-4690-80C1-D008CF5C4E36}" type="datetimeFigureOut">
              <a:rPr lang="en-US" smtClean="0"/>
              <a:t>4/29/2018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F51320D-F1E5-464F-8F9D-B5562C3C43D8}"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6FED9DB-625E-4690-80C1-D008CF5C4E36}" type="datetimeFigureOut">
              <a:rPr lang="en-US" smtClean="0"/>
              <a:t>4/29/2018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F51320D-F1E5-464F-8F9D-B5562C3C43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886200"/>
            <a:ext cx="6400800" cy="1752600"/>
          </a:xfrm>
        </p:spPr>
        <p:txBody>
          <a:bodyPr/>
          <a:lstStyle/>
          <a:p>
            <a:r>
              <a:rPr lang="en-US" dirty="0" smtClean="0"/>
              <a:t>Presenter:  Karun Dhingra</a:t>
            </a:r>
          </a:p>
          <a:p>
            <a:r>
              <a:rPr lang="en-US" dirty="0" smtClean="0"/>
              <a:t>Time Series Analysis</a:t>
            </a:r>
            <a:endParaRPr lang="en-US" dirty="0"/>
          </a:p>
        </p:txBody>
      </p:sp>
      <p:sp>
        <p:nvSpPr>
          <p:cNvPr id="2" name="Title 1"/>
          <p:cNvSpPr>
            <a:spLocks noGrp="1"/>
          </p:cNvSpPr>
          <p:nvPr>
            <p:ph type="ctrTitle"/>
          </p:nvPr>
        </p:nvSpPr>
        <p:spPr/>
        <p:txBody>
          <a:bodyPr/>
          <a:lstStyle/>
          <a:p>
            <a:r>
              <a:rPr lang="en-US" dirty="0" smtClean="0"/>
              <a:t>Dow Jones Share Market Index evaluation</a:t>
            </a:r>
            <a:endParaRPr lang="en-US" dirty="0"/>
          </a:p>
        </p:txBody>
      </p:sp>
    </p:spTree>
    <p:extLst>
      <p:ext uri="{BB962C8B-B14F-4D97-AF65-F5344CB8AC3E}">
        <p14:creationId xmlns:p14="http://schemas.microsoft.com/office/powerpoint/2010/main" val="28543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 (Without Predictors)</a:t>
            </a:r>
            <a:endParaRPr lang="en-US" dirty="0"/>
          </a:p>
        </p:txBody>
      </p:sp>
      <p:sp>
        <p:nvSpPr>
          <p:cNvPr id="3" name="Content Placeholder 2"/>
          <p:cNvSpPr>
            <a:spLocks noGrp="1"/>
          </p:cNvSpPr>
          <p:nvPr>
            <p:ph sz="quarter" idx="1"/>
          </p:nvPr>
        </p:nvSpPr>
        <p:spPr/>
        <p:txBody>
          <a:bodyPr/>
          <a:lstStyle/>
          <a:p>
            <a:r>
              <a:rPr lang="en-US" dirty="0" smtClean="0"/>
              <a:t>As the lag goes to zero after lag 4 and </a:t>
            </a:r>
            <a:r>
              <a:rPr lang="en-US" dirty="0" err="1" smtClean="0"/>
              <a:t>pacf</a:t>
            </a:r>
            <a:r>
              <a:rPr lang="en-US" dirty="0" smtClean="0"/>
              <a:t> follows the same pattern we can have a model for the time series for the percent change in next week price as ARMA(4,0,0) </a:t>
            </a:r>
          </a:p>
          <a:p>
            <a:r>
              <a:rPr lang="en-US" dirty="0" smtClean="0"/>
              <a:t>ARMA(0,0,3) - If we want to see the short term dependency of the monthly impact on the next one for the percent change</a:t>
            </a:r>
          </a:p>
          <a:p>
            <a:r>
              <a:rPr lang="en-US" dirty="0" smtClean="0"/>
              <a:t>We can try different model or maybe go for HoltWinter Filtering as in this case we are not assuming the regressors to take part in prediction.</a:t>
            </a:r>
            <a:endParaRPr lang="en-US" dirty="0"/>
          </a:p>
        </p:txBody>
      </p:sp>
    </p:spTree>
    <p:extLst>
      <p:ext uri="{BB962C8B-B14F-4D97-AF65-F5344CB8AC3E}">
        <p14:creationId xmlns:p14="http://schemas.microsoft.com/office/powerpoint/2010/main" val="1564956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Coefficients &amp; Goodness-of-fit</a:t>
            </a:r>
            <a:endParaRPr lang="en-US" dirty="0"/>
          </a:p>
        </p:txBody>
      </p:sp>
      <p:sp>
        <p:nvSpPr>
          <p:cNvPr id="3" name="Content Placeholder 2"/>
          <p:cNvSpPr>
            <a:spLocks noGrp="1"/>
          </p:cNvSpPr>
          <p:nvPr>
            <p:ph sz="quarter" idx="1"/>
          </p:nvPr>
        </p:nvSpPr>
        <p:spPr/>
        <p:txBody>
          <a:bodyPr>
            <a:noAutofit/>
          </a:bodyPr>
          <a:lstStyle/>
          <a:p>
            <a:pPr marL="0" indent="0">
              <a:buNone/>
            </a:pPr>
            <a:r>
              <a:rPr lang="pt-BR" sz="1800" dirty="0" smtClean="0"/>
              <a:t>      ARMA(4,0,0)</a:t>
            </a:r>
          </a:p>
          <a:p>
            <a:pPr marL="0" indent="0">
              <a:buNone/>
            </a:pPr>
            <a:endParaRPr lang="pt-BR" sz="1800" dirty="0" smtClean="0"/>
          </a:p>
          <a:p>
            <a:r>
              <a:rPr lang="pt-BR" sz="1800" dirty="0" smtClean="0"/>
              <a:t>Coefficients:</a:t>
            </a:r>
          </a:p>
          <a:p>
            <a:r>
              <a:rPr lang="pt-BR" sz="1800" dirty="0" smtClean="0"/>
              <a:t>         ar1           ar2         ar3       ar4        intercept</a:t>
            </a:r>
          </a:p>
          <a:p>
            <a:r>
              <a:rPr lang="pt-BR" sz="1800" dirty="0" smtClean="0"/>
              <a:t>      0.0333  -0.0784  0.0847  0.1409    -0.7602</a:t>
            </a:r>
          </a:p>
          <a:p>
            <a:endParaRPr lang="pt-BR" sz="1800" dirty="0" smtClean="0"/>
          </a:p>
          <a:p>
            <a:r>
              <a:rPr lang="pt-BR" sz="1800" dirty="0" smtClean="0"/>
              <a:t>log likelihood = -326.89,  aic = 665.78 </a:t>
            </a:r>
            <a:r>
              <a:rPr lang="en-US" sz="1800" dirty="0"/>
              <a:t> </a:t>
            </a:r>
            <a:r>
              <a:rPr lang="en-US" sz="1800" dirty="0" smtClean="0"/>
              <a:t>BIC(m1</a:t>
            </a:r>
            <a:r>
              <a:rPr lang="en-US" sz="1800" dirty="0"/>
              <a:t>) </a:t>
            </a:r>
            <a:r>
              <a:rPr lang="en-US" sz="1800" dirty="0" smtClean="0"/>
              <a:t>[</a:t>
            </a:r>
            <a:r>
              <a:rPr lang="en-US" sz="1800" dirty="0"/>
              <a:t> </a:t>
            </a:r>
            <a:r>
              <a:rPr lang="en-US" sz="1800" dirty="0" smtClean="0"/>
              <a:t>= 666.318</a:t>
            </a:r>
            <a:endParaRPr lang="pt-BR" sz="1800" dirty="0" smtClean="0"/>
          </a:p>
          <a:p>
            <a:endParaRPr lang="pt-BR" sz="1800" dirty="0"/>
          </a:p>
          <a:p>
            <a:pPr marL="0" indent="0">
              <a:buNone/>
            </a:pPr>
            <a:r>
              <a:rPr lang="pt-BR" sz="1800" dirty="0"/>
              <a:t> </a:t>
            </a:r>
            <a:r>
              <a:rPr lang="pt-BR" sz="1800" dirty="0" smtClean="0"/>
              <a:t>     ARMA (0,0,3)</a:t>
            </a:r>
          </a:p>
          <a:p>
            <a:endParaRPr lang="pt-BR" sz="1800" dirty="0"/>
          </a:p>
          <a:p>
            <a:r>
              <a:rPr lang="en-US" sz="1800" dirty="0" smtClean="0"/>
              <a:t>Coefficients:</a:t>
            </a:r>
          </a:p>
          <a:p>
            <a:r>
              <a:rPr lang="en-US" sz="1800" dirty="0" smtClean="0"/>
              <a:t>         ma1      ma2     ma3  intercept</a:t>
            </a:r>
          </a:p>
          <a:p>
            <a:r>
              <a:rPr lang="en-US" sz="1800" dirty="0" smtClean="0"/>
              <a:t>      0.0072  -0.0859  0.1191    -0.7806</a:t>
            </a:r>
          </a:p>
          <a:p>
            <a:endParaRPr lang="en-US" sz="1800" dirty="0" smtClean="0"/>
          </a:p>
          <a:p>
            <a:r>
              <a:rPr lang="en-US" sz="1800" dirty="0" smtClean="0"/>
              <a:t>log likelihood = -327.79,  </a:t>
            </a:r>
            <a:r>
              <a:rPr lang="en-US" sz="1800" dirty="0" err="1" smtClean="0"/>
              <a:t>aic</a:t>
            </a:r>
            <a:r>
              <a:rPr lang="en-US" sz="1800" dirty="0" smtClean="0"/>
              <a:t> = 665.58 </a:t>
            </a:r>
            <a:r>
              <a:rPr lang="en-US" sz="1800" dirty="0"/>
              <a:t> </a:t>
            </a:r>
            <a:r>
              <a:rPr lang="en-US" sz="1800" dirty="0" smtClean="0"/>
              <a:t>BIC(m1</a:t>
            </a:r>
            <a:r>
              <a:rPr lang="en-US" sz="1800" dirty="0"/>
              <a:t>)  </a:t>
            </a:r>
            <a:r>
              <a:rPr lang="en-US" sz="1800" dirty="0" smtClean="0"/>
              <a:t>=  </a:t>
            </a:r>
            <a:r>
              <a:rPr lang="en-US" sz="1800" dirty="0"/>
              <a:t>661.948</a:t>
            </a:r>
          </a:p>
        </p:txBody>
      </p:sp>
    </p:spTree>
    <p:extLst>
      <p:ext uri="{BB962C8B-B14F-4D97-AF65-F5344CB8AC3E}">
        <p14:creationId xmlns:p14="http://schemas.microsoft.com/office/powerpoint/2010/main" val="567488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a:t>
            </a:r>
            <a:endParaRPr lang="en-US" dirty="0"/>
          </a:p>
        </p:txBody>
      </p:sp>
      <p:sp>
        <p:nvSpPr>
          <p:cNvPr id="3" name="Content Placeholder 2"/>
          <p:cNvSpPr>
            <a:spLocks noGrp="1"/>
          </p:cNvSpPr>
          <p:nvPr>
            <p:ph sz="quarter" idx="1"/>
          </p:nvPr>
        </p:nvSpPr>
        <p:spPr/>
        <p:txBody>
          <a:bodyPr>
            <a:normAutofit/>
          </a:bodyPr>
          <a:lstStyle/>
          <a:p>
            <a:r>
              <a:rPr lang="en-US" sz="1800" dirty="0" smtClean="0"/>
              <a:t>&gt; </a:t>
            </a:r>
            <a:r>
              <a:rPr lang="en-US" sz="1800" dirty="0" err="1" smtClean="0"/>
              <a:t>pcnwparimaforecasts</a:t>
            </a:r>
            <a:endParaRPr lang="en-US" sz="1800" dirty="0" smtClean="0"/>
          </a:p>
          <a:p>
            <a:r>
              <a:rPr lang="en-US" sz="1800" dirty="0" smtClean="0"/>
              <a:t>         Point Forecast     Lo 80    Hi 80     Lo 95    Hi 95</a:t>
            </a:r>
          </a:p>
          <a:p>
            <a:r>
              <a:rPr lang="en-US" sz="1800" dirty="0" smtClean="0"/>
              <a:t>May 2017     -2.0068523 -8.641524 4.627819 -12.15371 8.140002</a:t>
            </a:r>
          </a:p>
          <a:p>
            <a:r>
              <a:rPr lang="en-US" sz="1800" dirty="0" smtClean="0"/>
              <a:t>Jun 2017     -0.2208761 -6.855718 6.413966 -10.36799 9.926239</a:t>
            </a:r>
          </a:p>
          <a:p>
            <a:r>
              <a:rPr lang="en-US" sz="1800" dirty="0" smtClean="0"/>
              <a:t>Jul 2017     -1.0841049 -7.743380 5.575170 -11.26859 9.100378</a:t>
            </a:r>
          </a:p>
          <a:p>
            <a:r>
              <a:rPr lang="en-US" sz="1800" dirty="0" smtClean="0"/>
              <a:t>Aug 2017     -0.7806382 -7.486651 5.925374 -11.03660 9.475323</a:t>
            </a:r>
          </a:p>
          <a:p>
            <a:r>
              <a:rPr lang="en-US" sz="1800" dirty="0" smtClean="0"/>
              <a:t>Sep 2017     -0.7806382 -7.486651 5.925374 -11.03660 9.475323</a:t>
            </a:r>
            <a:endParaRPr lang="en-US" sz="18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038600"/>
            <a:ext cx="57245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3391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Impact of the open, close and Volume</a:t>
            </a:r>
            <a:endParaRPr lang="en-US" dirty="0"/>
          </a:p>
        </p:txBody>
      </p:sp>
      <p:sp>
        <p:nvSpPr>
          <p:cNvPr id="3" name="Content Placeholder 2"/>
          <p:cNvSpPr>
            <a:spLocks noGrp="1"/>
          </p:cNvSpPr>
          <p:nvPr>
            <p:ph sz="quarter" idx="1"/>
          </p:nvPr>
        </p:nvSpPr>
        <p:spPr/>
        <p:txBody>
          <a:bodyPr/>
          <a:lstStyle/>
          <a:p>
            <a:r>
              <a:rPr lang="en-US" dirty="0" smtClean="0"/>
              <a:t>Nested model for checking the effect of the predictors, like adding and removing volume or closing stats in the percent change next week price</a:t>
            </a:r>
          </a:p>
          <a:p>
            <a:r>
              <a:rPr lang="en-US" dirty="0" smtClean="0"/>
              <a:t>Trying different lag to check for the model for say </a:t>
            </a:r>
            <a:r>
              <a:rPr lang="en-US" dirty="0" err="1" smtClean="0"/>
              <a:t>a.x</a:t>
            </a:r>
            <a:r>
              <a:rPr lang="en-US" dirty="0" smtClean="0"/>
              <a:t>(t – 1)  for lag 1 or adding another lag to the </a:t>
            </a:r>
            <a:r>
              <a:rPr lang="en-US" dirty="0" err="1" smtClean="0"/>
              <a:t>regressor</a:t>
            </a:r>
            <a:r>
              <a:rPr lang="en-US" dirty="0" smtClean="0"/>
              <a:t>.</a:t>
            </a:r>
          </a:p>
          <a:p>
            <a:r>
              <a:rPr lang="en-US" dirty="0" smtClean="0"/>
              <a:t>Different ARMA model for taking into account the Autoregressive components and the moving average components (We don’t have the difference component as the time series is stationary)</a:t>
            </a:r>
            <a:endParaRPr lang="en-US" dirty="0"/>
          </a:p>
        </p:txBody>
      </p:sp>
    </p:spTree>
    <p:extLst>
      <p:ext uri="{BB962C8B-B14F-4D97-AF65-F5344CB8AC3E}">
        <p14:creationId xmlns:p14="http://schemas.microsoft.com/office/powerpoint/2010/main" val="64956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ARIMA</a:t>
            </a:r>
            <a:br>
              <a:rPr lang="en-US" dirty="0" smtClean="0"/>
            </a:br>
            <a:r>
              <a:rPr lang="en-US" dirty="0" smtClean="0"/>
              <a:t>c(2,0,2) /c(0,0,1)/c(1,0,0)</a:t>
            </a:r>
            <a:endParaRPr lang="en-US" dirty="0"/>
          </a:p>
        </p:txBody>
      </p:sp>
      <p:pic>
        <p:nvPicPr>
          <p:cNvPr id="12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52800"/>
            <a:ext cx="7124354"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46" y="4953000"/>
            <a:ext cx="7100908" cy="1205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71" y="1676400"/>
            <a:ext cx="6520229" cy="1459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9238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for ARMA (impact of Vol)</a:t>
            </a:r>
            <a:endParaRPr lang="en-US" dirty="0"/>
          </a:p>
        </p:txBody>
      </p:sp>
      <p:sp>
        <p:nvSpPr>
          <p:cNvPr id="3" name="TextBox 2"/>
          <p:cNvSpPr txBox="1"/>
          <p:nvPr/>
        </p:nvSpPr>
        <p:spPr>
          <a:xfrm>
            <a:off x="468754" y="3689866"/>
            <a:ext cx="4636645" cy="369332"/>
          </a:xfrm>
          <a:prstGeom prst="rect">
            <a:avLst/>
          </a:prstGeom>
          <a:noFill/>
        </p:spPr>
        <p:txBody>
          <a:bodyPr wrap="square" rtlCol="0">
            <a:spAutoFit/>
          </a:bodyPr>
          <a:lstStyle/>
          <a:p>
            <a:r>
              <a:rPr lang="en-US" dirty="0" smtClean="0"/>
              <a:t>Without putting in the Volume predictor:</a:t>
            </a:r>
            <a:endParaRPr lang="en-US" dirty="0"/>
          </a:p>
        </p:txBody>
      </p:sp>
      <p:sp>
        <p:nvSpPr>
          <p:cNvPr id="5" name="TextBox 4"/>
          <p:cNvSpPr txBox="1"/>
          <p:nvPr/>
        </p:nvSpPr>
        <p:spPr>
          <a:xfrm>
            <a:off x="466256" y="1676400"/>
            <a:ext cx="4636645" cy="369332"/>
          </a:xfrm>
          <a:prstGeom prst="rect">
            <a:avLst/>
          </a:prstGeom>
          <a:noFill/>
        </p:spPr>
        <p:txBody>
          <a:bodyPr wrap="square" rtlCol="0">
            <a:spAutoFit/>
          </a:bodyPr>
          <a:lstStyle/>
          <a:p>
            <a:r>
              <a:rPr lang="en-US" dirty="0" smtClean="0"/>
              <a:t>With Volume predictor:</a:t>
            </a:r>
            <a:endParaRPr lang="en-US"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42" y="2112988"/>
            <a:ext cx="7426138" cy="1468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39" y="4100514"/>
            <a:ext cx="7655761" cy="1630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457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and it’s ACF (2,0,2)</a:t>
            </a:r>
            <a:endParaRPr lang="en-US" dirty="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924300"/>
            <a:ext cx="56673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32474"/>
            <a:ext cx="572452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959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HoltWinter - Assumptions</a:t>
            </a:r>
            <a:endParaRPr 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5762625"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962400"/>
            <a:ext cx="57912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3832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sz="quarter" idx="1"/>
          </p:nvPr>
        </p:nvSpPr>
        <p:spPr/>
        <p:txBody>
          <a:bodyPr/>
          <a:lstStyle/>
          <a:p>
            <a:pPr marL="0" indent="0">
              <a:buNone/>
            </a:pPr>
            <a:r>
              <a:rPr lang="en-US" b="1" dirty="0"/>
              <a:t> </a:t>
            </a:r>
            <a:r>
              <a:rPr lang="en-US" b="1" dirty="0" smtClean="0"/>
              <a:t>   Relevant </a:t>
            </a:r>
            <a:r>
              <a:rPr lang="en-US" b="1" dirty="0"/>
              <a:t>Papers:</a:t>
            </a:r>
            <a:endParaRPr lang="en-US" dirty="0"/>
          </a:p>
          <a:p>
            <a:r>
              <a:rPr lang="en-US" sz="2200" dirty="0"/>
              <a:t>Brown, M. S., Pelosi, M. &amp; </a:t>
            </a:r>
            <a:r>
              <a:rPr lang="en-US" sz="2200" dirty="0" err="1"/>
              <a:t>Dirska</a:t>
            </a:r>
            <a:r>
              <a:rPr lang="en-US" sz="2200" dirty="0"/>
              <a:t>, H. (2013). Dynamic-radius Species-conserving Genetic Algorithm for </a:t>
            </a:r>
            <a:br>
              <a:rPr lang="en-US" sz="2200" dirty="0"/>
            </a:br>
            <a:r>
              <a:rPr lang="en-US" sz="2200" dirty="0"/>
              <a:t>the Financial Forecasting of Dow Jones Index Stocks. Machine Learning and Data Mining in Pattern </a:t>
            </a:r>
            <a:br>
              <a:rPr lang="en-US" sz="2200" dirty="0"/>
            </a:br>
            <a:r>
              <a:rPr lang="en-US" sz="2200" dirty="0"/>
              <a:t>Recognition, 7988, 27-41</a:t>
            </a:r>
            <a:r>
              <a:rPr lang="en-US" sz="2200" dirty="0" smtClean="0"/>
              <a:t>.</a:t>
            </a:r>
          </a:p>
          <a:p>
            <a:r>
              <a:rPr lang="en-US" sz="2200" dirty="0" smtClean="0"/>
              <a:t>http://a-little-book-of-r-for-time-series.readthedocs.io/en/latest/src/timeseries.html</a:t>
            </a:r>
            <a:endParaRPr lang="en-US" sz="2200" dirty="0"/>
          </a:p>
          <a:p>
            <a:endParaRPr lang="en-US" sz="2200" dirty="0"/>
          </a:p>
        </p:txBody>
      </p:sp>
    </p:spTree>
    <p:extLst>
      <p:ext uri="{BB962C8B-B14F-4D97-AF65-F5344CB8AC3E}">
        <p14:creationId xmlns:p14="http://schemas.microsoft.com/office/powerpoint/2010/main" val="1651643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a:t>In predicting stock prices you collect data over some period of time - day, week, month, etc. But you cannot take advantage of data from a time period until the next increment of the time period. For example, assume you collect data daily. When Monday is over you have all of the data for that day. However you can invest on Monday, because you don't get the data until the end of the day. You can use the data from Monday to invest on Tuesday. </a:t>
            </a:r>
            <a:r>
              <a:rPr lang="en-US" dirty="0" smtClean="0"/>
              <a:t/>
            </a:r>
            <a:br>
              <a:rPr lang="en-US" dirty="0" smtClean="0"/>
            </a:br>
            <a:r>
              <a:rPr lang="en-US" dirty="0" smtClean="0"/>
              <a:t/>
            </a:r>
            <a:br>
              <a:rPr lang="en-US" dirty="0" smtClean="0"/>
            </a:br>
            <a:r>
              <a:rPr lang="en-US" dirty="0"/>
              <a:t>In </a:t>
            </a:r>
            <a:r>
              <a:rPr lang="en-US" dirty="0" smtClean="0"/>
              <a:t> this research </a:t>
            </a:r>
            <a:r>
              <a:rPr lang="en-US" dirty="0"/>
              <a:t>each record (row) is data for a </a:t>
            </a:r>
            <a:r>
              <a:rPr lang="en-US" dirty="0" smtClean="0"/>
              <a:t>month. </a:t>
            </a:r>
            <a:r>
              <a:rPr lang="en-US" dirty="0"/>
              <a:t>Each record also has the percentage of return that stock has in the following week (percent_change_next_weeks_price</a:t>
            </a:r>
            <a:r>
              <a:rPr lang="en-US" dirty="0" smtClean="0"/>
              <a:t>).</a:t>
            </a:r>
            <a:r>
              <a:rPr lang="en-US" dirty="0"/>
              <a:t> </a:t>
            </a:r>
          </a:p>
        </p:txBody>
      </p:sp>
    </p:spTree>
    <p:extLst>
      <p:ext uri="{BB962C8B-B14F-4D97-AF65-F5344CB8AC3E}">
        <p14:creationId xmlns:p14="http://schemas.microsoft.com/office/powerpoint/2010/main" val="1652340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Attribute Information</a:t>
            </a:r>
            <a:endParaRPr lang="en-US" dirty="0"/>
          </a:p>
        </p:txBody>
      </p:sp>
      <p:sp>
        <p:nvSpPr>
          <p:cNvPr id="3" name="Content Placeholder 2"/>
          <p:cNvSpPr>
            <a:spLocks noGrp="1"/>
          </p:cNvSpPr>
          <p:nvPr>
            <p:ph sz="quarter" idx="1"/>
          </p:nvPr>
        </p:nvSpPr>
        <p:spPr/>
        <p:txBody>
          <a:bodyPr/>
          <a:lstStyle/>
          <a:p>
            <a:pPr marL="0" indent="0">
              <a:buNone/>
            </a:pPr>
            <a:r>
              <a:rPr lang="en-US" sz="2200" dirty="0"/>
              <a:t> </a:t>
            </a:r>
            <a:r>
              <a:rPr lang="en-US" sz="2200" dirty="0" smtClean="0"/>
              <a:t>     Predictors</a:t>
            </a:r>
          </a:p>
          <a:p>
            <a:r>
              <a:rPr lang="en-US" sz="2200" dirty="0" smtClean="0"/>
              <a:t>open</a:t>
            </a:r>
            <a:r>
              <a:rPr lang="en-US" sz="2200" dirty="0"/>
              <a:t>: the price of the stock at the beginning of the </a:t>
            </a:r>
            <a:r>
              <a:rPr lang="en-US" sz="2200" dirty="0" smtClean="0"/>
              <a:t>week</a:t>
            </a:r>
          </a:p>
          <a:p>
            <a:r>
              <a:rPr lang="en-US" sz="2200" dirty="0"/>
              <a:t>close: the price of the stock at the end of the week </a:t>
            </a:r>
            <a:endParaRPr lang="en-US" sz="2200" dirty="0" smtClean="0"/>
          </a:p>
          <a:p>
            <a:r>
              <a:rPr lang="en-US" sz="2200" dirty="0"/>
              <a:t>volume: the number of shares of stock that traded hands in the week </a:t>
            </a:r>
            <a:endParaRPr lang="en-US" sz="2200" dirty="0" smtClean="0"/>
          </a:p>
          <a:p>
            <a:endParaRPr lang="en-US" sz="2200" dirty="0"/>
          </a:p>
          <a:p>
            <a:pPr marL="0" indent="0">
              <a:buNone/>
            </a:pPr>
            <a:r>
              <a:rPr lang="en-US" sz="2200" dirty="0" smtClean="0"/>
              <a:t>     Response Variable</a:t>
            </a:r>
          </a:p>
          <a:p>
            <a:r>
              <a:rPr lang="en-US" sz="2200" dirty="0" err="1" smtClean="0"/>
              <a:t>percent_change_next_month_price</a:t>
            </a:r>
            <a:r>
              <a:rPr lang="en-US" sz="2200" dirty="0"/>
              <a:t>: the percentage change in price of the stock in </a:t>
            </a:r>
            <a:r>
              <a:rPr lang="en-US" sz="2200" dirty="0" smtClean="0"/>
              <a:t>the following week</a:t>
            </a:r>
            <a:r>
              <a:rPr lang="en-US" dirty="0"/>
              <a:t> </a:t>
            </a:r>
          </a:p>
        </p:txBody>
      </p:sp>
    </p:spTree>
    <p:extLst>
      <p:ext uri="{BB962C8B-B14F-4D97-AF65-F5344CB8AC3E}">
        <p14:creationId xmlns:p14="http://schemas.microsoft.com/office/powerpoint/2010/main" val="4237517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for response Variable</a:t>
            </a:r>
            <a:endParaRPr lang="en-US"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53068"/>
            <a:ext cx="8305800" cy="4671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5702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Predictors( Open)</a:t>
            </a:r>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7" y="1581150"/>
            <a:ext cx="56864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6" y="3886200"/>
            <a:ext cx="56864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0906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Predictor(Close)</a:t>
            </a:r>
            <a:endParaRPr lang="en-US"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975" y="1447800"/>
            <a:ext cx="575310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657600"/>
            <a:ext cx="57054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454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Predictor(Volume)</a:t>
            </a:r>
            <a:endParaRPr lang="en-US" dirty="0"/>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1600200"/>
            <a:ext cx="5629275"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914775"/>
            <a:ext cx="574357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0818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Decompose of response variable</a:t>
            </a:r>
            <a:br>
              <a:rPr lang="en-US" dirty="0" smtClean="0"/>
            </a:br>
            <a:r>
              <a:rPr lang="en-US" dirty="0" smtClean="0"/>
              <a:t>      % change next </a:t>
            </a:r>
            <a:r>
              <a:rPr lang="en-US" dirty="0" smtClean="0"/>
              <a:t>month</a:t>
            </a:r>
            <a:r>
              <a:rPr lang="en-US" dirty="0" smtClean="0"/>
              <a:t> </a:t>
            </a:r>
            <a:r>
              <a:rPr lang="en-US" dirty="0" smtClean="0"/>
              <a:t>price</a:t>
            </a:r>
            <a:endParaRPr lang="en-US" dirty="0"/>
          </a:p>
        </p:txBody>
      </p:sp>
      <p:sp>
        <p:nvSpPr>
          <p:cNvPr id="3" name="Content Placeholder 2"/>
          <p:cNvSpPr>
            <a:spLocks noGrp="1"/>
          </p:cNvSpPr>
          <p:nvPr>
            <p:ph sz="quarter" idx="1"/>
          </p:nvPr>
        </p:nvSpPr>
        <p:spPr/>
        <p:txBody>
          <a:bodyPr>
            <a:normAutofit/>
          </a:bodyPr>
          <a:lstStyle/>
          <a:p>
            <a:pPr marL="0" indent="0">
              <a:buNone/>
            </a:pPr>
            <a:endParaRPr lang="en-US" sz="1600" i="1" dirty="0"/>
          </a:p>
        </p:txBody>
      </p:sp>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5400"/>
            <a:ext cx="8761965"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9718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Acf</a:t>
            </a:r>
            <a:r>
              <a:rPr lang="en-US" dirty="0" smtClean="0"/>
              <a:t>/</a:t>
            </a:r>
            <a:r>
              <a:rPr lang="en-US" dirty="0" err="1" smtClean="0"/>
              <a:t>Pacf</a:t>
            </a:r>
            <a:endParaRPr lang="en-US" dirty="0"/>
          </a:p>
        </p:txBody>
      </p:sp>
      <p:sp>
        <p:nvSpPr>
          <p:cNvPr id="5" name="Rectangle 4"/>
          <p:cNvSpPr>
            <a:spLocks noChangeArrowheads="1"/>
          </p:cNvSpPr>
          <p:nvPr/>
        </p:nvSpPr>
        <p:spPr bwMode="auto">
          <a:xfrm>
            <a:off x="0" y="4525089"/>
            <a:ext cx="65"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fontAlgn="base">
              <a:spcBef>
                <a:spcPct val="0"/>
              </a:spcBef>
              <a:spcAft>
                <a:spcPct val="0"/>
              </a:spcAf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1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 y="1447800"/>
            <a:ext cx="566737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037" y="3994217"/>
            <a:ext cx="57054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26960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2749</TotalTime>
  <Words>867</Words>
  <Application>Microsoft Office PowerPoint</Application>
  <PresentationFormat>On-screen Show (4:3)</PresentationFormat>
  <Paragraphs>92</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Dow Jones Share Market Index evaluation</vt:lpstr>
      <vt:lpstr>Background</vt:lpstr>
      <vt:lpstr>Attribute Information</vt:lpstr>
      <vt:lpstr>Time series for response Variable</vt:lpstr>
      <vt:lpstr>Predictors( Open)</vt:lpstr>
      <vt:lpstr>Predictor(Close)</vt:lpstr>
      <vt:lpstr>Predictor(Volume)</vt:lpstr>
      <vt:lpstr>Decompose of response variable       % change next month price</vt:lpstr>
      <vt:lpstr>               Acf/Pacf</vt:lpstr>
      <vt:lpstr>ARIMA (Without Predictors)</vt:lpstr>
      <vt:lpstr>Coefficients &amp; Goodness-of-fit</vt:lpstr>
      <vt:lpstr>Forecast</vt:lpstr>
      <vt:lpstr>Impact of the open, close and Volume</vt:lpstr>
      <vt:lpstr>ARIMA c(2,0,2) /c(0,0,1)/c(1,0,0)</vt:lpstr>
      <vt:lpstr>Comparison for ARMA (impact of Vol)</vt:lpstr>
      <vt:lpstr>Residual and it’s ACF (2,0,2)</vt:lpstr>
      <vt:lpstr>HoltWinter - Assumptions</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 Jones Share Market Index evaluation</dc:title>
  <dc:creator>karun</dc:creator>
  <cp:lastModifiedBy>karun</cp:lastModifiedBy>
  <cp:revision>50</cp:revision>
  <dcterms:created xsi:type="dcterms:W3CDTF">2018-04-22T20:17:57Z</dcterms:created>
  <dcterms:modified xsi:type="dcterms:W3CDTF">2018-04-30T05:11:35Z</dcterms:modified>
</cp:coreProperties>
</file>