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8" r:id="rId3"/>
    <p:sldId id="305" r:id="rId4"/>
    <p:sldId id="304" r:id="rId5"/>
    <p:sldId id="267" r:id="rId6"/>
    <p:sldId id="268" r:id="rId7"/>
    <p:sldId id="269" r:id="rId8"/>
    <p:sldId id="270" r:id="rId9"/>
    <p:sldId id="271" r:id="rId10"/>
    <p:sldId id="272" r:id="rId11"/>
    <p:sldId id="260" r:id="rId12"/>
    <p:sldId id="263" r:id="rId13"/>
    <p:sldId id="281" r:id="rId14"/>
    <p:sldId id="306" r:id="rId15"/>
    <p:sldId id="282" r:id="rId16"/>
    <p:sldId id="285" r:id="rId17"/>
    <p:sldId id="283" r:id="rId18"/>
    <p:sldId id="286" r:id="rId19"/>
    <p:sldId id="287" r:id="rId20"/>
    <p:sldId id="280" r:id="rId21"/>
    <p:sldId id="289" r:id="rId22"/>
    <p:sldId id="290" r:id="rId23"/>
    <p:sldId id="291" r:id="rId24"/>
    <p:sldId id="292" r:id="rId25"/>
    <p:sldId id="300" r:id="rId26"/>
    <p:sldId id="301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2" r:id="rId35"/>
    <p:sldId id="303" r:id="rId36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A55476C-6823-40EF-8A1F-688AD57A0D79}">
          <p14:sldIdLst>
            <p14:sldId id="256"/>
            <p14:sldId id="278"/>
            <p14:sldId id="305"/>
            <p14:sldId id="304"/>
            <p14:sldId id="267"/>
            <p14:sldId id="268"/>
            <p14:sldId id="269"/>
            <p14:sldId id="270"/>
            <p14:sldId id="271"/>
            <p14:sldId id="272"/>
            <p14:sldId id="260"/>
            <p14:sldId id="263"/>
            <p14:sldId id="281"/>
            <p14:sldId id="306"/>
            <p14:sldId id="282"/>
            <p14:sldId id="285"/>
            <p14:sldId id="283"/>
            <p14:sldId id="286"/>
            <p14:sldId id="287"/>
            <p14:sldId id="280"/>
            <p14:sldId id="289"/>
            <p14:sldId id="290"/>
            <p14:sldId id="291"/>
            <p14:sldId id="292"/>
            <p14:sldId id="300"/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  <p15:guide id="3" pos="3159">
          <p15:clr>
            <a:srgbClr val="A4A3A4"/>
          </p15:clr>
        </p15:guide>
        <p15:guide id="4" pos="1735">
          <p15:clr>
            <a:srgbClr val="A4A3A4"/>
          </p15:clr>
        </p15:guide>
        <p15:guide id="5" pos="3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1C0"/>
    <a:srgbClr val="800000"/>
    <a:srgbClr val="006666"/>
    <a:srgbClr val="D8CBCB"/>
    <a:srgbClr val="E7C707"/>
    <a:srgbClr val="016666"/>
    <a:srgbClr val="0B1F65"/>
    <a:srgbClr val="360157"/>
    <a:srgbClr val="7ECCB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5737" autoAdjust="0"/>
  </p:normalViewPr>
  <p:slideViewPr>
    <p:cSldViewPr snapToGrid="0">
      <p:cViewPr varScale="1">
        <p:scale>
          <a:sx n="85" d="100"/>
          <a:sy n="85" d="100"/>
        </p:scale>
        <p:origin x="1176" y="58"/>
      </p:cViewPr>
      <p:guideLst>
        <p:guide orient="horz" pos="2160"/>
        <p:guide pos="3119"/>
        <p:guide pos="3159"/>
        <p:guide pos="1735"/>
        <p:guide pos="3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FACD5-A607-4E35-8314-559D6A3D5DF2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9E6E3-CCD6-4F63-8C98-C8650F24E1C0}">
      <dgm:prSet phldrT="[Text]"/>
      <dgm:spPr/>
      <dgm:t>
        <a:bodyPr/>
        <a:lstStyle/>
        <a:p>
          <a:r>
            <a:rPr lang="en-US" dirty="0" smtClean="0"/>
            <a:t>Purchasing</a:t>
          </a:r>
          <a:endParaRPr lang="en-US" dirty="0"/>
        </a:p>
      </dgm:t>
    </dgm:pt>
    <dgm:pt modelId="{8C1A2F2F-9A2D-45F7-A280-D3123A53415B}" type="parTrans" cxnId="{76B79EAE-23DC-4301-94A1-988D91780CDF}">
      <dgm:prSet/>
      <dgm:spPr/>
      <dgm:t>
        <a:bodyPr/>
        <a:lstStyle/>
        <a:p>
          <a:endParaRPr lang="en-US"/>
        </a:p>
      </dgm:t>
    </dgm:pt>
    <dgm:pt modelId="{32F7E437-0EE5-4D5C-AE74-74CB832BF9E9}" type="sibTrans" cxnId="{76B79EAE-23DC-4301-94A1-988D91780CDF}">
      <dgm:prSet/>
      <dgm:spPr/>
      <dgm:t>
        <a:bodyPr/>
        <a:lstStyle/>
        <a:p>
          <a:endParaRPr lang="en-US"/>
        </a:p>
      </dgm:t>
    </dgm:pt>
    <dgm:pt modelId="{AB2C93C1-478C-4B11-A1A9-F124F1FBEB03}">
      <dgm:prSet phldrT="[Text]"/>
      <dgm:spPr/>
      <dgm:t>
        <a:bodyPr/>
        <a:lstStyle/>
        <a:p>
          <a:r>
            <a:rPr lang="en-US" dirty="0" smtClean="0"/>
            <a:t>Receiving</a:t>
          </a:r>
          <a:endParaRPr lang="en-US" dirty="0"/>
        </a:p>
      </dgm:t>
    </dgm:pt>
    <dgm:pt modelId="{12B2831A-7AE2-4B63-9817-268DE5478EF8}" type="parTrans" cxnId="{C9358BD7-DB6A-44D1-8254-6D1F23CE7E0E}">
      <dgm:prSet/>
      <dgm:spPr/>
      <dgm:t>
        <a:bodyPr/>
        <a:lstStyle/>
        <a:p>
          <a:endParaRPr lang="en-US"/>
        </a:p>
      </dgm:t>
    </dgm:pt>
    <dgm:pt modelId="{1CE06C4D-0773-478D-A0A8-3FB4D1739B2D}" type="sibTrans" cxnId="{C9358BD7-DB6A-44D1-8254-6D1F23CE7E0E}">
      <dgm:prSet/>
      <dgm:spPr/>
      <dgm:t>
        <a:bodyPr/>
        <a:lstStyle/>
        <a:p>
          <a:endParaRPr lang="en-US"/>
        </a:p>
      </dgm:t>
    </dgm:pt>
    <dgm:pt modelId="{BC556A54-BE75-488C-B42D-6011D9AE85A9}">
      <dgm:prSet phldrT="[Text]"/>
      <dgm:spPr/>
      <dgm:t>
        <a:bodyPr/>
        <a:lstStyle/>
        <a:p>
          <a:r>
            <a:rPr lang="en-US" dirty="0" smtClean="0"/>
            <a:t>Storing &amp; Issuing</a:t>
          </a:r>
          <a:endParaRPr lang="en-US" dirty="0"/>
        </a:p>
      </dgm:t>
    </dgm:pt>
    <dgm:pt modelId="{DDAC961A-711F-4DA3-AA75-2EA9E772E9D1}" type="parTrans" cxnId="{E868DD17-B9DA-42DF-8848-F2B147E592D1}">
      <dgm:prSet/>
      <dgm:spPr/>
      <dgm:t>
        <a:bodyPr/>
        <a:lstStyle/>
        <a:p>
          <a:endParaRPr lang="en-US"/>
        </a:p>
      </dgm:t>
    </dgm:pt>
    <dgm:pt modelId="{05410C8D-416B-46EB-B5D5-D0F9A7D0A661}" type="sibTrans" cxnId="{E868DD17-B9DA-42DF-8848-F2B147E592D1}">
      <dgm:prSet/>
      <dgm:spPr/>
      <dgm:t>
        <a:bodyPr/>
        <a:lstStyle/>
        <a:p>
          <a:endParaRPr lang="en-US"/>
        </a:p>
      </dgm:t>
    </dgm:pt>
    <dgm:pt modelId="{1DB5273A-CAEF-4866-8BD4-DF2056E9A648}">
      <dgm:prSet phldrT="[Text]"/>
      <dgm:spPr/>
      <dgm:t>
        <a:bodyPr/>
        <a:lstStyle/>
        <a:p>
          <a:r>
            <a:rPr lang="en-US" dirty="0" smtClean="0"/>
            <a:t>Food production</a:t>
          </a:r>
          <a:endParaRPr lang="en-US" dirty="0"/>
        </a:p>
      </dgm:t>
    </dgm:pt>
    <dgm:pt modelId="{158D63A4-764C-48D9-9F0F-D295F4C2EA47}" type="parTrans" cxnId="{DD038F18-BE4E-4993-A36C-969EB6CECFC7}">
      <dgm:prSet/>
      <dgm:spPr/>
      <dgm:t>
        <a:bodyPr/>
        <a:lstStyle/>
        <a:p>
          <a:endParaRPr lang="en-US"/>
        </a:p>
      </dgm:t>
    </dgm:pt>
    <dgm:pt modelId="{EE6D5A38-953D-439C-8EDA-B830C07DF7BB}" type="sibTrans" cxnId="{DD038F18-BE4E-4993-A36C-969EB6CECFC7}">
      <dgm:prSet/>
      <dgm:spPr/>
      <dgm:t>
        <a:bodyPr/>
        <a:lstStyle/>
        <a:p>
          <a:endParaRPr lang="en-US"/>
        </a:p>
      </dgm:t>
    </dgm:pt>
    <dgm:pt modelId="{8135007D-2B15-47B8-BBAB-3254050553C2}">
      <dgm:prSet phldrT="[Text]"/>
      <dgm:spPr/>
      <dgm:t>
        <a:bodyPr/>
        <a:lstStyle/>
        <a:p>
          <a:r>
            <a:rPr lang="en-US" dirty="0" smtClean="0"/>
            <a:t>Stewarding</a:t>
          </a:r>
          <a:endParaRPr lang="en-US" dirty="0"/>
        </a:p>
      </dgm:t>
    </dgm:pt>
    <dgm:pt modelId="{7DCF7405-BD58-46CE-A8F1-40977F5598E5}" type="parTrans" cxnId="{1077771C-8461-413A-9422-2705E1DAA3C7}">
      <dgm:prSet/>
      <dgm:spPr/>
      <dgm:t>
        <a:bodyPr/>
        <a:lstStyle/>
        <a:p>
          <a:endParaRPr lang="en-US"/>
        </a:p>
      </dgm:t>
    </dgm:pt>
    <dgm:pt modelId="{94FEAD1C-74B3-4F94-91A1-B9EE1E9B9808}" type="sibTrans" cxnId="{1077771C-8461-413A-9422-2705E1DAA3C7}">
      <dgm:prSet/>
      <dgm:spPr/>
      <dgm:t>
        <a:bodyPr/>
        <a:lstStyle/>
        <a:p>
          <a:endParaRPr lang="en-US"/>
        </a:p>
      </dgm:t>
    </dgm:pt>
    <dgm:pt modelId="{052A7326-10BA-4779-8188-A40956814940}">
      <dgm:prSet/>
      <dgm:spPr/>
      <dgm:t>
        <a:bodyPr/>
        <a:lstStyle/>
        <a:p>
          <a:r>
            <a:rPr lang="en-US" dirty="0" smtClean="0"/>
            <a:t>Budgeting &amp; Forecasting</a:t>
          </a:r>
          <a:endParaRPr lang="en-US" dirty="0"/>
        </a:p>
      </dgm:t>
    </dgm:pt>
    <dgm:pt modelId="{D9DD5478-9C12-45A3-A1BC-F91379EC6D3F}" type="parTrans" cxnId="{23676BDD-DEC9-462B-9FFA-4868E3F50EB0}">
      <dgm:prSet/>
      <dgm:spPr/>
      <dgm:t>
        <a:bodyPr/>
        <a:lstStyle/>
        <a:p>
          <a:endParaRPr lang="en-US"/>
        </a:p>
      </dgm:t>
    </dgm:pt>
    <dgm:pt modelId="{94D19BF7-E82D-405D-8BC4-2E9849E99416}" type="sibTrans" cxnId="{23676BDD-DEC9-462B-9FFA-4868E3F50EB0}">
      <dgm:prSet/>
      <dgm:spPr/>
      <dgm:t>
        <a:bodyPr/>
        <a:lstStyle/>
        <a:p>
          <a:endParaRPr lang="en-US"/>
        </a:p>
      </dgm:t>
    </dgm:pt>
    <dgm:pt modelId="{FF0183BD-6AA0-4B61-BEB9-504FDBA4C2D8}">
      <dgm:prSet/>
      <dgm:spPr/>
      <dgm:t>
        <a:bodyPr/>
        <a:lstStyle/>
        <a:p>
          <a:r>
            <a:rPr lang="en-US" dirty="0" smtClean="0"/>
            <a:t>Accounting &amp; Control</a:t>
          </a:r>
          <a:endParaRPr lang="en-US" dirty="0"/>
        </a:p>
      </dgm:t>
    </dgm:pt>
    <dgm:pt modelId="{5FD5DA5F-CA46-4B4B-AE6D-DD94BB57A9FA}" type="parTrans" cxnId="{45359979-27D8-4B05-AB31-53F9491878B1}">
      <dgm:prSet/>
      <dgm:spPr/>
      <dgm:t>
        <a:bodyPr/>
        <a:lstStyle/>
        <a:p>
          <a:endParaRPr lang="en-US"/>
        </a:p>
      </dgm:t>
    </dgm:pt>
    <dgm:pt modelId="{248548BD-3D6D-4B11-9A1A-33724C613A55}" type="sibTrans" cxnId="{45359979-27D8-4B05-AB31-53F9491878B1}">
      <dgm:prSet/>
      <dgm:spPr/>
      <dgm:t>
        <a:bodyPr/>
        <a:lstStyle/>
        <a:p>
          <a:endParaRPr lang="en-US"/>
        </a:p>
      </dgm:t>
    </dgm:pt>
    <dgm:pt modelId="{CE9D6843-1D47-4E61-9CB7-18A26F434F31}" type="pres">
      <dgm:prSet presAssocID="{B9DFACD5-A607-4E35-8314-559D6A3D5DF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7027F1-49DB-41C8-81D5-DA6FE010A444}" type="pres">
      <dgm:prSet presAssocID="{B9DFACD5-A607-4E35-8314-559D6A3D5DF2}" presName="cycle" presStyleCnt="0"/>
      <dgm:spPr/>
    </dgm:pt>
    <dgm:pt modelId="{5C2E2F55-6442-47FC-8826-DDD71DC97C31}" type="pres">
      <dgm:prSet presAssocID="{BFC9E6E3-CCD6-4F63-8C98-C8650F24E1C0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B2E54-A2AA-4ECC-BB0E-6CBF0F8F78A7}" type="pres">
      <dgm:prSet presAssocID="{32F7E437-0EE5-4D5C-AE74-74CB832BF9E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9B89FE8-9A40-4CC3-9C64-95CE804758F0}" type="pres">
      <dgm:prSet presAssocID="{AB2C93C1-478C-4B11-A1A9-F124F1FBEB03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DB503-54D1-4A4D-99A8-7D47CBCA0465}" type="pres">
      <dgm:prSet presAssocID="{BC556A54-BE75-488C-B42D-6011D9AE85A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D175D-6339-4609-8F46-834DC96D892E}" type="pres">
      <dgm:prSet presAssocID="{1DB5273A-CAEF-4866-8BD4-DF2056E9A648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8304A-C6AA-4F15-8581-01BBFB9EB5A6}" type="pres">
      <dgm:prSet presAssocID="{8135007D-2B15-47B8-BBAB-3254050553C2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742C1-FF3E-43A6-8ADC-51C7BF9F5751}" type="pres">
      <dgm:prSet presAssocID="{052A7326-10BA-4779-8188-A40956814940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34B28-0B55-44BE-8887-D1D2FAC43962}" type="pres">
      <dgm:prSet presAssocID="{FF0183BD-6AA0-4B61-BEB9-504FDBA4C2D8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44E35-9443-46CB-8627-B6F298F70897}" type="presOf" srcId="{1DB5273A-CAEF-4866-8BD4-DF2056E9A648}" destId="{FBDD175D-6339-4609-8F46-834DC96D892E}" srcOrd="0" destOrd="0" presId="urn:microsoft.com/office/officeart/2005/8/layout/cycle3"/>
    <dgm:cxn modelId="{1077771C-8461-413A-9422-2705E1DAA3C7}" srcId="{B9DFACD5-A607-4E35-8314-559D6A3D5DF2}" destId="{8135007D-2B15-47B8-BBAB-3254050553C2}" srcOrd="4" destOrd="0" parTransId="{7DCF7405-BD58-46CE-A8F1-40977F5598E5}" sibTransId="{94FEAD1C-74B3-4F94-91A1-B9EE1E9B9808}"/>
    <dgm:cxn modelId="{45359979-27D8-4B05-AB31-53F9491878B1}" srcId="{B9DFACD5-A607-4E35-8314-559D6A3D5DF2}" destId="{FF0183BD-6AA0-4B61-BEB9-504FDBA4C2D8}" srcOrd="6" destOrd="0" parTransId="{5FD5DA5F-CA46-4B4B-AE6D-DD94BB57A9FA}" sibTransId="{248548BD-3D6D-4B11-9A1A-33724C613A55}"/>
    <dgm:cxn modelId="{23676BDD-DEC9-462B-9FFA-4868E3F50EB0}" srcId="{B9DFACD5-A607-4E35-8314-559D6A3D5DF2}" destId="{052A7326-10BA-4779-8188-A40956814940}" srcOrd="5" destOrd="0" parTransId="{D9DD5478-9C12-45A3-A1BC-F91379EC6D3F}" sibTransId="{94D19BF7-E82D-405D-8BC4-2E9849E99416}"/>
    <dgm:cxn modelId="{44B55C03-379F-473E-A55F-74008A312416}" type="presOf" srcId="{B9DFACD5-A607-4E35-8314-559D6A3D5DF2}" destId="{CE9D6843-1D47-4E61-9CB7-18A26F434F31}" srcOrd="0" destOrd="0" presId="urn:microsoft.com/office/officeart/2005/8/layout/cycle3"/>
    <dgm:cxn modelId="{DD038F18-BE4E-4993-A36C-969EB6CECFC7}" srcId="{B9DFACD5-A607-4E35-8314-559D6A3D5DF2}" destId="{1DB5273A-CAEF-4866-8BD4-DF2056E9A648}" srcOrd="3" destOrd="0" parTransId="{158D63A4-764C-48D9-9F0F-D295F4C2EA47}" sibTransId="{EE6D5A38-953D-439C-8EDA-B830C07DF7BB}"/>
    <dgm:cxn modelId="{5B579C0A-6B63-4A4E-9B52-87933EDC5E54}" type="presOf" srcId="{AB2C93C1-478C-4B11-A1A9-F124F1FBEB03}" destId="{C9B89FE8-9A40-4CC3-9C64-95CE804758F0}" srcOrd="0" destOrd="0" presId="urn:microsoft.com/office/officeart/2005/8/layout/cycle3"/>
    <dgm:cxn modelId="{B3E4E6C7-6936-4099-B841-EE7B4D1405D2}" type="presOf" srcId="{052A7326-10BA-4779-8188-A40956814940}" destId="{640742C1-FF3E-43A6-8ADC-51C7BF9F5751}" srcOrd="0" destOrd="0" presId="urn:microsoft.com/office/officeart/2005/8/layout/cycle3"/>
    <dgm:cxn modelId="{DA2B025E-F845-4443-9445-A8FFB2C78E9B}" type="presOf" srcId="{FF0183BD-6AA0-4B61-BEB9-504FDBA4C2D8}" destId="{4A434B28-0B55-44BE-8887-D1D2FAC43962}" srcOrd="0" destOrd="0" presId="urn:microsoft.com/office/officeart/2005/8/layout/cycle3"/>
    <dgm:cxn modelId="{E868DD17-B9DA-42DF-8848-F2B147E592D1}" srcId="{B9DFACD5-A607-4E35-8314-559D6A3D5DF2}" destId="{BC556A54-BE75-488C-B42D-6011D9AE85A9}" srcOrd="2" destOrd="0" parTransId="{DDAC961A-711F-4DA3-AA75-2EA9E772E9D1}" sibTransId="{05410C8D-416B-46EB-B5D5-D0F9A7D0A661}"/>
    <dgm:cxn modelId="{6351A37F-93A8-42C9-922D-0588830A01DC}" type="presOf" srcId="{8135007D-2B15-47B8-BBAB-3254050553C2}" destId="{F508304A-C6AA-4F15-8581-01BBFB9EB5A6}" srcOrd="0" destOrd="0" presId="urn:microsoft.com/office/officeart/2005/8/layout/cycle3"/>
    <dgm:cxn modelId="{E9B412CA-86A7-4DD6-913C-BAA74B9153BB}" type="presOf" srcId="{32F7E437-0EE5-4D5C-AE74-74CB832BF9E9}" destId="{42BB2E54-A2AA-4ECC-BB0E-6CBF0F8F78A7}" srcOrd="0" destOrd="0" presId="urn:microsoft.com/office/officeart/2005/8/layout/cycle3"/>
    <dgm:cxn modelId="{C9358BD7-DB6A-44D1-8254-6D1F23CE7E0E}" srcId="{B9DFACD5-A607-4E35-8314-559D6A3D5DF2}" destId="{AB2C93C1-478C-4B11-A1A9-F124F1FBEB03}" srcOrd="1" destOrd="0" parTransId="{12B2831A-7AE2-4B63-9817-268DE5478EF8}" sibTransId="{1CE06C4D-0773-478D-A0A8-3FB4D1739B2D}"/>
    <dgm:cxn modelId="{2CC4F73C-1E57-410E-9F3B-9D8F2682FC9D}" type="presOf" srcId="{BFC9E6E3-CCD6-4F63-8C98-C8650F24E1C0}" destId="{5C2E2F55-6442-47FC-8826-DDD71DC97C31}" srcOrd="0" destOrd="0" presId="urn:microsoft.com/office/officeart/2005/8/layout/cycle3"/>
    <dgm:cxn modelId="{1382EEC1-9350-4831-91E2-73F418AFD873}" type="presOf" srcId="{BC556A54-BE75-488C-B42D-6011D9AE85A9}" destId="{4C2DB503-54D1-4A4D-99A8-7D47CBCA0465}" srcOrd="0" destOrd="0" presId="urn:microsoft.com/office/officeart/2005/8/layout/cycle3"/>
    <dgm:cxn modelId="{76B79EAE-23DC-4301-94A1-988D91780CDF}" srcId="{B9DFACD5-A607-4E35-8314-559D6A3D5DF2}" destId="{BFC9E6E3-CCD6-4F63-8C98-C8650F24E1C0}" srcOrd="0" destOrd="0" parTransId="{8C1A2F2F-9A2D-45F7-A280-D3123A53415B}" sibTransId="{32F7E437-0EE5-4D5C-AE74-74CB832BF9E9}"/>
    <dgm:cxn modelId="{E22C40CD-D236-462C-80B8-58014FA85397}" type="presParOf" srcId="{CE9D6843-1D47-4E61-9CB7-18A26F434F31}" destId="{187027F1-49DB-41C8-81D5-DA6FE010A444}" srcOrd="0" destOrd="0" presId="urn:microsoft.com/office/officeart/2005/8/layout/cycle3"/>
    <dgm:cxn modelId="{67CC6CC5-3FCD-4298-84CB-F3CD2D7D04AC}" type="presParOf" srcId="{187027F1-49DB-41C8-81D5-DA6FE010A444}" destId="{5C2E2F55-6442-47FC-8826-DDD71DC97C31}" srcOrd="0" destOrd="0" presId="urn:microsoft.com/office/officeart/2005/8/layout/cycle3"/>
    <dgm:cxn modelId="{321F79A8-3672-44B8-82AD-24D8C954DA78}" type="presParOf" srcId="{187027F1-49DB-41C8-81D5-DA6FE010A444}" destId="{42BB2E54-A2AA-4ECC-BB0E-6CBF0F8F78A7}" srcOrd="1" destOrd="0" presId="urn:microsoft.com/office/officeart/2005/8/layout/cycle3"/>
    <dgm:cxn modelId="{0F6F2673-3F6C-4A08-9253-153B75009EF4}" type="presParOf" srcId="{187027F1-49DB-41C8-81D5-DA6FE010A444}" destId="{C9B89FE8-9A40-4CC3-9C64-95CE804758F0}" srcOrd="2" destOrd="0" presId="urn:microsoft.com/office/officeart/2005/8/layout/cycle3"/>
    <dgm:cxn modelId="{1BBF0165-2065-436A-B1A6-C888F762C2DF}" type="presParOf" srcId="{187027F1-49DB-41C8-81D5-DA6FE010A444}" destId="{4C2DB503-54D1-4A4D-99A8-7D47CBCA0465}" srcOrd="3" destOrd="0" presId="urn:microsoft.com/office/officeart/2005/8/layout/cycle3"/>
    <dgm:cxn modelId="{8408643E-1D9F-49B8-908B-31F186A8291F}" type="presParOf" srcId="{187027F1-49DB-41C8-81D5-DA6FE010A444}" destId="{FBDD175D-6339-4609-8F46-834DC96D892E}" srcOrd="4" destOrd="0" presId="urn:microsoft.com/office/officeart/2005/8/layout/cycle3"/>
    <dgm:cxn modelId="{7396F21C-A83D-4C81-A01B-8049C35A4EBB}" type="presParOf" srcId="{187027F1-49DB-41C8-81D5-DA6FE010A444}" destId="{F508304A-C6AA-4F15-8581-01BBFB9EB5A6}" srcOrd="5" destOrd="0" presId="urn:microsoft.com/office/officeart/2005/8/layout/cycle3"/>
    <dgm:cxn modelId="{53BB72C5-F307-4B02-8726-78855FD6ED90}" type="presParOf" srcId="{187027F1-49DB-41C8-81D5-DA6FE010A444}" destId="{640742C1-FF3E-43A6-8ADC-51C7BF9F5751}" srcOrd="6" destOrd="0" presId="urn:microsoft.com/office/officeart/2005/8/layout/cycle3"/>
    <dgm:cxn modelId="{EC6E8591-C8E8-42D0-A895-C7E6A2B7A3EE}" type="presParOf" srcId="{187027F1-49DB-41C8-81D5-DA6FE010A444}" destId="{4A434B28-0B55-44BE-8887-D1D2FAC43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1F6731-3BA9-497B-865C-07681631217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01FB3-F82A-4AC2-BDBD-10E22D4C61CE}">
      <dgm:prSet phldrT="[Text]"/>
      <dgm:spPr/>
      <dgm:t>
        <a:bodyPr/>
        <a:lstStyle/>
        <a:p>
          <a:r>
            <a:rPr lang="en-US" dirty="0" smtClean="0"/>
            <a:t>Restaurant</a:t>
          </a:r>
          <a:endParaRPr lang="en-US" dirty="0"/>
        </a:p>
      </dgm:t>
    </dgm:pt>
    <dgm:pt modelId="{74BD9BC9-7A5D-49D7-8FFE-5CFD58DE60EC}" type="parTrans" cxnId="{6E474433-CB94-469F-9C3E-23B7E3B38ED7}">
      <dgm:prSet/>
      <dgm:spPr/>
      <dgm:t>
        <a:bodyPr/>
        <a:lstStyle/>
        <a:p>
          <a:endParaRPr lang="en-US"/>
        </a:p>
      </dgm:t>
    </dgm:pt>
    <dgm:pt modelId="{DFF89F09-AA42-45FE-9E7B-4B4E58005D78}" type="sibTrans" cxnId="{6E474433-CB94-469F-9C3E-23B7E3B38ED7}">
      <dgm:prSet/>
      <dgm:spPr/>
      <dgm:t>
        <a:bodyPr/>
        <a:lstStyle/>
        <a:p>
          <a:endParaRPr lang="en-US"/>
        </a:p>
      </dgm:t>
    </dgm:pt>
    <dgm:pt modelId="{335FBB97-DEE2-474F-B7AB-5CF0D5BA7ABA}" type="asst">
      <dgm:prSet phldrT="[Text]"/>
      <dgm:spPr/>
      <dgm:t>
        <a:bodyPr/>
        <a:lstStyle/>
        <a:p>
          <a:r>
            <a:rPr lang="en-US" dirty="0" smtClean="0"/>
            <a:t>FOH</a:t>
          </a:r>
          <a:endParaRPr lang="en-US" dirty="0"/>
        </a:p>
      </dgm:t>
    </dgm:pt>
    <dgm:pt modelId="{D6B44EF2-0296-4C01-B6A0-C99D0D943FC8}" type="parTrans" cxnId="{C1F6E97B-5C54-412D-96D3-46C776751BB3}">
      <dgm:prSet/>
      <dgm:spPr/>
      <dgm:t>
        <a:bodyPr/>
        <a:lstStyle/>
        <a:p>
          <a:endParaRPr lang="en-US"/>
        </a:p>
      </dgm:t>
    </dgm:pt>
    <dgm:pt modelId="{4349452E-1BB3-4EBE-A57F-79219622FE59}" type="sibTrans" cxnId="{C1F6E97B-5C54-412D-96D3-46C776751BB3}">
      <dgm:prSet/>
      <dgm:spPr/>
      <dgm:t>
        <a:bodyPr/>
        <a:lstStyle/>
        <a:p>
          <a:endParaRPr lang="en-US"/>
        </a:p>
      </dgm:t>
    </dgm:pt>
    <dgm:pt modelId="{F201D276-62B6-472E-98B5-91B982B6F966}">
      <dgm:prSet phldrT="[Text]"/>
      <dgm:spPr/>
      <dgm:t>
        <a:bodyPr/>
        <a:lstStyle/>
        <a:p>
          <a:r>
            <a:rPr lang="en-US" dirty="0" smtClean="0"/>
            <a:t>Hostess</a:t>
          </a:r>
          <a:endParaRPr lang="en-US" dirty="0"/>
        </a:p>
      </dgm:t>
    </dgm:pt>
    <dgm:pt modelId="{4EAEF5C1-799E-4D32-AD90-B9CCA4E70C7B}" type="parTrans" cxnId="{E8B728E7-552F-4789-98A4-CB7671336A86}">
      <dgm:prSet/>
      <dgm:spPr/>
      <dgm:t>
        <a:bodyPr/>
        <a:lstStyle/>
        <a:p>
          <a:endParaRPr lang="en-US"/>
        </a:p>
      </dgm:t>
    </dgm:pt>
    <dgm:pt modelId="{8D29DC16-175A-4B8D-A3AB-3B0906A2FAFC}" type="sibTrans" cxnId="{E8B728E7-552F-4789-98A4-CB7671336A86}">
      <dgm:prSet/>
      <dgm:spPr/>
      <dgm:t>
        <a:bodyPr/>
        <a:lstStyle/>
        <a:p>
          <a:endParaRPr lang="en-US"/>
        </a:p>
      </dgm:t>
    </dgm:pt>
    <dgm:pt modelId="{FC12C340-E30B-4DFC-89E5-5FBED38CAE6B}">
      <dgm:prSet phldrT="[Text]"/>
      <dgm:spPr/>
      <dgm:t>
        <a:bodyPr/>
        <a:lstStyle/>
        <a:p>
          <a:r>
            <a:rPr lang="en-US" dirty="0" smtClean="0"/>
            <a:t>Servers</a:t>
          </a:r>
          <a:endParaRPr lang="en-US" dirty="0"/>
        </a:p>
      </dgm:t>
    </dgm:pt>
    <dgm:pt modelId="{0B2E85B7-8C27-406B-8AC2-882C3033C61F}" type="parTrans" cxnId="{8C2956F0-F751-4AA0-967A-C7A22F115BCE}">
      <dgm:prSet/>
      <dgm:spPr/>
      <dgm:t>
        <a:bodyPr/>
        <a:lstStyle/>
        <a:p>
          <a:endParaRPr lang="en-US"/>
        </a:p>
      </dgm:t>
    </dgm:pt>
    <dgm:pt modelId="{26A68878-5651-4A55-8010-66DAEF037DB7}" type="sibTrans" cxnId="{8C2956F0-F751-4AA0-967A-C7A22F115BCE}">
      <dgm:prSet/>
      <dgm:spPr/>
      <dgm:t>
        <a:bodyPr/>
        <a:lstStyle/>
        <a:p>
          <a:endParaRPr lang="en-US"/>
        </a:p>
      </dgm:t>
    </dgm:pt>
    <dgm:pt modelId="{E8C0F632-6DD1-4B97-A3F6-3D73ABC995D0}">
      <dgm:prSet phldrT="[Text]"/>
      <dgm:spPr/>
      <dgm:t>
        <a:bodyPr/>
        <a:lstStyle/>
        <a:p>
          <a:r>
            <a:rPr lang="en-US" dirty="0" smtClean="0"/>
            <a:t>Bussers</a:t>
          </a:r>
          <a:endParaRPr lang="en-US" dirty="0"/>
        </a:p>
      </dgm:t>
    </dgm:pt>
    <dgm:pt modelId="{155880B4-D26D-4A8D-8136-89B757EECD0E}" type="parTrans" cxnId="{55A2C68A-F001-424E-AFB3-B65073EB9293}">
      <dgm:prSet/>
      <dgm:spPr/>
      <dgm:t>
        <a:bodyPr/>
        <a:lstStyle/>
        <a:p>
          <a:endParaRPr lang="en-US"/>
        </a:p>
      </dgm:t>
    </dgm:pt>
    <dgm:pt modelId="{9F5E3D5F-AFF9-4086-A529-FB0C39002788}" type="sibTrans" cxnId="{55A2C68A-F001-424E-AFB3-B65073EB9293}">
      <dgm:prSet/>
      <dgm:spPr/>
      <dgm:t>
        <a:bodyPr/>
        <a:lstStyle/>
        <a:p>
          <a:endParaRPr lang="en-US"/>
        </a:p>
      </dgm:t>
    </dgm:pt>
    <dgm:pt modelId="{C2FCF114-27AB-4E87-A80C-F4831F212FFF}" type="pres">
      <dgm:prSet presAssocID="{4A1F6731-3BA9-497B-865C-07681631217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19F9975-EDAB-40BE-9AAD-A2F320E224CC}" type="pres">
      <dgm:prSet presAssocID="{72F01FB3-F82A-4AC2-BDBD-10E22D4C61CE}" presName="hierRoot1" presStyleCnt="0">
        <dgm:presLayoutVars>
          <dgm:hierBranch val="hang"/>
        </dgm:presLayoutVars>
      </dgm:prSet>
      <dgm:spPr/>
    </dgm:pt>
    <dgm:pt modelId="{892F019D-F677-4843-9F3F-E86340F62ADB}" type="pres">
      <dgm:prSet presAssocID="{72F01FB3-F82A-4AC2-BDBD-10E22D4C61CE}" presName="rootComposite1" presStyleCnt="0"/>
      <dgm:spPr/>
    </dgm:pt>
    <dgm:pt modelId="{6BCD7A93-33CE-471E-A5CD-8628ED05ADFF}" type="pres">
      <dgm:prSet presAssocID="{72F01FB3-F82A-4AC2-BDBD-10E22D4C61CE}" presName="rootText1" presStyleLbl="alignAcc1" presStyleIdx="0" presStyleCnt="0" custLinFactY="217269" custLinFactNeighborX="34321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8B2C3-3A9C-41F8-82DA-17FDE0DC4CEA}" type="pres">
      <dgm:prSet presAssocID="{72F01FB3-F82A-4AC2-BDBD-10E22D4C61CE}" presName="topArc1" presStyleLbl="parChTrans1D1" presStyleIdx="0" presStyleCnt="10"/>
      <dgm:spPr/>
    </dgm:pt>
    <dgm:pt modelId="{AC6AECE6-937F-4166-842F-B7A8BEDE8501}" type="pres">
      <dgm:prSet presAssocID="{72F01FB3-F82A-4AC2-BDBD-10E22D4C61CE}" presName="bottomArc1" presStyleLbl="parChTrans1D1" presStyleIdx="1" presStyleCnt="10"/>
      <dgm:spPr/>
    </dgm:pt>
    <dgm:pt modelId="{749ED3D9-1A60-4C5E-92F0-9C415EB698D4}" type="pres">
      <dgm:prSet presAssocID="{72F01FB3-F82A-4AC2-BDBD-10E22D4C61CE}" presName="topConnNode1" presStyleLbl="node1" presStyleIdx="0" presStyleCnt="0"/>
      <dgm:spPr/>
      <dgm:t>
        <a:bodyPr/>
        <a:lstStyle/>
        <a:p>
          <a:endParaRPr lang="en-US"/>
        </a:p>
      </dgm:t>
    </dgm:pt>
    <dgm:pt modelId="{DFF696B0-0CEE-463E-BA78-A036C3BB72ED}" type="pres">
      <dgm:prSet presAssocID="{72F01FB3-F82A-4AC2-BDBD-10E22D4C61CE}" presName="hierChild2" presStyleCnt="0"/>
      <dgm:spPr/>
    </dgm:pt>
    <dgm:pt modelId="{4609FD1B-0A22-4031-B219-5AE965AFBED3}" type="pres">
      <dgm:prSet presAssocID="{4EAEF5C1-799E-4D32-AD90-B9CCA4E70C7B}" presName="Name28" presStyleLbl="parChTrans1D2" presStyleIdx="0" presStyleCnt="4"/>
      <dgm:spPr/>
      <dgm:t>
        <a:bodyPr/>
        <a:lstStyle/>
        <a:p>
          <a:endParaRPr lang="en-US"/>
        </a:p>
      </dgm:t>
    </dgm:pt>
    <dgm:pt modelId="{BD75D358-CDA1-43F3-B424-6B3033E38FAA}" type="pres">
      <dgm:prSet presAssocID="{F201D276-62B6-472E-98B5-91B982B6F966}" presName="hierRoot2" presStyleCnt="0">
        <dgm:presLayoutVars>
          <dgm:hierBranch val="init"/>
        </dgm:presLayoutVars>
      </dgm:prSet>
      <dgm:spPr/>
    </dgm:pt>
    <dgm:pt modelId="{2F8634F9-C993-4117-886E-DF2438109748}" type="pres">
      <dgm:prSet presAssocID="{F201D276-62B6-472E-98B5-91B982B6F966}" presName="rootComposite2" presStyleCnt="0"/>
      <dgm:spPr/>
    </dgm:pt>
    <dgm:pt modelId="{E952E711-88CB-4871-942F-2EAB87C28924}" type="pres">
      <dgm:prSet presAssocID="{F201D276-62B6-472E-98B5-91B982B6F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7E5D7-38DA-4494-B23D-5065AA700D5B}" type="pres">
      <dgm:prSet presAssocID="{F201D276-62B6-472E-98B5-91B982B6F966}" presName="topArc2" presStyleLbl="parChTrans1D1" presStyleIdx="2" presStyleCnt="10"/>
      <dgm:spPr/>
    </dgm:pt>
    <dgm:pt modelId="{DB732BE7-7E9D-4BF2-8124-638387E22585}" type="pres">
      <dgm:prSet presAssocID="{F201D276-62B6-472E-98B5-91B982B6F966}" presName="bottomArc2" presStyleLbl="parChTrans1D1" presStyleIdx="3" presStyleCnt="10"/>
      <dgm:spPr/>
    </dgm:pt>
    <dgm:pt modelId="{04B9BD31-EF0A-4866-99F0-A5F31BF1BEBE}" type="pres">
      <dgm:prSet presAssocID="{F201D276-62B6-472E-98B5-91B982B6F966}" presName="topConnNode2" presStyleLbl="node2" presStyleIdx="0" presStyleCnt="0"/>
      <dgm:spPr/>
      <dgm:t>
        <a:bodyPr/>
        <a:lstStyle/>
        <a:p>
          <a:endParaRPr lang="en-US"/>
        </a:p>
      </dgm:t>
    </dgm:pt>
    <dgm:pt modelId="{2D5822D6-296A-4151-B751-24205439AE28}" type="pres">
      <dgm:prSet presAssocID="{F201D276-62B6-472E-98B5-91B982B6F966}" presName="hierChild4" presStyleCnt="0"/>
      <dgm:spPr/>
    </dgm:pt>
    <dgm:pt modelId="{985321C8-CE72-4AD0-B1AA-BB56A3FCB232}" type="pres">
      <dgm:prSet presAssocID="{F201D276-62B6-472E-98B5-91B982B6F966}" presName="hierChild5" presStyleCnt="0"/>
      <dgm:spPr/>
    </dgm:pt>
    <dgm:pt modelId="{18B682D6-8C94-49AA-8204-3FEBDCF3CAE6}" type="pres">
      <dgm:prSet presAssocID="{0B2E85B7-8C27-406B-8AC2-882C3033C61F}" presName="Name28" presStyleLbl="parChTrans1D2" presStyleIdx="1" presStyleCnt="4"/>
      <dgm:spPr/>
      <dgm:t>
        <a:bodyPr/>
        <a:lstStyle/>
        <a:p>
          <a:endParaRPr lang="en-US"/>
        </a:p>
      </dgm:t>
    </dgm:pt>
    <dgm:pt modelId="{7A50A804-675B-46DD-8EE7-7F1C4F68C118}" type="pres">
      <dgm:prSet presAssocID="{FC12C340-E30B-4DFC-89E5-5FBED38CAE6B}" presName="hierRoot2" presStyleCnt="0">
        <dgm:presLayoutVars>
          <dgm:hierBranch val="init"/>
        </dgm:presLayoutVars>
      </dgm:prSet>
      <dgm:spPr/>
    </dgm:pt>
    <dgm:pt modelId="{00559948-A4ED-482A-84EB-17CBB791E38F}" type="pres">
      <dgm:prSet presAssocID="{FC12C340-E30B-4DFC-89E5-5FBED38CAE6B}" presName="rootComposite2" presStyleCnt="0"/>
      <dgm:spPr/>
    </dgm:pt>
    <dgm:pt modelId="{7A24B501-D316-462B-BB35-F80DFD5D14DD}" type="pres">
      <dgm:prSet presAssocID="{FC12C340-E30B-4DFC-89E5-5FBED38CAE6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B65B72-E7FC-4AB3-8DED-F853B56DED46}" type="pres">
      <dgm:prSet presAssocID="{FC12C340-E30B-4DFC-89E5-5FBED38CAE6B}" presName="topArc2" presStyleLbl="parChTrans1D1" presStyleIdx="4" presStyleCnt="10"/>
      <dgm:spPr/>
    </dgm:pt>
    <dgm:pt modelId="{13FA2EE7-9714-4926-9E45-3B78860F937D}" type="pres">
      <dgm:prSet presAssocID="{FC12C340-E30B-4DFC-89E5-5FBED38CAE6B}" presName="bottomArc2" presStyleLbl="parChTrans1D1" presStyleIdx="5" presStyleCnt="10"/>
      <dgm:spPr/>
    </dgm:pt>
    <dgm:pt modelId="{993669AC-2DDF-4A29-A413-352B4F2FA9BF}" type="pres">
      <dgm:prSet presAssocID="{FC12C340-E30B-4DFC-89E5-5FBED38CAE6B}" presName="topConnNode2" presStyleLbl="node2" presStyleIdx="0" presStyleCnt="0"/>
      <dgm:spPr/>
      <dgm:t>
        <a:bodyPr/>
        <a:lstStyle/>
        <a:p>
          <a:endParaRPr lang="en-US"/>
        </a:p>
      </dgm:t>
    </dgm:pt>
    <dgm:pt modelId="{2B36A7EB-8C18-4420-A1D5-8FADBD86E47E}" type="pres">
      <dgm:prSet presAssocID="{FC12C340-E30B-4DFC-89E5-5FBED38CAE6B}" presName="hierChild4" presStyleCnt="0"/>
      <dgm:spPr/>
    </dgm:pt>
    <dgm:pt modelId="{5FE47E63-1079-4318-A14D-598AE7A4AF3C}" type="pres">
      <dgm:prSet presAssocID="{FC12C340-E30B-4DFC-89E5-5FBED38CAE6B}" presName="hierChild5" presStyleCnt="0"/>
      <dgm:spPr/>
    </dgm:pt>
    <dgm:pt modelId="{A701AFEB-8BB5-40B6-BB2F-38A52BE9EC08}" type="pres">
      <dgm:prSet presAssocID="{155880B4-D26D-4A8D-8136-89B757EECD0E}" presName="Name28" presStyleLbl="parChTrans1D2" presStyleIdx="2" presStyleCnt="4"/>
      <dgm:spPr/>
      <dgm:t>
        <a:bodyPr/>
        <a:lstStyle/>
        <a:p>
          <a:endParaRPr lang="en-US"/>
        </a:p>
      </dgm:t>
    </dgm:pt>
    <dgm:pt modelId="{3D2D7D6C-0D20-41DD-816B-524604525653}" type="pres">
      <dgm:prSet presAssocID="{E8C0F632-6DD1-4B97-A3F6-3D73ABC995D0}" presName="hierRoot2" presStyleCnt="0">
        <dgm:presLayoutVars>
          <dgm:hierBranch val="init"/>
        </dgm:presLayoutVars>
      </dgm:prSet>
      <dgm:spPr/>
    </dgm:pt>
    <dgm:pt modelId="{776B2F12-A3E4-448D-867F-16470B818A76}" type="pres">
      <dgm:prSet presAssocID="{E8C0F632-6DD1-4B97-A3F6-3D73ABC995D0}" presName="rootComposite2" presStyleCnt="0"/>
      <dgm:spPr/>
    </dgm:pt>
    <dgm:pt modelId="{C60B3C2D-BEEE-4AC6-8E52-7618AEDA668C}" type="pres">
      <dgm:prSet presAssocID="{E8C0F632-6DD1-4B97-A3F6-3D73ABC995D0}" presName="rootText2" presStyleLbl="alignAcc1" presStyleIdx="0" presStyleCnt="0" custLinFactY="-99537" custLinFactNeighborX="1755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3CD00-8C17-4685-9D4D-8719BE55206C}" type="pres">
      <dgm:prSet presAssocID="{E8C0F632-6DD1-4B97-A3F6-3D73ABC995D0}" presName="topArc2" presStyleLbl="parChTrans1D1" presStyleIdx="6" presStyleCnt="10"/>
      <dgm:spPr/>
    </dgm:pt>
    <dgm:pt modelId="{10FF1D08-9D13-4E7C-B316-7E30D26BDE3F}" type="pres">
      <dgm:prSet presAssocID="{E8C0F632-6DD1-4B97-A3F6-3D73ABC995D0}" presName="bottomArc2" presStyleLbl="parChTrans1D1" presStyleIdx="7" presStyleCnt="10"/>
      <dgm:spPr/>
    </dgm:pt>
    <dgm:pt modelId="{D880EA64-1DC6-403F-812F-D607A3F4D28D}" type="pres">
      <dgm:prSet presAssocID="{E8C0F632-6DD1-4B97-A3F6-3D73ABC995D0}" presName="topConnNode2" presStyleLbl="node2" presStyleIdx="0" presStyleCnt="0"/>
      <dgm:spPr/>
      <dgm:t>
        <a:bodyPr/>
        <a:lstStyle/>
        <a:p>
          <a:endParaRPr lang="en-US"/>
        </a:p>
      </dgm:t>
    </dgm:pt>
    <dgm:pt modelId="{2FFC7AF7-58C1-4033-9E38-1E6CB0D6F153}" type="pres">
      <dgm:prSet presAssocID="{E8C0F632-6DD1-4B97-A3F6-3D73ABC995D0}" presName="hierChild4" presStyleCnt="0"/>
      <dgm:spPr/>
    </dgm:pt>
    <dgm:pt modelId="{8F18AAFA-38C6-4270-8F82-668FD024036E}" type="pres">
      <dgm:prSet presAssocID="{E8C0F632-6DD1-4B97-A3F6-3D73ABC995D0}" presName="hierChild5" presStyleCnt="0"/>
      <dgm:spPr/>
    </dgm:pt>
    <dgm:pt modelId="{0835F000-644C-422E-8108-E5871A45FC8B}" type="pres">
      <dgm:prSet presAssocID="{72F01FB3-F82A-4AC2-BDBD-10E22D4C61CE}" presName="hierChild3" presStyleCnt="0"/>
      <dgm:spPr/>
    </dgm:pt>
    <dgm:pt modelId="{A990D8CC-E133-4E3F-89D5-4829A38D9F53}" type="pres">
      <dgm:prSet presAssocID="{D6B44EF2-0296-4C01-B6A0-C99D0D943FC8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CE34BDB0-C9E7-4C99-B3B8-5E5C2BAB7715}" type="pres">
      <dgm:prSet presAssocID="{335FBB97-DEE2-474F-B7AB-5CF0D5BA7ABA}" presName="hierRoot3" presStyleCnt="0">
        <dgm:presLayoutVars>
          <dgm:hierBranch val="init"/>
        </dgm:presLayoutVars>
      </dgm:prSet>
      <dgm:spPr/>
    </dgm:pt>
    <dgm:pt modelId="{655E1EC5-FF20-4458-AE2C-DA35C80A7D44}" type="pres">
      <dgm:prSet presAssocID="{335FBB97-DEE2-474F-B7AB-5CF0D5BA7ABA}" presName="rootComposite3" presStyleCnt="0"/>
      <dgm:spPr/>
    </dgm:pt>
    <dgm:pt modelId="{CBE8F8FA-5594-4CAE-B8C3-61FF10693701}" type="pres">
      <dgm:prSet presAssocID="{335FBB97-DEE2-474F-B7AB-5CF0D5BA7ABA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570874-72CD-4E60-9056-3C6C594F63AD}" type="pres">
      <dgm:prSet presAssocID="{335FBB97-DEE2-474F-B7AB-5CF0D5BA7ABA}" presName="topArc3" presStyleLbl="parChTrans1D1" presStyleIdx="8" presStyleCnt="10"/>
      <dgm:spPr/>
    </dgm:pt>
    <dgm:pt modelId="{D680E24E-FCD8-419E-878A-1ADB4D2CA92C}" type="pres">
      <dgm:prSet presAssocID="{335FBB97-DEE2-474F-B7AB-5CF0D5BA7ABA}" presName="bottomArc3" presStyleLbl="parChTrans1D1" presStyleIdx="9" presStyleCnt="10"/>
      <dgm:spPr/>
    </dgm:pt>
    <dgm:pt modelId="{5C434472-1EAA-4A68-A2A3-6FEFA87D0A74}" type="pres">
      <dgm:prSet presAssocID="{335FBB97-DEE2-474F-B7AB-5CF0D5BA7ABA}" presName="topConnNode3" presStyleLbl="asst1" presStyleIdx="0" presStyleCnt="0"/>
      <dgm:spPr/>
      <dgm:t>
        <a:bodyPr/>
        <a:lstStyle/>
        <a:p>
          <a:endParaRPr lang="en-US"/>
        </a:p>
      </dgm:t>
    </dgm:pt>
    <dgm:pt modelId="{CE4AFBDC-BB69-410C-9430-D509BECE1D2D}" type="pres">
      <dgm:prSet presAssocID="{335FBB97-DEE2-474F-B7AB-5CF0D5BA7ABA}" presName="hierChild6" presStyleCnt="0"/>
      <dgm:spPr/>
    </dgm:pt>
    <dgm:pt modelId="{61C969FE-94F0-4793-B863-EF70B3D4D2A1}" type="pres">
      <dgm:prSet presAssocID="{335FBB97-DEE2-474F-B7AB-5CF0D5BA7ABA}" presName="hierChild7" presStyleCnt="0"/>
      <dgm:spPr/>
    </dgm:pt>
  </dgm:ptLst>
  <dgm:cxnLst>
    <dgm:cxn modelId="{D5854411-03C1-4D3C-9BEE-78F7D7DA64C0}" type="presOf" srcId="{0B2E85B7-8C27-406B-8AC2-882C3033C61F}" destId="{18B682D6-8C94-49AA-8204-3FEBDCF3CAE6}" srcOrd="0" destOrd="0" presId="urn:microsoft.com/office/officeart/2008/layout/HalfCircleOrganizationChart"/>
    <dgm:cxn modelId="{55A2C68A-F001-424E-AFB3-B65073EB9293}" srcId="{72F01FB3-F82A-4AC2-BDBD-10E22D4C61CE}" destId="{E8C0F632-6DD1-4B97-A3F6-3D73ABC995D0}" srcOrd="3" destOrd="0" parTransId="{155880B4-D26D-4A8D-8136-89B757EECD0E}" sibTransId="{9F5E3D5F-AFF9-4086-A529-FB0C39002788}"/>
    <dgm:cxn modelId="{08D4B240-1FFD-4B9F-8EE3-1B905F1D36AD}" type="presOf" srcId="{F201D276-62B6-472E-98B5-91B982B6F966}" destId="{E952E711-88CB-4871-942F-2EAB87C28924}" srcOrd="0" destOrd="0" presId="urn:microsoft.com/office/officeart/2008/layout/HalfCircleOrganizationChart"/>
    <dgm:cxn modelId="{313F0B84-44B7-4323-8053-7862498CFAAB}" type="presOf" srcId="{F201D276-62B6-472E-98B5-91B982B6F966}" destId="{04B9BD31-EF0A-4866-99F0-A5F31BF1BEBE}" srcOrd="1" destOrd="0" presId="urn:microsoft.com/office/officeart/2008/layout/HalfCircleOrganizationChart"/>
    <dgm:cxn modelId="{A0545B42-D6CE-4470-90F5-520799816A48}" type="presOf" srcId="{D6B44EF2-0296-4C01-B6A0-C99D0D943FC8}" destId="{A990D8CC-E133-4E3F-89D5-4829A38D9F53}" srcOrd="0" destOrd="0" presId="urn:microsoft.com/office/officeart/2008/layout/HalfCircleOrganizationChart"/>
    <dgm:cxn modelId="{0810CA7C-3CC6-4ED8-AE14-30685EC8BD35}" type="presOf" srcId="{155880B4-D26D-4A8D-8136-89B757EECD0E}" destId="{A701AFEB-8BB5-40B6-BB2F-38A52BE9EC08}" srcOrd="0" destOrd="0" presId="urn:microsoft.com/office/officeart/2008/layout/HalfCircleOrganizationChart"/>
    <dgm:cxn modelId="{2D0B2F7A-E2A0-4F46-A699-191C4A21FB50}" type="presOf" srcId="{72F01FB3-F82A-4AC2-BDBD-10E22D4C61CE}" destId="{6BCD7A93-33CE-471E-A5CD-8628ED05ADFF}" srcOrd="0" destOrd="0" presId="urn:microsoft.com/office/officeart/2008/layout/HalfCircleOrganizationChart"/>
    <dgm:cxn modelId="{679E06D3-E61E-4952-965D-9435D43A9DF2}" type="presOf" srcId="{4A1F6731-3BA9-497B-865C-07681631217B}" destId="{C2FCF114-27AB-4E87-A80C-F4831F212FFF}" srcOrd="0" destOrd="0" presId="urn:microsoft.com/office/officeart/2008/layout/HalfCircleOrganizationChart"/>
    <dgm:cxn modelId="{5319E1EA-8070-4C94-BFA6-C38DCE85811C}" type="presOf" srcId="{FC12C340-E30B-4DFC-89E5-5FBED38CAE6B}" destId="{7A24B501-D316-462B-BB35-F80DFD5D14DD}" srcOrd="0" destOrd="0" presId="urn:microsoft.com/office/officeart/2008/layout/HalfCircleOrganizationChart"/>
    <dgm:cxn modelId="{DE08EDA0-6836-4876-8746-9471DFF53A32}" type="presOf" srcId="{E8C0F632-6DD1-4B97-A3F6-3D73ABC995D0}" destId="{D880EA64-1DC6-403F-812F-D607A3F4D28D}" srcOrd="1" destOrd="0" presId="urn:microsoft.com/office/officeart/2008/layout/HalfCircleOrganizationChart"/>
    <dgm:cxn modelId="{E8316036-A1A0-4071-9E00-9FE7CD1C21B5}" type="presOf" srcId="{4EAEF5C1-799E-4D32-AD90-B9CCA4E70C7B}" destId="{4609FD1B-0A22-4031-B219-5AE965AFBED3}" srcOrd="0" destOrd="0" presId="urn:microsoft.com/office/officeart/2008/layout/HalfCircleOrganizationChart"/>
    <dgm:cxn modelId="{8C2956F0-F751-4AA0-967A-C7A22F115BCE}" srcId="{72F01FB3-F82A-4AC2-BDBD-10E22D4C61CE}" destId="{FC12C340-E30B-4DFC-89E5-5FBED38CAE6B}" srcOrd="2" destOrd="0" parTransId="{0B2E85B7-8C27-406B-8AC2-882C3033C61F}" sibTransId="{26A68878-5651-4A55-8010-66DAEF037DB7}"/>
    <dgm:cxn modelId="{1DEC5BC7-74B9-4D7C-A571-E41E411B13C5}" type="presOf" srcId="{72F01FB3-F82A-4AC2-BDBD-10E22D4C61CE}" destId="{749ED3D9-1A60-4C5E-92F0-9C415EB698D4}" srcOrd="1" destOrd="0" presId="urn:microsoft.com/office/officeart/2008/layout/HalfCircleOrganizationChart"/>
    <dgm:cxn modelId="{D3C5B1C1-0D00-4D00-B52C-B3C76C189ECB}" type="presOf" srcId="{E8C0F632-6DD1-4B97-A3F6-3D73ABC995D0}" destId="{C60B3C2D-BEEE-4AC6-8E52-7618AEDA668C}" srcOrd="0" destOrd="0" presId="urn:microsoft.com/office/officeart/2008/layout/HalfCircleOrganizationChart"/>
    <dgm:cxn modelId="{6F90CAB5-4EEA-4D08-969E-A977D29C34A2}" type="presOf" srcId="{335FBB97-DEE2-474F-B7AB-5CF0D5BA7ABA}" destId="{CBE8F8FA-5594-4CAE-B8C3-61FF10693701}" srcOrd="0" destOrd="0" presId="urn:microsoft.com/office/officeart/2008/layout/HalfCircleOrganizationChart"/>
    <dgm:cxn modelId="{E8B728E7-552F-4789-98A4-CB7671336A86}" srcId="{72F01FB3-F82A-4AC2-BDBD-10E22D4C61CE}" destId="{F201D276-62B6-472E-98B5-91B982B6F966}" srcOrd="1" destOrd="0" parTransId="{4EAEF5C1-799E-4D32-AD90-B9CCA4E70C7B}" sibTransId="{8D29DC16-175A-4B8D-A3AB-3B0906A2FAFC}"/>
    <dgm:cxn modelId="{6E474433-CB94-469F-9C3E-23B7E3B38ED7}" srcId="{4A1F6731-3BA9-497B-865C-07681631217B}" destId="{72F01FB3-F82A-4AC2-BDBD-10E22D4C61CE}" srcOrd="0" destOrd="0" parTransId="{74BD9BC9-7A5D-49D7-8FFE-5CFD58DE60EC}" sibTransId="{DFF89F09-AA42-45FE-9E7B-4B4E58005D78}"/>
    <dgm:cxn modelId="{D91AF73D-9DFB-4DB6-86AC-0935F77A5DCE}" type="presOf" srcId="{335FBB97-DEE2-474F-B7AB-5CF0D5BA7ABA}" destId="{5C434472-1EAA-4A68-A2A3-6FEFA87D0A74}" srcOrd="1" destOrd="0" presId="urn:microsoft.com/office/officeart/2008/layout/HalfCircleOrganizationChart"/>
    <dgm:cxn modelId="{C1F6E97B-5C54-412D-96D3-46C776751BB3}" srcId="{72F01FB3-F82A-4AC2-BDBD-10E22D4C61CE}" destId="{335FBB97-DEE2-474F-B7AB-5CF0D5BA7ABA}" srcOrd="0" destOrd="0" parTransId="{D6B44EF2-0296-4C01-B6A0-C99D0D943FC8}" sibTransId="{4349452E-1BB3-4EBE-A57F-79219622FE59}"/>
    <dgm:cxn modelId="{4D362F13-4E0F-4E92-9A9C-AC6417687F0B}" type="presOf" srcId="{FC12C340-E30B-4DFC-89E5-5FBED38CAE6B}" destId="{993669AC-2DDF-4A29-A413-352B4F2FA9BF}" srcOrd="1" destOrd="0" presId="urn:microsoft.com/office/officeart/2008/layout/HalfCircleOrganizationChart"/>
    <dgm:cxn modelId="{D9C393AE-6A58-482F-8CEF-6833C0E337BC}" type="presParOf" srcId="{C2FCF114-27AB-4E87-A80C-F4831F212FFF}" destId="{619F9975-EDAB-40BE-9AAD-A2F320E224CC}" srcOrd="0" destOrd="0" presId="urn:microsoft.com/office/officeart/2008/layout/HalfCircleOrganizationChart"/>
    <dgm:cxn modelId="{B5A5A9F2-8903-413D-B6D9-8927BB2EC381}" type="presParOf" srcId="{619F9975-EDAB-40BE-9AAD-A2F320E224CC}" destId="{892F019D-F677-4843-9F3F-E86340F62ADB}" srcOrd="0" destOrd="0" presId="urn:microsoft.com/office/officeart/2008/layout/HalfCircleOrganizationChart"/>
    <dgm:cxn modelId="{4637E78F-12F6-460A-8CD3-A7CE70AFF2A2}" type="presParOf" srcId="{892F019D-F677-4843-9F3F-E86340F62ADB}" destId="{6BCD7A93-33CE-471E-A5CD-8628ED05ADFF}" srcOrd="0" destOrd="0" presId="urn:microsoft.com/office/officeart/2008/layout/HalfCircleOrganizationChart"/>
    <dgm:cxn modelId="{0E203529-CF46-4D62-9A49-A463E79A22E5}" type="presParOf" srcId="{892F019D-F677-4843-9F3F-E86340F62ADB}" destId="{6E48B2C3-3A9C-41F8-82DA-17FDE0DC4CEA}" srcOrd="1" destOrd="0" presId="urn:microsoft.com/office/officeart/2008/layout/HalfCircleOrganizationChart"/>
    <dgm:cxn modelId="{24510A7F-D42D-41CB-A857-7D498818EB5D}" type="presParOf" srcId="{892F019D-F677-4843-9F3F-E86340F62ADB}" destId="{AC6AECE6-937F-4166-842F-B7A8BEDE8501}" srcOrd="2" destOrd="0" presId="urn:microsoft.com/office/officeart/2008/layout/HalfCircleOrganizationChart"/>
    <dgm:cxn modelId="{84393919-D11B-4DE9-8E87-58F228F2D53A}" type="presParOf" srcId="{892F019D-F677-4843-9F3F-E86340F62ADB}" destId="{749ED3D9-1A60-4C5E-92F0-9C415EB698D4}" srcOrd="3" destOrd="0" presId="urn:microsoft.com/office/officeart/2008/layout/HalfCircleOrganizationChart"/>
    <dgm:cxn modelId="{98F844E7-9120-416C-9759-83D406B4FD24}" type="presParOf" srcId="{619F9975-EDAB-40BE-9AAD-A2F320E224CC}" destId="{DFF696B0-0CEE-463E-BA78-A036C3BB72ED}" srcOrd="1" destOrd="0" presId="urn:microsoft.com/office/officeart/2008/layout/HalfCircleOrganizationChart"/>
    <dgm:cxn modelId="{23E39335-40B7-4CBF-B9B3-092EF36F5B6F}" type="presParOf" srcId="{DFF696B0-0CEE-463E-BA78-A036C3BB72ED}" destId="{4609FD1B-0A22-4031-B219-5AE965AFBED3}" srcOrd="0" destOrd="0" presId="urn:microsoft.com/office/officeart/2008/layout/HalfCircleOrganizationChart"/>
    <dgm:cxn modelId="{4EF8D5FC-9444-43A6-8490-DF0FDDC6F790}" type="presParOf" srcId="{DFF696B0-0CEE-463E-BA78-A036C3BB72ED}" destId="{BD75D358-CDA1-43F3-B424-6B3033E38FAA}" srcOrd="1" destOrd="0" presId="urn:microsoft.com/office/officeart/2008/layout/HalfCircleOrganizationChart"/>
    <dgm:cxn modelId="{A8991A80-D03F-4812-9D91-9ABA0DE1D4F8}" type="presParOf" srcId="{BD75D358-CDA1-43F3-B424-6B3033E38FAA}" destId="{2F8634F9-C993-4117-886E-DF2438109748}" srcOrd="0" destOrd="0" presId="urn:microsoft.com/office/officeart/2008/layout/HalfCircleOrganizationChart"/>
    <dgm:cxn modelId="{C0F79DC5-FF30-458F-8833-5CED3DCEDD19}" type="presParOf" srcId="{2F8634F9-C993-4117-886E-DF2438109748}" destId="{E952E711-88CB-4871-942F-2EAB87C28924}" srcOrd="0" destOrd="0" presId="urn:microsoft.com/office/officeart/2008/layout/HalfCircleOrganizationChart"/>
    <dgm:cxn modelId="{80701A50-8426-434F-8F07-3777BBA14347}" type="presParOf" srcId="{2F8634F9-C993-4117-886E-DF2438109748}" destId="{EF57E5D7-38DA-4494-B23D-5065AA700D5B}" srcOrd="1" destOrd="0" presId="urn:microsoft.com/office/officeart/2008/layout/HalfCircleOrganizationChart"/>
    <dgm:cxn modelId="{6D8BFD3A-CEAB-43FA-A533-CEACC6F7CFC4}" type="presParOf" srcId="{2F8634F9-C993-4117-886E-DF2438109748}" destId="{DB732BE7-7E9D-4BF2-8124-638387E22585}" srcOrd="2" destOrd="0" presId="urn:microsoft.com/office/officeart/2008/layout/HalfCircleOrganizationChart"/>
    <dgm:cxn modelId="{8B3A4A21-0CBA-4A0E-A1A6-9009FC1CD050}" type="presParOf" srcId="{2F8634F9-C993-4117-886E-DF2438109748}" destId="{04B9BD31-EF0A-4866-99F0-A5F31BF1BEBE}" srcOrd="3" destOrd="0" presId="urn:microsoft.com/office/officeart/2008/layout/HalfCircleOrganizationChart"/>
    <dgm:cxn modelId="{FD7EE0F8-C032-4AC3-B35D-6116EB152633}" type="presParOf" srcId="{BD75D358-CDA1-43F3-B424-6B3033E38FAA}" destId="{2D5822D6-296A-4151-B751-24205439AE28}" srcOrd="1" destOrd="0" presId="urn:microsoft.com/office/officeart/2008/layout/HalfCircleOrganizationChart"/>
    <dgm:cxn modelId="{9F306479-126C-46A9-8B7E-8694A1A39D26}" type="presParOf" srcId="{BD75D358-CDA1-43F3-B424-6B3033E38FAA}" destId="{985321C8-CE72-4AD0-B1AA-BB56A3FCB232}" srcOrd="2" destOrd="0" presId="urn:microsoft.com/office/officeart/2008/layout/HalfCircleOrganizationChart"/>
    <dgm:cxn modelId="{26CCA8A0-F3F6-426A-8BD0-89F586E6FCDC}" type="presParOf" srcId="{DFF696B0-0CEE-463E-BA78-A036C3BB72ED}" destId="{18B682D6-8C94-49AA-8204-3FEBDCF3CAE6}" srcOrd="2" destOrd="0" presId="urn:microsoft.com/office/officeart/2008/layout/HalfCircleOrganizationChart"/>
    <dgm:cxn modelId="{544C06E9-D7D6-4DBF-BA56-EF507320C87E}" type="presParOf" srcId="{DFF696B0-0CEE-463E-BA78-A036C3BB72ED}" destId="{7A50A804-675B-46DD-8EE7-7F1C4F68C118}" srcOrd="3" destOrd="0" presId="urn:microsoft.com/office/officeart/2008/layout/HalfCircleOrganizationChart"/>
    <dgm:cxn modelId="{C8E4C77C-C799-4959-9465-6FBEFD9D11EA}" type="presParOf" srcId="{7A50A804-675B-46DD-8EE7-7F1C4F68C118}" destId="{00559948-A4ED-482A-84EB-17CBB791E38F}" srcOrd="0" destOrd="0" presId="urn:microsoft.com/office/officeart/2008/layout/HalfCircleOrganizationChart"/>
    <dgm:cxn modelId="{076C740D-DA2E-4511-8940-CC66C4525676}" type="presParOf" srcId="{00559948-A4ED-482A-84EB-17CBB791E38F}" destId="{7A24B501-D316-462B-BB35-F80DFD5D14DD}" srcOrd="0" destOrd="0" presId="urn:microsoft.com/office/officeart/2008/layout/HalfCircleOrganizationChart"/>
    <dgm:cxn modelId="{7D5A8C33-0019-4166-9CB8-BBBB26D7D362}" type="presParOf" srcId="{00559948-A4ED-482A-84EB-17CBB791E38F}" destId="{C2B65B72-E7FC-4AB3-8DED-F853B56DED46}" srcOrd="1" destOrd="0" presId="urn:microsoft.com/office/officeart/2008/layout/HalfCircleOrganizationChart"/>
    <dgm:cxn modelId="{77D13B29-4663-4F8F-90FC-3E5268275CBC}" type="presParOf" srcId="{00559948-A4ED-482A-84EB-17CBB791E38F}" destId="{13FA2EE7-9714-4926-9E45-3B78860F937D}" srcOrd="2" destOrd="0" presId="urn:microsoft.com/office/officeart/2008/layout/HalfCircleOrganizationChart"/>
    <dgm:cxn modelId="{B393AC0C-1CF7-4508-8288-8F51EF173062}" type="presParOf" srcId="{00559948-A4ED-482A-84EB-17CBB791E38F}" destId="{993669AC-2DDF-4A29-A413-352B4F2FA9BF}" srcOrd="3" destOrd="0" presId="urn:microsoft.com/office/officeart/2008/layout/HalfCircleOrganizationChart"/>
    <dgm:cxn modelId="{89C2984A-5C78-45A2-A0F9-4BD945CFB425}" type="presParOf" srcId="{7A50A804-675B-46DD-8EE7-7F1C4F68C118}" destId="{2B36A7EB-8C18-4420-A1D5-8FADBD86E47E}" srcOrd="1" destOrd="0" presId="urn:microsoft.com/office/officeart/2008/layout/HalfCircleOrganizationChart"/>
    <dgm:cxn modelId="{06FABDF5-EE35-4C30-8E62-F630E2625664}" type="presParOf" srcId="{7A50A804-675B-46DD-8EE7-7F1C4F68C118}" destId="{5FE47E63-1079-4318-A14D-598AE7A4AF3C}" srcOrd="2" destOrd="0" presId="urn:microsoft.com/office/officeart/2008/layout/HalfCircleOrganizationChart"/>
    <dgm:cxn modelId="{FB68AD0D-D211-4DD0-9A08-44F13FCBBC81}" type="presParOf" srcId="{DFF696B0-0CEE-463E-BA78-A036C3BB72ED}" destId="{A701AFEB-8BB5-40B6-BB2F-38A52BE9EC08}" srcOrd="4" destOrd="0" presId="urn:microsoft.com/office/officeart/2008/layout/HalfCircleOrganizationChart"/>
    <dgm:cxn modelId="{5AB43253-1EAB-4860-85C3-7240EB28F498}" type="presParOf" srcId="{DFF696B0-0CEE-463E-BA78-A036C3BB72ED}" destId="{3D2D7D6C-0D20-41DD-816B-524604525653}" srcOrd="5" destOrd="0" presId="urn:microsoft.com/office/officeart/2008/layout/HalfCircleOrganizationChart"/>
    <dgm:cxn modelId="{DA440DDF-1DF1-4D3E-BE83-B07811C6F7EE}" type="presParOf" srcId="{3D2D7D6C-0D20-41DD-816B-524604525653}" destId="{776B2F12-A3E4-448D-867F-16470B818A76}" srcOrd="0" destOrd="0" presId="urn:microsoft.com/office/officeart/2008/layout/HalfCircleOrganizationChart"/>
    <dgm:cxn modelId="{65BB3914-E7E5-4738-A2F5-F12972B1D2C2}" type="presParOf" srcId="{776B2F12-A3E4-448D-867F-16470B818A76}" destId="{C60B3C2D-BEEE-4AC6-8E52-7618AEDA668C}" srcOrd="0" destOrd="0" presId="urn:microsoft.com/office/officeart/2008/layout/HalfCircleOrganizationChart"/>
    <dgm:cxn modelId="{FE07DCD2-9740-435C-B22F-3D68E69B8AED}" type="presParOf" srcId="{776B2F12-A3E4-448D-867F-16470B818A76}" destId="{2553CD00-8C17-4685-9D4D-8719BE55206C}" srcOrd="1" destOrd="0" presId="urn:microsoft.com/office/officeart/2008/layout/HalfCircleOrganizationChart"/>
    <dgm:cxn modelId="{1E51287E-FDF1-44E7-80FC-96ADC54B94F8}" type="presParOf" srcId="{776B2F12-A3E4-448D-867F-16470B818A76}" destId="{10FF1D08-9D13-4E7C-B316-7E30D26BDE3F}" srcOrd="2" destOrd="0" presId="urn:microsoft.com/office/officeart/2008/layout/HalfCircleOrganizationChart"/>
    <dgm:cxn modelId="{D9B7F157-FEDD-4E41-8759-D084C40E92F4}" type="presParOf" srcId="{776B2F12-A3E4-448D-867F-16470B818A76}" destId="{D880EA64-1DC6-403F-812F-D607A3F4D28D}" srcOrd="3" destOrd="0" presId="urn:microsoft.com/office/officeart/2008/layout/HalfCircleOrganizationChart"/>
    <dgm:cxn modelId="{85CC4EB8-16AF-441B-A48B-0C88D5942269}" type="presParOf" srcId="{3D2D7D6C-0D20-41DD-816B-524604525653}" destId="{2FFC7AF7-58C1-4033-9E38-1E6CB0D6F153}" srcOrd="1" destOrd="0" presId="urn:microsoft.com/office/officeart/2008/layout/HalfCircleOrganizationChart"/>
    <dgm:cxn modelId="{BA46FB20-C0B2-4D77-98FF-03EEBB143CDE}" type="presParOf" srcId="{3D2D7D6C-0D20-41DD-816B-524604525653}" destId="{8F18AAFA-38C6-4270-8F82-668FD024036E}" srcOrd="2" destOrd="0" presId="urn:microsoft.com/office/officeart/2008/layout/HalfCircleOrganizationChart"/>
    <dgm:cxn modelId="{820AEA05-6CC0-4365-9201-2CD4DE027F7D}" type="presParOf" srcId="{619F9975-EDAB-40BE-9AAD-A2F320E224CC}" destId="{0835F000-644C-422E-8108-E5871A45FC8B}" srcOrd="2" destOrd="0" presId="urn:microsoft.com/office/officeart/2008/layout/HalfCircleOrganizationChart"/>
    <dgm:cxn modelId="{D7F4C2C5-5C38-4D21-B575-A99A532CAA8B}" type="presParOf" srcId="{0835F000-644C-422E-8108-E5871A45FC8B}" destId="{A990D8CC-E133-4E3F-89D5-4829A38D9F53}" srcOrd="0" destOrd="0" presId="urn:microsoft.com/office/officeart/2008/layout/HalfCircleOrganizationChart"/>
    <dgm:cxn modelId="{DF80CFF6-4DA4-463B-B724-D972359EDFEA}" type="presParOf" srcId="{0835F000-644C-422E-8108-E5871A45FC8B}" destId="{CE34BDB0-C9E7-4C99-B3B8-5E5C2BAB7715}" srcOrd="1" destOrd="0" presId="urn:microsoft.com/office/officeart/2008/layout/HalfCircleOrganizationChart"/>
    <dgm:cxn modelId="{F9BBC2E0-A74F-4769-BA6B-6C1720D95797}" type="presParOf" srcId="{CE34BDB0-C9E7-4C99-B3B8-5E5C2BAB7715}" destId="{655E1EC5-FF20-4458-AE2C-DA35C80A7D44}" srcOrd="0" destOrd="0" presId="urn:microsoft.com/office/officeart/2008/layout/HalfCircleOrganizationChart"/>
    <dgm:cxn modelId="{6106FA6A-57BC-4882-9B32-07B7C5FCF010}" type="presParOf" srcId="{655E1EC5-FF20-4458-AE2C-DA35C80A7D44}" destId="{CBE8F8FA-5594-4CAE-B8C3-61FF10693701}" srcOrd="0" destOrd="0" presId="urn:microsoft.com/office/officeart/2008/layout/HalfCircleOrganizationChart"/>
    <dgm:cxn modelId="{F9422E8C-2523-46BD-9086-054ED6BF272A}" type="presParOf" srcId="{655E1EC5-FF20-4458-AE2C-DA35C80A7D44}" destId="{A6570874-72CD-4E60-9056-3C6C594F63AD}" srcOrd="1" destOrd="0" presId="urn:microsoft.com/office/officeart/2008/layout/HalfCircleOrganizationChart"/>
    <dgm:cxn modelId="{BABF9125-1387-4186-9EA0-0124C6164E4D}" type="presParOf" srcId="{655E1EC5-FF20-4458-AE2C-DA35C80A7D44}" destId="{D680E24E-FCD8-419E-878A-1ADB4D2CA92C}" srcOrd="2" destOrd="0" presId="urn:microsoft.com/office/officeart/2008/layout/HalfCircleOrganizationChart"/>
    <dgm:cxn modelId="{A3C18378-A510-4BFC-AFF9-C4810BD4D8CE}" type="presParOf" srcId="{655E1EC5-FF20-4458-AE2C-DA35C80A7D44}" destId="{5C434472-1EAA-4A68-A2A3-6FEFA87D0A74}" srcOrd="3" destOrd="0" presId="urn:microsoft.com/office/officeart/2008/layout/HalfCircleOrganizationChart"/>
    <dgm:cxn modelId="{48E616AE-F1AB-4922-8B92-CE699FE5CD2A}" type="presParOf" srcId="{CE34BDB0-C9E7-4C99-B3B8-5E5C2BAB7715}" destId="{CE4AFBDC-BB69-410C-9430-D509BECE1D2D}" srcOrd="1" destOrd="0" presId="urn:microsoft.com/office/officeart/2008/layout/HalfCircleOrganizationChart"/>
    <dgm:cxn modelId="{E9903ED9-DFF4-4B83-B234-5C780DBEA999}" type="presParOf" srcId="{CE34BDB0-C9E7-4C99-B3B8-5E5C2BAB7715}" destId="{61C969FE-94F0-4793-B863-EF70B3D4D2A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5F56E-40EC-4DFA-B817-979806ED8EE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3E432-49B7-4A0D-84FB-9ABB47EC1A5D}">
      <dgm:prSet phldrT="[Text]" custT="1"/>
      <dgm:spPr/>
      <dgm:t>
        <a:bodyPr/>
        <a:lstStyle/>
        <a:p>
          <a:r>
            <a:rPr lang="en-US" sz="1400" dirty="0" smtClean="0"/>
            <a:t>General Manager</a:t>
          </a:r>
          <a:endParaRPr lang="en-US" sz="1400" dirty="0"/>
        </a:p>
      </dgm:t>
    </dgm:pt>
    <dgm:pt modelId="{B04ED2AB-4F96-4B25-BB1B-66F491F34BED}" type="parTrans" cxnId="{6E5CBB76-E73A-4D93-B73F-9888F5B89E85}">
      <dgm:prSet/>
      <dgm:spPr/>
      <dgm:t>
        <a:bodyPr/>
        <a:lstStyle/>
        <a:p>
          <a:endParaRPr lang="en-US"/>
        </a:p>
      </dgm:t>
    </dgm:pt>
    <dgm:pt modelId="{38774656-1081-4FC5-A166-7D6FEEE33493}" type="sibTrans" cxnId="{6E5CBB76-E73A-4D93-B73F-9888F5B89E85}">
      <dgm:prSet/>
      <dgm:spPr/>
      <dgm:t>
        <a:bodyPr/>
        <a:lstStyle/>
        <a:p>
          <a:endParaRPr lang="en-US"/>
        </a:p>
      </dgm:t>
    </dgm:pt>
    <dgm:pt modelId="{BEF26F45-5916-4374-B6E5-C0AC69CB4729}">
      <dgm:prSet phldrT="[Text]" custT="1"/>
      <dgm:spPr/>
      <dgm:t>
        <a:bodyPr/>
        <a:lstStyle/>
        <a:p>
          <a:r>
            <a:rPr lang="en-US" sz="1200" dirty="0" smtClean="0"/>
            <a:t>Dining room manager (FOH)</a:t>
          </a:r>
          <a:endParaRPr lang="en-US" sz="1200" dirty="0"/>
        </a:p>
      </dgm:t>
    </dgm:pt>
    <dgm:pt modelId="{F748E872-7951-4002-A86C-E42987AB0110}" type="parTrans" cxnId="{669F8D58-6498-492D-B1A5-6A0CEAAD4659}">
      <dgm:prSet/>
      <dgm:spPr/>
      <dgm:t>
        <a:bodyPr/>
        <a:lstStyle/>
        <a:p>
          <a:endParaRPr lang="en-US"/>
        </a:p>
      </dgm:t>
    </dgm:pt>
    <dgm:pt modelId="{2A6BA8BE-E8F1-4F74-A7A8-7A61CECA1BF2}" type="sibTrans" cxnId="{669F8D58-6498-492D-B1A5-6A0CEAAD4659}">
      <dgm:prSet/>
      <dgm:spPr/>
      <dgm:t>
        <a:bodyPr/>
        <a:lstStyle/>
        <a:p>
          <a:endParaRPr lang="en-US"/>
        </a:p>
      </dgm:t>
    </dgm:pt>
    <dgm:pt modelId="{1E3C399A-54BA-4816-AEF5-5AF52D4AECCA}">
      <dgm:prSet phldrT="[Text]" custT="1"/>
      <dgm:spPr/>
      <dgm:t>
        <a:bodyPr/>
        <a:lstStyle/>
        <a:p>
          <a:r>
            <a:rPr lang="en-US" sz="1050" dirty="0" smtClean="0"/>
            <a:t>Hostess</a:t>
          </a:r>
          <a:endParaRPr lang="en-US" sz="1050" dirty="0"/>
        </a:p>
      </dgm:t>
    </dgm:pt>
    <dgm:pt modelId="{44AAEC32-246A-4D4A-BF1E-9D0D4157F9F5}" type="parTrans" cxnId="{27680BBB-2A48-4B73-8C76-B0F5D46CB782}">
      <dgm:prSet/>
      <dgm:spPr/>
      <dgm:t>
        <a:bodyPr/>
        <a:lstStyle/>
        <a:p>
          <a:endParaRPr lang="en-US"/>
        </a:p>
      </dgm:t>
    </dgm:pt>
    <dgm:pt modelId="{F7ED5EDE-9378-4F47-8FFC-E80CE6776A00}" type="sibTrans" cxnId="{27680BBB-2A48-4B73-8C76-B0F5D46CB782}">
      <dgm:prSet/>
      <dgm:spPr/>
      <dgm:t>
        <a:bodyPr/>
        <a:lstStyle/>
        <a:p>
          <a:endParaRPr lang="en-US"/>
        </a:p>
      </dgm:t>
    </dgm:pt>
    <dgm:pt modelId="{B4CDE27F-39D1-4BE4-99D4-25CD594DDDD3}">
      <dgm:prSet phldrT="[Text]" custT="1"/>
      <dgm:spPr/>
      <dgm:t>
        <a:bodyPr/>
        <a:lstStyle/>
        <a:p>
          <a:r>
            <a:rPr lang="en-US" sz="1050" dirty="0" smtClean="0"/>
            <a:t>Servers</a:t>
          </a:r>
          <a:endParaRPr lang="en-US" sz="1050" dirty="0"/>
        </a:p>
      </dgm:t>
    </dgm:pt>
    <dgm:pt modelId="{8D43EDFD-CCA5-4FA5-88EE-D2BFDD8E0BC9}" type="parTrans" cxnId="{A4408083-7701-40E9-8360-1B69C74BEBE3}">
      <dgm:prSet/>
      <dgm:spPr/>
      <dgm:t>
        <a:bodyPr/>
        <a:lstStyle/>
        <a:p>
          <a:endParaRPr lang="en-US"/>
        </a:p>
      </dgm:t>
    </dgm:pt>
    <dgm:pt modelId="{40260F23-0808-4A85-BA1D-4B8221FA8D03}" type="sibTrans" cxnId="{A4408083-7701-40E9-8360-1B69C74BEBE3}">
      <dgm:prSet/>
      <dgm:spPr/>
      <dgm:t>
        <a:bodyPr/>
        <a:lstStyle/>
        <a:p>
          <a:endParaRPr lang="en-US"/>
        </a:p>
      </dgm:t>
    </dgm:pt>
    <dgm:pt modelId="{95EA6005-ADFB-4F99-8229-978E4189A78D}">
      <dgm:prSet phldrT="[Text]" custT="1"/>
      <dgm:spPr/>
      <dgm:t>
        <a:bodyPr/>
        <a:lstStyle/>
        <a:p>
          <a:r>
            <a:rPr lang="en-US" sz="800" dirty="0" smtClean="0"/>
            <a:t> </a:t>
          </a:r>
          <a:r>
            <a:rPr lang="en-US" sz="1200" dirty="0" smtClean="0"/>
            <a:t>Chef/ Kitchen manager (BOH)</a:t>
          </a:r>
          <a:endParaRPr lang="en-US" sz="1200" dirty="0"/>
        </a:p>
      </dgm:t>
    </dgm:pt>
    <dgm:pt modelId="{53C9D3D0-D3EB-4124-8098-AB62A62D372A}" type="parTrans" cxnId="{AB026332-6274-453D-AFF4-C65B38DEA838}">
      <dgm:prSet/>
      <dgm:spPr/>
      <dgm:t>
        <a:bodyPr/>
        <a:lstStyle/>
        <a:p>
          <a:endParaRPr lang="en-US"/>
        </a:p>
      </dgm:t>
    </dgm:pt>
    <dgm:pt modelId="{20EB1498-0C82-4F50-AAEB-E56E8D12631F}" type="sibTrans" cxnId="{AB026332-6274-453D-AFF4-C65B38DEA838}">
      <dgm:prSet/>
      <dgm:spPr/>
      <dgm:t>
        <a:bodyPr/>
        <a:lstStyle/>
        <a:p>
          <a:endParaRPr lang="en-US"/>
        </a:p>
      </dgm:t>
    </dgm:pt>
    <dgm:pt modelId="{DE35EC1D-A7C0-48D1-8125-C96F9BACEEA1}">
      <dgm:prSet phldrT="[Text]" custT="1"/>
      <dgm:spPr/>
      <dgm:t>
        <a:bodyPr/>
        <a:lstStyle/>
        <a:p>
          <a:r>
            <a:rPr lang="en-US" sz="1050" dirty="0" smtClean="0"/>
            <a:t>Other chefs</a:t>
          </a:r>
          <a:endParaRPr lang="en-US" sz="1050" dirty="0"/>
        </a:p>
      </dgm:t>
    </dgm:pt>
    <dgm:pt modelId="{FA3CC069-685C-4AB2-99CB-797CAB1B9331}" type="parTrans" cxnId="{271CE193-E1BD-4086-A88A-7CF8F51E1EB7}">
      <dgm:prSet/>
      <dgm:spPr/>
      <dgm:t>
        <a:bodyPr/>
        <a:lstStyle/>
        <a:p>
          <a:endParaRPr lang="en-US"/>
        </a:p>
      </dgm:t>
    </dgm:pt>
    <dgm:pt modelId="{74B856DB-EE60-4DA7-AF24-4297C6C1A3D9}" type="sibTrans" cxnId="{271CE193-E1BD-4086-A88A-7CF8F51E1EB7}">
      <dgm:prSet/>
      <dgm:spPr/>
      <dgm:t>
        <a:bodyPr/>
        <a:lstStyle/>
        <a:p>
          <a:endParaRPr lang="en-US"/>
        </a:p>
      </dgm:t>
    </dgm:pt>
    <dgm:pt modelId="{E0408B23-40FC-4764-9844-32C6356C7E88}">
      <dgm:prSet custT="1"/>
      <dgm:spPr/>
      <dgm:t>
        <a:bodyPr/>
        <a:lstStyle/>
        <a:p>
          <a:r>
            <a:rPr lang="en-US" sz="1050" dirty="0" smtClean="0"/>
            <a:t>Bussers</a:t>
          </a:r>
          <a:endParaRPr lang="en-US" sz="1050" dirty="0"/>
        </a:p>
      </dgm:t>
    </dgm:pt>
    <dgm:pt modelId="{CA0BBA24-2CBF-4999-B7A6-B452EBD35701}" type="parTrans" cxnId="{81A37E48-0DD6-4AA4-BF28-7F997264BD67}">
      <dgm:prSet/>
      <dgm:spPr/>
      <dgm:t>
        <a:bodyPr/>
        <a:lstStyle/>
        <a:p>
          <a:endParaRPr lang="en-US"/>
        </a:p>
      </dgm:t>
    </dgm:pt>
    <dgm:pt modelId="{ED463396-5302-4CCB-A4BB-0D52D5C30C6E}" type="sibTrans" cxnId="{81A37E48-0DD6-4AA4-BF28-7F997264BD67}">
      <dgm:prSet/>
      <dgm:spPr/>
      <dgm:t>
        <a:bodyPr/>
        <a:lstStyle/>
        <a:p>
          <a:endParaRPr lang="en-US"/>
        </a:p>
      </dgm:t>
    </dgm:pt>
    <dgm:pt modelId="{2F66FE51-CDB9-4D4A-B70E-00171087DD19}">
      <dgm:prSet custT="1"/>
      <dgm:spPr/>
      <dgm:t>
        <a:bodyPr/>
        <a:lstStyle/>
        <a:p>
          <a:r>
            <a:rPr lang="en-US" sz="1050" dirty="0" smtClean="0"/>
            <a:t>Stewards</a:t>
          </a:r>
          <a:endParaRPr lang="en-US" sz="1050" dirty="0"/>
        </a:p>
      </dgm:t>
    </dgm:pt>
    <dgm:pt modelId="{3FF0E486-38B4-4AD0-AADC-C2761721CC81}" type="parTrans" cxnId="{67A0C8E8-80D6-4A27-AF9D-C381E86BD9BC}">
      <dgm:prSet/>
      <dgm:spPr/>
      <dgm:t>
        <a:bodyPr/>
        <a:lstStyle/>
        <a:p>
          <a:endParaRPr lang="en-US"/>
        </a:p>
      </dgm:t>
    </dgm:pt>
    <dgm:pt modelId="{5446F400-4AB8-4D5B-A889-B91313CA20C5}" type="sibTrans" cxnId="{67A0C8E8-80D6-4A27-AF9D-C381E86BD9BC}">
      <dgm:prSet/>
      <dgm:spPr/>
      <dgm:t>
        <a:bodyPr/>
        <a:lstStyle/>
        <a:p>
          <a:endParaRPr lang="en-US"/>
        </a:p>
      </dgm:t>
    </dgm:pt>
    <dgm:pt modelId="{E40689B0-0F9C-4DFF-911F-BD29D89AE8C4}" type="pres">
      <dgm:prSet presAssocID="{4995F56E-40EC-4DFA-B817-979806ED8EE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1AC3ECC-E8F7-4D06-98A2-E9C21A3A8DA9}" type="pres">
      <dgm:prSet presAssocID="{3CE3E432-49B7-4A0D-84FB-9ABB47EC1A5D}" presName="hierRoot1" presStyleCnt="0">
        <dgm:presLayoutVars>
          <dgm:hierBranch val="init"/>
        </dgm:presLayoutVars>
      </dgm:prSet>
      <dgm:spPr/>
    </dgm:pt>
    <dgm:pt modelId="{B55D6F82-DE54-490C-AC0C-277A5063F2AD}" type="pres">
      <dgm:prSet presAssocID="{3CE3E432-49B7-4A0D-84FB-9ABB47EC1A5D}" presName="rootComposite1" presStyleCnt="0"/>
      <dgm:spPr/>
    </dgm:pt>
    <dgm:pt modelId="{068F2D93-25D0-46F2-8C60-E07A0D0B2DBC}" type="pres">
      <dgm:prSet presAssocID="{3CE3E432-49B7-4A0D-84FB-9ABB47EC1A5D}" presName="rootText1" presStyleLbl="alignAcc1" presStyleIdx="0" presStyleCnt="0" custScaleX="125579" custScaleY="121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4CBAE-E592-41E3-A8AD-4CB2843F8BA7}" type="pres">
      <dgm:prSet presAssocID="{3CE3E432-49B7-4A0D-84FB-9ABB47EC1A5D}" presName="topArc1" presStyleLbl="parChTrans1D1" presStyleIdx="0" presStyleCnt="16"/>
      <dgm:spPr/>
    </dgm:pt>
    <dgm:pt modelId="{62594ED5-43DA-4C9E-AB6D-D70DC3A0737F}" type="pres">
      <dgm:prSet presAssocID="{3CE3E432-49B7-4A0D-84FB-9ABB47EC1A5D}" presName="bottomArc1" presStyleLbl="parChTrans1D1" presStyleIdx="1" presStyleCnt="16"/>
      <dgm:spPr/>
    </dgm:pt>
    <dgm:pt modelId="{8B2F03D6-3B41-41BD-92C5-8C70733D115C}" type="pres">
      <dgm:prSet presAssocID="{3CE3E432-49B7-4A0D-84FB-9ABB47EC1A5D}" presName="topConnNode1" presStyleLbl="node1" presStyleIdx="0" presStyleCnt="0"/>
      <dgm:spPr/>
      <dgm:t>
        <a:bodyPr/>
        <a:lstStyle/>
        <a:p>
          <a:endParaRPr lang="en-US"/>
        </a:p>
      </dgm:t>
    </dgm:pt>
    <dgm:pt modelId="{1E3E49D1-B059-43F7-9E27-5E18D6041B3C}" type="pres">
      <dgm:prSet presAssocID="{3CE3E432-49B7-4A0D-84FB-9ABB47EC1A5D}" presName="hierChild2" presStyleCnt="0"/>
      <dgm:spPr/>
    </dgm:pt>
    <dgm:pt modelId="{B39536B3-1EE9-4C28-8DC3-CEC269585962}" type="pres">
      <dgm:prSet presAssocID="{F748E872-7951-4002-A86C-E42987AB0110}" presName="Name28" presStyleLbl="parChTrans1D2" presStyleIdx="0" presStyleCnt="2"/>
      <dgm:spPr/>
      <dgm:t>
        <a:bodyPr/>
        <a:lstStyle/>
        <a:p>
          <a:endParaRPr lang="en-US"/>
        </a:p>
      </dgm:t>
    </dgm:pt>
    <dgm:pt modelId="{3DD3B080-BEA5-4D27-AB20-7D82DB0A39FB}" type="pres">
      <dgm:prSet presAssocID="{BEF26F45-5916-4374-B6E5-C0AC69CB4729}" presName="hierRoot2" presStyleCnt="0">
        <dgm:presLayoutVars>
          <dgm:hierBranch val="init"/>
        </dgm:presLayoutVars>
      </dgm:prSet>
      <dgm:spPr/>
    </dgm:pt>
    <dgm:pt modelId="{2EE3B8D7-80C2-4399-92AA-816C1EAA8276}" type="pres">
      <dgm:prSet presAssocID="{BEF26F45-5916-4374-B6E5-C0AC69CB4729}" presName="rootComposite2" presStyleCnt="0"/>
      <dgm:spPr/>
    </dgm:pt>
    <dgm:pt modelId="{AC4B6B19-314C-4ABD-8806-A40DBE36C1D3}" type="pres">
      <dgm:prSet presAssocID="{BEF26F45-5916-4374-B6E5-C0AC69CB4729}" presName="rootText2" presStyleLbl="alignAcc1" presStyleIdx="0" presStyleCnt="0" custScaleX="110000" custScaleY="11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CA3DB1-0CAD-481A-B11D-A5864F7FC4E7}" type="pres">
      <dgm:prSet presAssocID="{BEF26F45-5916-4374-B6E5-C0AC69CB4729}" presName="topArc2" presStyleLbl="parChTrans1D1" presStyleIdx="2" presStyleCnt="16"/>
      <dgm:spPr/>
    </dgm:pt>
    <dgm:pt modelId="{4F3442E9-08F5-44FD-A542-176D6B963734}" type="pres">
      <dgm:prSet presAssocID="{BEF26F45-5916-4374-B6E5-C0AC69CB4729}" presName="bottomArc2" presStyleLbl="parChTrans1D1" presStyleIdx="3" presStyleCnt="16"/>
      <dgm:spPr/>
    </dgm:pt>
    <dgm:pt modelId="{32F61525-CE04-4BDF-8F47-84516A9A7D2C}" type="pres">
      <dgm:prSet presAssocID="{BEF26F45-5916-4374-B6E5-C0AC69CB4729}" presName="topConnNode2" presStyleLbl="node2" presStyleIdx="0" presStyleCnt="0"/>
      <dgm:spPr/>
      <dgm:t>
        <a:bodyPr/>
        <a:lstStyle/>
        <a:p>
          <a:endParaRPr lang="en-US"/>
        </a:p>
      </dgm:t>
    </dgm:pt>
    <dgm:pt modelId="{0E25556A-C0ED-4DB8-97A8-29CD04811C61}" type="pres">
      <dgm:prSet presAssocID="{BEF26F45-5916-4374-B6E5-C0AC69CB4729}" presName="hierChild4" presStyleCnt="0"/>
      <dgm:spPr/>
    </dgm:pt>
    <dgm:pt modelId="{75271E4A-531F-4BF7-AB67-A38FF533129A}" type="pres">
      <dgm:prSet presAssocID="{44AAEC32-246A-4D4A-BF1E-9D0D4157F9F5}" presName="Name28" presStyleLbl="parChTrans1D3" presStyleIdx="0" presStyleCnt="5"/>
      <dgm:spPr/>
      <dgm:t>
        <a:bodyPr/>
        <a:lstStyle/>
        <a:p>
          <a:endParaRPr lang="en-US"/>
        </a:p>
      </dgm:t>
    </dgm:pt>
    <dgm:pt modelId="{B2D97771-9B60-4BE5-BA23-2244C2F4D9B1}" type="pres">
      <dgm:prSet presAssocID="{1E3C399A-54BA-4816-AEF5-5AF52D4AECCA}" presName="hierRoot2" presStyleCnt="0">
        <dgm:presLayoutVars>
          <dgm:hierBranch val="init"/>
        </dgm:presLayoutVars>
      </dgm:prSet>
      <dgm:spPr/>
    </dgm:pt>
    <dgm:pt modelId="{4DA69420-1CFA-4BF8-AE2D-F116F6037282}" type="pres">
      <dgm:prSet presAssocID="{1E3C399A-54BA-4816-AEF5-5AF52D4AECCA}" presName="rootComposite2" presStyleCnt="0"/>
      <dgm:spPr/>
    </dgm:pt>
    <dgm:pt modelId="{71EF3D79-9E89-42D1-A79E-D4B5F106EC84}" type="pres">
      <dgm:prSet presAssocID="{1E3C399A-54BA-4816-AEF5-5AF52D4AECC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C3ED6-0872-40D7-86AB-8E8262EB4A64}" type="pres">
      <dgm:prSet presAssocID="{1E3C399A-54BA-4816-AEF5-5AF52D4AECCA}" presName="topArc2" presStyleLbl="parChTrans1D1" presStyleIdx="4" presStyleCnt="16"/>
      <dgm:spPr/>
    </dgm:pt>
    <dgm:pt modelId="{A65AB683-0D1B-4A4B-BD31-363E1D422E55}" type="pres">
      <dgm:prSet presAssocID="{1E3C399A-54BA-4816-AEF5-5AF52D4AECCA}" presName="bottomArc2" presStyleLbl="parChTrans1D1" presStyleIdx="5" presStyleCnt="16"/>
      <dgm:spPr/>
    </dgm:pt>
    <dgm:pt modelId="{6B73B4D8-1C95-4174-988A-3BB349500CDE}" type="pres">
      <dgm:prSet presAssocID="{1E3C399A-54BA-4816-AEF5-5AF52D4AECCA}" presName="topConnNode2" presStyleLbl="node3" presStyleIdx="0" presStyleCnt="0"/>
      <dgm:spPr/>
      <dgm:t>
        <a:bodyPr/>
        <a:lstStyle/>
        <a:p>
          <a:endParaRPr lang="en-US"/>
        </a:p>
      </dgm:t>
    </dgm:pt>
    <dgm:pt modelId="{21961D24-E9CA-41E5-81A7-877F20205715}" type="pres">
      <dgm:prSet presAssocID="{1E3C399A-54BA-4816-AEF5-5AF52D4AECCA}" presName="hierChild4" presStyleCnt="0"/>
      <dgm:spPr/>
    </dgm:pt>
    <dgm:pt modelId="{6462791C-19D8-446C-879C-2C2E33A2FD32}" type="pres">
      <dgm:prSet presAssocID="{1E3C399A-54BA-4816-AEF5-5AF52D4AECCA}" presName="hierChild5" presStyleCnt="0"/>
      <dgm:spPr/>
    </dgm:pt>
    <dgm:pt modelId="{A7570E17-5797-401B-8142-89232EF45634}" type="pres">
      <dgm:prSet presAssocID="{8D43EDFD-CCA5-4FA5-88EE-D2BFDD8E0BC9}" presName="Name28" presStyleLbl="parChTrans1D3" presStyleIdx="1" presStyleCnt="5"/>
      <dgm:spPr/>
      <dgm:t>
        <a:bodyPr/>
        <a:lstStyle/>
        <a:p>
          <a:endParaRPr lang="en-US"/>
        </a:p>
      </dgm:t>
    </dgm:pt>
    <dgm:pt modelId="{C85289DD-E068-4B47-9406-8810FFD14900}" type="pres">
      <dgm:prSet presAssocID="{B4CDE27F-39D1-4BE4-99D4-25CD594DDDD3}" presName="hierRoot2" presStyleCnt="0">
        <dgm:presLayoutVars>
          <dgm:hierBranch val="init"/>
        </dgm:presLayoutVars>
      </dgm:prSet>
      <dgm:spPr/>
    </dgm:pt>
    <dgm:pt modelId="{7A4A6FAA-B585-4F41-AD45-56A912FDDF53}" type="pres">
      <dgm:prSet presAssocID="{B4CDE27F-39D1-4BE4-99D4-25CD594DDDD3}" presName="rootComposite2" presStyleCnt="0"/>
      <dgm:spPr/>
    </dgm:pt>
    <dgm:pt modelId="{F463C073-A5AD-4203-8D9E-1F9D6029EC95}" type="pres">
      <dgm:prSet presAssocID="{B4CDE27F-39D1-4BE4-99D4-25CD594DDDD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150A6-7E31-400A-ABD4-E76C5CBED82C}" type="pres">
      <dgm:prSet presAssocID="{B4CDE27F-39D1-4BE4-99D4-25CD594DDDD3}" presName="topArc2" presStyleLbl="parChTrans1D1" presStyleIdx="6" presStyleCnt="16"/>
      <dgm:spPr/>
    </dgm:pt>
    <dgm:pt modelId="{73FC6474-7324-4D31-9D77-32DE79C809B2}" type="pres">
      <dgm:prSet presAssocID="{B4CDE27F-39D1-4BE4-99D4-25CD594DDDD3}" presName="bottomArc2" presStyleLbl="parChTrans1D1" presStyleIdx="7" presStyleCnt="16"/>
      <dgm:spPr/>
    </dgm:pt>
    <dgm:pt modelId="{20CE2CB7-732F-4BD9-B83C-72559B930E09}" type="pres">
      <dgm:prSet presAssocID="{B4CDE27F-39D1-4BE4-99D4-25CD594DDDD3}" presName="topConnNode2" presStyleLbl="node3" presStyleIdx="0" presStyleCnt="0"/>
      <dgm:spPr/>
      <dgm:t>
        <a:bodyPr/>
        <a:lstStyle/>
        <a:p>
          <a:endParaRPr lang="en-US"/>
        </a:p>
      </dgm:t>
    </dgm:pt>
    <dgm:pt modelId="{EF8A428D-257A-44D1-852D-E9D444F39F95}" type="pres">
      <dgm:prSet presAssocID="{B4CDE27F-39D1-4BE4-99D4-25CD594DDDD3}" presName="hierChild4" presStyleCnt="0"/>
      <dgm:spPr/>
    </dgm:pt>
    <dgm:pt modelId="{EC221546-74A3-456D-9935-3003A9FE7933}" type="pres">
      <dgm:prSet presAssocID="{B4CDE27F-39D1-4BE4-99D4-25CD594DDDD3}" presName="hierChild5" presStyleCnt="0"/>
      <dgm:spPr/>
    </dgm:pt>
    <dgm:pt modelId="{E1C00406-DDA1-4FDA-94C8-6CD6031EEE2F}" type="pres">
      <dgm:prSet presAssocID="{CA0BBA24-2CBF-4999-B7A6-B452EBD35701}" presName="Name28" presStyleLbl="parChTrans1D3" presStyleIdx="2" presStyleCnt="5"/>
      <dgm:spPr/>
      <dgm:t>
        <a:bodyPr/>
        <a:lstStyle/>
        <a:p>
          <a:endParaRPr lang="en-US"/>
        </a:p>
      </dgm:t>
    </dgm:pt>
    <dgm:pt modelId="{CF0E0026-3CE4-42F7-8783-4EBFE90E44D5}" type="pres">
      <dgm:prSet presAssocID="{E0408B23-40FC-4764-9844-32C6356C7E88}" presName="hierRoot2" presStyleCnt="0">
        <dgm:presLayoutVars>
          <dgm:hierBranch val="init"/>
        </dgm:presLayoutVars>
      </dgm:prSet>
      <dgm:spPr/>
    </dgm:pt>
    <dgm:pt modelId="{1D619BE6-B06F-45AD-8071-536895A80F9E}" type="pres">
      <dgm:prSet presAssocID="{E0408B23-40FC-4764-9844-32C6356C7E88}" presName="rootComposite2" presStyleCnt="0"/>
      <dgm:spPr/>
    </dgm:pt>
    <dgm:pt modelId="{12053625-04B4-49A8-90A0-8B327CFEB0EE}" type="pres">
      <dgm:prSet presAssocID="{E0408B23-40FC-4764-9844-32C6356C7E8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128093-F62B-4C9F-A8FD-2233149242BC}" type="pres">
      <dgm:prSet presAssocID="{E0408B23-40FC-4764-9844-32C6356C7E88}" presName="topArc2" presStyleLbl="parChTrans1D1" presStyleIdx="8" presStyleCnt="16"/>
      <dgm:spPr/>
    </dgm:pt>
    <dgm:pt modelId="{F647587D-B088-47C0-B5A7-96DBB8A2E9F7}" type="pres">
      <dgm:prSet presAssocID="{E0408B23-40FC-4764-9844-32C6356C7E88}" presName="bottomArc2" presStyleLbl="parChTrans1D1" presStyleIdx="9" presStyleCnt="16"/>
      <dgm:spPr/>
    </dgm:pt>
    <dgm:pt modelId="{EE4867C8-83D0-47EE-BDE9-0DCDD35794C0}" type="pres">
      <dgm:prSet presAssocID="{E0408B23-40FC-4764-9844-32C6356C7E88}" presName="topConnNode2" presStyleLbl="node3" presStyleIdx="0" presStyleCnt="0"/>
      <dgm:spPr/>
      <dgm:t>
        <a:bodyPr/>
        <a:lstStyle/>
        <a:p>
          <a:endParaRPr lang="en-US"/>
        </a:p>
      </dgm:t>
    </dgm:pt>
    <dgm:pt modelId="{D7081A9F-FBDB-4D1F-A22F-8A79FD5202E7}" type="pres">
      <dgm:prSet presAssocID="{E0408B23-40FC-4764-9844-32C6356C7E88}" presName="hierChild4" presStyleCnt="0"/>
      <dgm:spPr/>
    </dgm:pt>
    <dgm:pt modelId="{7725CE50-5574-4EFD-B693-494531D1F568}" type="pres">
      <dgm:prSet presAssocID="{E0408B23-40FC-4764-9844-32C6356C7E88}" presName="hierChild5" presStyleCnt="0"/>
      <dgm:spPr/>
    </dgm:pt>
    <dgm:pt modelId="{3A2EBE66-D67A-4913-8730-762E85E85DA4}" type="pres">
      <dgm:prSet presAssocID="{BEF26F45-5916-4374-B6E5-C0AC69CB4729}" presName="hierChild5" presStyleCnt="0"/>
      <dgm:spPr/>
    </dgm:pt>
    <dgm:pt modelId="{7426036D-EC75-4B21-8E8B-957C75C4195B}" type="pres">
      <dgm:prSet presAssocID="{53C9D3D0-D3EB-4124-8098-AB62A62D372A}" presName="Name28" presStyleLbl="parChTrans1D2" presStyleIdx="1" presStyleCnt="2"/>
      <dgm:spPr/>
      <dgm:t>
        <a:bodyPr/>
        <a:lstStyle/>
        <a:p>
          <a:endParaRPr lang="en-US"/>
        </a:p>
      </dgm:t>
    </dgm:pt>
    <dgm:pt modelId="{D8741956-5DA1-4C4B-B217-F46F4B6CE176}" type="pres">
      <dgm:prSet presAssocID="{95EA6005-ADFB-4F99-8229-978E4189A78D}" presName="hierRoot2" presStyleCnt="0">
        <dgm:presLayoutVars>
          <dgm:hierBranch val="init"/>
        </dgm:presLayoutVars>
      </dgm:prSet>
      <dgm:spPr/>
    </dgm:pt>
    <dgm:pt modelId="{F322AD53-22E1-4040-879E-B7EAE847ED5C}" type="pres">
      <dgm:prSet presAssocID="{95EA6005-ADFB-4F99-8229-978E4189A78D}" presName="rootComposite2" presStyleCnt="0"/>
      <dgm:spPr/>
    </dgm:pt>
    <dgm:pt modelId="{23E34284-5D3F-4349-90C0-08239A0CAEB1}" type="pres">
      <dgm:prSet presAssocID="{95EA6005-ADFB-4F99-8229-978E4189A78D}" presName="rootText2" presStyleLbl="alignAcc1" presStyleIdx="0" presStyleCnt="0" custScaleX="110000" custScaleY="11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D6835-BAA8-4277-91BA-BE1237054B01}" type="pres">
      <dgm:prSet presAssocID="{95EA6005-ADFB-4F99-8229-978E4189A78D}" presName="topArc2" presStyleLbl="parChTrans1D1" presStyleIdx="10" presStyleCnt="16"/>
      <dgm:spPr/>
    </dgm:pt>
    <dgm:pt modelId="{855EAF34-8586-4B2B-9BA1-EF320BAA33E6}" type="pres">
      <dgm:prSet presAssocID="{95EA6005-ADFB-4F99-8229-978E4189A78D}" presName="bottomArc2" presStyleLbl="parChTrans1D1" presStyleIdx="11" presStyleCnt="16"/>
      <dgm:spPr/>
    </dgm:pt>
    <dgm:pt modelId="{75F82DC9-2283-488E-8463-59B839309964}" type="pres">
      <dgm:prSet presAssocID="{95EA6005-ADFB-4F99-8229-978E4189A78D}" presName="topConnNode2" presStyleLbl="node2" presStyleIdx="0" presStyleCnt="0"/>
      <dgm:spPr/>
      <dgm:t>
        <a:bodyPr/>
        <a:lstStyle/>
        <a:p>
          <a:endParaRPr lang="en-US"/>
        </a:p>
      </dgm:t>
    </dgm:pt>
    <dgm:pt modelId="{25D9EBB1-BF41-4451-97EC-7EC32CA17E06}" type="pres">
      <dgm:prSet presAssocID="{95EA6005-ADFB-4F99-8229-978E4189A78D}" presName="hierChild4" presStyleCnt="0"/>
      <dgm:spPr/>
    </dgm:pt>
    <dgm:pt modelId="{76B5BDFA-94B7-4A3A-B3F8-B4AD07F09497}" type="pres">
      <dgm:prSet presAssocID="{FA3CC069-685C-4AB2-99CB-797CAB1B9331}" presName="Name28" presStyleLbl="parChTrans1D3" presStyleIdx="3" presStyleCnt="5"/>
      <dgm:spPr/>
      <dgm:t>
        <a:bodyPr/>
        <a:lstStyle/>
        <a:p>
          <a:endParaRPr lang="en-US"/>
        </a:p>
      </dgm:t>
    </dgm:pt>
    <dgm:pt modelId="{EDC2BD87-3E58-4378-9177-32A6F5E56E2E}" type="pres">
      <dgm:prSet presAssocID="{DE35EC1D-A7C0-48D1-8125-C96F9BACEEA1}" presName="hierRoot2" presStyleCnt="0">
        <dgm:presLayoutVars>
          <dgm:hierBranch val="init"/>
        </dgm:presLayoutVars>
      </dgm:prSet>
      <dgm:spPr/>
    </dgm:pt>
    <dgm:pt modelId="{540498D7-707C-43A9-8AC5-6203558B5AC2}" type="pres">
      <dgm:prSet presAssocID="{DE35EC1D-A7C0-48D1-8125-C96F9BACEEA1}" presName="rootComposite2" presStyleCnt="0"/>
      <dgm:spPr/>
    </dgm:pt>
    <dgm:pt modelId="{981B9D19-8A8B-4D89-9E1D-F3424D5CFF51}" type="pres">
      <dgm:prSet presAssocID="{DE35EC1D-A7C0-48D1-8125-C96F9BACEEA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DCD1A-FE6C-4EB2-95A0-1C4364F428A7}" type="pres">
      <dgm:prSet presAssocID="{DE35EC1D-A7C0-48D1-8125-C96F9BACEEA1}" presName="topArc2" presStyleLbl="parChTrans1D1" presStyleIdx="12" presStyleCnt="16"/>
      <dgm:spPr/>
    </dgm:pt>
    <dgm:pt modelId="{11EDED2A-04CB-4248-A56A-52C80D9A0E37}" type="pres">
      <dgm:prSet presAssocID="{DE35EC1D-A7C0-48D1-8125-C96F9BACEEA1}" presName="bottomArc2" presStyleLbl="parChTrans1D1" presStyleIdx="13" presStyleCnt="16"/>
      <dgm:spPr/>
    </dgm:pt>
    <dgm:pt modelId="{FA0629B6-C907-4233-BCBF-C5620AB8763C}" type="pres">
      <dgm:prSet presAssocID="{DE35EC1D-A7C0-48D1-8125-C96F9BACEEA1}" presName="topConnNode2" presStyleLbl="node3" presStyleIdx="0" presStyleCnt="0"/>
      <dgm:spPr/>
      <dgm:t>
        <a:bodyPr/>
        <a:lstStyle/>
        <a:p>
          <a:endParaRPr lang="en-US"/>
        </a:p>
      </dgm:t>
    </dgm:pt>
    <dgm:pt modelId="{CEA5AFF9-C8A2-4537-9888-FC17BA7CF7D1}" type="pres">
      <dgm:prSet presAssocID="{DE35EC1D-A7C0-48D1-8125-C96F9BACEEA1}" presName="hierChild4" presStyleCnt="0"/>
      <dgm:spPr/>
    </dgm:pt>
    <dgm:pt modelId="{A5A952A6-2E48-45D2-B09E-DADB5A356174}" type="pres">
      <dgm:prSet presAssocID="{DE35EC1D-A7C0-48D1-8125-C96F9BACEEA1}" presName="hierChild5" presStyleCnt="0"/>
      <dgm:spPr/>
    </dgm:pt>
    <dgm:pt modelId="{10435D1C-2382-4ACA-9708-0029B8AFF0B4}" type="pres">
      <dgm:prSet presAssocID="{3FF0E486-38B4-4AD0-AADC-C2761721CC81}" presName="Name28" presStyleLbl="parChTrans1D3" presStyleIdx="4" presStyleCnt="5"/>
      <dgm:spPr/>
      <dgm:t>
        <a:bodyPr/>
        <a:lstStyle/>
        <a:p>
          <a:endParaRPr lang="en-US"/>
        </a:p>
      </dgm:t>
    </dgm:pt>
    <dgm:pt modelId="{2909D024-DBAF-44BF-A696-DAFCB74241E6}" type="pres">
      <dgm:prSet presAssocID="{2F66FE51-CDB9-4D4A-B70E-00171087DD19}" presName="hierRoot2" presStyleCnt="0">
        <dgm:presLayoutVars>
          <dgm:hierBranch val="init"/>
        </dgm:presLayoutVars>
      </dgm:prSet>
      <dgm:spPr/>
    </dgm:pt>
    <dgm:pt modelId="{5843E645-BE03-45E8-A2F0-8894E653051F}" type="pres">
      <dgm:prSet presAssocID="{2F66FE51-CDB9-4D4A-B70E-00171087DD19}" presName="rootComposite2" presStyleCnt="0"/>
      <dgm:spPr/>
    </dgm:pt>
    <dgm:pt modelId="{7FF0068F-D427-48D4-A5D1-4BBCF53DAD07}" type="pres">
      <dgm:prSet presAssocID="{2F66FE51-CDB9-4D4A-B70E-00171087DD1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51BD6-CBBD-419F-9752-6C6A5AB6A945}" type="pres">
      <dgm:prSet presAssocID="{2F66FE51-CDB9-4D4A-B70E-00171087DD19}" presName="topArc2" presStyleLbl="parChTrans1D1" presStyleIdx="14" presStyleCnt="16"/>
      <dgm:spPr/>
    </dgm:pt>
    <dgm:pt modelId="{B2A52B44-2947-4CC2-AA7A-B82F133DDDCA}" type="pres">
      <dgm:prSet presAssocID="{2F66FE51-CDB9-4D4A-B70E-00171087DD19}" presName="bottomArc2" presStyleLbl="parChTrans1D1" presStyleIdx="15" presStyleCnt="16"/>
      <dgm:spPr/>
    </dgm:pt>
    <dgm:pt modelId="{A51A3945-651F-4874-8532-77DFB3BD5EE0}" type="pres">
      <dgm:prSet presAssocID="{2F66FE51-CDB9-4D4A-B70E-00171087DD19}" presName="topConnNode2" presStyleLbl="node3" presStyleIdx="0" presStyleCnt="0"/>
      <dgm:spPr/>
      <dgm:t>
        <a:bodyPr/>
        <a:lstStyle/>
        <a:p>
          <a:endParaRPr lang="en-US"/>
        </a:p>
      </dgm:t>
    </dgm:pt>
    <dgm:pt modelId="{DD29DE80-1CEA-45C5-8ACD-E0FF2BE2D648}" type="pres">
      <dgm:prSet presAssocID="{2F66FE51-CDB9-4D4A-B70E-00171087DD19}" presName="hierChild4" presStyleCnt="0"/>
      <dgm:spPr/>
    </dgm:pt>
    <dgm:pt modelId="{A141EDD4-E2E3-4622-9095-B12C1F5A6687}" type="pres">
      <dgm:prSet presAssocID="{2F66FE51-CDB9-4D4A-B70E-00171087DD19}" presName="hierChild5" presStyleCnt="0"/>
      <dgm:spPr/>
    </dgm:pt>
    <dgm:pt modelId="{C286D98C-0864-4340-890E-A478C83F629B}" type="pres">
      <dgm:prSet presAssocID="{95EA6005-ADFB-4F99-8229-978E4189A78D}" presName="hierChild5" presStyleCnt="0"/>
      <dgm:spPr/>
    </dgm:pt>
    <dgm:pt modelId="{EA907BBA-CB84-4E12-A525-FE7826E90C8C}" type="pres">
      <dgm:prSet presAssocID="{3CE3E432-49B7-4A0D-84FB-9ABB47EC1A5D}" presName="hierChild3" presStyleCnt="0"/>
      <dgm:spPr/>
    </dgm:pt>
  </dgm:ptLst>
  <dgm:cxnLst>
    <dgm:cxn modelId="{35BA67AD-F296-4EE2-95D9-A3DB2C8B32E7}" type="presOf" srcId="{3CE3E432-49B7-4A0D-84FB-9ABB47EC1A5D}" destId="{068F2D93-25D0-46F2-8C60-E07A0D0B2DBC}" srcOrd="0" destOrd="0" presId="urn:microsoft.com/office/officeart/2008/layout/HalfCircleOrganizationChart"/>
    <dgm:cxn modelId="{AB026332-6274-453D-AFF4-C65B38DEA838}" srcId="{3CE3E432-49B7-4A0D-84FB-9ABB47EC1A5D}" destId="{95EA6005-ADFB-4F99-8229-978E4189A78D}" srcOrd="1" destOrd="0" parTransId="{53C9D3D0-D3EB-4124-8098-AB62A62D372A}" sibTransId="{20EB1498-0C82-4F50-AAEB-E56E8D12631F}"/>
    <dgm:cxn modelId="{73C28952-976D-403E-AAD2-64936F98DA30}" type="presOf" srcId="{DE35EC1D-A7C0-48D1-8125-C96F9BACEEA1}" destId="{981B9D19-8A8B-4D89-9E1D-F3424D5CFF51}" srcOrd="0" destOrd="0" presId="urn:microsoft.com/office/officeart/2008/layout/HalfCircleOrganizationChart"/>
    <dgm:cxn modelId="{67A0C8E8-80D6-4A27-AF9D-C381E86BD9BC}" srcId="{95EA6005-ADFB-4F99-8229-978E4189A78D}" destId="{2F66FE51-CDB9-4D4A-B70E-00171087DD19}" srcOrd="1" destOrd="0" parTransId="{3FF0E486-38B4-4AD0-AADC-C2761721CC81}" sibTransId="{5446F400-4AB8-4D5B-A889-B91313CA20C5}"/>
    <dgm:cxn modelId="{82A71297-D241-4F61-B750-1F051ADD4648}" type="presOf" srcId="{3CE3E432-49B7-4A0D-84FB-9ABB47EC1A5D}" destId="{8B2F03D6-3B41-41BD-92C5-8C70733D115C}" srcOrd="1" destOrd="0" presId="urn:microsoft.com/office/officeart/2008/layout/HalfCircleOrganizationChart"/>
    <dgm:cxn modelId="{A50228CF-7B39-4C9A-BBD2-EBE8DCF1F92E}" type="presOf" srcId="{DE35EC1D-A7C0-48D1-8125-C96F9BACEEA1}" destId="{FA0629B6-C907-4233-BCBF-C5620AB8763C}" srcOrd="1" destOrd="0" presId="urn:microsoft.com/office/officeart/2008/layout/HalfCircleOrganizationChart"/>
    <dgm:cxn modelId="{5E6A3E93-5FB5-4F6B-853E-96AD34467D93}" type="presOf" srcId="{BEF26F45-5916-4374-B6E5-C0AC69CB4729}" destId="{AC4B6B19-314C-4ABD-8806-A40DBE36C1D3}" srcOrd="0" destOrd="0" presId="urn:microsoft.com/office/officeart/2008/layout/HalfCircleOrganizationChart"/>
    <dgm:cxn modelId="{BDBD678C-FEFA-4F8E-AC95-1C6BFD0AF936}" type="presOf" srcId="{2F66FE51-CDB9-4D4A-B70E-00171087DD19}" destId="{7FF0068F-D427-48D4-A5D1-4BBCF53DAD07}" srcOrd="0" destOrd="0" presId="urn:microsoft.com/office/officeart/2008/layout/HalfCircleOrganizationChart"/>
    <dgm:cxn modelId="{4DAFA282-F506-4873-9B64-E17F1173474E}" type="presOf" srcId="{BEF26F45-5916-4374-B6E5-C0AC69CB4729}" destId="{32F61525-CE04-4BDF-8F47-84516A9A7D2C}" srcOrd="1" destOrd="0" presId="urn:microsoft.com/office/officeart/2008/layout/HalfCircleOrganizationChart"/>
    <dgm:cxn modelId="{669F8D58-6498-492D-B1A5-6A0CEAAD4659}" srcId="{3CE3E432-49B7-4A0D-84FB-9ABB47EC1A5D}" destId="{BEF26F45-5916-4374-B6E5-C0AC69CB4729}" srcOrd="0" destOrd="0" parTransId="{F748E872-7951-4002-A86C-E42987AB0110}" sibTransId="{2A6BA8BE-E8F1-4F74-A7A8-7A61CECA1BF2}"/>
    <dgm:cxn modelId="{9572ADBB-56D2-4AB5-AD2A-AF07911B6069}" type="presOf" srcId="{E0408B23-40FC-4764-9844-32C6356C7E88}" destId="{12053625-04B4-49A8-90A0-8B327CFEB0EE}" srcOrd="0" destOrd="0" presId="urn:microsoft.com/office/officeart/2008/layout/HalfCircleOrganizationChart"/>
    <dgm:cxn modelId="{81A37E48-0DD6-4AA4-BF28-7F997264BD67}" srcId="{BEF26F45-5916-4374-B6E5-C0AC69CB4729}" destId="{E0408B23-40FC-4764-9844-32C6356C7E88}" srcOrd="2" destOrd="0" parTransId="{CA0BBA24-2CBF-4999-B7A6-B452EBD35701}" sibTransId="{ED463396-5302-4CCB-A4BB-0D52D5C30C6E}"/>
    <dgm:cxn modelId="{A79B18CC-AF1E-46A1-96EF-C8F5A597CD3E}" type="presOf" srcId="{95EA6005-ADFB-4F99-8229-978E4189A78D}" destId="{75F82DC9-2283-488E-8463-59B839309964}" srcOrd="1" destOrd="0" presId="urn:microsoft.com/office/officeart/2008/layout/HalfCircleOrganizationChart"/>
    <dgm:cxn modelId="{387F9DB9-BAA2-4359-8F27-11A1DC8DA965}" type="presOf" srcId="{F748E872-7951-4002-A86C-E42987AB0110}" destId="{B39536B3-1EE9-4C28-8DC3-CEC269585962}" srcOrd="0" destOrd="0" presId="urn:microsoft.com/office/officeart/2008/layout/HalfCircleOrganizationChart"/>
    <dgm:cxn modelId="{879E2A8A-DE9D-46DB-9B75-FE9F900F8A30}" type="presOf" srcId="{B4CDE27F-39D1-4BE4-99D4-25CD594DDDD3}" destId="{20CE2CB7-732F-4BD9-B83C-72559B930E09}" srcOrd="1" destOrd="0" presId="urn:microsoft.com/office/officeart/2008/layout/HalfCircleOrganizationChart"/>
    <dgm:cxn modelId="{27680BBB-2A48-4B73-8C76-B0F5D46CB782}" srcId="{BEF26F45-5916-4374-B6E5-C0AC69CB4729}" destId="{1E3C399A-54BA-4816-AEF5-5AF52D4AECCA}" srcOrd="0" destOrd="0" parTransId="{44AAEC32-246A-4D4A-BF1E-9D0D4157F9F5}" sibTransId="{F7ED5EDE-9378-4F47-8FFC-E80CE6776A00}"/>
    <dgm:cxn modelId="{7D911A36-0DE3-49D8-8F0A-752523DE81E1}" type="presOf" srcId="{B4CDE27F-39D1-4BE4-99D4-25CD594DDDD3}" destId="{F463C073-A5AD-4203-8D9E-1F9D6029EC95}" srcOrd="0" destOrd="0" presId="urn:microsoft.com/office/officeart/2008/layout/HalfCircleOrganizationChart"/>
    <dgm:cxn modelId="{A7707B87-A76B-4EE2-BAD7-281D9C064335}" type="presOf" srcId="{E0408B23-40FC-4764-9844-32C6356C7E88}" destId="{EE4867C8-83D0-47EE-BDE9-0DCDD35794C0}" srcOrd="1" destOrd="0" presId="urn:microsoft.com/office/officeart/2008/layout/HalfCircleOrganizationChart"/>
    <dgm:cxn modelId="{2C83F9D0-19E2-4C2F-A789-E7B811CE8678}" type="presOf" srcId="{3FF0E486-38B4-4AD0-AADC-C2761721CC81}" destId="{10435D1C-2382-4ACA-9708-0029B8AFF0B4}" srcOrd="0" destOrd="0" presId="urn:microsoft.com/office/officeart/2008/layout/HalfCircleOrganizationChart"/>
    <dgm:cxn modelId="{C1CECFD5-0DD2-4EB8-A3E5-6BF98CB5227F}" type="presOf" srcId="{CA0BBA24-2CBF-4999-B7A6-B452EBD35701}" destId="{E1C00406-DDA1-4FDA-94C8-6CD6031EEE2F}" srcOrd="0" destOrd="0" presId="urn:microsoft.com/office/officeart/2008/layout/HalfCircleOrganizationChart"/>
    <dgm:cxn modelId="{6E5CBB76-E73A-4D93-B73F-9888F5B89E85}" srcId="{4995F56E-40EC-4DFA-B817-979806ED8EE5}" destId="{3CE3E432-49B7-4A0D-84FB-9ABB47EC1A5D}" srcOrd="0" destOrd="0" parTransId="{B04ED2AB-4F96-4B25-BB1B-66F491F34BED}" sibTransId="{38774656-1081-4FC5-A166-7D6FEEE33493}"/>
    <dgm:cxn modelId="{271CE193-E1BD-4086-A88A-7CF8F51E1EB7}" srcId="{95EA6005-ADFB-4F99-8229-978E4189A78D}" destId="{DE35EC1D-A7C0-48D1-8125-C96F9BACEEA1}" srcOrd="0" destOrd="0" parTransId="{FA3CC069-685C-4AB2-99CB-797CAB1B9331}" sibTransId="{74B856DB-EE60-4DA7-AF24-4297C6C1A3D9}"/>
    <dgm:cxn modelId="{AA09CECC-78B4-4C60-8409-1542A19C4071}" type="presOf" srcId="{2F66FE51-CDB9-4D4A-B70E-00171087DD19}" destId="{A51A3945-651F-4874-8532-77DFB3BD5EE0}" srcOrd="1" destOrd="0" presId="urn:microsoft.com/office/officeart/2008/layout/HalfCircleOrganizationChart"/>
    <dgm:cxn modelId="{8D55CBAA-C4EA-46A5-9603-3D00DF4DE928}" type="presOf" srcId="{4995F56E-40EC-4DFA-B817-979806ED8EE5}" destId="{E40689B0-0F9C-4DFF-911F-BD29D89AE8C4}" srcOrd="0" destOrd="0" presId="urn:microsoft.com/office/officeart/2008/layout/HalfCircleOrganizationChart"/>
    <dgm:cxn modelId="{A4408083-7701-40E9-8360-1B69C74BEBE3}" srcId="{BEF26F45-5916-4374-B6E5-C0AC69CB4729}" destId="{B4CDE27F-39D1-4BE4-99D4-25CD594DDDD3}" srcOrd="1" destOrd="0" parTransId="{8D43EDFD-CCA5-4FA5-88EE-D2BFDD8E0BC9}" sibTransId="{40260F23-0808-4A85-BA1D-4B8221FA8D03}"/>
    <dgm:cxn modelId="{DDBAD300-9C5D-49B9-A289-7AFD64FB44B6}" type="presOf" srcId="{44AAEC32-246A-4D4A-BF1E-9D0D4157F9F5}" destId="{75271E4A-531F-4BF7-AB67-A38FF533129A}" srcOrd="0" destOrd="0" presId="urn:microsoft.com/office/officeart/2008/layout/HalfCircleOrganizationChart"/>
    <dgm:cxn modelId="{6B5D5BAD-76B9-4F46-A653-3CC8513713AB}" type="presOf" srcId="{FA3CC069-685C-4AB2-99CB-797CAB1B9331}" destId="{76B5BDFA-94B7-4A3A-B3F8-B4AD07F09497}" srcOrd="0" destOrd="0" presId="urn:microsoft.com/office/officeart/2008/layout/HalfCircleOrganizationChart"/>
    <dgm:cxn modelId="{2D8BC201-649D-482F-AFE9-2EF022E6BE23}" type="presOf" srcId="{8D43EDFD-CCA5-4FA5-88EE-D2BFDD8E0BC9}" destId="{A7570E17-5797-401B-8142-89232EF45634}" srcOrd="0" destOrd="0" presId="urn:microsoft.com/office/officeart/2008/layout/HalfCircleOrganizationChart"/>
    <dgm:cxn modelId="{49C09463-291B-479B-AA87-AFAABD47F426}" type="presOf" srcId="{95EA6005-ADFB-4F99-8229-978E4189A78D}" destId="{23E34284-5D3F-4349-90C0-08239A0CAEB1}" srcOrd="0" destOrd="0" presId="urn:microsoft.com/office/officeart/2008/layout/HalfCircleOrganizationChart"/>
    <dgm:cxn modelId="{847DAC59-BC87-4281-98EF-2DB810A35354}" type="presOf" srcId="{1E3C399A-54BA-4816-AEF5-5AF52D4AECCA}" destId="{6B73B4D8-1C95-4174-988A-3BB349500CDE}" srcOrd="1" destOrd="0" presId="urn:microsoft.com/office/officeart/2008/layout/HalfCircleOrganizationChart"/>
    <dgm:cxn modelId="{C183A861-AAA8-4ED1-ABCC-840756DED89C}" type="presOf" srcId="{53C9D3D0-D3EB-4124-8098-AB62A62D372A}" destId="{7426036D-EC75-4B21-8E8B-957C75C4195B}" srcOrd="0" destOrd="0" presId="urn:microsoft.com/office/officeart/2008/layout/HalfCircleOrganizationChart"/>
    <dgm:cxn modelId="{3D553E1D-1392-45AF-BABD-E81347B7662B}" type="presOf" srcId="{1E3C399A-54BA-4816-AEF5-5AF52D4AECCA}" destId="{71EF3D79-9E89-42D1-A79E-D4B5F106EC84}" srcOrd="0" destOrd="0" presId="urn:microsoft.com/office/officeart/2008/layout/HalfCircleOrganizationChart"/>
    <dgm:cxn modelId="{7919F482-AC83-49F3-A2F7-A6A3AF79339C}" type="presParOf" srcId="{E40689B0-0F9C-4DFF-911F-BD29D89AE8C4}" destId="{61AC3ECC-E8F7-4D06-98A2-E9C21A3A8DA9}" srcOrd="0" destOrd="0" presId="urn:microsoft.com/office/officeart/2008/layout/HalfCircleOrganizationChart"/>
    <dgm:cxn modelId="{92FBBE6A-AF0A-4A39-AC8C-7C3A456A82AE}" type="presParOf" srcId="{61AC3ECC-E8F7-4D06-98A2-E9C21A3A8DA9}" destId="{B55D6F82-DE54-490C-AC0C-277A5063F2AD}" srcOrd="0" destOrd="0" presId="urn:microsoft.com/office/officeart/2008/layout/HalfCircleOrganizationChart"/>
    <dgm:cxn modelId="{019BAF5D-46BC-4D1A-A0F1-2DBB0014D3CD}" type="presParOf" srcId="{B55D6F82-DE54-490C-AC0C-277A5063F2AD}" destId="{068F2D93-25D0-46F2-8C60-E07A0D0B2DBC}" srcOrd="0" destOrd="0" presId="urn:microsoft.com/office/officeart/2008/layout/HalfCircleOrganizationChart"/>
    <dgm:cxn modelId="{40D37C65-8467-4AEE-82F9-245C3414FE76}" type="presParOf" srcId="{B55D6F82-DE54-490C-AC0C-277A5063F2AD}" destId="{68A4CBAE-E592-41E3-A8AD-4CB2843F8BA7}" srcOrd="1" destOrd="0" presId="urn:microsoft.com/office/officeart/2008/layout/HalfCircleOrganizationChart"/>
    <dgm:cxn modelId="{8F3A9E5E-9EAE-4D88-A691-CBBCE1CD99C4}" type="presParOf" srcId="{B55D6F82-DE54-490C-AC0C-277A5063F2AD}" destId="{62594ED5-43DA-4C9E-AB6D-D70DC3A0737F}" srcOrd="2" destOrd="0" presId="urn:microsoft.com/office/officeart/2008/layout/HalfCircleOrganizationChart"/>
    <dgm:cxn modelId="{C833ED1B-5C8C-4C65-BFF0-96CA6E18A2A3}" type="presParOf" srcId="{B55D6F82-DE54-490C-AC0C-277A5063F2AD}" destId="{8B2F03D6-3B41-41BD-92C5-8C70733D115C}" srcOrd="3" destOrd="0" presId="urn:microsoft.com/office/officeart/2008/layout/HalfCircleOrganizationChart"/>
    <dgm:cxn modelId="{72DB2A55-43BF-4886-9DF4-024F76A62385}" type="presParOf" srcId="{61AC3ECC-E8F7-4D06-98A2-E9C21A3A8DA9}" destId="{1E3E49D1-B059-43F7-9E27-5E18D6041B3C}" srcOrd="1" destOrd="0" presId="urn:microsoft.com/office/officeart/2008/layout/HalfCircleOrganizationChart"/>
    <dgm:cxn modelId="{8FB5170D-26B6-4C71-B7FC-21F02BE1FCA9}" type="presParOf" srcId="{1E3E49D1-B059-43F7-9E27-5E18D6041B3C}" destId="{B39536B3-1EE9-4C28-8DC3-CEC269585962}" srcOrd="0" destOrd="0" presId="urn:microsoft.com/office/officeart/2008/layout/HalfCircleOrganizationChart"/>
    <dgm:cxn modelId="{D095F35D-D0FD-48EA-BC6C-563DF684D473}" type="presParOf" srcId="{1E3E49D1-B059-43F7-9E27-5E18D6041B3C}" destId="{3DD3B080-BEA5-4D27-AB20-7D82DB0A39FB}" srcOrd="1" destOrd="0" presId="urn:microsoft.com/office/officeart/2008/layout/HalfCircleOrganizationChart"/>
    <dgm:cxn modelId="{08EB6D0D-28B4-4BF7-8767-9D3E5DE6B6DC}" type="presParOf" srcId="{3DD3B080-BEA5-4D27-AB20-7D82DB0A39FB}" destId="{2EE3B8D7-80C2-4399-92AA-816C1EAA8276}" srcOrd="0" destOrd="0" presId="urn:microsoft.com/office/officeart/2008/layout/HalfCircleOrganizationChart"/>
    <dgm:cxn modelId="{5B28AC6A-9CBC-42C8-B876-B3812BC472B6}" type="presParOf" srcId="{2EE3B8D7-80C2-4399-92AA-816C1EAA8276}" destId="{AC4B6B19-314C-4ABD-8806-A40DBE36C1D3}" srcOrd="0" destOrd="0" presId="urn:microsoft.com/office/officeart/2008/layout/HalfCircleOrganizationChart"/>
    <dgm:cxn modelId="{5741C02E-E342-4CAB-8561-A076ECB9DC52}" type="presParOf" srcId="{2EE3B8D7-80C2-4399-92AA-816C1EAA8276}" destId="{67CA3DB1-0CAD-481A-B11D-A5864F7FC4E7}" srcOrd="1" destOrd="0" presId="urn:microsoft.com/office/officeart/2008/layout/HalfCircleOrganizationChart"/>
    <dgm:cxn modelId="{F354528F-ABFB-47E4-9F48-C1CD9E0375A3}" type="presParOf" srcId="{2EE3B8D7-80C2-4399-92AA-816C1EAA8276}" destId="{4F3442E9-08F5-44FD-A542-176D6B963734}" srcOrd="2" destOrd="0" presId="urn:microsoft.com/office/officeart/2008/layout/HalfCircleOrganizationChart"/>
    <dgm:cxn modelId="{7A5FCBA6-CD20-4B29-871B-6A5527BD8A95}" type="presParOf" srcId="{2EE3B8D7-80C2-4399-92AA-816C1EAA8276}" destId="{32F61525-CE04-4BDF-8F47-84516A9A7D2C}" srcOrd="3" destOrd="0" presId="urn:microsoft.com/office/officeart/2008/layout/HalfCircleOrganizationChart"/>
    <dgm:cxn modelId="{3F089960-EAFB-403E-A00A-7F3FB6B6A2E1}" type="presParOf" srcId="{3DD3B080-BEA5-4D27-AB20-7D82DB0A39FB}" destId="{0E25556A-C0ED-4DB8-97A8-29CD04811C61}" srcOrd="1" destOrd="0" presId="urn:microsoft.com/office/officeart/2008/layout/HalfCircleOrganizationChart"/>
    <dgm:cxn modelId="{F9DF1EFE-19AD-408B-912C-3CE43CEF48F5}" type="presParOf" srcId="{0E25556A-C0ED-4DB8-97A8-29CD04811C61}" destId="{75271E4A-531F-4BF7-AB67-A38FF533129A}" srcOrd="0" destOrd="0" presId="urn:microsoft.com/office/officeart/2008/layout/HalfCircleOrganizationChart"/>
    <dgm:cxn modelId="{41F3E9AC-429A-441D-AC58-DEC71D8D6DA2}" type="presParOf" srcId="{0E25556A-C0ED-4DB8-97A8-29CD04811C61}" destId="{B2D97771-9B60-4BE5-BA23-2244C2F4D9B1}" srcOrd="1" destOrd="0" presId="urn:microsoft.com/office/officeart/2008/layout/HalfCircleOrganizationChart"/>
    <dgm:cxn modelId="{A75F74E5-5735-4173-96BC-E8A2B470190D}" type="presParOf" srcId="{B2D97771-9B60-4BE5-BA23-2244C2F4D9B1}" destId="{4DA69420-1CFA-4BF8-AE2D-F116F6037282}" srcOrd="0" destOrd="0" presId="urn:microsoft.com/office/officeart/2008/layout/HalfCircleOrganizationChart"/>
    <dgm:cxn modelId="{6E17D686-839A-4794-B304-625D65692736}" type="presParOf" srcId="{4DA69420-1CFA-4BF8-AE2D-F116F6037282}" destId="{71EF3D79-9E89-42D1-A79E-D4B5F106EC84}" srcOrd="0" destOrd="0" presId="urn:microsoft.com/office/officeart/2008/layout/HalfCircleOrganizationChart"/>
    <dgm:cxn modelId="{43999077-C847-404D-92AB-D715CE2E3A2A}" type="presParOf" srcId="{4DA69420-1CFA-4BF8-AE2D-F116F6037282}" destId="{996C3ED6-0872-40D7-86AB-8E8262EB4A64}" srcOrd="1" destOrd="0" presId="urn:microsoft.com/office/officeart/2008/layout/HalfCircleOrganizationChart"/>
    <dgm:cxn modelId="{9C212E82-2506-49C7-8C93-3F4189E331DD}" type="presParOf" srcId="{4DA69420-1CFA-4BF8-AE2D-F116F6037282}" destId="{A65AB683-0D1B-4A4B-BD31-363E1D422E55}" srcOrd="2" destOrd="0" presId="urn:microsoft.com/office/officeart/2008/layout/HalfCircleOrganizationChart"/>
    <dgm:cxn modelId="{EA83FA53-111E-43FF-A1ED-22B79D8B25D0}" type="presParOf" srcId="{4DA69420-1CFA-4BF8-AE2D-F116F6037282}" destId="{6B73B4D8-1C95-4174-988A-3BB349500CDE}" srcOrd="3" destOrd="0" presId="urn:microsoft.com/office/officeart/2008/layout/HalfCircleOrganizationChart"/>
    <dgm:cxn modelId="{8B03DFBD-1EB9-4EFC-895C-B6D744692197}" type="presParOf" srcId="{B2D97771-9B60-4BE5-BA23-2244C2F4D9B1}" destId="{21961D24-E9CA-41E5-81A7-877F20205715}" srcOrd="1" destOrd="0" presId="urn:microsoft.com/office/officeart/2008/layout/HalfCircleOrganizationChart"/>
    <dgm:cxn modelId="{BBB7E45A-B70B-4B42-AD5D-CEA669F99FF7}" type="presParOf" srcId="{B2D97771-9B60-4BE5-BA23-2244C2F4D9B1}" destId="{6462791C-19D8-446C-879C-2C2E33A2FD32}" srcOrd="2" destOrd="0" presId="urn:microsoft.com/office/officeart/2008/layout/HalfCircleOrganizationChart"/>
    <dgm:cxn modelId="{5D56F8E7-14CC-4C38-8285-10A1528D112D}" type="presParOf" srcId="{0E25556A-C0ED-4DB8-97A8-29CD04811C61}" destId="{A7570E17-5797-401B-8142-89232EF45634}" srcOrd="2" destOrd="0" presId="urn:microsoft.com/office/officeart/2008/layout/HalfCircleOrganizationChart"/>
    <dgm:cxn modelId="{BC8D06F6-AC94-4C4C-9790-482D4223EAE5}" type="presParOf" srcId="{0E25556A-C0ED-4DB8-97A8-29CD04811C61}" destId="{C85289DD-E068-4B47-9406-8810FFD14900}" srcOrd="3" destOrd="0" presId="urn:microsoft.com/office/officeart/2008/layout/HalfCircleOrganizationChart"/>
    <dgm:cxn modelId="{51C81395-8C39-416C-B401-078D8009DDEE}" type="presParOf" srcId="{C85289DD-E068-4B47-9406-8810FFD14900}" destId="{7A4A6FAA-B585-4F41-AD45-56A912FDDF53}" srcOrd="0" destOrd="0" presId="urn:microsoft.com/office/officeart/2008/layout/HalfCircleOrganizationChart"/>
    <dgm:cxn modelId="{B85C619D-9895-467A-ACF1-43890AF2BF6A}" type="presParOf" srcId="{7A4A6FAA-B585-4F41-AD45-56A912FDDF53}" destId="{F463C073-A5AD-4203-8D9E-1F9D6029EC95}" srcOrd="0" destOrd="0" presId="urn:microsoft.com/office/officeart/2008/layout/HalfCircleOrganizationChart"/>
    <dgm:cxn modelId="{E30D5974-E3BD-421D-A9AF-04F858E86D65}" type="presParOf" srcId="{7A4A6FAA-B585-4F41-AD45-56A912FDDF53}" destId="{2D1150A6-7E31-400A-ABD4-E76C5CBED82C}" srcOrd="1" destOrd="0" presId="urn:microsoft.com/office/officeart/2008/layout/HalfCircleOrganizationChart"/>
    <dgm:cxn modelId="{587671D6-E4CF-4A28-B8C8-A8D449F35FA4}" type="presParOf" srcId="{7A4A6FAA-B585-4F41-AD45-56A912FDDF53}" destId="{73FC6474-7324-4D31-9D77-32DE79C809B2}" srcOrd="2" destOrd="0" presId="urn:microsoft.com/office/officeart/2008/layout/HalfCircleOrganizationChart"/>
    <dgm:cxn modelId="{3E6F620A-24AF-449A-975A-D1E1D4B4ADA3}" type="presParOf" srcId="{7A4A6FAA-B585-4F41-AD45-56A912FDDF53}" destId="{20CE2CB7-732F-4BD9-B83C-72559B930E09}" srcOrd="3" destOrd="0" presId="urn:microsoft.com/office/officeart/2008/layout/HalfCircleOrganizationChart"/>
    <dgm:cxn modelId="{C012A23E-FDAB-43B7-9BFF-B082ABE52D21}" type="presParOf" srcId="{C85289DD-E068-4B47-9406-8810FFD14900}" destId="{EF8A428D-257A-44D1-852D-E9D444F39F95}" srcOrd="1" destOrd="0" presId="urn:microsoft.com/office/officeart/2008/layout/HalfCircleOrganizationChart"/>
    <dgm:cxn modelId="{E18E8CAD-4E51-4B6D-B083-86FD10160E56}" type="presParOf" srcId="{C85289DD-E068-4B47-9406-8810FFD14900}" destId="{EC221546-74A3-456D-9935-3003A9FE7933}" srcOrd="2" destOrd="0" presId="urn:microsoft.com/office/officeart/2008/layout/HalfCircleOrganizationChart"/>
    <dgm:cxn modelId="{61C733B4-64F2-43D4-B8BC-4E433C7AEBE7}" type="presParOf" srcId="{0E25556A-C0ED-4DB8-97A8-29CD04811C61}" destId="{E1C00406-DDA1-4FDA-94C8-6CD6031EEE2F}" srcOrd="4" destOrd="0" presId="urn:microsoft.com/office/officeart/2008/layout/HalfCircleOrganizationChart"/>
    <dgm:cxn modelId="{323E4E2C-3110-4E33-B18D-36443BC7AF6C}" type="presParOf" srcId="{0E25556A-C0ED-4DB8-97A8-29CD04811C61}" destId="{CF0E0026-3CE4-42F7-8783-4EBFE90E44D5}" srcOrd="5" destOrd="0" presId="urn:microsoft.com/office/officeart/2008/layout/HalfCircleOrganizationChart"/>
    <dgm:cxn modelId="{AA1C2CA6-BEEA-49A2-B9F7-D8C14FA05509}" type="presParOf" srcId="{CF0E0026-3CE4-42F7-8783-4EBFE90E44D5}" destId="{1D619BE6-B06F-45AD-8071-536895A80F9E}" srcOrd="0" destOrd="0" presId="urn:microsoft.com/office/officeart/2008/layout/HalfCircleOrganizationChart"/>
    <dgm:cxn modelId="{EE6B501A-D8E7-4F9A-BFF2-758017F36EEA}" type="presParOf" srcId="{1D619BE6-B06F-45AD-8071-536895A80F9E}" destId="{12053625-04B4-49A8-90A0-8B327CFEB0EE}" srcOrd="0" destOrd="0" presId="urn:microsoft.com/office/officeart/2008/layout/HalfCircleOrganizationChart"/>
    <dgm:cxn modelId="{BEB50648-DE1B-445B-B30A-75D1352C8006}" type="presParOf" srcId="{1D619BE6-B06F-45AD-8071-536895A80F9E}" destId="{93128093-F62B-4C9F-A8FD-2233149242BC}" srcOrd="1" destOrd="0" presId="urn:microsoft.com/office/officeart/2008/layout/HalfCircleOrganizationChart"/>
    <dgm:cxn modelId="{616B158F-D75E-490E-B3CB-696C70FA2EC2}" type="presParOf" srcId="{1D619BE6-B06F-45AD-8071-536895A80F9E}" destId="{F647587D-B088-47C0-B5A7-96DBB8A2E9F7}" srcOrd="2" destOrd="0" presId="urn:microsoft.com/office/officeart/2008/layout/HalfCircleOrganizationChart"/>
    <dgm:cxn modelId="{FD7418F6-F8E0-49F1-9F4E-BD37D3B5FF8E}" type="presParOf" srcId="{1D619BE6-B06F-45AD-8071-536895A80F9E}" destId="{EE4867C8-83D0-47EE-BDE9-0DCDD35794C0}" srcOrd="3" destOrd="0" presId="urn:microsoft.com/office/officeart/2008/layout/HalfCircleOrganizationChart"/>
    <dgm:cxn modelId="{64531548-9FA1-4EB2-A957-B5B279B1A2EB}" type="presParOf" srcId="{CF0E0026-3CE4-42F7-8783-4EBFE90E44D5}" destId="{D7081A9F-FBDB-4D1F-A22F-8A79FD5202E7}" srcOrd="1" destOrd="0" presId="urn:microsoft.com/office/officeart/2008/layout/HalfCircleOrganizationChart"/>
    <dgm:cxn modelId="{471997CE-570D-4355-BE93-44B55E8A0D91}" type="presParOf" srcId="{CF0E0026-3CE4-42F7-8783-4EBFE90E44D5}" destId="{7725CE50-5574-4EFD-B693-494531D1F568}" srcOrd="2" destOrd="0" presId="urn:microsoft.com/office/officeart/2008/layout/HalfCircleOrganizationChart"/>
    <dgm:cxn modelId="{7A16E7E0-4AAC-41CB-9FE4-88810D34DCE3}" type="presParOf" srcId="{3DD3B080-BEA5-4D27-AB20-7D82DB0A39FB}" destId="{3A2EBE66-D67A-4913-8730-762E85E85DA4}" srcOrd="2" destOrd="0" presId="urn:microsoft.com/office/officeart/2008/layout/HalfCircleOrganizationChart"/>
    <dgm:cxn modelId="{AB9D5C60-9743-40D1-A488-CD5DAFE08338}" type="presParOf" srcId="{1E3E49D1-B059-43F7-9E27-5E18D6041B3C}" destId="{7426036D-EC75-4B21-8E8B-957C75C4195B}" srcOrd="2" destOrd="0" presId="urn:microsoft.com/office/officeart/2008/layout/HalfCircleOrganizationChart"/>
    <dgm:cxn modelId="{B4580183-E781-4772-9F5C-8F74036D1BEB}" type="presParOf" srcId="{1E3E49D1-B059-43F7-9E27-5E18D6041B3C}" destId="{D8741956-5DA1-4C4B-B217-F46F4B6CE176}" srcOrd="3" destOrd="0" presId="urn:microsoft.com/office/officeart/2008/layout/HalfCircleOrganizationChart"/>
    <dgm:cxn modelId="{2DA7BCB5-49B6-4FC7-9224-952DEBF451EC}" type="presParOf" srcId="{D8741956-5DA1-4C4B-B217-F46F4B6CE176}" destId="{F322AD53-22E1-4040-879E-B7EAE847ED5C}" srcOrd="0" destOrd="0" presId="urn:microsoft.com/office/officeart/2008/layout/HalfCircleOrganizationChart"/>
    <dgm:cxn modelId="{C23D2133-DC72-43A7-8DD3-498D37E678DB}" type="presParOf" srcId="{F322AD53-22E1-4040-879E-B7EAE847ED5C}" destId="{23E34284-5D3F-4349-90C0-08239A0CAEB1}" srcOrd="0" destOrd="0" presId="urn:microsoft.com/office/officeart/2008/layout/HalfCircleOrganizationChart"/>
    <dgm:cxn modelId="{E25F0A74-FBB7-4CE2-9E4C-E61C5FBC460A}" type="presParOf" srcId="{F322AD53-22E1-4040-879E-B7EAE847ED5C}" destId="{FE6D6835-BAA8-4277-91BA-BE1237054B01}" srcOrd="1" destOrd="0" presId="urn:microsoft.com/office/officeart/2008/layout/HalfCircleOrganizationChart"/>
    <dgm:cxn modelId="{FE272C6E-105A-4379-9B0A-AB815C4006CE}" type="presParOf" srcId="{F322AD53-22E1-4040-879E-B7EAE847ED5C}" destId="{855EAF34-8586-4B2B-9BA1-EF320BAA33E6}" srcOrd="2" destOrd="0" presId="urn:microsoft.com/office/officeart/2008/layout/HalfCircleOrganizationChart"/>
    <dgm:cxn modelId="{A39150E6-13E8-40E4-9674-59EB0073CF21}" type="presParOf" srcId="{F322AD53-22E1-4040-879E-B7EAE847ED5C}" destId="{75F82DC9-2283-488E-8463-59B839309964}" srcOrd="3" destOrd="0" presId="urn:microsoft.com/office/officeart/2008/layout/HalfCircleOrganizationChart"/>
    <dgm:cxn modelId="{99E38916-7429-47ED-A279-715DF68B95CA}" type="presParOf" srcId="{D8741956-5DA1-4C4B-B217-F46F4B6CE176}" destId="{25D9EBB1-BF41-4451-97EC-7EC32CA17E06}" srcOrd="1" destOrd="0" presId="urn:microsoft.com/office/officeart/2008/layout/HalfCircleOrganizationChart"/>
    <dgm:cxn modelId="{B4A565CF-EC62-4D32-ADEA-7DBCD197DC2E}" type="presParOf" srcId="{25D9EBB1-BF41-4451-97EC-7EC32CA17E06}" destId="{76B5BDFA-94B7-4A3A-B3F8-B4AD07F09497}" srcOrd="0" destOrd="0" presId="urn:microsoft.com/office/officeart/2008/layout/HalfCircleOrganizationChart"/>
    <dgm:cxn modelId="{2D7D91E9-7AEB-4B84-BCF5-9D42E46B1AE7}" type="presParOf" srcId="{25D9EBB1-BF41-4451-97EC-7EC32CA17E06}" destId="{EDC2BD87-3E58-4378-9177-32A6F5E56E2E}" srcOrd="1" destOrd="0" presId="urn:microsoft.com/office/officeart/2008/layout/HalfCircleOrganizationChart"/>
    <dgm:cxn modelId="{D6638F39-11BA-4FFA-BB80-3B795D519A97}" type="presParOf" srcId="{EDC2BD87-3E58-4378-9177-32A6F5E56E2E}" destId="{540498D7-707C-43A9-8AC5-6203558B5AC2}" srcOrd="0" destOrd="0" presId="urn:microsoft.com/office/officeart/2008/layout/HalfCircleOrganizationChart"/>
    <dgm:cxn modelId="{0E29DE16-AB33-4017-9C1D-818627C718AF}" type="presParOf" srcId="{540498D7-707C-43A9-8AC5-6203558B5AC2}" destId="{981B9D19-8A8B-4D89-9E1D-F3424D5CFF51}" srcOrd="0" destOrd="0" presId="urn:microsoft.com/office/officeart/2008/layout/HalfCircleOrganizationChart"/>
    <dgm:cxn modelId="{459E3888-A260-4406-ADDC-A076FBA01360}" type="presParOf" srcId="{540498D7-707C-43A9-8AC5-6203558B5AC2}" destId="{D12DCD1A-FE6C-4EB2-95A0-1C4364F428A7}" srcOrd="1" destOrd="0" presId="urn:microsoft.com/office/officeart/2008/layout/HalfCircleOrganizationChart"/>
    <dgm:cxn modelId="{EA423CA6-EF36-4657-AC35-F870F1F236E3}" type="presParOf" srcId="{540498D7-707C-43A9-8AC5-6203558B5AC2}" destId="{11EDED2A-04CB-4248-A56A-52C80D9A0E37}" srcOrd="2" destOrd="0" presId="urn:microsoft.com/office/officeart/2008/layout/HalfCircleOrganizationChart"/>
    <dgm:cxn modelId="{538202A5-78C1-4C64-80DB-A696DA8D8A6B}" type="presParOf" srcId="{540498D7-707C-43A9-8AC5-6203558B5AC2}" destId="{FA0629B6-C907-4233-BCBF-C5620AB8763C}" srcOrd="3" destOrd="0" presId="urn:microsoft.com/office/officeart/2008/layout/HalfCircleOrganizationChart"/>
    <dgm:cxn modelId="{ACA427C4-6ADC-4A6D-B206-A14CFC1689CF}" type="presParOf" srcId="{EDC2BD87-3E58-4378-9177-32A6F5E56E2E}" destId="{CEA5AFF9-C8A2-4537-9888-FC17BA7CF7D1}" srcOrd="1" destOrd="0" presId="urn:microsoft.com/office/officeart/2008/layout/HalfCircleOrganizationChart"/>
    <dgm:cxn modelId="{7939B408-8D81-4C07-B501-E5F46B681FA6}" type="presParOf" srcId="{EDC2BD87-3E58-4378-9177-32A6F5E56E2E}" destId="{A5A952A6-2E48-45D2-B09E-DADB5A356174}" srcOrd="2" destOrd="0" presId="urn:microsoft.com/office/officeart/2008/layout/HalfCircleOrganizationChart"/>
    <dgm:cxn modelId="{20726811-9FA4-490A-8F03-02446630C355}" type="presParOf" srcId="{25D9EBB1-BF41-4451-97EC-7EC32CA17E06}" destId="{10435D1C-2382-4ACA-9708-0029B8AFF0B4}" srcOrd="2" destOrd="0" presId="urn:microsoft.com/office/officeart/2008/layout/HalfCircleOrganizationChart"/>
    <dgm:cxn modelId="{A373FCD1-11C7-4437-A082-4B4441D76144}" type="presParOf" srcId="{25D9EBB1-BF41-4451-97EC-7EC32CA17E06}" destId="{2909D024-DBAF-44BF-A696-DAFCB74241E6}" srcOrd="3" destOrd="0" presId="urn:microsoft.com/office/officeart/2008/layout/HalfCircleOrganizationChart"/>
    <dgm:cxn modelId="{EDB96747-8D7F-42EB-A845-E621ED68A337}" type="presParOf" srcId="{2909D024-DBAF-44BF-A696-DAFCB74241E6}" destId="{5843E645-BE03-45E8-A2F0-8894E653051F}" srcOrd="0" destOrd="0" presId="urn:microsoft.com/office/officeart/2008/layout/HalfCircleOrganizationChart"/>
    <dgm:cxn modelId="{92144CD4-F11C-4F01-A7DF-C351C53BAF82}" type="presParOf" srcId="{5843E645-BE03-45E8-A2F0-8894E653051F}" destId="{7FF0068F-D427-48D4-A5D1-4BBCF53DAD07}" srcOrd="0" destOrd="0" presId="urn:microsoft.com/office/officeart/2008/layout/HalfCircleOrganizationChart"/>
    <dgm:cxn modelId="{2AB1ED05-9D65-47D0-992A-9A3173F94C67}" type="presParOf" srcId="{5843E645-BE03-45E8-A2F0-8894E653051F}" destId="{1DB51BD6-CBBD-419F-9752-6C6A5AB6A945}" srcOrd="1" destOrd="0" presId="urn:microsoft.com/office/officeart/2008/layout/HalfCircleOrganizationChart"/>
    <dgm:cxn modelId="{DDE4E051-33C9-484D-AC42-E488E872EF6F}" type="presParOf" srcId="{5843E645-BE03-45E8-A2F0-8894E653051F}" destId="{B2A52B44-2947-4CC2-AA7A-B82F133DDDCA}" srcOrd="2" destOrd="0" presId="urn:microsoft.com/office/officeart/2008/layout/HalfCircleOrganizationChart"/>
    <dgm:cxn modelId="{1ECE9B87-8D33-4571-8FD4-4D620781D63B}" type="presParOf" srcId="{5843E645-BE03-45E8-A2F0-8894E653051F}" destId="{A51A3945-651F-4874-8532-77DFB3BD5EE0}" srcOrd="3" destOrd="0" presId="urn:microsoft.com/office/officeart/2008/layout/HalfCircleOrganizationChart"/>
    <dgm:cxn modelId="{10C11F9C-BD8D-4E47-B8AF-1D8F8699AEDC}" type="presParOf" srcId="{2909D024-DBAF-44BF-A696-DAFCB74241E6}" destId="{DD29DE80-1CEA-45C5-8ACD-E0FF2BE2D648}" srcOrd="1" destOrd="0" presId="urn:microsoft.com/office/officeart/2008/layout/HalfCircleOrganizationChart"/>
    <dgm:cxn modelId="{5E80636E-E311-4EFD-9A95-155B9C7BF28E}" type="presParOf" srcId="{2909D024-DBAF-44BF-A696-DAFCB74241E6}" destId="{A141EDD4-E2E3-4622-9095-B12C1F5A6687}" srcOrd="2" destOrd="0" presId="urn:microsoft.com/office/officeart/2008/layout/HalfCircleOrganizationChart"/>
    <dgm:cxn modelId="{B593243E-2EBA-446A-B792-B1D5BBE4DE8C}" type="presParOf" srcId="{D8741956-5DA1-4C4B-B217-F46F4B6CE176}" destId="{C286D98C-0864-4340-890E-A478C83F629B}" srcOrd="2" destOrd="0" presId="urn:microsoft.com/office/officeart/2008/layout/HalfCircleOrganizationChart"/>
    <dgm:cxn modelId="{BAEF1DDD-F94C-48E0-9C1B-CB62140946AF}" type="presParOf" srcId="{61AC3ECC-E8F7-4D06-98A2-E9C21A3A8DA9}" destId="{EA907BBA-CB84-4E12-A525-FE7826E90C8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39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40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5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7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9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8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/>
              <a:t>Mu Sigma Confidential</a:t>
            </a:r>
            <a:endParaRPr lang="en-US" sz="12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3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5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8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0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0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Facts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Performance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 Situation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Imperatives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Situation – Current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undisputed facts about the client and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Desired Future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Where would the client like to be?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Complications – The Gap / Trigger</a:t>
                      </a:r>
                      <a:endParaRPr lang="en-US" sz="1400" dirty="0"/>
                    </a:p>
                  </a:txBody>
                  <a:tcPr anchor="ctr"/>
                </a:tc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Questions – which</a:t>
                      </a:r>
                      <a:r>
                        <a:rPr lang="en-US" sz="1400" baseline="0" dirty="0" smtClean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26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tensity.com/wp-content/uploads/industry_report_hospitality.pdf" TargetMode="External"/><Relationship Id="rId2" Type="http://schemas.openxmlformats.org/officeDocument/2006/relationships/hyperlink" Target="http://www.irs.gov/Businesses/Hotel-Industry-Overview---Complete-Ver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rriottvacationclub.com/timeshare-ownership/index.shtml" TargetMode="External"/><Relationship Id="rId4" Type="http://schemas.openxmlformats.org/officeDocument/2006/relationships/hyperlink" Target="http://www.rci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Hospitality Business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21 March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Training Document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hospitality business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5936" y="4269130"/>
            <a:ext cx="874109" cy="781336"/>
          </a:xfrm>
          <a:prstGeom prst="ellipse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Perishability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978204" y="1623654"/>
            <a:ext cx="3805386" cy="3426812"/>
            <a:chOff x="2978204" y="1623654"/>
            <a:chExt cx="3805386" cy="3426812"/>
          </a:xfrm>
        </p:grpSpPr>
        <p:sp>
          <p:nvSpPr>
            <p:cNvPr id="4" name="Oval 3"/>
            <p:cNvSpPr/>
            <p:nvPr/>
          </p:nvSpPr>
          <p:spPr bwMode="auto">
            <a:xfrm>
              <a:off x="2978204" y="342006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Inseparability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09297" y="162365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Intangibility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35234" y="2241447"/>
              <a:ext cx="874109" cy="781336"/>
            </a:xfrm>
            <a:prstGeom prst="ellipse">
              <a:avLst/>
            </a:prstGeom>
            <a:solidFill>
              <a:srgbClr val="8E22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  Perception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Oriented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74119" y="4269130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Labor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Intensive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33050" y="217784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Availability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069818" y="2716866"/>
              <a:ext cx="1573396" cy="1406404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b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HOSPITALITY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09481" y="334193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Repetitive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97172" y="5241851"/>
            <a:ext cx="7304568" cy="769441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Perception oriented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Positive “word-of-mouth” information crucial to the success of a hospitality player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Maintaining brand image utmost importance as sales depend on it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Providing quality service in every aspect improves brand image</a:t>
            </a:r>
          </a:p>
        </p:txBody>
      </p:sp>
    </p:spTree>
    <p:extLst>
      <p:ext uri="{BB962C8B-B14F-4D97-AF65-F5344CB8AC3E}">
        <p14:creationId xmlns:p14="http://schemas.microsoft.com/office/powerpoint/2010/main" val="12650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 bwMode="auto">
          <a:xfrm>
            <a:off x="3339825" y="3171051"/>
            <a:ext cx="3067833" cy="3339921"/>
          </a:xfrm>
          <a:prstGeom prst="ellipse">
            <a:avLst/>
          </a:prstGeom>
          <a:solidFill>
            <a:srgbClr val="E2E1C0">
              <a:alpha val="25000"/>
            </a:srgb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1200" dirty="0">
              <a:solidFill>
                <a:schemeClr val="tx1"/>
              </a:solidFill>
            </a:endParaRPr>
          </a:p>
          <a:p>
            <a:pPr eaLnBrk="1" hangingPunct="1">
              <a:spcBef>
                <a:spcPct val="1000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</a:rPr>
              <a:t>   Natural Attractions</a:t>
            </a:r>
          </a:p>
          <a:p>
            <a:pPr eaLnBrk="1" hangingPunct="1">
              <a:spcBef>
                <a:spcPct val="100000"/>
              </a:spcBef>
              <a:buClrTx/>
            </a:pPr>
            <a:r>
              <a:rPr lang="en-US" sz="1200" dirty="0">
                <a:solidFill>
                  <a:schemeClr val="tx1"/>
                </a:solidFill>
              </a:rPr>
              <a:t>Historical </a:t>
            </a:r>
            <a:r>
              <a:rPr lang="en-US" sz="1200" dirty="0" smtClean="0">
                <a:solidFill>
                  <a:schemeClr val="tx1"/>
                </a:solidFill>
              </a:rPr>
              <a:t>Sites</a:t>
            </a:r>
            <a:endParaRPr lang="en-US" sz="1200" dirty="0">
              <a:solidFill>
                <a:schemeClr val="tx1"/>
              </a:solidFill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Business Meetings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Trade Shows</a:t>
            </a:r>
          </a:p>
          <a:p>
            <a:pPr eaLnBrk="1" hangingPunct="1">
              <a:spcBef>
                <a:spcPct val="100000"/>
              </a:spcBef>
              <a:buClrTx/>
            </a:pPr>
            <a:r>
              <a:rPr lang="en-US" sz="1200" dirty="0">
                <a:solidFill>
                  <a:schemeClr val="tx1"/>
                </a:solidFill>
              </a:rPr>
              <a:t>Infrastructure Development</a:t>
            </a:r>
          </a:p>
          <a:p>
            <a:pPr eaLnBrk="1" hangingPunct="1">
              <a:spcBef>
                <a:spcPts val="1200"/>
              </a:spcBef>
              <a:buClrTx/>
            </a:pPr>
            <a:r>
              <a:rPr lang="en-US" sz="1200" dirty="0">
                <a:solidFill>
                  <a:schemeClr val="tx1"/>
                </a:solidFill>
              </a:rPr>
              <a:t>Entertainment 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31082" y="1154468"/>
            <a:ext cx="3064421" cy="3331265"/>
          </a:xfrm>
          <a:prstGeom prst="ellipse">
            <a:avLst/>
          </a:prstGeom>
          <a:solidFill>
            <a:srgbClr val="006666">
              <a:alpha val="2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100000"/>
              </a:spcBef>
              <a:buClrTx/>
            </a:pPr>
            <a:r>
              <a:rPr lang="en-US" sz="1200" b="0" dirty="0" smtClean="0">
                <a:solidFill>
                  <a:schemeClr val="tx1"/>
                </a:solidFill>
              </a:rPr>
              <a:t>Clubs</a:t>
            </a:r>
          </a:p>
          <a:p>
            <a:pPr lvl="1" eaLnBrk="1" hangingPunct="1">
              <a:spcBef>
                <a:spcPct val="1000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</a:rPr>
              <a:t>Recreation Amenities</a:t>
            </a:r>
          </a:p>
          <a:p>
            <a:pPr lvl="1" eaLnBrk="1" hangingPunct="1">
              <a:spcBef>
                <a:spcPct val="100000"/>
              </a:spcBef>
              <a:buClrTx/>
            </a:pPr>
            <a:r>
              <a:rPr lang="en-US" sz="1200" b="0" dirty="0" smtClean="0">
                <a:solidFill>
                  <a:schemeClr val="tx1"/>
                </a:solidFill>
              </a:rPr>
              <a:t>Retail Stores</a:t>
            </a:r>
          </a:p>
          <a:p>
            <a:pPr lvl="1" eaLnBrk="1" hangingPunct="1">
              <a:spcBef>
                <a:spcPct val="1000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</a:rPr>
              <a:t>Contract Food Services</a:t>
            </a:r>
          </a:p>
          <a:p>
            <a:pPr lvl="1" eaLnBrk="1" hangingPunct="1">
              <a:spcBef>
                <a:spcPct val="100000"/>
              </a:spcBef>
              <a:buClrTx/>
            </a:pPr>
            <a:r>
              <a:rPr lang="en-US" sz="1200" b="0" dirty="0" smtClean="0">
                <a:solidFill>
                  <a:schemeClr val="tx1"/>
                </a:solidFill>
              </a:rPr>
              <a:t>Event Management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223204" y="1219200"/>
            <a:ext cx="3067833" cy="3339921"/>
          </a:xfrm>
          <a:prstGeom prst="ellipse">
            <a:avLst/>
          </a:prstGeom>
          <a:solidFill>
            <a:srgbClr val="800000">
              <a:alpha val="2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1200" b="0" dirty="0" smtClean="0">
              <a:solidFill>
                <a:schemeClr val="bg1"/>
              </a:solidFill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</a:rPr>
              <a:t>Transportation &amp;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Navigation </a:t>
            </a:r>
            <a:r>
              <a:rPr lang="en-US" sz="1200" b="0" dirty="0" smtClean="0">
                <a:solidFill>
                  <a:schemeClr val="tx1"/>
                </a:solidFill>
              </a:rPr>
              <a:t>systems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Maps &amp; guides</a:t>
            </a:r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Hospitality business is interlinked and dependent with the entities of Travel and Tourism business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45" y="3648270"/>
            <a:ext cx="12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Events &amp; Conventions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1290" y="1325592"/>
            <a:ext cx="127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Travel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2875" y="1325592"/>
            <a:ext cx="148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Hospitality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34502" y="6173549"/>
            <a:ext cx="127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Tourism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2643" y="2421579"/>
            <a:ext cx="12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Concierge Services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1869" y="3598598"/>
            <a:ext cx="111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Advertising Media &amp; Infotainment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4334" y="3123948"/>
            <a:ext cx="1609859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L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R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829" y="4841011"/>
            <a:ext cx="2054961" cy="781752"/>
          </a:xfrm>
          <a:prstGeom prst="rect">
            <a:avLst/>
          </a:prstGeom>
          <a:solidFill>
            <a:srgbClr val="E7C707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/>
              <a:t>L = Lodging</a:t>
            </a:r>
          </a:p>
          <a:p>
            <a:pPr algn="l"/>
            <a:r>
              <a:rPr lang="en-US" sz="1400" b="1" dirty="0" smtClean="0"/>
              <a:t>R = Restaurant</a:t>
            </a:r>
          </a:p>
          <a:p>
            <a:pPr algn="l"/>
            <a:r>
              <a:rPr lang="en-US" sz="1400" b="1" dirty="0" smtClean="0"/>
              <a:t>TA = Travel Agencies</a:t>
            </a:r>
          </a:p>
        </p:txBody>
      </p:sp>
    </p:spTree>
    <p:extLst>
      <p:ext uri="{BB962C8B-B14F-4D97-AF65-F5344CB8AC3E}">
        <p14:creationId xmlns:p14="http://schemas.microsoft.com/office/powerpoint/2010/main" val="21035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hospitality business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856764" y="1381117"/>
            <a:ext cx="1345842" cy="2456779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/>
              <a:t>Lodging</a:t>
            </a:r>
            <a:endParaRPr lang="en-US" sz="1600" b="1" dirty="0"/>
          </a:p>
          <a:p>
            <a:pPr algn="just">
              <a:buSzPct val="80000"/>
            </a:pPr>
            <a:r>
              <a:rPr lang="en-US" dirty="0" smtClean="0"/>
              <a:t>- House keeping</a:t>
            </a:r>
          </a:p>
          <a:p>
            <a:pPr algn="just">
              <a:buSzPct val="80000"/>
            </a:pPr>
            <a:r>
              <a:rPr lang="en-US" dirty="0" smtClean="0"/>
              <a:t>- Front office</a:t>
            </a:r>
          </a:p>
          <a:p>
            <a:pPr algn="just">
              <a:buSzPct val="80000"/>
            </a:pPr>
            <a:r>
              <a:rPr lang="en-US" dirty="0" smtClean="0"/>
              <a:t>- Engineering &amp; </a:t>
            </a:r>
          </a:p>
          <a:p>
            <a:pPr algn="just">
              <a:buSzPct val="80000"/>
            </a:pPr>
            <a:r>
              <a:rPr lang="en-US" dirty="0" smtClean="0"/>
              <a:t>maintenance</a:t>
            </a:r>
          </a:p>
          <a:p>
            <a:pPr algn="just">
              <a:buSzPct val="80000"/>
            </a:pPr>
            <a:r>
              <a:rPr lang="en-US" dirty="0" smtClean="0"/>
              <a:t>- Security</a:t>
            </a:r>
          </a:p>
          <a:p>
            <a:pPr algn="just">
              <a:buSzPct val="80000"/>
            </a:pPr>
            <a:r>
              <a:rPr lang="en-US" dirty="0" smtClean="0"/>
              <a:t>- Others </a:t>
            </a:r>
          </a:p>
          <a:p>
            <a:pPr algn="just">
              <a:buSzPct val="80000"/>
            </a:pPr>
            <a:r>
              <a:rPr lang="en-US" dirty="0" smtClean="0"/>
              <a:t>(Room / Concierge</a:t>
            </a:r>
          </a:p>
          <a:p>
            <a:pPr algn="just">
              <a:buSzPct val="80000"/>
            </a:pPr>
            <a:r>
              <a:rPr lang="en-US" dirty="0" smtClean="0"/>
              <a:t> service etc.)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58248" y="1381117"/>
            <a:ext cx="1345842" cy="2456779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latinLnBrk="0">
              <a:lnSpc>
                <a:spcPct val="100000"/>
              </a:lnSpc>
              <a:buSzTx/>
              <a:tabLst/>
            </a:pPr>
            <a:r>
              <a:rPr lang="en-US" sz="1600" b="1" dirty="0"/>
              <a:t>Food &amp; </a:t>
            </a:r>
          </a:p>
          <a:p>
            <a:pPr marR="0" defTabSz="914400" latinLnBrk="0">
              <a:lnSpc>
                <a:spcPct val="100000"/>
              </a:lnSpc>
              <a:buSzTx/>
              <a:tabLst/>
            </a:pPr>
            <a:r>
              <a:rPr lang="en-US" sz="1600" b="1" dirty="0" smtClean="0"/>
              <a:t>Beverage</a:t>
            </a:r>
          </a:p>
          <a:p>
            <a:pPr algn="just">
              <a:buSzPct val="80000"/>
            </a:pPr>
            <a:r>
              <a:rPr lang="en-US" dirty="0"/>
              <a:t>- </a:t>
            </a:r>
            <a:r>
              <a:rPr lang="en-US" dirty="0" smtClean="0"/>
              <a:t>Kitchen</a:t>
            </a:r>
            <a:endParaRPr lang="en-US" dirty="0"/>
          </a:p>
          <a:p>
            <a:pPr algn="just">
              <a:buSzPct val="80000"/>
            </a:pPr>
            <a:r>
              <a:rPr lang="en-US" dirty="0" smtClean="0"/>
              <a:t>- Stewarding </a:t>
            </a:r>
          </a:p>
          <a:p>
            <a:pPr algn="just">
              <a:buSzPct val="80000"/>
            </a:pPr>
            <a:r>
              <a:rPr lang="en-US" dirty="0" smtClean="0"/>
              <a:t>Department</a:t>
            </a:r>
          </a:p>
          <a:p>
            <a:pPr algn="just">
              <a:buSzPct val="80000"/>
            </a:pPr>
            <a:endParaRPr lang="en-US" dirty="0"/>
          </a:p>
          <a:p>
            <a:pPr marR="0" defTabSz="914400" latinLnBrk="0">
              <a:lnSpc>
                <a:spcPct val="100000"/>
              </a:lnSpc>
              <a:buSzTx/>
              <a:tabLst/>
            </a:pP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659732" y="1381117"/>
            <a:ext cx="1345842" cy="2456779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/>
              <a:t>Restaurant</a:t>
            </a:r>
            <a:endParaRPr lang="en-US" sz="1600" b="1" dirty="0"/>
          </a:p>
          <a:p>
            <a:r>
              <a:rPr lang="en-US" sz="1600" b="1" dirty="0"/>
              <a:t>Services</a:t>
            </a:r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 smtClean="0"/>
              <a:t>FOH</a:t>
            </a:r>
            <a:endParaRPr lang="en-US" dirty="0"/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 smtClean="0"/>
              <a:t>BOH</a:t>
            </a:r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 smtClean="0"/>
              <a:t>Specialty</a:t>
            </a:r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 smtClean="0"/>
              <a:t>Quick </a:t>
            </a:r>
            <a:r>
              <a:rPr lang="en-US" dirty="0"/>
              <a:t>service</a:t>
            </a:r>
          </a:p>
          <a:p>
            <a:pPr algn="l" eaLnBrk="1" hangingPunct="1">
              <a:spcBef>
                <a:spcPct val="100000"/>
              </a:spcBef>
              <a:buClrTx/>
            </a:pPr>
            <a:endParaRPr lang="en-US" sz="1600" dirty="0"/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061216" y="1381117"/>
            <a:ext cx="1345842" cy="2456779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Catering </a:t>
            </a:r>
            <a:r>
              <a:rPr lang="en-US" sz="1600" b="1" dirty="0"/>
              <a:t>&amp; </a:t>
            </a:r>
          </a:p>
          <a:p>
            <a:r>
              <a:rPr lang="en-US" sz="1600" b="1" dirty="0" smtClean="0"/>
              <a:t>Convention</a:t>
            </a:r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 smtClean="0"/>
              <a:t>Expositions</a:t>
            </a:r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 smtClean="0"/>
              <a:t>Meetings</a:t>
            </a:r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 smtClean="0"/>
              <a:t>Celebrations</a:t>
            </a:r>
            <a:endParaRPr lang="en-US" dirty="0"/>
          </a:p>
          <a:p>
            <a:endParaRPr lang="en-US" b="1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6462700" y="1381117"/>
            <a:ext cx="1345842" cy="2456779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600" b="1" dirty="0" smtClean="0"/>
              <a:t>Managed </a:t>
            </a:r>
            <a:endParaRPr lang="en-US" sz="1600" b="1" dirty="0"/>
          </a:p>
          <a:p>
            <a:r>
              <a:rPr lang="en-US" sz="1600" b="1" dirty="0" smtClean="0"/>
              <a:t>Services</a:t>
            </a:r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/>
              <a:t>Public departments</a:t>
            </a:r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 smtClean="0"/>
              <a:t>Transportation systems</a:t>
            </a:r>
            <a:endParaRPr lang="en-US" dirty="0"/>
          </a:p>
          <a:p>
            <a:pPr marL="171450" indent="-171450" algn="just">
              <a:buClr>
                <a:schemeClr val="bg1"/>
              </a:buClr>
              <a:buSzPct val="80000"/>
              <a:buFontTx/>
              <a:buChar char="-"/>
            </a:pPr>
            <a:r>
              <a:rPr lang="en-US" dirty="0"/>
              <a:t>Educational services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864184" y="1381117"/>
            <a:ext cx="1345842" cy="2456779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 Entertainment </a:t>
            </a:r>
            <a:endParaRPr lang="en-US" sz="1600" b="1" dirty="0"/>
          </a:p>
          <a:p>
            <a:r>
              <a:rPr lang="en-US" sz="1600" b="1" dirty="0" smtClean="0"/>
              <a:t>Avenues </a:t>
            </a:r>
            <a:r>
              <a:rPr lang="en-US" sz="1600" b="1" dirty="0"/>
              <a:t>&amp; </a:t>
            </a:r>
          </a:p>
          <a:p>
            <a:r>
              <a:rPr lang="en-US" sz="1600" b="1" dirty="0" smtClean="0"/>
              <a:t>Services</a:t>
            </a:r>
            <a:endParaRPr lang="en-US" sz="1600" b="1" dirty="0"/>
          </a:p>
          <a:p>
            <a:pPr algn="just">
              <a:buSzPct val="80000"/>
            </a:pPr>
            <a:r>
              <a:rPr lang="en-US" dirty="0" smtClean="0"/>
              <a:t>- Gaming</a:t>
            </a:r>
            <a:endParaRPr lang="en-US" dirty="0"/>
          </a:p>
          <a:p>
            <a:pPr algn="just">
              <a:buSzPct val="80000"/>
            </a:pPr>
            <a:r>
              <a:rPr lang="en-US" dirty="0" smtClean="0"/>
              <a:t>- Recreation</a:t>
            </a:r>
            <a:endParaRPr lang="en-US" dirty="0"/>
          </a:p>
          <a:p>
            <a:pPr algn="just">
              <a:buSzPct val="80000"/>
            </a:pPr>
            <a:r>
              <a:rPr lang="en-US" dirty="0" smtClean="0"/>
              <a:t>- Sports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3" y="4017464"/>
            <a:ext cx="8353263" cy="2195300"/>
          </a:xfrm>
        </p:spPr>
      </p:pic>
    </p:spTree>
    <p:extLst>
      <p:ext uri="{BB962C8B-B14F-4D97-AF65-F5344CB8AC3E}">
        <p14:creationId xmlns:p14="http://schemas.microsoft.com/office/powerpoint/2010/main" val="6865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88"/>
            <a:ext cx="8985250" cy="838200"/>
          </a:xfrm>
        </p:spPr>
        <p:txBody>
          <a:bodyPr/>
          <a:lstStyle/>
          <a:p>
            <a:r>
              <a:rPr lang="en-US" dirty="0" smtClean="0"/>
              <a:t>Classification of hotels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230997"/>
            <a:ext cx="8763000" cy="4191000"/>
          </a:xfrm>
        </p:spPr>
        <p:txBody>
          <a:bodyPr/>
          <a:lstStyle/>
          <a:p>
            <a:r>
              <a:rPr lang="en-US" dirty="0" smtClean="0"/>
              <a:t>Based on size </a:t>
            </a:r>
          </a:p>
          <a:p>
            <a:pPr lvl="1"/>
            <a:r>
              <a:rPr lang="en-US" dirty="0" smtClean="0"/>
              <a:t>small scale : under 150 rooms</a:t>
            </a:r>
            <a:r>
              <a:rPr lang="en-US" dirty="0"/>
              <a:t> </a:t>
            </a:r>
            <a:r>
              <a:rPr lang="en-US" dirty="0" smtClean="0"/>
              <a:t>(MGM Mark, Whitefield, Bangalore)</a:t>
            </a:r>
          </a:p>
          <a:p>
            <a:pPr lvl="1"/>
            <a:r>
              <a:rPr lang="en-US" dirty="0" smtClean="0"/>
              <a:t>medium scale : 150 to 299 rooms (Hotel Oberoi, Delhi)</a:t>
            </a:r>
          </a:p>
          <a:p>
            <a:pPr lvl="1"/>
            <a:r>
              <a:rPr lang="en-US" dirty="0" smtClean="0"/>
              <a:t>large scale : 300 &amp; above (Hotel </a:t>
            </a:r>
            <a:r>
              <a:rPr lang="en-US" dirty="0" err="1" smtClean="0"/>
              <a:t>Maurya</a:t>
            </a:r>
            <a:r>
              <a:rPr lang="en-US" dirty="0" smtClean="0"/>
              <a:t> Sheraton, ITC, Delhi)</a:t>
            </a:r>
          </a:p>
          <a:p>
            <a:r>
              <a:rPr lang="en-US" dirty="0"/>
              <a:t>Based on Type of ownership &amp; </a:t>
            </a:r>
            <a:r>
              <a:rPr lang="en-US" dirty="0" smtClean="0"/>
              <a:t>affiliation</a:t>
            </a:r>
          </a:p>
          <a:p>
            <a:pPr lvl="1"/>
            <a:r>
              <a:rPr lang="en-US" dirty="0" smtClean="0"/>
              <a:t>Independent (</a:t>
            </a:r>
            <a:r>
              <a:rPr lang="en-US" dirty="0" err="1" smtClean="0"/>
              <a:t>Shahpura</a:t>
            </a:r>
            <a:r>
              <a:rPr lang="en-US" dirty="0" smtClean="0"/>
              <a:t> </a:t>
            </a:r>
            <a:r>
              <a:rPr lang="en-US" dirty="0" err="1"/>
              <a:t>Bagh</a:t>
            </a:r>
            <a:r>
              <a:rPr lang="en-US" dirty="0"/>
              <a:t> Palace, </a:t>
            </a:r>
            <a:r>
              <a:rPr lang="en-US" dirty="0" err="1"/>
              <a:t>Shapura</a:t>
            </a:r>
            <a:r>
              <a:rPr lang="en-US" dirty="0"/>
              <a:t>, </a:t>
            </a:r>
            <a:r>
              <a:rPr lang="en-US" dirty="0" smtClean="0"/>
              <a:t>Rajasthan)</a:t>
            </a:r>
          </a:p>
          <a:p>
            <a:pPr lvl="1"/>
            <a:r>
              <a:rPr lang="en-US" dirty="0"/>
              <a:t>Chain, Franchise &amp; Management </a:t>
            </a:r>
            <a:r>
              <a:rPr lang="en-US" dirty="0" smtClean="0"/>
              <a:t>contract (Marriot International, ITC, </a:t>
            </a:r>
            <a:r>
              <a:rPr lang="en-US" dirty="0" err="1" smtClean="0"/>
              <a:t>Taj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Based on target market </a:t>
            </a:r>
          </a:p>
          <a:p>
            <a:pPr lvl="1"/>
            <a:r>
              <a:rPr lang="en-US" dirty="0" smtClean="0"/>
              <a:t>Commercial (The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Palace, Mumbai)</a:t>
            </a:r>
          </a:p>
          <a:p>
            <a:pPr lvl="1"/>
            <a:r>
              <a:rPr lang="en-US" dirty="0" smtClean="0"/>
              <a:t>Airport (</a:t>
            </a:r>
            <a:r>
              <a:rPr lang="en-US" dirty="0" err="1" smtClean="0"/>
              <a:t>Olde</a:t>
            </a:r>
            <a:r>
              <a:rPr lang="en-US" dirty="0" smtClean="0"/>
              <a:t> Bangalore, Bangalore)</a:t>
            </a:r>
          </a:p>
          <a:p>
            <a:pPr lvl="1"/>
            <a:r>
              <a:rPr lang="en-US" dirty="0" smtClean="0"/>
              <a:t>Suite (Royal Orchid Suites, Bangalore)</a:t>
            </a:r>
          </a:p>
          <a:p>
            <a:pPr lvl="1"/>
            <a:r>
              <a:rPr lang="en-US" dirty="0" smtClean="0"/>
              <a:t>Residential (</a:t>
            </a:r>
            <a:r>
              <a:rPr lang="en-US" dirty="0" err="1" smtClean="0"/>
              <a:t>Alila</a:t>
            </a:r>
            <a:r>
              <a:rPr lang="en-US" dirty="0" smtClean="0"/>
              <a:t> Bangalore – Hotel and Residence)</a:t>
            </a:r>
          </a:p>
          <a:p>
            <a:pPr lvl="1"/>
            <a:r>
              <a:rPr lang="en-US" dirty="0" smtClean="0"/>
              <a:t>Resort (Park Hyatt Goa Resort and Spa)</a:t>
            </a:r>
          </a:p>
          <a:p>
            <a:pPr lvl="1"/>
            <a:r>
              <a:rPr lang="en-US" dirty="0" smtClean="0"/>
              <a:t>Bed &amp; Breakfast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Laika</a:t>
            </a:r>
            <a:r>
              <a:rPr lang="en-US" dirty="0" smtClean="0"/>
              <a:t> Boutique Stay, Bangalore)</a:t>
            </a:r>
          </a:p>
          <a:p>
            <a:pPr lvl="1"/>
            <a:r>
              <a:rPr lang="en-US" dirty="0" smtClean="0"/>
              <a:t>Time-share &amp; Condominium</a:t>
            </a:r>
            <a:r>
              <a:rPr lang="en-US" dirty="0"/>
              <a:t> </a:t>
            </a:r>
            <a:r>
              <a:rPr lang="en-US" dirty="0" smtClean="0"/>
              <a:t>(Four Seasons Residences)</a:t>
            </a:r>
          </a:p>
          <a:p>
            <a:pPr lvl="1"/>
            <a:r>
              <a:rPr lang="en-US" dirty="0" smtClean="0"/>
              <a:t>Casino (Casino Royale, </a:t>
            </a:r>
            <a:r>
              <a:rPr lang="en-US" dirty="0" err="1" smtClean="0"/>
              <a:t>Mandovi</a:t>
            </a:r>
            <a:r>
              <a:rPr lang="en-US" dirty="0" smtClean="0"/>
              <a:t>, </a:t>
            </a:r>
            <a:r>
              <a:rPr lang="en-US" dirty="0" err="1" smtClean="0"/>
              <a:t>Panjim</a:t>
            </a:r>
            <a:r>
              <a:rPr lang="en-US" dirty="0" smtClean="0"/>
              <a:t>, Goa)</a:t>
            </a:r>
          </a:p>
          <a:p>
            <a:pPr lvl="1"/>
            <a:r>
              <a:rPr lang="en-US" dirty="0" smtClean="0"/>
              <a:t>Conference &amp; Convention (The Bell Hotel and Convention Centre, Bangalore)</a:t>
            </a:r>
          </a:p>
        </p:txBody>
      </p:sp>
    </p:spTree>
    <p:extLst>
      <p:ext uri="{BB962C8B-B14F-4D97-AF65-F5344CB8AC3E}">
        <p14:creationId xmlns:p14="http://schemas.microsoft.com/office/powerpoint/2010/main" val="6384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330247"/>
            <a:ext cx="8763000" cy="4191000"/>
          </a:xfrm>
        </p:spPr>
        <p:txBody>
          <a:bodyPr/>
          <a:lstStyle/>
          <a:p>
            <a:r>
              <a:rPr lang="en-US" dirty="0"/>
              <a:t>Based on levels of service </a:t>
            </a:r>
            <a:endParaRPr lang="en-US" dirty="0" smtClean="0"/>
          </a:p>
          <a:p>
            <a:pPr lvl="1"/>
            <a:r>
              <a:rPr lang="en-US" dirty="0" smtClean="0"/>
              <a:t>Economy/Limited (Ginger Hotels, Bangalore)</a:t>
            </a:r>
          </a:p>
          <a:p>
            <a:pPr lvl="1"/>
            <a:r>
              <a:rPr lang="en-US" dirty="0" smtClean="0"/>
              <a:t>Medium-range (The Chancery, Bangalore)</a:t>
            </a:r>
          </a:p>
          <a:p>
            <a:pPr lvl="1"/>
            <a:r>
              <a:rPr lang="en-US" dirty="0" smtClean="0"/>
              <a:t>World class (The </a:t>
            </a:r>
            <a:r>
              <a:rPr lang="en-US" dirty="0" err="1" smtClean="0"/>
              <a:t>Leela</a:t>
            </a:r>
            <a:r>
              <a:rPr lang="en-US" dirty="0" smtClean="0"/>
              <a:t> Palace, Bangalore)</a:t>
            </a:r>
            <a:endParaRPr lang="en-US" dirty="0"/>
          </a:p>
          <a:p>
            <a:r>
              <a:rPr lang="en-US" dirty="0"/>
              <a:t>Based reasons for traveling 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</a:p>
          <a:p>
            <a:pPr lvl="1"/>
            <a:r>
              <a:rPr lang="en-US" dirty="0" smtClean="0"/>
              <a:t>Pleasure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Buying influences</a:t>
            </a:r>
            <a:endParaRPr lang="en-US" dirty="0"/>
          </a:p>
          <a:p>
            <a:r>
              <a:rPr lang="en-US" dirty="0"/>
              <a:t>Based on quality ranking </a:t>
            </a:r>
            <a:endParaRPr lang="en-US" dirty="0" smtClean="0"/>
          </a:p>
          <a:p>
            <a:pPr lvl="1"/>
            <a:r>
              <a:rPr lang="en-US" dirty="0" smtClean="0"/>
              <a:t>Economy (</a:t>
            </a:r>
            <a:r>
              <a:rPr lang="en-US" dirty="0" err="1" smtClean="0"/>
              <a:t>Parkwood</a:t>
            </a:r>
            <a:r>
              <a:rPr lang="en-US" dirty="0" smtClean="0"/>
              <a:t> Suites, Bangalore)</a:t>
            </a:r>
          </a:p>
          <a:p>
            <a:pPr lvl="1"/>
            <a:r>
              <a:rPr lang="en-US" dirty="0" smtClean="0"/>
              <a:t>Standard (</a:t>
            </a:r>
            <a:r>
              <a:rPr lang="en-US" dirty="0" err="1" smtClean="0"/>
              <a:t>Mapple</a:t>
            </a:r>
            <a:r>
              <a:rPr lang="en-US" dirty="0" smtClean="0"/>
              <a:t> Express, Bangalore)</a:t>
            </a:r>
          </a:p>
          <a:p>
            <a:pPr lvl="1"/>
            <a:r>
              <a:rPr lang="en-US" dirty="0" smtClean="0"/>
              <a:t>First class (Keys, Whitefield, Bangalore)</a:t>
            </a:r>
          </a:p>
          <a:p>
            <a:pPr lvl="1"/>
            <a:r>
              <a:rPr lang="en-US" dirty="0" smtClean="0"/>
              <a:t>Deluxe (Hyatt Bangalore, MG Road, Bangalore)</a:t>
            </a:r>
            <a:endParaRPr lang="en-US" dirty="0"/>
          </a:p>
          <a:p>
            <a:r>
              <a:rPr lang="en-US" dirty="0"/>
              <a:t>Based on location </a:t>
            </a:r>
            <a:endParaRPr lang="en-US" dirty="0" smtClean="0"/>
          </a:p>
          <a:p>
            <a:pPr lvl="1"/>
            <a:r>
              <a:rPr lang="en-US" dirty="0" smtClean="0"/>
              <a:t>Center city </a:t>
            </a:r>
            <a:r>
              <a:rPr lang="en-US" dirty="0"/>
              <a:t>(The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Palace, Mumbai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Resort (The Tamara, </a:t>
            </a:r>
            <a:r>
              <a:rPr lang="en-US" dirty="0" err="1" smtClean="0"/>
              <a:t>Coorg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Airport </a:t>
            </a:r>
            <a:r>
              <a:rPr lang="en-US" dirty="0"/>
              <a:t>(</a:t>
            </a:r>
            <a:r>
              <a:rPr lang="en-US" dirty="0" err="1"/>
              <a:t>Olde</a:t>
            </a:r>
            <a:r>
              <a:rPr lang="en-US" dirty="0"/>
              <a:t> Bangalore, Bangalore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Highway, Suburban, etc.</a:t>
            </a:r>
            <a:endParaRPr lang="en-US" dirty="0"/>
          </a:p>
          <a:p>
            <a:endParaRPr lang="en-US" dirty="0"/>
          </a:p>
        </p:txBody>
      </p:sp>
      <p:pic>
        <p:nvPicPr>
          <p:cNvPr id="1134594" name="Picture 2" descr="C:\Users\arvind.durairaj\AppData\Local\Microsoft\Windows\Temporary Internet Files\Content.IE5\8X16HB81\MC90035209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06" y="4785904"/>
            <a:ext cx="1804657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Lodging business – Types of ownership &amp; affiliation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9724" y="1401651"/>
            <a:ext cx="8763000" cy="249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Type of hotel</a:t>
            </a: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3967" y="1401650"/>
            <a:ext cx="2961669" cy="2503231"/>
          </a:xfrm>
          <a:prstGeom prst="rect">
            <a:avLst/>
          </a:prstGeom>
          <a:solidFill>
            <a:srgbClr val="D8CBC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/>
              <a:t>Franchising</a:t>
            </a:r>
          </a:p>
          <a:p>
            <a:r>
              <a:rPr lang="en-US" kern="0" dirty="0" smtClean="0"/>
              <a:t>Selling the right to use a firm’s successful business model</a:t>
            </a:r>
          </a:p>
          <a:p>
            <a:r>
              <a:rPr lang="en-US" kern="0" dirty="0" smtClean="0"/>
              <a:t>Allows for rapid expansion as it uses other people’s money</a:t>
            </a:r>
          </a:p>
          <a:p>
            <a:r>
              <a:rPr lang="en-US" kern="0" dirty="0" smtClean="0"/>
              <a:t>E.g. Subway, McDonald</a:t>
            </a:r>
          </a:p>
          <a:p>
            <a:pPr marL="0" indent="0">
              <a:buNone/>
            </a:pPr>
            <a:r>
              <a:rPr lang="en-US" kern="0" dirty="0" smtClean="0"/>
              <a:t>  </a:t>
            </a:r>
            <a:endParaRPr lang="en-US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605636" y="1405809"/>
            <a:ext cx="2916936" cy="2498302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>
                <a:solidFill>
                  <a:schemeClr val="bg1"/>
                </a:solidFill>
              </a:rPr>
              <a:t>Advantages to Franchisee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National advertising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Centralized reservation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Low fee % charged by credit card companies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Volume purchase discounts</a:t>
            </a:r>
          </a:p>
          <a:p>
            <a:endParaRPr lang="en-US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515788" y="1401448"/>
            <a:ext cx="2916936" cy="2503469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>
                <a:solidFill>
                  <a:schemeClr val="bg1"/>
                </a:solidFill>
              </a:rPr>
              <a:t>Dis-advantages to Franchisee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Lack of operational power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High joining &amp; ongoing fees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Must conform to standards set by Franchisor</a:t>
            </a:r>
          </a:p>
          <a:p>
            <a:endParaRPr lang="en-US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69724" y="4007345"/>
            <a:ext cx="8763000" cy="241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Type of hotel</a:t>
            </a:r>
            <a:endParaRPr lang="en-US" kern="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43967" y="4007345"/>
            <a:ext cx="2961669" cy="2419820"/>
          </a:xfrm>
          <a:prstGeom prst="rect">
            <a:avLst/>
          </a:prstGeom>
          <a:solidFill>
            <a:srgbClr val="D8CBC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/>
              <a:t>Management contracts</a:t>
            </a:r>
          </a:p>
          <a:p>
            <a:r>
              <a:rPr lang="en-US" kern="0" dirty="0" smtClean="0"/>
              <a:t>Operation control is vested by contract in a 3</a:t>
            </a:r>
            <a:r>
              <a:rPr lang="en-US" kern="0" baseline="30000" dirty="0" smtClean="0"/>
              <a:t>rd</a:t>
            </a:r>
            <a:r>
              <a:rPr lang="en-US" kern="0" dirty="0" smtClean="0"/>
              <a:t> party company/ management which performs the necessary functions in return for a fee</a:t>
            </a:r>
          </a:p>
          <a:p>
            <a:r>
              <a:rPr lang="en-US" kern="0" dirty="0" smtClean="0"/>
              <a:t>E.g. Marriot International</a:t>
            </a:r>
            <a:endParaRPr lang="en-US" kern="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605636" y="4011503"/>
            <a:ext cx="2916936" cy="2415055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>
                <a:solidFill>
                  <a:schemeClr val="bg1"/>
                </a:solidFill>
              </a:rPr>
              <a:t>Advantages to owner 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Full focus on core skills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Transfer of responsibility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Business continuity maintained</a:t>
            </a:r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515788" y="4007143"/>
            <a:ext cx="2916936" cy="2420051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>
                <a:solidFill>
                  <a:schemeClr val="bg1"/>
                </a:solidFill>
              </a:rPr>
              <a:t>Dis-advantages to owner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Loss of private data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Vulnerability to frauds and ethical breaches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Chance for conflicts</a:t>
            </a:r>
            <a:endParaRPr 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process involved in Lodging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213" y="1381125"/>
            <a:ext cx="4406900" cy="4191000"/>
          </a:xfrm>
          <a:solidFill>
            <a:srgbClr val="E2E1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 Reservation Status</a:t>
            </a:r>
          </a:p>
          <a:p>
            <a:r>
              <a:rPr lang="en-US" dirty="0"/>
              <a:t>Confirmed reservation</a:t>
            </a:r>
          </a:p>
          <a:p>
            <a:r>
              <a:rPr lang="en-US" dirty="0"/>
              <a:t>Guaranteed reservation</a:t>
            </a:r>
          </a:p>
          <a:p>
            <a:r>
              <a:rPr lang="en-US" dirty="0"/>
              <a:t>Advance deposit/ advance payment</a:t>
            </a:r>
          </a:p>
          <a:p>
            <a:r>
              <a:rPr lang="en-US" dirty="0"/>
              <a:t>No show</a:t>
            </a:r>
          </a:p>
          <a:p>
            <a:r>
              <a:rPr lang="en-US" dirty="0"/>
              <a:t>6pm Release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0713" y="1381125"/>
            <a:ext cx="4381500" cy="4191000"/>
          </a:xfrm>
          <a:prstGeom prst="rect">
            <a:avLst/>
          </a:prstGeom>
          <a:solidFill>
            <a:srgbClr val="800000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 </a:t>
            </a:r>
            <a:r>
              <a:rPr lang="en-US" b="1" kern="0" dirty="0" smtClean="0">
                <a:solidFill>
                  <a:schemeClr val="bg1"/>
                </a:solidFill>
              </a:rPr>
              <a:t>Mode of booking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Internet (own or 3rd party sites)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Reception desk (or First area of guest contact)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Sales/Marketing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Travel agents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Call centers</a:t>
            </a:r>
            <a:endParaRPr 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vacation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4"/>
            <a:ext cx="8763000" cy="5222876"/>
          </a:xfrm>
        </p:spPr>
        <p:txBody>
          <a:bodyPr/>
          <a:lstStyle/>
          <a:p>
            <a:r>
              <a:rPr lang="en-US" dirty="0" smtClean="0"/>
              <a:t>Time Share 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A condo that is owned by multiple users</a:t>
            </a:r>
            <a:endParaRPr lang="en-US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Purchaser uses for a specific period of time each year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Fastest growing segment in travel industry</a:t>
            </a:r>
            <a:endParaRPr lang="en-US" dirty="0"/>
          </a:p>
          <a:p>
            <a:r>
              <a:rPr lang="en-US" dirty="0" smtClean="0"/>
              <a:t>Vacation club (e.g. rci.com)</a:t>
            </a:r>
            <a:endParaRPr lang="en-US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Purchase points that entitle purchaser to use of facility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Exchange his property for some other property in a different resort at a different place</a:t>
            </a:r>
            <a:endParaRPr lang="en-US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Not real estate based</a:t>
            </a:r>
          </a:p>
          <a:p>
            <a:r>
              <a:rPr lang="en-US" dirty="0" smtClean="0"/>
              <a:t>Helps ensure purchaser today’s price for tomorrow</a:t>
            </a:r>
            <a:endParaRPr lang="en-US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Yearly maintenance fees (Fixed or </a:t>
            </a:r>
            <a:r>
              <a:rPr lang="en-US" dirty="0"/>
              <a:t>F</a:t>
            </a:r>
            <a:r>
              <a:rPr lang="en-US" dirty="0" smtClean="0"/>
              <a:t>loating )</a:t>
            </a:r>
          </a:p>
          <a:p>
            <a:r>
              <a:rPr lang="en-US" dirty="0" smtClean="0"/>
              <a:t>Options available for a time share owner</a:t>
            </a:r>
            <a:endParaRPr lang="en-US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Use their usage time </a:t>
            </a:r>
            <a:endParaRPr lang="en-US" dirty="0" smtClean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Rent out their </a:t>
            </a:r>
            <a:r>
              <a:rPr lang="en-US" dirty="0"/>
              <a:t>owned usage </a:t>
            </a:r>
            <a:endParaRPr lang="en-US" dirty="0" smtClean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Give </a:t>
            </a:r>
            <a:r>
              <a:rPr lang="en-US" dirty="0"/>
              <a:t>it as a </a:t>
            </a:r>
            <a:r>
              <a:rPr lang="en-US" dirty="0" smtClean="0"/>
              <a:t>gift / Donate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a </a:t>
            </a:r>
            <a:r>
              <a:rPr lang="en-US" dirty="0" smtClean="0"/>
              <a:t>charity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Assign their usage time to the point system to be exchanged for airline tickets, hotels, travel packages, cruises, etc</a:t>
            </a:r>
            <a:r>
              <a:rPr lang="en-US" dirty="0" smtClean="0"/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89500" y="5114924"/>
            <a:ext cx="4533900" cy="66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SzPct val="80000"/>
              <a:buFont typeface="Arial" pitchFamily="34" charset="0"/>
              <a:buChar char="−"/>
            </a:pPr>
            <a:r>
              <a:rPr lang="en-US" dirty="0" smtClean="0"/>
              <a:t>Exchange </a:t>
            </a:r>
            <a:r>
              <a:rPr lang="en-US" dirty="0"/>
              <a:t>internally within the same resort or </a:t>
            </a:r>
            <a:r>
              <a:rPr lang="en-US" dirty="0" smtClean="0"/>
              <a:t>group</a:t>
            </a:r>
          </a:p>
          <a:p>
            <a:pPr lvl="1">
              <a:buSzPct val="80000"/>
              <a:buFont typeface="Arial" pitchFamily="34" charset="0"/>
              <a:buChar char="−"/>
            </a:pPr>
            <a:r>
              <a:rPr lang="en-US" kern="0" dirty="0"/>
              <a:t>Sell </a:t>
            </a:r>
            <a:r>
              <a:rPr lang="en-US" kern="0" dirty="0" smtClean="0"/>
              <a:t>it either </a:t>
            </a:r>
            <a:r>
              <a:rPr lang="en-US" kern="0" dirty="0"/>
              <a:t>through traditional or online advertising or by using a licensed broker</a:t>
            </a:r>
          </a:p>
          <a:p>
            <a:pPr lvl="1">
              <a:buSzPct val="80000"/>
              <a:buFont typeface="Arial" pitchFamily="34" charset="0"/>
              <a:buChar char="−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&amp; Beverage division consists of kitchen and the stewarding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199" y="1866900"/>
            <a:ext cx="4252913" cy="3924299"/>
          </a:xfrm>
          <a:solidFill>
            <a:srgbClr val="E2E1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Cleanliness of back of house</a:t>
            </a:r>
          </a:p>
          <a:p>
            <a:r>
              <a:rPr lang="en-US" dirty="0"/>
              <a:t>Cleanliness of glass ware, china &amp; cutlery</a:t>
            </a:r>
          </a:p>
          <a:p>
            <a:r>
              <a:rPr lang="en-US" dirty="0"/>
              <a:t>Inventory of chemical stock</a:t>
            </a:r>
          </a:p>
          <a:p>
            <a:r>
              <a:rPr lang="en-US" dirty="0"/>
              <a:t>Maintenance of dishwashing machines</a:t>
            </a:r>
          </a:p>
          <a:p>
            <a:r>
              <a:rPr lang="en-US" dirty="0"/>
              <a:t>Pest control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0713" y="1866900"/>
            <a:ext cx="4243387" cy="3924299"/>
          </a:xfrm>
          <a:prstGeom prst="rect">
            <a:avLst/>
          </a:prstGeom>
          <a:solidFill>
            <a:srgbClr val="E2E1C0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Executive Chef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Responsible for guest satisfaction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Ensures food quality &amp; </a:t>
            </a:r>
            <a:r>
              <a:rPr lang="en-US" dirty="0" smtClean="0"/>
              <a:t>consistency</a:t>
            </a:r>
            <a:endParaRPr lang="en-US" kern="0" dirty="0"/>
          </a:p>
          <a:p>
            <a:r>
              <a:rPr lang="en-US" kern="0" dirty="0"/>
              <a:t>Sous </a:t>
            </a:r>
            <a:r>
              <a:rPr lang="en-US" kern="0" dirty="0" smtClean="0"/>
              <a:t>Chef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Second in command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Day-to-day </a:t>
            </a:r>
            <a:r>
              <a:rPr lang="en-US" dirty="0" smtClean="0"/>
              <a:t>operations</a:t>
            </a:r>
            <a:endParaRPr lang="en-US" kern="0" dirty="0"/>
          </a:p>
          <a:p>
            <a:r>
              <a:rPr lang="en-US" kern="0" dirty="0"/>
              <a:t>Chef </a:t>
            </a:r>
            <a:r>
              <a:rPr lang="en-US" kern="0" dirty="0" err="1"/>
              <a:t>Tourant</a:t>
            </a:r>
            <a:endParaRPr lang="en-US" kern="0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Rotates through kitchen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Relieves the chef </a:t>
            </a:r>
            <a:r>
              <a:rPr lang="en-US" dirty="0" smtClean="0"/>
              <a:t>station</a:t>
            </a:r>
            <a:endParaRPr lang="en-US" kern="0" dirty="0"/>
          </a:p>
          <a:p>
            <a:r>
              <a:rPr lang="en-US" kern="0" dirty="0"/>
              <a:t>Station chef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Responsible </a:t>
            </a:r>
            <a:r>
              <a:rPr lang="en-US" dirty="0"/>
              <a:t>for </a:t>
            </a:r>
            <a:r>
              <a:rPr lang="en-US" dirty="0" smtClean="0"/>
              <a:t>specific </a:t>
            </a:r>
            <a:r>
              <a:rPr lang="en-US" dirty="0"/>
              <a:t>areas </a:t>
            </a:r>
            <a:r>
              <a:rPr lang="en-US" dirty="0" smtClean="0"/>
              <a:t>in </a:t>
            </a:r>
            <a:r>
              <a:rPr lang="en-US" dirty="0"/>
              <a:t>the kitchen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Ex</a:t>
            </a:r>
            <a:r>
              <a:rPr lang="en-US" dirty="0"/>
              <a:t>: Pastry chef, Fish chef &amp; Banquet </a:t>
            </a:r>
            <a:r>
              <a:rPr lang="en-US" dirty="0" smtClean="0"/>
              <a:t>chef</a:t>
            </a:r>
          </a:p>
        </p:txBody>
      </p:sp>
      <p:sp>
        <p:nvSpPr>
          <p:cNvPr id="5" name="Isosceles Triangle 4"/>
          <p:cNvSpPr/>
          <p:nvPr/>
        </p:nvSpPr>
        <p:spPr bwMode="auto">
          <a:xfrm flipV="1">
            <a:off x="2336800" y="5903911"/>
            <a:ext cx="5321300" cy="192088"/>
          </a:xfrm>
          <a:prstGeom prst="triangle">
            <a:avLst>
              <a:gd name="adj" fmla="val 50000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3413" y="6202362"/>
            <a:ext cx="8802687" cy="338138"/>
          </a:xfrm>
          <a:prstGeom prst="rect">
            <a:avLst/>
          </a:prstGeom>
          <a:solidFill>
            <a:srgbClr val="D8CBCB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 F &amp; B caters to Restaurants, Banquets, Room service,  Bars and Lounges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13" y="1244600"/>
            <a:ext cx="4230687" cy="307777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KITCHEN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7313" y="1244600"/>
            <a:ext cx="4230687" cy="307777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STEWARDING DEPARTMENT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 flipV="1">
            <a:off x="1612900" y="1586308"/>
            <a:ext cx="2247900" cy="242492"/>
          </a:xfrm>
          <a:prstGeom prst="triangle">
            <a:avLst>
              <a:gd name="adj" fmla="val 50000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6158706" y="1586308"/>
            <a:ext cx="2247900" cy="242492"/>
          </a:xfrm>
          <a:prstGeom prst="triangle">
            <a:avLst>
              <a:gd name="adj" fmla="val 50000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6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96320"/>
              </p:ext>
            </p:extLst>
          </p:nvPr>
        </p:nvGraphicFramePr>
        <p:xfrm>
          <a:off x="646113" y="1381125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business – Operation cycle</a:t>
            </a:r>
            <a:endParaRPr lang="en-US" dirty="0"/>
          </a:p>
        </p:txBody>
      </p:sp>
      <p:pic>
        <p:nvPicPr>
          <p:cNvPr id="1132549" name="Picture 5" descr="C:\Users\arvind.durairaj\AppData\Local\Microsoft\Windows\Temporary Internet Files\Content.IE5\XR220ZFM\MC90043395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2" y="25717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5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00200" y="2743199"/>
            <a:ext cx="6705600" cy="3644721"/>
          </a:xfrm>
        </p:spPr>
        <p:txBody>
          <a:bodyPr/>
          <a:lstStyle/>
          <a:p>
            <a:r>
              <a:rPr lang="en-US" dirty="0" smtClean="0"/>
              <a:t>Hospitality Industry – An introduction</a:t>
            </a:r>
          </a:p>
          <a:p>
            <a:r>
              <a:rPr lang="en-US" dirty="0" smtClean="0"/>
              <a:t>Characteristics of Hospitality business</a:t>
            </a:r>
            <a:endParaRPr lang="en-US" dirty="0"/>
          </a:p>
          <a:p>
            <a:r>
              <a:rPr lang="en-US" dirty="0" smtClean="0"/>
              <a:t>Ties with other businesses</a:t>
            </a:r>
            <a:endParaRPr lang="en-US" dirty="0"/>
          </a:p>
          <a:p>
            <a:r>
              <a:rPr lang="en-US" dirty="0"/>
              <a:t>Components </a:t>
            </a:r>
            <a:r>
              <a:rPr lang="en-US" dirty="0" smtClean="0"/>
              <a:t>of hospitality business</a:t>
            </a:r>
            <a:endParaRPr lang="en-US" dirty="0"/>
          </a:p>
          <a:p>
            <a:r>
              <a:rPr lang="en-US" dirty="0" smtClean="0"/>
              <a:t>Support business functions</a:t>
            </a:r>
          </a:p>
          <a:p>
            <a:r>
              <a:rPr lang="en-US" dirty="0" smtClean="0"/>
              <a:t>Key business metrics</a:t>
            </a:r>
            <a:endParaRPr lang="en-US" dirty="0"/>
          </a:p>
          <a:p>
            <a:r>
              <a:rPr lang="en-US" dirty="0" smtClean="0"/>
              <a:t>Growing </a:t>
            </a:r>
            <a:r>
              <a:rPr lang="en-US" dirty="0"/>
              <a:t>trends in hospitality business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– Types and Organization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81417"/>
              </p:ext>
            </p:extLst>
          </p:nvPr>
        </p:nvGraphicFramePr>
        <p:xfrm>
          <a:off x="646113" y="1381125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0713" y="1381125"/>
            <a:ext cx="4381500" cy="4191000"/>
          </a:xfrm>
          <a:prstGeom prst="rect">
            <a:avLst/>
          </a:prstGeom>
          <a:solidFill>
            <a:srgbClr val="800000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bg1"/>
                </a:solidFill>
              </a:rPr>
              <a:t> </a:t>
            </a:r>
            <a:r>
              <a:rPr lang="en-US" b="1" kern="0" dirty="0" smtClean="0">
                <a:solidFill>
                  <a:schemeClr val="bg1"/>
                </a:solidFill>
              </a:rPr>
              <a:t>Types</a:t>
            </a:r>
            <a:endParaRPr lang="en-US" b="1" kern="0" dirty="0">
              <a:solidFill>
                <a:schemeClr val="bg1"/>
              </a:solidFill>
            </a:endParaRPr>
          </a:p>
          <a:p>
            <a:r>
              <a:rPr lang="en-US" kern="0" dirty="0">
                <a:solidFill>
                  <a:schemeClr val="bg1"/>
                </a:solidFill>
              </a:rPr>
              <a:t>Full-Service luxury restaurants</a:t>
            </a:r>
          </a:p>
          <a:p>
            <a:r>
              <a:rPr lang="en-US" kern="0" dirty="0">
                <a:solidFill>
                  <a:schemeClr val="bg1"/>
                </a:solidFill>
              </a:rPr>
              <a:t>Theme restaurants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Casual </a:t>
            </a:r>
            <a:r>
              <a:rPr lang="en-US" kern="0" dirty="0">
                <a:solidFill>
                  <a:schemeClr val="bg1"/>
                </a:solidFill>
              </a:rPr>
              <a:t>dining &amp; Dinner house restaurants</a:t>
            </a:r>
          </a:p>
          <a:p>
            <a:r>
              <a:rPr lang="en-US" kern="0" dirty="0">
                <a:solidFill>
                  <a:schemeClr val="bg1"/>
                </a:solidFill>
              </a:rPr>
              <a:t>Ethnic </a:t>
            </a:r>
            <a:r>
              <a:rPr lang="en-US" kern="0" dirty="0" smtClean="0">
                <a:solidFill>
                  <a:schemeClr val="bg1"/>
                </a:solidFill>
              </a:rPr>
              <a:t>restaurants</a:t>
            </a:r>
            <a:endParaRPr lang="en-US" kern="0" dirty="0">
              <a:solidFill>
                <a:schemeClr val="bg1"/>
              </a:solidFill>
            </a:endParaRPr>
          </a:p>
          <a:p>
            <a:r>
              <a:rPr lang="en-US" kern="0" dirty="0" smtClean="0">
                <a:solidFill>
                  <a:schemeClr val="bg1"/>
                </a:solidFill>
              </a:rPr>
              <a:t>Specialty </a:t>
            </a:r>
            <a:r>
              <a:rPr lang="en-US" kern="0" dirty="0">
                <a:solidFill>
                  <a:schemeClr val="bg1"/>
                </a:solidFill>
              </a:rPr>
              <a:t>Quick service restaurants (Hamburger, Pizza, Chicken etc.)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02213" y="1381125"/>
            <a:ext cx="4406900" cy="4191000"/>
          </a:xfrm>
          <a:prstGeom prst="rect">
            <a:avLst/>
          </a:prstGeom>
          <a:solidFill>
            <a:srgbClr val="E2E1C0"/>
          </a:solidFill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itchFamily="18" charset="2"/>
              <a:buNone/>
            </a:pPr>
            <a:r>
              <a:rPr lang="en-US" kern="0" dirty="0" smtClean="0"/>
              <a:t> </a:t>
            </a:r>
            <a:r>
              <a:rPr lang="en-US" b="1" kern="0" dirty="0" smtClean="0"/>
              <a:t>Organization Structure</a:t>
            </a:r>
          </a:p>
          <a:p>
            <a:pPr marL="0" indent="0">
              <a:buFont typeface="Webdings" pitchFamily="18" charset="2"/>
              <a:buNone/>
            </a:pPr>
            <a:endParaRPr lang="en-US" kern="0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77969866"/>
              </p:ext>
            </p:extLst>
          </p:nvPr>
        </p:nvGraphicFramePr>
        <p:xfrm>
          <a:off x="5161756" y="1689100"/>
          <a:ext cx="4087813" cy="369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7013" y="5124310"/>
            <a:ext cx="156210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FOH=Front of House</a:t>
            </a:r>
          </a:p>
          <a:p>
            <a:r>
              <a:rPr lang="en-US" dirty="0" smtClean="0"/>
              <a:t>BOH=Back of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&amp; </a:t>
            </a:r>
            <a:r>
              <a:rPr lang="en-US" dirty="0"/>
              <a:t>C</a:t>
            </a:r>
            <a:r>
              <a:rPr lang="en-US" dirty="0" smtClean="0"/>
              <a:t>atering services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02213" y="1381125"/>
            <a:ext cx="4406900" cy="4191000"/>
          </a:xfrm>
          <a:prstGeom prst="rect">
            <a:avLst/>
          </a:prstGeom>
          <a:solidFill>
            <a:srgbClr val="E2E1C0"/>
          </a:solidFill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itchFamily="18" charset="2"/>
              <a:buNone/>
            </a:pPr>
            <a:r>
              <a:rPr lang="en-US" kern="0" dirty="0" smtClean="0"/>
              <a:t> </a:t>
            </a:r>
            <a:r>
              <a:rPr lang="en-US" b="1" kern="0" dirty="0" smtClean="0"/>
              <a:t>Site determination factors of customers</a:t>
            </a:r>
          </a:p>
          <a:p>
            <a:r>
              <a:rPr lang="en-US" kern="0" dirty="0"/>
              <a:t>Facility service level and perception</a:t>
            </a:r>
          </a:p>
          <a:p>
            <a:r>
              <a:rPr lang="en-US" kern="0" dirty="0"/>
              <a:t>Price</a:t>
            </a:r>
          </a:p>
          <a:p>
            <a:r>
              <a:rPr lang="en-US" kern="0" dirty="0"/>
              <a:t>City/geographic location</a:t>
            </a:r>
          </a:p>
          <a:p>
            <a:r>
              <a:rPr lang="en-US" kern="0" dirty="0"/>
              <a:t>Restaurant service and quality</a:t>
            </a:r>
          </a:p>
          <a:p>
            <a:r>
              <a:rPr lang="en-US" kern="0" dirty="0"/>
              <a:t>Personal safety</a:t>
            </a:r>
          </a:p>
          <a:p>
            <a:r>
              <a:rPr lang="en-US" kern="0" dirty="0"/>
              <a:t>Local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463" y="1390650"/>
            <a:ext cx="2108200" cy="4191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Symposium</a:t>
            </a:r>
          </a:p>
          <a:p>
            <a:r>
              <a:rPr lang="en-US" dirty="0"/>
              <a:t>Workshop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0713" y="5762625"/>
            <a:ext cx="8788400" cy="663575"/>
          </a:xfrm>
          <a:prstGeom prst="rect">
            <a:avLst/>
          </a:prstGeom>
          <a:solidFill>
            <a:srgbClr val="D8CBCB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Expositions or trade shows </a:t>
            </a:r>
            <a:r>
              <a:rPr lang="en-US" kern="0" dirty="0"/>
              <a:t>- Purveyors of products, equipment &amp; services in an environment demonstrate their products and services to </a:t>
            </a:r>
            <a:r>
              <a:rPr lang="en-US" kern="0" dirty="0" smtClean="0"/>
              <a:t>potential customers, sponsors, academicians &amp; media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0713" y="3175000"/>
            <a:ext cx="4381500" cy="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0713" y="3175000"/>
            <a:ext cx="4381500" cy="2397126"/>
          </a:xfrm>
          <a:prstGeom prst="rect">
            <a:avLst/>
          </a:prstGeom>
          <a:solidFill>
            <a:srgbClr val="006666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>
                <a:solidFill>
                  <a:schemeClr val="bg1"/>
                </a:solidFill>
              </a:rPr>
              <a:t>Primary </a:t>
            </a:r>
            <a:r>
              <a:rPr lang="en-US" b="1" kern="0" dirty="0">
                <a:solidFill>
                  <a:schemeClr val="bg1"/>
                </a:solidFill>
              </a:rPr>
              <a:t>sources of </a:t>
            </a:r>
            <a:r>
              <a:rPr lang="en-US" b="1" kern="0" dirty="0" smtClean="0">
                <a:solidFill>
                  <a:schemeClr val="bg1"/>
                </a:solidFill>
              </a:rPr>
              <a:t>revenue</a:t>
            </a:r>
          </a:p>
          <a:p>
            <a:r>
              <a:rPr lang="en-US" kern="0" dirty="0">
                <a:solidFill>
                  <a:schemeClr val="bg1"/>
                </a:solidFill>
              </a:rPr>
              <a:t>Attendee registration fees</a:t>
            </a:r>
          </a:p>
          <a:p>
            <a:r>
              <a:rPr lang="en-US" kern="0" dirty="0">
                <a:solidFill>
                  <a:schemeClr val="bg1"/>
                </a:solidFill>
              </a:rPr>
              <a:t>Exhibit space rentals</a:t>
            </a:r>
          </a:p>
          <a:p>
            <a:r>
              <a:rPr lang="en-US" kern="0" dirty="0">
                <a:solidFill>
                  <a:schemeClr val="bg1"/>
                </a:solidFill>
              </a:rPr>
              <a:t>Sponsorship fees</a:t>
            </a:r>
          </a:p>
          <a:p>
            <a:r>
              <a:rPr lang="en-US" kern="0" dirty="0">
                <a:solidFill>
                  <a:schemeClr val="bg1"/>
                </a:solidFill>
              </a:rPr>
              <a:t>Conference program advertising fees</a:t>
            </a:r>
            <a:endParaRPr lang="en-US" kern="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0713" y="1381125"/>
            <a:ext cx="4381500" cy="1793875"/>
          </a:xfrm>
          <a:prstGeom prst="rect">
            <a:avLst/>
          </a:prstGeom>
          <a:solidFill>
            <a:srgbClr val="800000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>
                <a:solidFill>
                  <a:schemeClr val="bg1"/>
                </a:solidFill>
              </a:rPr>
              <a:t> Types of meeting</a:t>
            </a:r>
          </a:p>
          <a:p>
            <a:r>
              <a:rPr lang="en-US" kern="0" dirty="0">
                <a:solidFill>
                  <a:schemeClr val="bg1"/>
                </a:solidFill>
              </a:rPr>
              <a:t>Clinic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Forum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Seminar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7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/>
              <a:t>of outsourcing day-to-day management responsibilities and functions as a strategic method for improving operations and cutting </a:t>
            </a:r>
            <a:r>
              <a:rPr lang="en-US" dirty="0" smtClean="0"/>
              <a:t>expenses</a:t>
            </a:r>
          </a:p>
          <a:p>
            <a:r>
              <a:rPr lang="en-US" dirty="0"/>
              <a:t>Encompasses HR-activities, production support and lifecycle build/maintenance </a:t>
            </a:r>
            <a:r>
              <a:rPr lang="en-US" dirty="0" smtClean="0"/>
              <a:t>activities</a:t>
            </a:r>
          </a:p>
          <a:p>
            <a:r>
              <a:rPr lang="en-US" dirty="0" err="1" smtClean="0"/>
              <a:t>Offeror</a:t>
            </a:r>
            <a:r>
              <a:rPr lang="en-US" dirty="0"/>
              <a:t> </a:t>
            </a:r>
            <a:r>
              <a:rPr lang="en-US" dirty="0" smtClean="0"/>
              <a:t>or Client or Customer – Person or Org. </a:t>
            </a:r>
            <a:r>
              <a:rPr lang="en-US" dirty="0"/>
              <a:t>that owns or has direct oversight of the organization or system being </a:t>
            </a:r>
            <a:r>
              <a:rPr lang="en-US" dirty="0" smtClean="0"/>
              <a:t>managed</a:t>
            </a:r>
          </a:p>
          <a:p>
            <a:r>
              <a:rPr lang="en-US" dirty="0" smtClean="0"/>
              <a:t>Service provider </a:t>
            </a:r>
            <a:r>
              <a:rPr lang="en-US" dirty="0"/>
              <a:t>or MSP – Person or Org</a:t>
            </a:r>
            <a:r>
              <a:rPr lang="en-US" dirty="0" smtClean="0"/>
              <a:t>. </a:t>
            </a:r>
            <a:r>
              <a:rPr lang="en-US" dirty="0"/>
              <a:t>that accepts &amp;</a:t>
            </a:r>
            <a:r>
              <a:rPr lang="en-US" dirty="0" smtClean="0"/>
              <a:t> </a:t>
            </a:r>
            <a:r>
              <a:rPr lang="en-US" dirty="0"/>
              <a:t>provides the managed </a:t>
            </a:r>
            <a:r>
              <a:rPr lang="en-US" dirty="0" smtClean="0"/>
              <a:t>service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Being a service provider ( A typical e.g. </a:t>
            </a:r>
            <a:r>
              <a:rPr lang="en-US" dirty="0" err="1" smtClean="0"/>
              <a:t>sodexho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3" y="3590851"/>
            <a:ext cx="4624387" cy="1077218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E2E1C0"/>
                </a:solidFill>
              </a:rPr>
              <a:t>)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 smtClean="0">
                <a:latin typeface="+mn-lt"/>
                <a:cs typeface="+mn-cs"/>
              </a:rPr>
              <a:t>Airlines/ Airports</a:t>
            </a:r>
            <a:endParaRPr lang="en-US" sz="1600" dirty="0">
              <a:latin typeface="+mn-lt"/>
              <a:cs typeface="+mn-cs"/>
            </a:endParaRP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 smtClean="0">
                <a:latin typeface="+mn-lt"/>
                <a:cs typeface="+mn-cs"/>
              </a:rPr>
              <a:t>Colleges </a:t>
            </a:r>
            <a:r>
              <a:rPr lang="en-US" sz="1600" dirty="0">
                <a:latin typeface="+mn-lt"/>
                <a:cs typeface="+mn-cs"/>
              </a:rPr>
              <a:t>and </a:t>
            </a:r>
            <a:r>
              <a:rPr lang="en-US" sz="1600" dirty="0" smtClean="0">
                <a:latin typeface="+mn-lt"/>
                <a:cs typeface="+mn-cs"/>
              </a:rPr>
              <a:t>universities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/>
              <a:t>Elementary and secondary </a:t>
            </a:r>
            <a:r>
              <a:rPr lang="en-US" sz="1600" dirty="0" smtClean="0"/>
              <a:t>schools</a:t>
            </a:r>
            <a:endParaRPr lang="en-US" sz="1600" dirty="0" smtClean="0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6100" y="3590851"/>
            <a:ext cx="3346450" cy="1077218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E2E1C0"/>
                </a:solidFill>
              </a:rPr>
              <a:t>)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 smtClean="0">
                <a:latin typeface="+mn-lt"/>
                <a:cs typeface="+mn-cs"/>
              </a:rPr>
              <a:t>Business and industry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 smtClean="0">
                <a:latin typeface="+mn-lt"/>
                <a:cs typeface="+mn-cs"/>
              </a:rPr>
              <a:t>Leisure </a:t>
            </a:r>
            <a:r>
              <a:rPr lang="en-US" sz="1600" dirty="0">
                <a:latin typeface="+mn-lt"/>
                <a:cs typeface="+mn-cs"/>
              </a:rPr>
              <a:t>and recreation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/>
              <a:t>Health care facilities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2213" y="5064125"/>
            <a:ext cx="4406900" cy="1222375"/>
          </a:xfrm>
          <a:prstGeom prst="rect">
            <a:avLst/>
          </a:prstGeom>
          <a:solidFill>
            <a:srgbClr val="800000"/>
          </a:solidFill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itchFamily="18" charset="2"/>
              <a:buNone/>
            </a:pPr>
            <a:r>
              <a:rPr lang="en-US" kern="0" dirty="0" smtClean="0">
                <a:solidFill>
                  <a:schemeClr val="bg1"/>
                </a:solidFill>
              </a:rPr>
              <a:t> </a:t>
            </a:r>
            <a:r>
              <a:rPr lang="en-US" b="1" kern="0" dirty="0" smtClean="0">
                <a:solidFill>
                  <a:schemeClr val="bg1"/>
                </a:solidFill>
              </a:rPr>
              <a:t>Dis-advantages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Challenge to please guest and client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Food service is not the primary business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713" y="5064125"/>
            <a:ext cx="4381500" cy="1222375"/>
          </a:xfrm>
          <a:prstGeom prst="rect">
            <a:avLst/>
          </a:prstGeom>
          <a:solidFill>
            <a:srgbClr val="006666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bg1"/>
                </a:solidFill>
              </a:rPr>
              <a:t> </a:t>
            </a:r>
            <a:r>
              <a:rPr lang="en-US" b="1" kern="0" dirty="0" smtClean="0">
                <a:solidFill>
                  <a:schemeClr val="bg1"/>
                </a:solidFill>
              </a:rPr>
              <a:t>Advantages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Captive clientele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Volume of business is consistent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6100" y="3595162"/>
            <a:ext cx="2495550" cy="1077218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E2E1C0"/>
                </a:solidFill>
              </a:rPr>
              <a:t>)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/>
              <a:t>Military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 smtClean="0"/>
              <a:t>Travel </a:t>
            </a:r>
            <a:r>
              <a:rPr lang="en-US" sz="1600" dirty="0"/>
              <a:t>plazas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dirty="0" smtClean="0">
                <a:latin typeface="+mn-lt"/>
                <a:cs typeface="+mn-cs"/>
              </a:rPr>
              <a:t>Conference centers</a:t>
            </a:r>
            <a:endParaRPr lang="en-US" sz="1600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569" y="3572063"/>
            <a:ext cx="8713787" cy="338554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Common </a:t>
            </a:r>
            <a:r>
              <a:rPr lang="en-US" sz="1600" b="1" dirty="0"/>
              <a:t>venues </a:t>
            </a:r>
            <a:r>
              <a:rPr lang="en-US" sz="1600" b="1" dirty="0" smtClean="0"/>
              <a:t>for </a:t>
            </a:r>
            <a:r>
              <a:rPr lang="en-US" sz="1600" b="1" dirty="0"/>
              <a:t>food services </a:t>
            </a:r>
            <a:r>
              <a:rPr lang="en-US" sz="1600" b="1" dirty="0" smtClean="0"/>
              <a:t>(or hospitality </a:t>
            </a:r>
            <a:r>
              <a:rPr lang="en-US" sz="1600" b="1" dirty="0"/>
              <a:t>service as a </a:t>
            </a:r>
            <a:r>
              <a:rPr lang="en-US" sz="1600" b="1" dirty="0" smtClean="0"/>
              <a:t>whole)</a:t>
            </a:r>
          </a:p>
        </p:txBody>
      </p:sp>
    </p:spTree>
    <p:extLst>
      <p:ext uri="{BB962C8B-B14F-4D97-AF65-F5344CB8AC3E}">
        <p14:creationId xmlns:p14="http://schemas.microsoft.com/office/powerpoint/2010/main" val="40173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Recreation – entertainment and 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Refreshment of strength and spirit, a means of </a:t>
            </a:r>
            <a:r>
              <a:rPr lang="en-US" dirty="0" smtClean="0"/>
              <a:t>diversion</a:t>
            </a:r>
          </a:p>
          <a:p>
            <a:r>
              <a:rPr lang="en-US" dirty="0" smtClean="0"/>
              <a:t>Need for increased recreational activities – Burnout/stress, interest for sport and adventure</a:t>
            </a:r>
          </a:p>
          <a:p>
            <a:r>
              <a:rPr lang="en-US" dirty="0" smtClean="0"/>
              <a:t>Types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Government sponsored (special taxes)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Commercial (Theme parks, attractions and </a:t>
            </a:r>
            <a:r>
              <a:rPr lang="en-US" dirty="0" smtClean="0"/>
              <a:t>clubs)</a:t>
            </a:r>
          </a:p>
          <a:p>
            <a:pPr marL="234950" lvl="1" indent="-234950">
              <a:spcBef>
                <a:spcPct val="100000"/>
              </a:spcBef>
              <a:buSzPct val="80000"/>
              <a:buFont typeface="Webdings" pitchFamily="18" charset="2"/>
              <a:buChar char="4"/>
            </a:pPr>
            <a:r>
              <a:rPr lang="en-US" sz="1600" dirty="0" smtClean="0">
                <a:ea typeface="+mn-ea"/>
                <a:cs typeface="+mn-cs"/>
              </a:rPr>
              <a:t>Clubs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Members(Affluent clientele) gather for social, recreational, professional, and fraternal reasons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Designed around housing developments where neighborhoods can utilize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02213" y="4241800"/>
            <a:ext cx="4406900" cy="2298699"/>
          </a:xfrm>
          <a:prstGeom prst="rect">
            <a:avLst/>
          </a:prstGeom>
          <a:solidFill>
            <a:srgbClr val="E2E1C0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l" eaLnBrk="1" hangingPunct="1">
              <a:spcBef>
                <a:spcPct val="100000"/>
              </a:spcBef>
              <a:buClr>
                <a:srgbClr val="003399"/>
              </a:buClr>
              <a:buNone/>
              <a:defRPr sz="1600" b="0" kern="0">
                <a:solidFill>
                  <a:schemeClr val="tx1"/>
                </a:solidFill>
              </a:defRPr>
            </a:lvl1pPr>
            <a:lvl2pPr indent="-220663" algn="l" eaLnBrk="1" hangingPunct="1">
              <a:lnSpc>
                <a:spcPct val="90000"/>
              </a:lnSpc>
              <a:spcBef>
                <a:spcPct val="40000"/>
              </a:spcBef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</a:defRPr>
            </a:lvl2pPr>
            <a:lvl3pPr marL="623888" indent="-160338" algn="l" eaLnBrk="1" hangingPunct="1">
              <a:lnSpc>
                <a:spcPct val="90000"/>
              </a:lnSpc>
              <a:spcBef>
                <a:spcPct val="40000"/>
              </a:spcBef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</a:defRPr>
            </a:lvl3pPr>
            <a:lvl4pPr marL="855663" indent="-173038" algn="l" eaLnBrk="1" hangingPunct="1">
              <a:lnSpc>
                <a:spcPct val="90000"/>
              </a:lnSpc>
              <a:spcBef>
                <a:spcPct val="40000"/>
              </a:spcBef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1030288" indent="-115888" algn="l"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</a:defRPr>
            </a:lvl5pPr>
            <a:lvl6pPr marL="2974975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</a:defRPr>
            </a:lvl6pPr>
            <a:lvl7pPr marL="3432175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</a:defRPr>
            </a:lvl7pPr>
            <a:lvl8pPr marL="3889375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</a:defRPr>
            </a:lvl8pPr>
            <a:lvl9pPr marL="4346575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en-US" b="1" dirty="0"/>
              <a:t>Hierarchy of club management</a:t>
            </a:r>
          </a:p>
          <a:p>
            <a:pPr marL="234950" indent="-234950">
              <a:buFont typeface="Webdings" pitchFamily="18" charset="2"/>
              <a:buChar char="4"/>
            </a:pPr>
            <a:r>
              <a:rPr lang="en-US" dirty="0"/>
              <a:t>Articles of incorporation &amp; by laws determine structure</a:t>
            </a:r>
          </a:p>
          <a:p>
            <a:pPr marL="234950" indent="-234950">
              <a:buFont typeface="Webdings" pitchFamily="18" charset="2"/>
              <a:buChar char="4"/>
            </a:pPr>
            <a:r>
              <a:rPr lang="en-US" dirty="0"/>
              <a:t>General structure</a:t>
            </a:r>
          </a:p>
          <a:p>
            <a:pPr lvl="1"/>
            <a:r>
              <a:rPr lang="en-US" dirty="0"/>
              <a:t>Board of directors(Fiscal responsibility, policies)</a:t>
            </a:r>
          </a:p>
          <a:p>
            <a:pPr lvl="1"/>
            <a:r>
              <a:rPr lang="en-US" dirty="0"/>
              <a:t>Executive committee(Activities, grounding, funds)</a:t>
            </a:r>
          </a:p>
          <a:p>
            <a:pPr lvl="1"/>
            <a:r>
              <a:rPr lang="en-US" dirty="0"/>
              <a:t>General manager(Day-to-day operations)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0713" y="4241800"/>
            <a:ext cx="4381500" cy="2298699"/>
          </a:xfrm>
          <a:prstGeom prst="rect">
            <a:avLst/>
          </a:prstGeom>
          <a:solidFill>
            <a:srgbClr val="800000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l" eaLnBrk="1" hangingPunct="1">
              <a:spcBef>
                <a:spcPct val="100000"/>
              </a:spcBef>
              <a:buClr>
                <a:srgbClr val="003399"/>
              </a:buClr>
              <a:buNone/>
              <a:defRPr sz="1600" b="0" kern="0">
                <a:solidFill>
                  <a:schemeClr val="tx1"/>
                </a:solidFill>
              </a:defRPr>
            </a:lvl1pPr>
            <a:lvl2pPr indent="-220663" algn="l" eaLnBrk="1" hangingPunct="1">
              <a:lnSpc>
                <a:spcPct val="90000"/>
              </a:lnSpc>
              <a:spcBef>
                <a:spcPct val="40000"/>
              </a:spcBef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</a:defRPr>
            </a:lvl2pPr>
            <a:lvl3pPr marL="623888" indent="-160338" algn="l" eaLnBrk="1" hangingPunct="1">
              <a:lnSpc>
                <a:spcPct val="90000"/>
              </a:lnSpc>
              <a:spcBef>
                <a:spcPct val="40000"/>
              </a:spcBef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</a:defRPr>
            </a:lvl3pPr>
            <a:lvl4pPr marL="855663" indent="-173038" algn="l" eaLnBrk="1" hangingPunct="1">
              <a:lnSpc>
                <a:spcPct val="90000"/>
              </a:lnSpc>
              <a:spcBef>
                <a:spcPct val="40000"/>
              </a:spcBef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1030288" indent="-115888" algn="l"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</a:defRPr>
            </a:lvl5pPr>
            <a:lvl6pPr marL="2974975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</a:defRPr>
            </a:lvl6pPr>
            <a:lvl7pPr marL="3432175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</a:defRPr>
            </a:lvl7pPr>
            <a:lvl8pPr marL="3889375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</a:defRPr>
            </a:lvl8pPr>
            <a:lvl9pPr marL="4346575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Club management</a:t>
            </a:r>
          </a:p>
          <a:p>
            <a:pPr marL="234950" indent="-234950">
              <a:buFont typeface="Webdings" pitchFamily="18" charset="2"/>
              <a:buChar char="4"/>
            </a:pPr>
            <a:r>
              <a:rPr lang="en-US" dirty="0">
                <a:solidFill>
                  <a:schemeClr val="bg1"/>
                </a:solidFill>
              </a:rPr>
              <a:t>Similar to hotel management</a:t>
            </a:r>
          </a:p>
          <a:p>
            <a:pPr marL="234950" indent="-234950">
              <a:buFont typeface="Webdings" pitchFamily="18" charset="2"/>
              <a:buChar char="4"/>
            </a:pPr>
            <a:r>
              <a:rPr lang="en-US" dirty="0">
                <a:solidFill>
                  <a:schemeClr val="bg1"/>
                </a:solidFill>
              </a:rPr>
              <a:t>Member pay initial fees &amp; annual dues</a:t>
            </a:r>
          </a:p>
          <a:p>
            <a:pPr marL="234950" indent="-234950">
              <a:buFont typeface="Webdings" pitchFamily="18" charset="2"/>
              <a:buChar char="4"/>
            </a:pPr>
            <a:r>
              <a:rPr lang="en-US" dirty="0">
                <a:solidFill>
                  <a:schemeClr val="bg1"/>
                </a:solidFill>
              </a:rPr>
              <a:t>Members feel they have ownership</a:t>
            </a:r>
          </a:p>
        </p:txBody>
      </p:sp>
    </p:spTree>
    <p:extLst>
      <p:ext uri="{BB962C8B-B14F-4D97-AF65-F5344CB8AC3E}">
        <p14:creationId xmlns:p14="http://schemas.microsoft.com/office/powerpoint/2010/main" val="26848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Casinos count for half of U.S. gaming </a:t>
            </a:r>
            <a:r>
              <a:rPr lang="en-US" dirty="0" smtClean="0"/>
              <a:t>dollars</a:t>
            </a:r>
          </a:p>
          <a:p>
            <a:r>
              <a:rPr lang="en-US" dirty="0" smtClean="0"/>
              <a:t>Common terms in casino business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Handle (What the customer bets – wagers)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House edge (</a:t>
            </a:r>
            <a:r>
              <a:rPr lang="en-US" dirty="0"/>
              <a:t>the ratio of the average loss to the initial bet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Theo = House edge x Total wager (Casino </a:t>
            </a:r>
            <a:r>
              <a:rPr lang="en-US" dirty="0"/>
              <a:t>short hand for “Theoretical Loss</a:t>
            </a:r>
            <a:r>
              <a:rPr lang="en-US" dirty="0" smtClean="0"/>
              <a:t>”. Expected monetary value of the customer)</a:t>
            </a:r>
            <a:endParaRPr lang="en-US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Actual (Actual amount won/lost by the customer)</a:t>
            </a:r>
          </a:p>
          <a:p>
            <a:pPr marL="234950" lvl="1" indent="-234950">
              <a:spcBef>
                <a:spcPct val="100000"/>
              </a:spcBef>
              <a:buSzPct val="80000"/>
              <a:buFont typeface="Webdings" pitchFamily="18" charset="2"/>
              <a:buChar char="4"/>
            </a:pPr>
            <a:r>
              <a:rPr lang="en-US" sz="1600" dirty="0">
                <a:ea typeface="+mn-ea"/>
                <a:cs typeface="+mn-cs"/>
              </a:rPr>
              <a:t>Gaming entertainment is a whole package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Casino floor (</a:t>
            </a:r>
            <a:r>
              <a:rPr lang="en-US" dirty="0" smtClean="0"/>
              <a:t>gambling perceived more as entertainment and not for making money)</a:t>
            </a:r>
            <a:endParaRPr lang="en-US" dirty="0"/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High-quality food and beverage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Hotel rooms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Live performances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Theme park, theme rides, and museums</a:t>
            </a:r>
          </a:p>
          <a:p>
            <a:pPr marL="234950" lvl="1" indent="-234950">
              <a:spcBef>
                <a:spcPct val="100000"/>
              </a:spcBef>
              <a:buSzPct val="80000"/>
              <a:buFont typeface="Webdings" pitchFamily="18" charset="2"/>
              <a:buChar char="4"/>
            </a:pPr>
            <a:r>
              <a:rPr lang="en-US" sz="1600" dirty="0" smtClean="0">
                <a:ea typeface="+mn-ea"/>
                <a:cs typeface="+mn-cs"/>
              </a:rPr>
              <a:t>Major </a:t>
            </a:r>
            <a:r>
              <a:rPr lang="en-US" sz="1600" dirty="0">
                <a:ea typeface="+mn-ea"/>
                <a:cs typeface="+mn-cs"/>
              </a:rPr>
              <a:t>gaming markets (Gaming is legalized and full operations are permitted only to a limited locations)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Las Vegas &amp; Atlantic city in USA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 smtClean="0"/>
              <a:t>Macau in China</a:t>
            </a:r>
          </a:p>
          <a:p>
            <a:pPr marL="236537" lvl="1" indent="0">
              <a:buSzPct val="8000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Recreation – entertainment and </a:t>
            </a:r>
            <a:r>
              <a:rPr lang="en-US" dirty="0" smtClean="0"/>
              <a:t>gaming 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Business Functions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843566" y="1381125"/>
            <a:ext cx="1277313" cy="5122714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Lodging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36130" y="1381122"/>
            <a:ext cx="1277313" cy="5122714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latinLnBrk="0">
              <a:lnSpc>
                <a:spcPct val="100000"/>
              </a:lnSpc>
              <a:buSzTx/>
              <a:tabLst/>
            </a:pPr>
            <a:r>
              <a:rPr lang="en-US" sz="1600" dirty="0"/>
              <a:t>Food &amp; </a:t>
            </a:r>
          </a:p>
          <a:p>
            <a:pPr marR="0" defTabSz="914400" latinLnBrk="0">
              <a:lnSpc>
                <a:spcPct val="100000"/>
              </a:lnSpc>
              <a:buSzTx/>
              <a:tabLst/>
            </a:pPr>
            <a:r>
              <a:rPr lang="en-US" sz="1600" dirty="0"/>
              <a:t>Beverage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646425" y="1381121"/>
            <a:ext cx="1277313" cy="5122714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Restaurant</a:t>
            </a:r>
            <a:endParaRPr lang="en-US" sz="1600" dirty="0"/>
          </a:p>
          <a:p>
            <a:r>
              <a:rPr lang="en-US" sz="1600" dirty="0"/>
              <a:t>Services</a:t>
            </a:r>
          </a:p>
          <a:p>
            <a:pPr algn="l" eaLnBrk="1" hangingPunct="1">
              <a:spcBef>
                <a:spcPct val="100000"/>
              </a:spcBef>
              <a:buClrTx/>
            </a:pPr>
            <a:endParaRPr lang="en-US" sz="1600" dirty="0"/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073307" y="1381118"/>
            <a:ext cx="1277313" cy="5122714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Catering </a:t>
            </a:r>
            <a:r>
              <a:rPr lang="en-US" sz="1600" dirty="0"/>
              <a:t>&amp; </a:t>
            </a:r>
          </a:p>
          <a:p>
            <a:r>
              <a:rPr lang="en-US" sz="1600" dirty="0"/>
              <a:t>Convention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30324" y="1381117"/>
            <a:ext cx="1277313" cy="5122714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Managed </a:t>
            </a:r>
            <a:endParaRPr lang="en-US" sz="1600" dirty="0"/>
          </a:p>
          <a:p>
            <a:r>
              <a:rPr lang="en-US" sz="1600" dirty="0" smtClean="0"/>
              <a:t>Services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969718" y="1381117"/>
            <a:ext cx="1277313" cy="5122714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 Entertainment </a:t>
            </a:r>
            <a:endParaRPr lang="en-US" sz="1600" dirty="0"/>
          </a:p>
          <a:p>
            <a:r>
              <a:rPr lang="en-US" sz="1600" dirty="0" smtClean="0"/>
              <a:t>Avenues </a:t>
            </a:r>
            <a:r>
              <a:rPr lang="en-US" sz="1600" dirty="0"/>
              <a:t>&amp; </a:t>
            </a:r>
          </a:p>
          <a:p>
            <a:r>
              <a:rPr lang="en-US" sz="1600" dirty="0" smtClean="0"/>
              <a:t>Services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521186" y="2303452"/>
            <a:ext cx="9131121" cy="462992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Sales &amp; Marketing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521185" y="3849996"/>
            <a:ext cx="9131121" cy="462992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lvl="1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r>
              <a:rPr 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Accounting &amp; Finance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 bwMode="auto">
          <a:xfrm>
            <a:off x="521185" y="4623268"/>
            <a:ext cx="9131121" cy="462992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Human Resources (Training &amp; Motivation)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521185" y="5396540"/>
            <a:ext cx="9131121" cy="462992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 Systems &amp; Data Management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521184" y="3074546"/>
            <a:ext cx="9131121" cy="462992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lvl="1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r>
              <a:rPr lang="en-US" sz="1600" dirty="0" smtClean="0">
                <a:solidFill>
                  <a:schemeClr val="bg1"/>
                </a:solidFill>
              </a:rPr>
              <a:t>Revenue</a:t>
            </a:r>
            <a:r>
              <a:rPr lang="en-US" sz="1600" dirty="0" smtClean="0"/>
              <a:t> </a:t>
            </a:r>
            <a:r>
              <a:rPr lang="en-US" sz="1600" dirty="0"/>
              <a:t>management (Pricing, Labor forecasting &amp; Inventory management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56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business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4"/>
            <a:ext cx="8763000" cy="51593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Lodging metrics</a:t>
            </a:r>
          </a:p>
          <a:p>
            <a:r>
              <a:rPr lang="en-US" dirty="0"/>
              <a:t>%</a:t>
            </a:r>
            <a:r>
              <a:rPr lang="en-US" dirty="0" smtClean="0"/>
              <a:t> of occupancy = (Rooms occupied / Total rooms available)</a:t>
            </a:r>
          </a:p>
          <a:p>
            <a:r>
              <a:rPr lang="en-US" dirty="0" smtClean="0"/>
              <a:t>Double / Multiple occupancy % = (Total no. of guests – No. of rooms occupied) / (No. of double 			         occupied rooms)</a:t>
            </a:r>
          </a:p>
          <a:p>
            <a:r>
              <a:rPr lang="en-US" dirty="0" smtClean="0"/>
              <a:t>Average Daily Room Rate (ADR) = (Total rooms revenue / Total no. of rooms sold)</a:t>
            </a:r>
          </a:p>
          <a:p>
            <a:r>
              <a:rPr lang="en-US" dirty="0" smtClean="0"/>
              <a:t>Pricing based on demand trend and type of room</a:t>
            </a:r>
          </a:p>
          <a:p>
            <a:r>
              <a:rPr lang="en-US" dirty="0" smtClean="0"/>
              <a:t>Revenue Par = (Rooms revenue / No. of rooms available)</a:t>
            </a:r>
          </a:p>
          <a:p>
            <a:pPr marL="0" indent="0">
              <a:buNone/>
            </a:pPr>
            <a:r>
              <a:rPr lang="en-US" u="sng" dirty="0" smtClean="0"/>
              <a:t>Food, beverage and restaurant metrics</a:t>
            </a:r>
          </a:p>
          <a:p>
            <a:r>
              <a:rPr lang="en-US" dirty="0" smtClean="0"/>
              <a:t>Number of turns = (No. of covers / No. of seats), cover = guest</a:t>
            </a:r>
          </a:p>
          <a:p>
            <a:r>
              <a:rPr lang="en-US" dirty="0" smtClean="0"/>
              <a:t>Average check = (Food and Beverage sales / No. of covers)</a:t>
            </a:r>
          </a:p>
          <a:p>
            <a:r>
              <a:rPr lang="en-US" dirty="0" smtClean="0"/>
              <a:t>Food cost = Opening inventory + Purchases – Returns – Spoilage – Complimentary meals – Closing inventory</a:t>
            </a:r>
          </a:p>
          <a:p>
            <a:endParaRPr lang="en-US" dirty="0"/>
          </a:p>
        </p:txBody>
      </p:sp>
      <p:pic>
        <p:nvPicPr>
          <p:cNvPr id="1133570" name="Picture 2" descr="C:\Users\arvind.durairaj\AppData\Local\Microsoft\Windows\Temporary Internet Files\Content.IE5\0RC1SNWE\MM91000109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03" y="596947"/>
            <a:ext cx="19812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hospitality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3" y="1381125"/>
            <a:ext cx="4394200" cy="4191000"/>
          </a:xfrm>
          <a:solidFill>
            <a:srgbClr val="E2E1C0"/>
          </a:solidFill>
          <a:ln w="28575">
            <a:noFill/>
          </a:ln>
        </p:spPr>
        <p:txBody>
          <a:bodyPr/>
          <a:lstStyle/>
          <a:p>
            <a:r>
              <a:rPr lang="en-US" dirty="0"/>
              <a:t>Globalization &amp; diversity</a:t>
            </a:r>
          </a:p>
          <a:p>
            <a:r>
              <a:rPr lang="en-US" dirty="0"/>
              <a:t>Increasing usage of technology for speed, safety &amp; </a:t>
            </a:r>
            <a:r>
              <a:rPr lang="en-US" dirty="0" smtClean="0"/>
              <a:t>sophistication</a:t>
            </a:r>
          </a:p>
          <a:p>
            <a:r>
              <a:rPr lang="en-US" altLang="en-US" dirty="0"/>
              <a:t>Marketing partnerships and corporate alliances will continue to </a:t>
            </a:r>
            <a:r>
              <a:rPr lang="en-US" altLang="en-US" dirty="0" smtClean="0"/>
              <a:t>improve</a:t>
            </a:r>
            <a:endParaRPr lang="en-US" dirty="0"/>
          </a:p>
          <a:p>
            <a:r>
              <a:rPr lang="en-US" dirty="0"/>
              <a:t>Customized user </a:t>
            </a:r>
            <a:r>
              <a:rPr lang="en-US" dirty="0" smtClean="0"/>
              <a:t>experience</a:t>
            </a:r>
          </a:p>
          <a:p>
            <a:r>
              <a:rPr lang="en-US" altLang="en-US" dirty="0"/>
              <a:t>Internet booking will </a:t>
            </a:r>
            <a:r>
              <a:rPr lang="en-US" altLang="en-US" dirty="0" smtClean="0"/>
              <a:t>increase</a:t>
            </a:r>
            <a:endParaRPr lang="en-US" dirty="0"/>
          </a:p>
          <a:p>
            <a:r>
              <a:rPr lang="en-US" dirty="0"/>
              <a:t>Rapid growth in </a:t>
            </a:r>
            <a:r>
              <a:rPr lang="en-US" dirty="0" smtClean="0"/>
              <a:t>vacation </a:t>
            </a:r>
            <a:r>
              <a:rPr lang="en-US" dirty="0"/>
              <a:t>ownership</a:t>
            </a:r>
          </a:p>
          <a:p>
            <a:r>
              <a:rPr lang="en-US" dirty="0"/>
              <a:t>Increase in </a:t>
            </a:r>
            <a:r>
              <a:rPr lang="en-US" dirty="0" smtClean="0"/>
              <a:t>no. </a:t>
            </a:r>
            <a:r>
              <a:rPr lang="en-US" dirty="0"/>
              <a:t>of spas &amp;</a:t>
            </a:r>
            <a:r>
              <a:rPr lang="en-US" dirty="0" smtClean="0"/>
              <a:t> </a:t>
            </a:r>
            <a:r>
              <a:rPr lang="en-US" dirty="0"/>
              <a:t>treatments involved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Increase in Ecotourism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33413" y="1381117"/>
            <a:ext cx="3659187" cy="422283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Overall Hospitality business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412" y="19177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Lodging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33412" y="24479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Food &amp; </a:t>
            </a:r>
            <a:r>
              <a:rPr lang="en-US" sz="1600" dirty="0" smtClean="0"/>
              <a:t>Beverage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3411" y="29845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 smtClean="0"/>
              <a:t>Restaurant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33415" y="35210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Convention &amp; Catering services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33414" y="40576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Managed services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33414" y="45878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Leisure &amp; Sports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33413" y="51244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Entertainment &amp; Gaming</a:t>
            </a:r>
            <a:endParaRPr lang="en-US" sz="1600" dirty="0"/>
          </a:p>
        </p:txBody>
      </p:sp>
      <p:sp>
        <p:nvSpPr>
          <p:cNvPr id="20" name="Isosceles Triangle 19"/>
          <p:cNvSpPr/>
          <p:nvPr/>
        </p:nvSpPr>
        <p:spPr bwMode="auto">
          <a:xfrm rot="5400000">
            <a:off x="4422765" y="1426364"/>
            <a:ext cx="422284" cy="331791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hospitality business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3" y="1381125"/>
            <a:ext cx="4394200" cy="4191000"/>
          </a:xfrm>
          <a:solidFill>
            <a:srgbClr val="E2E1C0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Diversity of workforce</a:t>
            </a:r>
          </a:p>
          <a:p>
            <a:r>
              <a:rPr lang="en-US" altLang="en-US" dirty="0"/>
              <a:t>Increase in use of technology</a:t>
            </a:r>
          </a:p>
          <a:p>
            <a:r>
              <a:rPr lang="en-US" altLang="en-US" dirty="0"/>
              <a:t>Continued quest for increases in productivity</a:t>
            </a:r>
          </a:p>
          <a:p>
            <a:r>
              <a:rPr lang="en-US" altLang="en-US" dirty="0"/>
              <a:t>Increasing use of revenue management to increase profit by effective pricing of room inventory</a:t>
            </a:r>
          </a:p>
          <a:p>
            <a:r>
              <a:rPr lang="en-US" altLang="en-US" dirty="0"/>
              <a:t>Greening of hotels and guest rooms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Hotel companies are trying to persuade guests to book rooms via the company website instead of an Internet broker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Hotels are upgrading in-room </a:t>
            </a:r>
            <a:r>
              <a:rPr lang="en-US" altLang="en-US" dirty="0" smtClean="0"/>
              <a:t>technology</a:t>
            </a:r>
            <a:endParaRPr lang="en-US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33413" y="13811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Overall Hospitality business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412" y="1917700"/>
            <a:ext cx="3659187" cy="422283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Lodging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33412" y="24479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Food &amp; </a:t>
            </a:r>
            <a:r>
              <a:rPr lang="en-US" sz="1600" dirty="0" smtClean="0"/>
              <a:t>Beverage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3411" y="29845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 smtClean="0"/>
              <a:t>Restaurant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33415" y="35210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Convention &amp; Catering services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33414" y="40576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Managed services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33414" y="45878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Leisure &amp; Sports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33413" y="51244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Entertainment &amp; Gaming</a:t>
            </a:r>
            <a:endParaRPr lang="en-US" sz="1600" dirty="0"/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4422765" y="1962946"/>
            <a:ext cx="422284" cy="331791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1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hospitality business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3" y="1381125"/>
            <a:ext cx="4394200" cy="4191000"/>
          </a:xfrm>
          <a:solidFill>
            <a:srgbClr val="E2E1C0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Use of branded restaurants</a:t>
            </a:r>
          </a:p>
          <a:p>
            <a:r>
              <a:rPr lang="en-US" dirty="0"/>
              <a:t>Hotels opting not to offer F&amp;B facilities</a:t>
            </a:r>
          </a:p>
          <a:p>
            <a:r>
              <a:rPr lang="en-US" dirty="0"/>
              <a:t>More casual atmosphere</a:t>
            </a:r>
          </a:p>
          <a:p>
            <a:r>
              <a:rPr lang="en-US" dirty="0"/>
              <a:t>Standardized menus</a:t>
            </a:r>
          </a:p>
          <a:p>
            <a:r>
              <a:rPr lang="en-US" dirty="0"/>
              <a:t>Sports-themed bars</a:t>
            </a:r>
          </a:p>
          <a:p>
            <a:r>
              <a:rPr lang="en-US" dirty="0"/>
              <a:t>Use of technology in guest services and overall operations</a:t>
            </a:r>
          </a:p>
          <a:p>
            <a:r>
              <a:rPr lang="en-US" dirty="0"/>
              <a:t>More low-fat/low-carb menu items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33413" y="13811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Overall Hospitality business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412" y="19177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Lodging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33412" y="2447917"/>
            <a:ext cx="3659187" cy="422283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Food &amp; </a:t>
            </a:r>
            <a:r>
              <a:rPr lang="en-US" sz="1600" dirty="0" smtClean="0"/>
              <a:t>Beverage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3411" y="29845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 smtClean="0"/>
              <a:t>Restaurant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33415" y="35210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Convention &amp; Catering services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33414" y="40576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Managed services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33414" y="45878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Leisure &amp; Sports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33413" y="51244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Entertainment &amp; Gaming</a:t>
            </a:r>
            <a:endParaRPr lang="en-US" sz="1600" dirty="0"/>
          </a:p>
        </p:txBody>
      </p:sp>
      <p:sp>
        <p:nvSpPr>
          <p:cNvPr id="22" name="Isosceles Triangle 21"/>
          <p:cNvSpPr/>
          <p:nvPr/>
        </p:nvSpPr>
        <p:spPr bwMode="auto">
          <a:xfrm rot="5400000">
            <a:off x="4422764" y="2493164"/>
            <a:ext cx="422284" cy="331791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2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Hospitality Industry –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4"/>
            <a:ext cx="8763000" cy="4883198"/>
          </a:xfrm>
        </p:spPr>
        <p:txBody>
          <a:bodyPr/>
          <a:lstStyle/>
          <a:p>
            <a:r>
              <a:rPr lang="en-US" dirty="0" smtClean="0"/>
              <a:t>Refers to broad </a:t>
            </a:r>
            <a:r>
              <a:rPr lang="en-US" dirty="0"/>
              <a:t>category of fields within the service </a:t>
            </a:r>
            <a:r>
              <a:rPr lang="en-US" dirty="0" smtClean="0"/>
              <a:t>industry </a:t>
            </a:r>
          </a:p>
          <a:p>
            <a:pPr lvl="1"/>
            <a:r>
              <a:rPr lang="en-US" dirty="0"/>
              <a:t>Lodging</a:t>
            </a:r>
          </a:p>
          <a:p>
            <a:pPr lvl="1"/>
            <a:r>
              <a:rPr lang="en-US" dirty="0"/>
              <a:t>Food &amp; Beverage service</a:t>
            </a:r>
          </a:p>
          <a:p>
            <a:pPr lvl="1"/>
            <a:r>
              <a:rPr lang="en-US" dirty="0"/>
              <a:t>Event planning</a:t>
            </a:r>
          </a:p>
          <a:p>
            <a:pPr lvl="1"/>
            <a:r>
              <a:rPr lang="en-US" dirty="0"/>
              <a:t>Theme parks &amp; Cruise </a:t>
            </a:r>
            <a:r>
              <a:rPr lang="en-US" dirty="0" smtClean="0"/>
              <a:t>lines</a:t>
            </a:r>
            <a:endParaRPr lang="en-US" dirty="0"/>
          </a:p>
          <a:p>
            <a:pPr marL="234950" lvl="1" indent="-234950">
              <a:spcBef>
                <a:spcPct val="100000"/>
              </a:spcBef>
              <a:buFont typeface="Webdings" pitchFamily="18" charset="2"/>
              <a:buChar char="4"/>
            </a:pPr>
            <a:r>
              <a:rPr lang="en-US" sz="1600" dirty="0" smtClean="0">
                <a:ea typeface="+mn-ea"/>
                <a:cs typeface="+mn-cs"/>
              </a:rPr>
              <a:t>Includes some additional </a:t>
            </a:r>
            <a:r>
              <a:rPr lang="en-US" sz="1600" dirty="0">
                <a:ea typeface="+mn-ea"/>
                <a:cs typeface="+mn-cs"/>
              </a:rPr>
              <a:t>fields in relation to other industries like tourism, transportation etc.</a:t>
            </a:r>
          </a:p>
          <a:p>
            <a:r>
              <a:rPr lang="en-US" dirty="0" smtClean="0"/>
              <a:t>Growth of this industry majorly depends on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leisure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isposable income</a:t>
            </a:r>
          </a:p>
          <a:p>
            <a:pPr marL="234950" lvl="1" indent="-234950">
              <a:spcBef>
                <a:spcPct val="100000"/>
              </a:spcBef>
              <a:buFont typeface="Webdings" pitchFamily="18" charset="2"/>
              <a:buChar char="4"/>
            </a:pPr>
            <a:r>
              <a:rPr lang="en-US" sz="1600" dirty="0">
                <a:ea typeface="+mn-ea"/>
                <a:cs typeface="+mn-cs"/>
              </a:rPr>
              <a:t>Some facts and figures </a:t>
            </a:r>
            <a:r>
              <a:rPr lang="en-US" sz="1600" dirty="0" smtClean="0">
                <a:ea typeface="+mn-ea"/>
                <a:cs typeface="+mn-cs"/>
              </a:rPr>
              <a:t>for US in </a:t>
            </a:r>
            <a:r>
              <a:rPr lang="en-US" sz="1600" dirty="0">
                <a:ea typeface="+mn-ea"/>
                <a:cs typeface="+mn-cs"/>
              </a:rPr>
              <a:t>2012,</a:t>
            </a:r>
          </a:p>
          <a:p>
            <a:pPr lvl="1"/>
            <a:r>
              <a:rPr lang="en-US" dirty="0" smtClean="0"/>
              <a:t>Total number of properties was 52,529 </a:t>
            </a:r>
          </a:p>
          <a:p>
            <a:pPr lvl="1"/>
            <a:r>
              <a:rPr lang="en-US" dirty="0" smtClean="0"/>
              <a:t>Total industry revenue was $155.5 billion ( 5.4% increase over 2011)</a:t>
            </a:r>
          </a:p>
          <a:p>
            <a:pPr lvl="1"/>
            <a:r>
              <a:rPr lang="en-US" dirty="0" smtClean="0"/>
              <a:t>Total pretax income was $39.0 billion (14.3% increase over 2011)</a:t>
            </a:r>
          </a:p>
          <a:p>
            <a:pPr lvl="1"/>
            <a:r>
              <a:rPr lang="en-US" dirty="0" smtClean="0"/>
              <a:t>Average occupancy rate was 61.4%</a:t>
            </a:r>
          </a:p>
          <a:p>
            <a:pPr lvl="1"/>
            <a:r>
              <a:rPr lang="en-US" dirty="0" smtClean="0"/>
              <a:t>Revenue per available room (</a:t>
            </a:r>
            <a:r>
              <a:rPr lang="en-US" dirty="0" err="1" smtClean="0"/>
              <a:t>RevPAR</a:t>
            </a:r>
            <a:r>
              <a:rPr lang="en-US" dirty="0" smtClean="0"/>
              <a:t>) was $65.16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hospitality business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3" y="1381125"/>
            <a:ext cx="4394200" cy="4191000"/>
          </a:xfrm>
          <a:solidFill>
            <a:srgbClr val="E2E1C0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More flavorful food</a:t>
            </a:r>
          </a:p>
          <a:p>
            <a:r>
              <a:rPr lang="en-US" dirty="0"/>
              <a:t>Increased takeout meals and home meal replacement</a:t>
            </a:r>
          </a:p>
          <a:p>
            <a:r>
              <a:rPr lang="en-US" dirty="0" smtClean="0"/>
              <a:t>Guests </a:t>
            </a:r>
            <a:r>
              <a:rPr lang="en-US" dirty="0"/>
              <a:t>becoming more sophisticated</a:t>
            </a:r>
          </a:p>
          <a:p>
            <a:r>
              <a:rPr lang="en-US" dirty="0"/>
              <a:t>More food court restaurants</a:t>
            </a:r>
          </a:p>
          <a:p>
            <a:r>
              <a:rPr lang="en-US" dirty="0"/>
              <a:t>Steakhouses are again popular</a:t>
            </a:r>
          </a:p>
          <a:p>
            <a:r>
              <a:rPr lang="en-US" dirty="0"/>
              <a:t>Segments are splitting into tiers</a:t>
            </a:r>
          </a:p>
          <a:p>
            <a:r>
              <a:rPr lang="en-US" dirty="0"/>
              <a:t>QSRs in convenience stores</a:t>
            </a:r>
          </a:p>
          <a:p>
            <a:r>
              <a:rPr lang="en-US" dirty="0"/>
              <a:t>Difficulty of finding good employees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33413" y="13811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Overall Hospitality business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412" y="19177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Lodging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33412" y="24479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Food &amp; </a:t>
            </a:r>
            <a:r>
              <a:rPr lang="en-US" sz="1600" dirty="0" smtClean="0"/>
              <a:t>Beverage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3411" y="2984500"/>
            <a:ext cx="3659187" cy="422283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 smtClean="0"/>
              <a:t>Restaurant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33415" y="35210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Convention &amp; Catering services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33414" y="40576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Managed services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33414" y="45878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Leisure &amp; Sports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33413" y="51244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Entertainment &amp; Gaming</a:t>
            </a:r>
            <a:endParaRPr lang="en-US" sz="1600" dirty="0"/>
          </a:p>
        </p:txBody>
      </p:sp>
      <p:sp>
        <p:nvSpPr>
          <p:cNvPr id="23" name="Isosceles Triangle 22"/>
          <p:cNvSpPr/>
          <p:nvPr/>
        </p:nvSpPr>
        <p:spPr bwMode="auto">
          <a:xfrm rot="5400000">
            <a:off x="4422764" y="3029746"/>
            <a:ext cx="422284" cy="331791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0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hospitality business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3" y="1381125"/>
            <a:ext cx="4394200" cy="4191000"/>
          </a:xfrm>
          <a:solidFill>
            <a:srgbClr val="E2E1C0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Globalization/international participation</a:t>
            </a:r>
          </a:p>
          <a:p>
            <a:r>
              <a:rPr lang="en-US" dirty="0"/>
              <a:t>Cloning of shows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Number of shows is growing annually</a:t>
            </a:r>
          </a:p>
          <a:p>
            <a:r>
              <a:rPr lang="en-US" dirty="0"/>
              <a:t>Large conventions are not as well attended </a:t>
            </a:r>
            <a:r>
              <a:rPr lang="en-US" dirty="0" smtClean="0"/>
              <a:t>as </a:t>
            </a:r>
            <a:r>
              <a:rPr lang="en-US" dirty="0"/>
              <a:t>regional meetings</a:t>
            </a:r>
          </a:p>
          <a:p>
            <a:r>
              <a:rPr lang="en-US" dirty="0"/>
              <a:t>Boom in the number of convention centers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33413" y="13811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Overall Hospitality business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412" y="19177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Lodging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33412" y="24479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Food &amp; </a:t>
            </a:r>
            <a:r>
              <a:rPr lang="en-US" sz="1600" dirty="0" smtClean="0"/>
              <a:t>Beverage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3411" y="29845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 smtClean="0"/>
              <a:t>Restaurant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33415" y="3521083"/>
            <a:ext cx="3659187" cy="422283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Convention &amp; Catering services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33414" y="40576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Managed services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33414" y="45878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Leisure &amp; Sports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33413" y="51244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Entertainment &amp; Gaming</a:t>
            </a:r>
            <a:endParaRPr lang="en-US" sz="1600" dirty="0"/>
          </a:p>
        </p:txBody>
      </p:sp>
      <p:sp>
        <p:nvSpPr>
          <p:cNvPr id="24" name="Isosceles Triangle 23"/>
          <p:cNvSpPr/>
          <p:nvPr/>
        </p:nvSpPr>
        <p:spPr bwMode="auto">
          <a:xfrm rot="5400000">
            <a:off x="4422765" y="3583789"/>
            <a:ext cx="422284" cy="331791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890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hospitality business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3" y="1381125"/>
            <a:ext cx="4394200" cy="4191000"/>
          </a:xfrm>
          <a:solidFill>
            <a:srgbClr val="E2E1C0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Increasing challenges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Reduction of revenues</a:t>
            </a:r>
          </a:p>
          <a:p>
            <a:pPr lvl="1">
              <a:buSzPct val="80000"/>
              <a:buFont typeface="Arial" panose="020B0604020202020204" pitchFamily="34" charset="0"/>
              <a:buChar char="−"/>
            </a:pPr>
            <a:r>
              <a:rPr lang="en-US" dirty="0"/>
              <a:t>Increased cost</a:t>
            </a:r>
          </a:p>
          <a:p>
            <a:r>
              <a:rPr lang="en-US" dirty="0"/>
              <a:t>Declining enrollment</a:t>
            </a:r>
          </a:p>
          <a:p>
            <a:r>
              <a:rPr lang="en-US" dirty="0" smtClean="0"/>
              <a:t>Dueling </a:t>
            </a:r>
            <a:r>
              <a:rPr lang="en-US" dirty="0"/>
              <a:t>demands for managers from students and administrators</a:t>
            </a:r>
          </a:p>
          <a:p>
            <a:r>
              <a:rPr lang="en-US" dirty="0"/>
              <a:t>24-hour foodservice</a:t>
            </a:r>
          </a:p>
          <a:p>
            <a:r>
              <a:rPr lang="en-US" dirty="0"/>
              <a:t>Increase in healthcare and nursing homes</a:t>
            </a:r>
          </a:p>
          <a:p>
            <a:r>
              <a:rPr lang="en-US" dirty="0"/>
              <a:t>Proliferation of branded concepts</a:t>
            </a:r>
          </a:p>
          <a:p>
            <a:r>
              <a:rPr lang="en-US" dirty="0"/>
              <a:t>Increased use of fresh product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33413" y="13811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Overall Hospitality business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412" y="19177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Lodging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33412" y="24479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Food &amp; </a:t>
            </a:r>
            <a:r>
              <a:rPr lang="en-US" sz="1600" dirty="0" smtClean="0"/>
              <a:t>Beverage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3411" y="29845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 smtClean="0"/>
              <a:t>Restaurant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33415" y="35210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Convention &amp; Catering services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33414" y="4057666"/>
            <a:ext cx="3659187" cy="422283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Managed services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33414" y="45878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Leisure &amp; Sports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33413" y="51244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Entertainment &amp; Gaming</a:t>
            </a:r>
            <a:endParaRPr lang="en-US" sz="1600" dirty="0"/>
          </a:p>
        </p:txBody>
      </p:sp>
      <p:sp>
        <p:nvSpPr>
          <p:cNvPr id="25" name="Isosceles Triangle 24"/>
          <p:cNvSpPr/>
          <p:nvPr/>
        </p:nvSpPr>
        <p:spPr bwMode="auto">
          <a:xfrm rot="5400000">
            <a:off x="4422765" y="4120371"/>
            <a:ext cx="422284" cy="331791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5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hospitality business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3" y="1381125"/>
            <a:ext cx="4394200" cy="4191000"/>
          </a:xfrm>
          <a:solidFill>
            <a:srgbClr val="E2E1C0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Increase in fitness activities</a:t>
            </a:r>
          </a:p>
          <a:p>
            <a:r>
              <a:rPr lang="en-US" dirty="0"/>
              <a:t>Increase in personal leisure time</a:t>
            </a:r>
          </a:p>
          <a:p>
            <a:r>
              <a:rPr lang="en-US" dirty="0"/>
              <a:t>Surge in travel and tourism</a:t>
            </a:r>
          </a:p>
          <a:p>
            <a:r>
              <a:rPr lang="en-US" dirty="0"/>
              <a:t>Specially targeted programs for at-risk youth</a:t>
            </a:r>
          </a:p>
          <a:p>
            <a:r>
              <a:rPr lang="en-US" dirty="0"/>
              <a:t>Additional products in the commercial sector</a:t>
            </a:r>
          </a:p>
          <a:p>
            <a:r>
              <a:rPr lang="en-US" dirty="0"/>
              <a:t>Learning and adventure for the elderly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33413" y="13811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Overall Hospitality business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412" y="19177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Lodging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33412" y="24479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Food &amp; </a:t>
            </a:r>
            <a:r>
              <a:rPr lang="en-US" sz="1600" dirty="0" smtClean="0"/>
              <a:t>Beverage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3411" y="29845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 smtClean="0"/>
              <a:t>Restaurant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33415" y="35210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Convention &amp; Catering services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33414" y="40576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Managed services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33414" y="4587883"/>
            <a:ext cx="3659187" cy="422283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Leisure &amp; Sports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33413" y="51244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Entertainment &amp; Gaming</a:t>
            </a:r>
            <a:endParaRPr lang="en-US" sz="1600" dirty="0"/>
          </a:p>
        </p:txBody>
      </p:sp>
      <p:sp>
        <p:nvSpPr>
          <p:cNvPr id="26" name="Isosceles Triangle 25"/>
          <p:cNvSpPr/>
          <p:nvPr/>
        </p:nvSpPr>
        <p:spPr bwMode="auto">
          <a:xfrm rot="5400000">
            <a:off x="4422764" y="4650589"/>
            <a:ext cx="422284" cy="331791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7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trends in hospitality business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3" y="1381125"/>
            <a:ext cx="4394200" cy="4191000"/>
          </a:xfrm>
          <a:solidFill>
            <a:srgbClr val="E2E1C0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Less dependence on casino revenue and more on food, beverage, room, and retail profit centers </a:t>
            </a:r>
          </a:p>
          <a:p>
            <a:r>
              <a:rPr lang="en-US" dirty="0"/>
              <a:t>Hotel room inventory in gaming properties is expanding</a:t>
            </a:r>
          </a:p>
          <a:p>
            <a:r>
              <a:rPr lang="en-US" dirty="0"/>
              <a:t>Continued scrutiny by government</a:t>
            </a:r>
          </a:p>
          <a:p>
            <a:r>
              <a:rPr lang="en-US" dirty="0"/>
              <a:t>Increased competition between properties</a:t>
            </a:r>
          </a:p>
          <a:p>
            <a:r>
              <a:rPr lang="en-US" dirty="0"/>
              <a:t>Great management opportunities for students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33413" y="13811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Overall Hospitality business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412" y="19177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Lodging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33412" y="2447917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/>
              <a:t>Food &amp; </a:t>
            </a:r>
            <a:r>
              <a:rPr lang="en-US" sz="1600" dirty="0" smtClean="0"/>
              <a:t>Beverage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3411" y="2984500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dirty="0" smtClean="0"/>
              <a:t>Restaurant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33415" y="35210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Convention &amp; Catering services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33414" y="4057666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Managed services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33414" y="4587883"/>
            <a:ext cx="3659187" cy="422283"/>
          </a:xfrm>
          <a:prstGeom prst="roundRect">
            <a:avLst/>
          </a:prstGeom>
          <a:solidFill>
            <a:srgbClr val="D8CBCB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Leisure &amp; Sports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33413" y="5124466"/>
            <a:ext cx="3659187" cy="422283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/>
              <a:t>Recreation – Entertainment &amp; Gaming</a:t>
            </a:r>
            <a:endParaRPr lang="en-US" sz="1600" dirty="0"/>
          </a:p>
        </p:txBody>
      </p:sp>
      <p:sp>
        <p:nvSpPr>
          <p:cNvPr id="27" name="Isosceles Triangle 26"/>
          <p:cNvSpPr/>
          <p:nvPr/>
        </p:nvSpPr>
        <p:spPr bwMode="auto">
          <a:xfrm rot="5400000">
            <a:off x="4422764" y="5187171"/>
            <a:ext cx="422284" cy="331791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Walker: Introduction to Hospitality Management, 2nd edition , Pearson education , Upper Saddle river, 2007</a:t>
            </a:r>
          </a:p>
          <a:p>
            <a:pPr fontAlgn="ctr"/>
            <a:r>
              <a:rPr lang="en-US" dirty="0">
                <a:hlinkClick r:id="rId2"/>
              </a:rPr>
              <a:t>http://www.irs.gov/Businesses/Hotel-Industry-Overview---Complete-Version</a:t>
            </a:r>
            <a:endParaRPr lang="en-US" dirty="0"/>
          </a:p>
          <a:p>
            <a:pPr fontAlgn="ctr"/>
            <a:r>
              <a:rPr lang="en-US" dirty="0">
                <a:hlinkClick r:id="rId3"/>
              </a:rPr>
              <a:t>http://www.attensity.com/wp-content/uploads/industry_report_hospitality.pdf</a:t>
            </a:r>
            <a:endParaRPr lang="en-US" dirty="0"/>
          </a:p>
          <a:p>
            <a:pPr fontAlgn="ctr"/>
            <a:r>
              <a:rPr lang="en-US" dirty="0">
                <a:hlinkClick r:id="rId4"/>
              </a:rPr>
              <a:t>http://www.rci.com/</a:t>
            </a:r>
            <a:endParaRPr lang="en-US" dirty="0"/>
          </a:p>
          <a:p>
            <a:pPr fontAlgn="ctr"/>
            <a:r>
              <a:rPr lang="en-US" dirty="0">
                <a:hlinkClick r:id="rId5"/>
              </a:rPr>
              <a:t>http://www.marriottvacationclub.com/timeshare-ownership/index.shtml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hospitality business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78204" y="1623654"/>
            <a:ext cx="3805386" cy="3426812"/>
            <a:chOff x="2978204" y="1623654"/>
            <a:chExt cx="3805386" cy="3426812"/>
          </a:xfrm>
        </p:grpSpPr>
        <p:sp>
          <p:nvSpPr>
            <p:cNvPr id="6" name="Oval 5"/>
            <p:cNvSpPr/>
            <p:nvPr/>
          </p:nvSpPr>
          <p:spPr bwMode="auto">
            <a:xfrm>
              <a:off x="3735936" y="4269130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Perishability</a:t>
              </a: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2978204" y="342006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Inseparability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09297" y="1623654"/>
              <a:ext cx="874109" cy="781336"/>
            </a:xfrm>
            <a:prstGeom prst="ellipse">
              <a:avLst/>
            </a:prstGeom>
            <a:solidFill>
              <a:srgbClr val="8E22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Intangibility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35234" y="2241447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Perception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Oriented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74119" y="4269130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Labor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Intensive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33050" y="217784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Availability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069818" y="2716866"/>
              <a:ext cx="1573396" cy="1406404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b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HOSPITALITY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09481" y="334193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Repetitive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97172" y="5241851"/>
            <a:ext cx="7304568" cy="769441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+mn-lt"/>
              </a:rPr>
              <a:t>Intangibility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Core product has limited value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Intangible service surrounds it and adds value to it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Service directed towards the customer and the value realized will be different for different customers</a:t>
            </a:r>
          </a:p>
        </p:txBody>
      </p:sp>
    </p:spTree>
    <p:extLst>
      <p:ext uri="{BB962C8B-B14F-4D97-AF65-F5344CB8AC3E}">
        <p14:creationId xmlns:p14="http://schemas.microsoft.com/office/powerpoint/2010/main" val="42818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hospitality business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5936" y="4269130"/>
            <a:ext cx="874109" cy="781336"/>
          </a:xfrm>
          <a:prstGeom prst="ellipse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Perishability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978204" y="1623654"/>
            <a:ext cx="3805386" cy="3426812"/>
            <a:chOff x="2978204" y="1623654"/>
            <a:chExt cx="3805386" cy="3426812"/>
          </a:xfrm>
        </p:grpSpPr>
        <p:sp>
          <p:nvSpPr>
            <p:cNvPr id="4" name="Oval 3"/>
            <p:cNvSpPr/>
            <p:nvPr/>
          </p:nvSpPr>
          <p:spPr bwMode="auto">
            <a:xfrm>
              <a:off x="2978204" y="342006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Inseparability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09297" y="162365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Intangibility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35234" y="2241447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Perception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Oriented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74119" y="4269130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Labor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Intensive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33050" y="2177848"/>
              <a:ext cx="874109" cy="781336"/>
            </a:xfrm>
            <a:prstGeom prst="ellipse">
              <a:avLst/>
            </a:prstGeom>
            <a:solidFill>
              <a:srgbClr val="8E22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Availability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069818" y="2716866"/>
              <a:ext cx="1573396" cy="1406404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b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HOSPITALITY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09481" y="334193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Repetitive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97172" y="5241851"/>
            <a:ext cx="7304568" cy="600164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+mn-lt"/>
              </a:rPr>
              <a:t>Availability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Availability of facilities and services is a crucial factor of customer decisions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Most services are provided all round the year 24x7 to improve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3874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hospitality business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5936" y="4269130"/>
            <a:ext cx="874109" cy="781336"/>
          </a:xfrm>
          <a:prstGeom prst="ellipse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Perishability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978204" y="1623654"/>
            <a:ext cx="3805386" cy="3426812"/>
            <a:chOff x="2978204" y="1623654"/>
            <a:chExt cx="3805386" cy="3426812"/>
          </a:xfrm>
        </p:grpSpPr>
        <p:sp>
          <p:nvSpPr>
            <p:cNvPr id="4" name="Oval 3"/>
            <p:cNvSpPr/>
            <p:nvPr/>
          </p:nvSpPr>
          <p:spPr bwMode="auto">
            <a:xfrm>
              <a:off x="2978204" y="342006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Inseparability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09297" y="162365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Intangibility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35234" y="2241447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Perception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Oriented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74119" y="4269130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Labor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Intensive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33050" y="217784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Availability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069818" y="2716866"/>
              <a:ext cx="1573396" cy="1406404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b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HOSPITALITY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09481" y="3341934"/>
              <a:ext cx="874109" cy="781336"/>
            </a:xfrm>
            <a:prstGeom prst="ellipse">
              <a:avLst/>
            </a:prstGeom>
            <a:solidFill>
              <a:srgbClr val="8E22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Repetitive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97172" y="5241851"/>
            <a:ext cx="7304568" cy="1107996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+mn-lt"/>
              </a:rPr>
              <a:t>Repetitive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Core operations are very much repetitive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Back of house operations are generally standardized and repeated on a daily basis. Major examples are,</a:t>
            </a:r>
          </a:p>
          <a:p>
            <a:pPr marL="692150" lvl="1" indent="-234950" algn="l" eaLnBrk="1" hangingPunct="1"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−"/>
            </a:pPr>
            <a:r>
              <a:rPr lang="en-US" dirty="0">
                <a:latin typeface="+mn-lt"/>
                <a:cs typeface="+mn-cs"/>
              </a:rPr>
              <a:t>House keeping</a:t>
            </a:r>
          </a:p>
          <a:p>
            <a:pPr marL="692150" lvl="1" indent="-234950" algn="l" eaLnBrk="1" hangingPunct="1"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−"/>
            </a:pPr>
            <a:r>
              <a:rPr lang="en-US" dirty="0">
                <a:latin typeface="+mn-lt"/>
                <a:cs typeface="+mn-cs"/>
              </a:rPr>
              <a:t>Stewarding</a:t>
            </a:r>
          </a:p>
          <a:p>
            <a:pPr marL="692150" lvl="1" indent="-234950" algn="l" eaLnBrk="1" hangingPunct="1"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−"/>
            </a:pPr>
            <a:r>
              <a:rPr lang="en-US" dirty="0">
                <a:latin typeface="+mn-lt"/>
                <a:cs typeface="+mn-cs"/>
              </a:rPr>
              <a:t>Kitchen operations</a:t>
            </a:r>
          </a:p>
        </p:txBody>
      </p:sp>
    </p:spTree>
    <p:extLst>
      <p:ext uri="{BB962C8B-B14F-4D97-AF65-F5344CB8AC3E}">
        <p14:creationId xmlns:p14="http://schemas.microsoft.com/office/powerpoint/2010/main" val="3685468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hospitality business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5936" y="4269130"/>
            <a:ext cx="874109" cy="781336"/>
          </a:xfrm>
          <a:prstGeom prst="ellipse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Perishability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978204" y="1623654"/>
            <a:ext cx="3805386" cy="3426812"/>
            <a:chOff x="2978204" y="1623654"/>
            <a:chExt cx="3805386" cy="3426812"/>
          </a:xfrm>
        </p:grpSpPr>
        <p:sp>
          <p:nvSpPr>
            <p:cNvPr id="4" name="Oval 3"/>
            <p:cNvSpPr/>
            <p:nvPr/>
          </p:nvSpPr>
          <p:spPr bwMode="auto">
            <a:xfrm>
              <a:off x="2978204" y="342006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Inseparability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09297" y="162365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Intangibility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35234" y="2241447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Perception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Oriented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74119" y="4269130"/>
              <a:ext cx="874109" cy="781336"/>
            </a:xfrm>
            <a:prstGeom prst="ellipse">
              <a:avLst/>
            </a:prstGeom>
            <a:solidFill>
              <a:srgbClr val="8E22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Labor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Intensive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33050" y="217784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Availability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069818" y="2716866"/>
              <a:ext cx="1573396" cy="1406404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b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HOSPITALITY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09481" y="334193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Repetitive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97172" y="5241851"/>
            <a:ext cx="7304568" cy="769441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+mn-lt"/>
              </a:rPr>
              <a:t>Labor intensive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Since most of the business is service oriented, the business is highly labor intensive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Involves personnel with specialized roles in large numbers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Training plays a key role</a:t>
            </a:r>
          </a:p>
        </p:txBody>
      </p:sp>
    </p:spTree>
    <p:extLst>
      <p:ext uri="{BB962C8B-B14F-4D97-AF65-F5344CB8AC3E}">
        <p14:creationId xmlns:p14="http://schemas.microsoft.com/office/powerpoint/2010/main" val="17898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hospitality business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5936" y="4269130"/>
            <a:ext cx="874109" cy="781336"/>
          </a:xfrm>
          <a:prstGeom prst="ellipse">
            <a:avLst/>
          </a:prstGeom>
          <a:solidFill>
            <a:srgbClr val="8E22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Perishability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978204" y="1623654"/>
            <a:ext cx="3805386" cy="3426812"/>
            <a:chOff x="2978204" y="1623654"/>
            <a:chExt cx="3805386" cy="3426812"/>
          </a:xfrm>
        </p:grpSpPr>
        <p:sp>
          <p:nvSpPr>
            <p:cNvPr id="4" name="Oval 3"/>
            <p:cNvSpPr/>
            <p:nvPr/>
          </p:nvSpPr>
          <p:spPr bwMode="auto">
            <a:xfrm>
              <a:off x="2978204" y="342006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Inseparability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09297" y="162365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Intangibility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35234" y="2241447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Perception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Oriented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74119" y="4269130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Labor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Intensive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33050" y="217784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Availability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069818" y="2716866"/>
              <a:ext cx="1573396" cy="1406404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b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HOSPITALITY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09481" y="334193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Repetitive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97172" y="5241851"/>
            <a:ext cx="7304568" cy="1107996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+mn-lt"/>
              </a:rPr>
              <a:t>Perishability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Service capacity cannot be stored, saved, returned, or resold once rendered to a customer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Also, relevant resources, processes, and systems of a service un-assigned for a specific period count as lost business. Some examples </a:t>
            </a:r>
            <a:r>
              <a:rPr lang="en-US" dirty="0" smtClean="0">
                <a:latin typeface="+mn-lt"/>
                <a:cs typeface="+mn-cs"/>
              </a:rPr>
              <a:t>are,</a:t>
            </a:r>
          </a:p>
          <a:p>
            <a:pPr marL="692150" lvl="1" indent="-234950" algn="l" eaLnBrk="1" hangingPunct="1"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−"/>
            </a:pPr>
            <a:r>
              <a:rPr lang="en-US" dirty="0" smtClean="0">
                <a:latin typeface="+mn-lt"/>
                <a:cs typeface="+mn-cs"/>
              </a:rPr>
              <a:t>Hotel </a:t>
            </a:r>
            <a:r>
              <a:rPr lang="en-US" dirty="0">
                <a:latin typeface="+mn-lt"/>
                <a:cs typeface="+mn-cs"/>
              </a:rPr>
              <a:t>room unreserved a particular day</a:t>
            </a:r>
          </a:p>
          <a:p>
            <a:pPr marL="692150" lvl="1" indent="-234950" algn="l" eaLnBrk="1" hangingPunct="1"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−"/>
            </a:pPr>
            <a:r>
              <a:rPr lang="en-US" dirty="0">
                <a:latin typeface="+mn-lt"/>
                <a:cs typeface="+mn-cs"/>
              </a:rPr>
              <a:t>Non-sale of an airline seat for a particular trip</a:t>
            </a:r>
          </a:p>
        </p:txBody>
      </p:sp>
    </p:spTree>
    <p:extLst>
      <p:ext uri="{BB962C8B-B14F-4D97-AF65-F5344CB8AC3E}">
        <p14:creationId xmlns:p14="http://schemas.microsoft.com/office/powerpoint/2010/main" val="37656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hospitality business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5936" y="4269130"/>
            <a:ext cx="874109" cy="781336"/>
          </a:xfrm>
          <a:prstGeom prst="ellipse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Perishability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978204" y="1623654"/>
            <a:ext cx="3805386" cy="3426812"/>
            <a:chOff x="2978204" y="1623654"/>
            <a:chExt cx="3805386" cy="3426812"/>
          </a:xfrm>
        </p:grpSpPr>
        <p:sp>
          <p:nvSpPr>
            <p:cNvPr id="4" name="Oval 3"/>
            <p:cNvSpPr/>
            <p:nvPr/>
          </p:nvSpPr>
          <p:spPr bwMode="auto">
            <a:xfrm>
              <a:off x="2978204" y="3420068"/>
              <a:ext cx="874109" cy="781336"/>
            </a:xfrm>
            <a:prstGeom prst="ellipse">
              <a:avLst/>
            </a:prstGeom>
            <a:solidFill>
              <a:srgbClr val="8E22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Inseparability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09297" y="162365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Intangibility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35234" y="2241447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Perception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Oriented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74119" y="4269130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Labor 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Intensive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33050" y="2177848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Availability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069818" y="2716866"/>
              <a:ext cx="1573396" cy="1406404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b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HOSPITALITY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09481" y="3341934"/>
              <a:ext cx="874109" cy="781336"/>
            </a:xfrm>
            <a:prstGeom prst="ellipse">
              <a:avLst/>
            </a:prstGeom>
            <a:solidFill>
              <a:srgbClr val="D8CBC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Repetitive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97172" y="5241851"/>
            <a:ext cx="7304568" cy="600164"/>
          </a:xfrm>
          <a:prstGeom prst="rect">
            <a:avLst/>
          </a:prstGeom>
          <a:solidFill>
            <a:srgbClr val="E2E1C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+mn-lt"/>
              </a:rPr>
              <a:t>Inseparability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Act of production and consumption is simultaneous and takes place in the same environment</a:t>
            </a:r>
          </a:p>
          <a:p>
            <a:pPr marL="234950" indent="-234950" algn="l" eaLnBrk="1" hangingPunct="1">
              <a:spcBef>
                <a:spcPts val="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dirty="0">
                <a:latin typeface="+mn-lt"/>
                <a:cs typeface="+mn-cs"/>
              </a:rPr>
              <a:t>Everything is inter-connected here and Changing one parameter influences many other things</a:t>
            </a:r>
          </a:p>
        </p:txBody>
      </p:sp>
    </p:spTree>
    <p:extLst>
      <p:ext uri="{BB962C8B-B14F-4D97-AF65-F5344CB8AC3E}">
        <p14:creationId xmlns:p14="http://schemas.microsoft.com/office/powerpoint/2010/main" val="22877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8059</TotalTime>
  <Pages>8</Pages>
  <Words>2589</Words>
  <Application>Microsoft Office PowerPoint</Application>
  <PresentationFormat>Custom</PresentationFormat>
  <Paragraphs>602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 Unicode MS</vt:lpstr>
      <vt:lpstr>Arial</vt:lpstr>
      <vt:lpstr>Calibri</vt:lpstr>
      <vt:lpstr>Times New Roman</vt:lpstr>
      <vt:lpstr>Webdings</vt:lpstr>
      <vt:lpstr>blank</vt:lpstr>
      <vt:lpstr>Hospitality Business</vt:lpstr>
      <vt:lpstr>Agenda</vt:lpstr>
      <vt:lpstr>Hospitality Industry – An introduction</vt:lpstr>
      <vt:lpstr>Characteristics of hospitality business</vt:lpstr>
      <vt:lpstr>Characteristics of hospitality business</vt:lpstr>
      <vt:lpstr>Characteristics of hospitality business</vt:lpstr>
      <vt:lpstr>Characteristics of hospitality business</vt:lpstr>
      <vt:lpstr>Characteristics of hospitality business</vt:lpstr>
      <vt:lpstr>Characteristics of hospitality business</vt:lpstr>
      <vt:lpstr>Characteristics of hospitality business</vt:lpstr>
      <vt:lpstr>Hospitality business is interlinked and dependent with the entities of Travel and Tourism business</vt:lpstr>
      <vt:lpstr>Components of hospitality business</vt:lpstr>
      <vt:lpstr>Classification of hotels</vt:lpstr>
      <vt:lpstr>PowerPoint Presentation</vt:lpstr>
      <vt:lpstr>Lodging business – Types of ownership &amp; affiliation</vt:lpstr>
      <vt:lpstr>Reservation process involved in Lodging business</vt:lpstr>
      <vt:lpstr>Concept of vacation ownership</vt:lpstr>
      <vt:lpstr>Food &amp; Beverage division consists of kitchen and the stewarding department</vt:lpstr>
      <vt:lpstr>Restaurant business – Operation cycle</vt:lpstr>
      <vt:lpstr>Restaurant – Types and Organization structure</vt:lpstr>
      <vt:lpstr>Convention &amp; Catering services</vt:lpstr>
      <vt:lpstr>Managed services</vt:lpstr>
      <vt:lpstr>Recreation – entertainment and gaming</vt:lpstr>
      <vt:lpstr>Recreation – entertainment and gaming (contd.)</vt:lpstr>
      <vt:lpstr>Support Business Functions</vt:lpstr>
      <vt:lpstr>Key business metrics</vt:lpstr>
      <vt:lpstr>Major trends in hospitality business</vt:lpstr>
      <vt:lpstr>Major trends in hospitality business (contd.)</vt:lpstr>
      <vt:lpstr>Major trends in hospitality business (contd.)</vt:lpstr>
      <vt:lpstr>Major trends in hospitality business (contd.)</vt:lpstr>
      <vt:lpstr>Major trends in hospitality business (contd.)</vt:lpstr>
      <vt:lpstr>Major trends in hospitality business (contd.)</vt:lpstr>
      <vt:lpstr>Major trends in hospitality business (contd.)</vt:lpstr>
      <vt:lpstr>Major trends in hospitality business (contd.)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Durairaj</dc:creator>
  <cp:lastModifiedBy>Pooja Sudarshan</cp:lastModifiedBy>
  <cp:revision>128</cp:revision>
  <cp:lastPrinted>2001-09-28T15:01:44Z</cp:lastPrinted>
  <dcterms:created xsi:type="dcterms:W3CDTF">2014-04-14T06:49:57Z</dcterms:created>
  <dcterms:modified xsi:type="dcterms:W3CDTF">2016-03-21T08:56:19Z</dcterms:modified>
</cp:coreProperties>
</file>