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66" r:id="rId4"/>
    <p:sldId id="269" r:id="rId5"/>
    <p:sldId id="267" r:id="rId6"/>
    <p:sldId id="296" r:id="rId7"/>
    <p:sldId id="281" r:id="rId8"/>
    <p:sldId id="306" r:id="rId9"/>
    <p:sldId id="305" r:id="rId10"/>
    <p:sldId id="298" r:id="rId11"/>
    <p:sldId id="280" r:id="rId12"/>
    <p:sldId id="311" r:id="rId13"/>
    <p:sldId id="286" r:id="rId14"/>
    <p:sldId id="299" r:id="rId15"/>
    <p:sldId id="312" r:id="rId16"/>
    <p:sldId id="313" r:id="rId17"/>
    <p:sldId id="288" r:id="rId18"/>
    <p:sldId id="308" r:id="rId19"/>
    <p:sldId id="300" r:id="rId20"/>
    <p:sldId id="268" r:id="rId21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Sushant Ghildyal" initials="SG" lastIdx="1" clrIdx="1"/>
  <p:cmAuthor id="2" name="Pavan B" initials="P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66"/>
    <a:srgbClr val="8E2200"/>
    <a:srgbClr val="D8CBCB"/>
    <a:srgbClr val="016666"/>
    <a:srgbClr val="0B1F65"/>
    <a:srgbClr val="360157"/>
    <a:srgbClr val="7ECCBD"/>
    <a:srgbClr val="E7C70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5810" autoAdjust="0"/>
  </p:normalViewPr>
  <p:slideViewPr>
    <p:cSldViewPr snapToGrid="0">
      <p:cViewPr varScale="1">
        <p:scale>
          <a:sx n="72" d="100"/>
          <a:sy n="72" d="100"/>
        </p:scale>
        <p:origin x="-1158" y="-84"/>
      </p:cViewPr>
      <p:guideLst>
        <p:guide orient="horz" pos="1985"/>
        <p:guide pos="4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0FFC3-AC47-4D4D-AC94-6C5E2DAD23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7B938B-8096-4486-A1CC-F466AC214C4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Auction-style listing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60A47-1C2C-44A5-BFA7-6D75FB47C1C5}" type="parTrans" cxnId="{CB3F6433-BB06-4BEB-9144-F492E53D4DC2}">
      <dgm:prSet/>
      <dgm:spPr/>
      <dgm:t>
        <a:bodyPr/>
        <a:lstStyle/>
        <a:p>
          <a:endParaRPr lang="en-US"/>
        </a:p>
      </dgm:t>
    </dgm:pt>
    <dgm:pt modelId="{1686DA7D-9A4E-4575-808C-099434B220CD}" type="sibTrans" cxnId="{CB3F6433-BB06-4BEB-9144-F492E53D4DC2}">
      <dgm:prSet/>
      <dgm:spPr/>
      <dgm:t>
        <a:bodyPr/>
        <a:lstStyle/>
        <a:p>
          <a:endParaRPr lang="en-US"/>
        </a:p>
      </dgm:t>
    </dgm:pt>
    <dgm:pt modelId="{A13C8FC1-40BF-4F3E-8544-45AC93FA9A51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Sell to the highest bidder or offer 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4439DF-0C65-4480-9C08-B8CF0E8A5D2F}" type="parTrans" cxnId="{6B0C3168-FB01-4126-BB09-DFB219EC28DC}">
      <dgm:prSet/>
      <dgm:spPr/>
      <dgm:t>
        <a:bodyPr/>
        <a:lstStyle/>
        <a:p>
          <a:endParaRPr lang="en-US"/>
        </a:p>
      </dgm:t>
    </dgm:pt>
    <dgm:pt modelId="{041C5BF9-2D53-491B-9127-62EBC934CD27}" type="sibTrans" cxnId="{6B0C3168-FB01-4126-BB09-DFB219EC28DC}">
      <dgm:prSet/>
      <dgm:spPr/>
      <dgm:t>
        <a:bodyPr/>
        <a:lstStyle/>
        <a:p>
          <a:endParaRPr lang="en-US"/>
        </a:p>
      </dgm:t>
    </dgm:pt>
    <dgm:pt modelId="{D62D9046-CE2C-4B9A-9FEB-6D4867F56B58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You can list auction-style for 1, 3, 5, 7, or 10 days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B50F29-264B-4A20-8A28-E529AD887C66}" type="parTrans" cxnId="{116D905E-1052-4BA2-8DEB-29AB4EAA6314}">
      <dgm:prSet/>
      <dgm:spPr/>
      <dgm:t>
        <a:bodyPr/>
        <a:lstStyle/>
        <a:p>
          <a:endParaRPr lang="en-US"/>
        </a:p>
      </dgm:t>
    </dgm:pt>
    <dgm:pt modelId="{63450262-1E81-4A3E-A5F9-E5A11CE235E0}" type="sibTrans" cxnId="{116D905E-1052-4BA2-8DEB-29AB4EAA6314}">
      <dgm:prSet/>
      <dgm:spPr/>
      <dgm:t>
        <a:bodyPr/>
        <a:lstStyle/>
        <a:p>
          <a:endParaRPr lang="en-US"/>
        </a:p>
      </dgm:t>
    </dgm:pt>
    <dgm:pt modelId="{86A5DCF3-5787-4867-BB4B-61C439C688F5}">
      <dgm:prSet phldrT="[Text]" custT="1"/>
      <dgm:spPr>
        <a:solidFill>
          <a:srgbClr val="006666"/>
        </a:solidFill>
      </dgm:spPr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Fixed price listing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5EFCF1-6AEB-4541-864F-F7701E89DB6E}" type="parTrans" cxnId="{9FF9556E-6A3E-4899-AA0A-D91D68FAFBF1}">
      <dgm:prSet/>
      <dgm:spPr/>
      <dgm:t>
        <a:bodyPr/>
        <a:lstStyle/>
        <a:p>
          <a:endParaRPr lang="en-US"/>
        </a:p>
      </dgm:t>
    </dgm:pt>
    <dgm:pt modelId="{CB68AC4E-6BA5-4193-86AF-F198267FE92D}" type="sibTrans" cxnId="{9FF9556E-6A3E-4899-AA0A-D91D68FAFBF1}">
      <dgm:prSet/>
      <dgm:spPr/>
      <dgm:t>
        <a:bodyPr/>
        <a:lstStyle/>
        <a:p>
          <a:endParaRPr lang="en-US"/>
        </a:p>
      </dgm:t>
    </dgm:pt>
    <dgm:pt modelId="{0E626873-5271-4828-8647-8FE9DD05FA1D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List items at a set price, so buyers can purchase right away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B72ACD-AE60-4D58-A4FF-0FD2C225CC55}" type="parTrans" cxnId="{CD2E8983-A4B9-4A86-B739-76596A23468C}">
      <dgm:prSet/>
      <dgm:spPr/>
      <dgm:t>
        <a:bodyPr/>
        <a:lstStyle/>
        <a:p>
          <a:endParaRPr lang="en-US"/>
        </a:p>
      </dgm:t>
    </dgm:pt>
    <dgm:pt modelId="{5728BB0D-C1D7-43B1-AF92-CDCD23B35597}" type="sibTrans" cxnId="{CD2E8983-A4B9-4A86-B739-76596A23468C}">
      <dgm:prSet/>
      <dgm:spPr/>
      <dgm:t>
        <a:bodyPr/>
        <a:lstStyle/>
        <a:p>
          <a:endParaRPr lang="en-US"/>
        </a:p>
      </dgm:t>
    </dgm:pt>
    <dgm:pt modelId="{670688BB-23F5-432F-8A0D-D64375D3A229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Sellers can list multiple identical items in one fixed price listing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BD8DD-8DB4-4838-B4D6-D560E0A565A7}" type="parTrans" cxnId="{38FC6828-B2E3-450A-9EB6-6A6F232ACB7A}">
      <dgm:prSet/>
      <dgm:spPr/>
      <dgm:t>
        <a:bodyPr/>
        <a:lstStyle/>
        <a:p>
          <a:endParaRPr lang="en-US"/>
        </a:p>
      </dgm:t>
    </dgm:pt>
    <dgm:pt modelId="{60106005-A1E1-4C88-8C9D-600089219B90}" type="sibTrans" cxnId="{38FC6828-B2E3-450A-9EB6-6A6F232ACB7A}">
      <dgm:prSet/>
      <dgm:spPr/>
      <dgm:t>
        <a:bodyPr/>
        <a:lstStyle/>
        <a:p>
          <a:endParaRPr lang="en-US"/>
        </a:p>
      </dgm:t>
    </dgm:pt>
    <dgm:pt modelId="{BAAE3982-3582-4445-B42F-4CB53D4835F8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Selling with a reserve price </a:t>
          </a: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(with auctions only)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754BCB-7103-47AE-B2B7-F8EC4CED885B}" type="parTrans" cxnId="{9C1467F3-1486-404F-83F3-9218AEE0D74D}">
      <dgm:prSet/>
      <dgm:spPr/>
      <dgm:t>
        <a:bodyPr/>
        <a:lstStyle/>
        <a:p>
          <a:endParaRPr lang="en-US"/>
        </a:p>
      </dgm:t>
    </dgm:pt>
    <dgm:pt modelId="{5F37806A-B14F-4080-B849-DD66E557B0AA}" type="sibTrans" cxnId="{9C1467F3-1486-404F-83F3-9218AEE0D74D}">
      <dgm:prSet/>
      <dgm:spPr/>
      <dgm:t>
        <a:bodyPr/>
        <a:lstStyle/>
        <a:p>
          <a:endParaRPr lang="en-US"/>
        </a:p>
      </dgm:t>
    </dgm:pt>
    <dgm:pt modelId="{5B54814D-1888-4004-923B-35ED99251187}">
      <dgm:prSet phldrT="[Text]" custT="1"/>
      <dgm:spPr>
        <a:solidFill>
          <a:srgbClr val="006666"/>
        </a:solidFill>
      </dgm:spPr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Selling multiple items</a:t>
          </a: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(with fixed listing only)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A73D67-EE2D-4B19-9149-A762EA93E3D5}" type="parTrans" cxnId="{78C89306-3877-4CBD-89AF-D8C4F35D65B6}">
      <dgm:prSet/>
      <dgm:spPr/>
      <dgm:t>
        <a:bodyPr/>
        <a:lstStyle/>
        <a:p>
          <a:endParaRPr lang="en-US"/>
        </a:p>
      </dgm:t>
    </dgm:pt>
    <dgm:pt modelId="{B5EF959E-DCFF-40C6-A3D4-26E757C6BEBB}" type="sibTrans" cxnId="{78C89306-3877-4CBD-89AF-D8C4F35D65B6}">
      <dgm:prSet/>
      <dgm:spPr/>
      <dgm:t>
        <a:bodyPr/>
        <a:lstStyle/>
        <a:p>
          <a:endParaRPr lang="en-US"/>
        </a:p>
      </dgm:t>
    </dgm:pt>
    <dgm:pt modelId="{354F1EFF-E545-49AA-BBEF-0EA4D7261169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‘Buy it now’ option </a:t>
          </a:r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lets the buyer purchase the item before the listing's end date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FCEB43-67BA-418C-BA0F-25BF82840D03}" type="parTrans" cxnId="{5EE827AF-C098-4B09-A92B-054FE0F8F440}">
      <dgm:prSet/>
      <dgm:spPr/>
      <dgm:t>
        <a:bodyPr/>
        <a:lstStyle/>
        <a:p>
          <a:endParaRPr lang="en-US"/>
        </a:p>
      </dgm:t>
    </dgm:pt>
    <dgm:pt modelId="{4504E69D-D1DA-41FF-AA90-204A9439AFF8}" type="sibTrans" cxnId="{5EE827AF-C098-4B09-A92B-054FE0F8F440}">
      <dgm:prSet/>
      <dgm:spPr/>
      <dgm:t>
        <a:bodyPr/>
        <a:lstStyle/>
        <a:p>
          <a:endParaRPr lang="en-US"/>
        </a:p>
      </dgm:t>
    </dgm:pt>
    <dgm:pt modelId="{8F402EEF-84E4-4A99-AC9D-C016F61A474F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‘Best Offer’ lets the seller choose among buyers who name their highest offer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56FC55-E66C-450F-8CB4-E706F3DFAAF2}" type="parTrans" cxnId="{3BF17AF4-01C8-4288-88F0-3863B851315A}">
      <dgm:prSet/>
      <dgm:spPr/>
      <dgm:t>
        <a:bodyPr/>
        <a:lstStyle/>
        <a:p>
          <a:endParaRPr lang="en-US"/>
        </a:p>
      </dgm:t>
    </dgm:pt>
    <dgm:pt modelId="{26F0773C-0296-49FD-B65C-C2A9A11B57D7}" type="sibTrans" cxnId="{3BF17AF4-01C8-4288-88F0-3863B851315A}">
      <dgm:prSet/>
      <dgm:spPr/>
      <dgm:t>
        <a:bodyPr/>
        <a:lstStyle/>
        <a:p>
          <a:endParaRPr lang="en-US"/>
        </a:p>
      </dgm:t>
    </dgm:pt>
    <dgm:pt modelId="{3D900733-F9E8-44AB-94B6-5206695ECA59}">
      <dgm:prSet phldrT="[Text]" custT="1"/>
      <dgm:spPr>
        <a:solidFill>
          <a:srgbClr val="006666"/>
        </a:solidFill>
      </dgm:spPr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Classified ads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DEFEBA-A21F-4C7A-BE2A-E455F10FF358}" type="parTrans" cxnId="{8C87D987-898C-4AB1-8752-AFC6A01C7A52}">
      <dgm:prSet/>
      <dgm:spPr/>
      <dgm:t>
        <a:bodyPr/>
        <a:lstStyle/>
        <a:p>
          <a:endParaRPr lang="en-US"/>
        </a:p>
      </dgm:t>
    </dgm:pt>
    <dgm:pt modelId="{A8A433FD-3563-417E-ABF3-0F1D3CA1BAB9}" type="sibTrans" cxnId="{8C87D987-898C-4AB1-8752-AFC6A01C7A52}">
      <dgm:prSet/>
      <dgm:spPr/>
      <dgm:t>
        <a:bodyPr/>
        <a:lstStyle/>
        <a:p>
          <a:endParaRPr lang="en-US"/>
        </a:p>
      </dgm:t>
    </dgm:pt>
    <dgm:pt modelId="{F8D04FBA-C7E9-4FF8-B7BC-0FF8855C82C3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If sellers wish to sell the item above a min. price, they can create an auction-style listing and a set a reserve price. 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113584-A557-4F86-9B93-515FBC5E11B5}" type="parTrans" cxnId="{ECE627EC-E923-450D-9758-4EB9713A5AD6}">
      <dgm:prSet/>
      <dgm:spPr/>
      <dgm:t>
        <a:bodyPr/>
        <a:lstStyle/>
        <a:p>
          <a:endParaRPr lang="en-US"/>
        </a:p>
      </dgm:t>
    </dgm:pt>
    <dgm:pt modelId="{276DCC9B-B187-44DE-A78F-5564DC508CE0}" type="sibTrans" cxnId="{ECE627EC-E923-450D-9758-4EB9713A5AD6}">
      <dgm:prSet/>
      <dgm:spPr/>
      <dgm:t>
        <a:bodyPr/>
        <a:lstStyle/>
        <a:p>
          <a:endParaRPr lang="en-US"/>
        </a:p>
      </dgm:t>
    </dgm:pt>
    <dgm:pt modelId="{5000E4EE-58D1-4258-A378-76182E665DE4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The item would be sold only after the highest bid exceeds the reserve price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D8BC92-A548-4DB0-A91F-EA9A91C92DF9}" type="parTrans" cxnId="{6E45F13A-E968-4C86-9613-0E8EE4501263}">
      <dgm:prSet/>
      <dgm:spPr/>
      <dgm:t>
        <a:bodyPr/>
        <a:lstStyle/>
        <a:p>
          <a:endParaRPr lang="en-US"/>
        </a:p>
      </dgm:t>
    </dgm:pt>
    <dgm:pt modelId="{ABABBE6C-CEAA-4B1C-84BF-D4F7C19CD967}" type="sibTrans" cxnId="{6E45F13A-E968-4C86-9613-0E8EE4501263}">
      <dgm:prSet/>
      <dgm:spPr/>
      <dgm:t>
        <a:bodyPr/>
        <a:lstStyle/>
        <a:p>
          <a:endParaRPr lang="en-US"/>
        </a:p>
      </dgm:t>
    </dgm:pt>
    <dgm:pt modelId="{D9FB7EF1-9184-4AEC-A490-9AEAF598E0F6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Seller can advertise on website just as a traditional classified ad. 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CD9031-6B70-49C0-BAB9-65BCA7D038A3}" type="parTrans" cxnId="{B5641DAA-3E8E-44D7-879D-E69E8E010035}">
      <dgm:prSet/>
      <dgm:spPr/>
      <dgm:t>
        <a:bodyPr/>
        <a:lstStyle/>
        <a:p>
          <a:endParaRPr lang="en-US"/>
        </a:p>
      </dgm:t>
    </dgm:pt>
    <dgm:pt modelId="{3C24F537-F858-4216-8A50-D9887381F864}" type="sibTrans" cxnId="{B5641DAA-3E8E-44D7-879D-E69E8E010035}">
      <dgm:prSet/>
      <dgm:spPr/>
      <dgm:t>
        <a:bodyPr/>
        <a:lstStyle/>
        <a:p>
          <a:endParaRPr lang="en-US"/>
        </a:p>
      </dgm:t>
    </dgm:pt>
    <dgm:pt modelId="{40F36857-79A5-458B-A87D-8930EB93A137}">
      <dgm:prSet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Seller can state a price, the buyer contacts the seller, and seller handles the transaction personally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48EF09-4A0B-4221-9C6F-104E813025E8}" type="parTrans" cxnId="{6021500D-1E03-495C-8F17-BFCB07C20D59}">
      <dgm:prSet/>
      <dgm:spPr/>
      <dgm:t>
        <a:bodyPr/>
        <a:lstStyle/>
        <a:p>
          <a:endParaRPr lang="en-US"/>
        </a:p>
      </dgm:t>
    </dgm:pt>
    <dgm:pt modelId="{ABF7B46A-A74C-4220-8576-B15A52D3DD71}" type="sibTrans" cxnId="{6021500D-1E03-495C-8F17-BFCB07C20D59}">
      <dgm:prSet/>
      <dgm:spPr/>
      <dgm:t>
        <a:bodyPr/>
        <a:lstStyle/>
        <a:p>
          <a:endParaRPr lang="en-US"/>
        </a:p>
      </dgm:t>
    </dgm:pt>
    <dgm:pt modelId="{0693A23E-6EBE-4580-9991-03745B067B9F}">
      <dgm:prSet phldrT="[Text]" custT="1"/>
      <dgm:spPr/>
      <dgm:t>
        <a:bodyPr/>
        <a:lstStyle/>
        <a:p>
          <a:r>
            <a:rPr lang="en-US" sz="1200" b="0" i="0" dirty="0" smtClean="0">
              <a:latin typeface="Arial" panose="020B0604020202020204" pitchFamily="34" charset="0"/>
              <a:cs typeface="Arial" panose="020B0604020202020204" pitchFamily="34" charset="0"/>
            </a:rPr>
            <a:t>If seller often sells the same items, listing them together at a fixed price can improve your standing in search results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75DAC-D1AF-43C0-81B5-4A22D0E73114}" type="parTrans" cxnId="{F6382FDD-6920-471A-8C24-66DAFBFBEED1}">
      <dgm:prSet/>
      <dgm:spPr/>
      <dgm:t>
        <a:bodyPr/>
        <a:lstStyle/>
        <a:p>
          <a:endParaRPr lang="en-US"/>
        </a:p>
      </dgm:t>
    </dgm:pt>
    <dgm:pt modelId="{016078E3-5C05-4028-90E7-F0C85E3E6E7D}" type="sibTrans" cxnId="{F6382FDD-6920-471A-8C24-66DAFBFBEED1}">
      <dgm:prSet/>
      <dgm:spPr/>
      <dgm:t>
        <a:bodyPr/>
        <a:lstStyle/>
        <a:p>
          <a:endParaRPr lang="en-US"/>
        </a:p>
      </dgm:t>
    </dgm:pt>
    <dgm:pt modelId="{D872BA1E-99A7-4786-AD72-4330A24AD00D}" type="pres">
      <dgm:prSet presAssocID="{A440FFC3-AC47-4D4D-AC94-6C5E2DAD23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7EE63-BF05-4395-B244-FAFD9C4A7D77}" type="pres">
      <dgm:prSet presAssocID="{0D7B938B-8096-4486-A1CC-F466AC214C42}" presName="linNode" presStyleCnt="0"/>
      <dgm:spPr/>
    </dgm:pt>
    <dgm:pt modelId="{9AFC3F73-F0EE-4E4D-B793-B2A633F074F5}" type="pres">
      <dgm:prSet presAssocID="{0D7B938B-8096-4486-A1CC-F466AC214C4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7CB86-EE1E-41BF-82FA-B93455187BA7}" type="pres">
      <dgm:prSet presAssocID="{0D7B938B-8096-4486-A1CC-F466AC214C42}" presName="descendantText" presStyleLbl="alignAccFollowNode1" presStyleIdx="0" presStyleCnt="5" custScaleY="117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381F-04F1-499B-9DD4-B4AEF33194DD}" type="pres">
      <dgm:prSet presAssocID="{1686DA7D-9A4E-4575-808C-099434B220CD}" presName="sp" presStyleCnt="0"/>
      <dgm:spPr/>
    </dgm:pt>
    <dgm:pt modelId="{3FFDD1C4-B174-48A6-9DEC-E3360FA8C4E9}" type="pres">
      <dgm:prSet presAssocID="{86A5DCF3-5787-4867-BB4B-61C439C688F5}" presName="linNode" presStyleCnt="0"/>
      <dgm:spPr/>
    </dgm:pt>
    <dgm:pt modelId="{3CC2B9F8-4C6C-4AEA-9530-FF923C2048C2}" type="pres">
      <dgm:prSet presAssocID="{86A5DCF3-5787-4867-BB4B-61C439C688F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1DEEA-71DF-4F51-9518-F69BD4644918}" type="pres">
      <dgm:prSet presAssocID="{86A5DCF3-5787-4867-BB4B-61C439C688F5}" presName="descendantText" presStyleLbl="alignAccFollowNode1" presStyleIdx="1" presStyleCnt="5" custScaleY="117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EF05A-FEDF-46ED-A32C-3B6302C8BF3A}" type="pres">
      <dgm:prSet presAssocID="{CB68AC4E-6BA5-4193-86AF-F198267FE92D}" presName="sp" presStyleCnt="0"/>
      <dgm:spPr/>
    </dgm:pt>
    <dgm:pt modelId="{3917B084-161F-429A-A19B-41AC4485AFB7}" type="pres">
      <dgm:prSet presAssocID="{3D900733-F9E8-44AB-94B6-5206695ECA59}" presName="linNode" presStyleCnt="0"/>
      <dgm:spPr/>
    </dgm:pt>
    <dgm:pt modelId="{9D9EBAA6-C757-479C-A9BF-0888A1485655}" type="pres">
      <dgm:prSet presAssocID="{3D900733-F9E8-44AB-94B6-5206695ECA5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76AD2-BE01-4F29-A1E5-E9A9EEC6F83D}" type="pres">
      <dgm:prSet presAssocID="{3D900733-F9E8-44AB-94B6-5206695ECA59}" presName="descendantText" presStyleLbl="alignAccFollowNode1" presStyleIdx="2" presStyleCnt="5" custScaleY="117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B2DCF-0F94-420D-B8A8-66901BCC3F9F}" type="pres">
      <dgm:prSet presAssocID="{A8A433FD-3563-417E-ABF3-0F1D3CA1BAB9}" presName="sp" presStyleCnt="0"/>
      <dgm:spPr/>
    </dgm:pt>
    <dgm:pt modelId="{3CA712C7-32BB-49E6-96C5-AB8D4B2BA412}" type="pres">
      <dgm:prSet presAssocID="{5B54814D-1888-4004-923B-35ED99251187}" presName="linNode" presStyleCnt="0"/>
      <dgm:spPr/>
    </dgm:pt>
    <dgm:pt modelId="{CB86E449-B1F7-495D-9968-28040B1182E1}" type="pres">
      <dgm:prSet presAssocID="{5B54814D-1888-4004-923B-35ED9925118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71462-AD11-41EF-AA90-774F66820215}" type="pres">
      <dgm:prSet presAssocID="{5B54814D-1888-4004-923B-35ED99251187}" presName="descendantText" presStyleLbl="alignAccFollowNode1" presStyleIdx="3" presStyleCnt="5" custScaleY="117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F4405-61C6-45D8-877D-069237B1DD58}" type="pres">
      <dgm:prSet presAssocID="{B5EF959E-DCFF-40C6-A3D4-26E757C6BEBB}" presName="sp" presStyleCnt="0"/>
      <dgm:spPr/>
    </dgm:pt>
    <dgm:pt modelId="{6A25DA6A-F26F-4AA7-B273-AB5738DA4978}" type="pres">
      <dgm:prSet presAssocID="{BAAE3982-3582-4445-B42F-4CB53D4835F8}" presName="linNode" presStyleCnt="0"/>
      <dgm:spPr/>
    </dgm:pt>
    <dgm:pt modelId="{1DD7CA4A-6A7A-4825-8175-19FD6A8115EB}" type="pres">
      <dgm:prSet presAssocID="{BAAE3982-3582-4445-B42F-4CB53D4835F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4F52C-CC59-42D5-9477-AC21A49DEC22}" type="pres">
      <dgm:prSet presAssocID="{BAAE3982-3582-4445-B42F-4CB53D4835F8}" presName="descendantText" presStyleLbl="alignAccFollowNode1" presStyleIdx="4" presStyleCnt="5" custScaleY="117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B7CF38-6B47-4570-BACC-203DC7642F42}" type="presOf" srcId="{D9FB7EF1-9184-4AEC-A490-9AEAF598E0F6}" destId="{D2576AD2-BE01-4F29-A1E5-E9A9EEC6F83D}" srcOrd="0" destOrd="0" presId="urn:microsoft.com/office/officeart/2005/8/layout/vList5"/>
    <dgm:cxn modelId="{116D905E-1052-4BA2-8DEB-29AB4EAA6314}" srcId="{0D7B938B-8096-4486-A1CC-F466AC214C42}" destId="{D62D9046-CE2C-4B9A-9FEB-6D4867F56B58}" srcOrd="1" destOrd="0" parTransId="{7BB50F29-264B-4A20-8A28-E529AD887C66}" sibTransId="{63450262-1E81-4A3E-A5F9-E5A11CE235E0}"/>
    <dgm:cxn modelId="{B5641DAA-3E8E-44D7-879D-E69E8E010035}" srcId="{3D900733-F9E8-44AB-94B6-5206695ECA59}" destId="{D9FB7EF1-9184-4AEC-A490-9AEAF598E0F6}" srcOrd="0" destOrd="0" parTransId="{14CD9031-6B70-49C0-BAB9-65BCA7D038A3}" sibTransId="{3C24F537-F858-4216-8A50-D9887381F864}"/>
    <dgm:cxn modelId="{8F6203A2-D4CF-4232-976E-A48197CB5440}" type="presOf" srcId="{BAAE3982-3582-4445-B42F-4CB53D4835F8}" destId="{1DD7CA4A-6A7A-4825-8175-19FD6A8115EB}" srcOrd="0" destOrd="0" presId="urn:microsoft.com/office/officeart/2005/8/layout/vList5"/>
    <dgm:cxn modelId="{6B0C3168-FB01-4126-BB09-DFB219EC28DC}" srcId="{0D7B938B-8096-4486-A1CC-F466AC214C42}" destId="{A13C8FC1-40BF-4F3E-8544-45AC93FA9A51}" srcOrd="0" destOrd="0" parTransId="{C24439DF-0C65-4480-9C08-B8CF0E8A5D2F}" sibTransId="{041C5BF9-2D53-491B-9127-62EBC934CD27}"/>
    <dgm:cxn modelId="{9C1467F3-1486-404F-83F3-9218AEE0D74D}" srcId="{A440FFC3-AC47-4D4D-AC94-6C5E2DAD2380}" destId="{BAAE3982-3582-4445-B42F-4CB53D4835F8}" srcOrd="4" destOrd="0" parTransId="{55754BCB-7103-47AE-B2B7-F8EC4CED885B}" sibTransId="{5F37806A-B14F-4080-B849-DD66E557B0AA}"/>
    <dgm:cxn modelId="{FC19AA9E-DA5A-49C0-B931-6F76CFADEE21}" type="presOf" srcId="{86A5DCF3-5787-4867-BB4B-61C439C688F5}" destId="{3CC2B9F8-4C6C-4AEA-9530-FF923C2048C2}" srcOrd="0" destOrd="0" presId="urn:microsoft.com/office/officeart/2005/8/layout/vList5"/>
    <dgm:cxn modelId="{5D00BA6D-EFF7-4205-9961-4897540A5B24}" type="presOf" srcId="{0D7B938B-8096-4486-A1CC-F466AC214C42}" destId="{9AFC3F73-F0EE-4E4D-B793-B2A633F074F5}" srcOrd="0" destOrd="0" presId="urn:microsoft.com/office/officeart/2005/8/layout/vList5"/>
    <dgm:cxn modelId="{8C8EC877-7AFB-4513-8C3B-99AEF079B13D}" type="presOf" srcId="{A13C8FC1-40BF-4F3E-8544-45AC93FA9A51}" destId="{F447CB86-EE1E-41BF-82FA-B93455187BA7}" srcOrd="0" destOrd="0" presId="urn:microsoft.com/office/officeart/2005/8/layout/vList5"/>
    <dgm:cxn modelId="{CD2E8983-A4B9-4A86-B739-76596A23468C}" srcId="{86A5DCF3-5787-4867-BB4B-61C439C688F5}" destId="{0E626873-5271-4828-8647-8FE9DD05FA1D}" srcOrd="0" destOrd="0" parTransId="{36B72ACD-AE60-4D58-A4FF-0FD2C225CC55}" sibTransId="{5728BB0D-C1D7-43B1-AF92-CDCD23B35597}"/>
    <dgm:cxn modelId="{C0919E29-95EB-4E8A-BD15-B9CB073317A7}" type="presOf" srcId="{0693A23E-6EBE-4580-9991-03745B067B9F}" destId="{8E971462-AD11-41EF-AA90-774F66820215}" srcOrd="0" destOrd="1" presId="urn:microsoft.com/office/officeart/2005/8/layout/vList5"/>
    <dgm:cxn modelId="{188F7CFE-CB8B-43D4-948E-D40F92934B15}" type="presOf" srcId="{0E626873-5271-4828-8647-8FE9DD05FA1D}" destId="{92C1DEEA-71DF-4F51-9518-F69BD4644918}" srcOrd="0" destOrd="0" presId="urn:microsoft.com/office/officeart/2005/8/layout/vList5"/>
    <dgm:cxn modelId="{FA67E85B-5021-49E6-8A9C-5FFDBA7230A0}" type="presOf" srcId="{5B54814D-1888-4004-923B-35ED99251187}" destId="{CB86E449-B1F7-495D-9968-28040B1182E1}" srcOrd="0" destOrd="0" presId="urn:microsoft.com/office/officeart/2005/8/layout/vList5"/>
    <dgm:cxn modelId="{8C87D987-898C-4AB1-8752-AFC6A01C7A52}" srcId="{A440FFC3-AC47-4D4D-AC94-6C5E2DAD2380}" destId="{3D900733-F9E8-44AB-94B6-5206695ECA59}" srcOrd="2" destOrd="0" parTransId="{E8DEFEBA-A21F-4C7A-BE2A-E455F10FF358}" sibTransId="{A8A433FD-3563-417E-ABF3-0F1D3CA1BAB9}"/>
    <dgm:cxn modelId="{9FF9556E-6A3E-4899-AA0A-D91D68FAFBF1}" srcId="{A440FFC3-AC47-4D4D-AC94-6C5E2DAD2380}" destId="{86A5DCF3-5787-4867-BB4B-61C439C688F5}" srcOrd="1" destOrd="0" parTransId="{735EFCF1-6AEB-4541-864F-F7701E89DB6E}" sibTransId="{CB68AC4E-6BA5-4193-86AF-F198267FE92D}"/>
    <dgm:cxn modelId="{ECE627EC-E923-450D-9758-4EB9713A5AD6}" srcId="{BAAE3982-3582-4445-B42F-4CB53D4835F8}" destId="{F8D04FBA-C7E9-4FF8-B7BC-0FF8855C82C3}" srcOrd="0" destOrd="0" parTransId="{1D113584-A557-4F86-9B93-515FBC5E11B5}" sibTransId="{276DCC9B-B187-44DE-A78F-5564DC508CE0}"/>
    <dgm:cxn modelId="{6021500D-1E03-495C-8F17-BFCB07C20D59}" srcId="{3D900733-F9E8-44AB-94B6-5206695ECA59}" destId="{40F36857-79A5-458B-A87D-8930EB93A137}" srcOrd="1" destOrd="0" parTransId="{CE48EF09-4A0B-4221-9C6F-104E813025E8}" sibTransId="{ABF7B46A-A74C-4220-8576-B15A52D3DD71}"/>
    <dgm:cxn modelId="{E184E021-251B-4458-A4E6-168430B5D6E2}" type="presOf" srcId="{8F402EEF-84E4-4A99-AC9D-C016F61A474F}" destId="{92C1DEEA-71DF-4F51-9518-F69BD4644918}" srcOrd="0" destOrd="1" presId="urn:microsoft.com/office/officeart/2005/8/layout/vList5"/>
    <dgm:cxn modelId="{9C116CD3-8D41-4509-AA3D-EE473ACE5627}" type="presOf" srcId="{5000E4EE-58D1-4258-A378-76182E665DE4}" destId="{2C34F52C-CC59-42D5-9477-AC21A49DEC22}" srcOrd="0" destOrd="1" presId="urn:microsoft.com/office/officeart/2005/8/layout/vList5"/>
    <dgm:cxn modelId="{19920C30-789B-4857-9AF5-3E637AD567B5}" type="presOf" srcId="{354F1EFF-E545-49AA-BBEF-0EA4D7261169}" destId="{F447CB86-EE1E-41BF-82FA-B93455187BA7}" srcOrd="0" destOrd="2" presId="urn:microsoft.com/office/officeart/2005/8/layout/vList5"/>
    <dgm:cxn modelId="{6E45F13A-E968-4C86-9613-0E8EE4501263}" srcId="{BAAE3982-3582-4445-B42F-4CB53D4835F8}" destId="{5000E4EE-58D1-4258-A378-76182E665DE4}" srcOrd="1" destOrd="0" parTransId="{CBD8BC92-A548-4DB0-A91F-EA9A91C92DF9}" sibTransId="{ABABBE6C-CEAA-4B1C-84BF-D4F7C19CD967}"/>
    <dgm:cxn modelId="{F48DE5FE-27AE-47D1-8ACB-3A46E051D707}" type="presOf" srcId="{A440FFC3-AC47-4D4D-AC94-6C5E2DAD2380}" destId="{D872BA1E-99A7-4786-AD72-4330A24AD00D}" srcOrd="0" destOrd="0" presId="urn:microsoft.com/office/officeart/2005/8/layout/vList5"/>
    <dgm:cxn modelId="{38620957-1B2C-4CCC-A415-1E3BF29A0EB4}" type="presOf" srcId="{F8D04FBA-C7E9-4FF8-B7BC-0FF8855C82C3}" destId="{2C34F52C-CC59-42D5-9477-AC21A49DEC22}" srcOrd="0" destOrd="0" presId="urn:microsoft.com/office/officeart/2005/8/layout/vList5"/>
    <dgm:cxn modelId="{78C89306-3877-4CBD-89AF-D8C4F35D65B6}" srcId="{A440FFC3-AC47-4D4D-AC94-6C5E2DAD2380}" destId="{5B54814D-1888-4004-923B-35ED99251187}" srcOrd="3" destOrd="0" parTransId="{F4A73D67-EE2D-4B19-9149-A762EA93E3D5}" sibTransId="{B5EF959E-DCFF-40C6-A3D4-26E757C6BEBB}"/>
    <dgm:cxn modelId="{5EE827AF-C098-4B09-A92B-054FE0F8F440}" srcId="{0D7B938B-8096-4486-A1CC-F466AC214C42}" destId="{354F1EFF-E545-49AA-BBEF-0EA4D7261169}" srcOrd="2" destOrd="0" parTransId="{4BFCEB43-67BA-418C-BA0F-25BF82840D03}" sibTransId="{4504E69D-D1DA-41FF-AA90-204A9439AFF8}"/>
    <dgm:cxn modelId="{F425E289-C8B2-456F-81C4-65F08C470032}" type="presOf" srcId="{3D900733-F9E8-44AB-94B6-5206695ECA59}" destId="{9D9EBAA6-C757-479C-A9BF-0888A1485655}" srcOrd="0" destOrd="0" presId="urn:microsoft.com/office/officeart/2005/8/layout/vList5"/>
    <dgm:cxn modelId="{3BF17AF4-01C8-4288-88F0-3863B851315A}" srcId="{86A5DCF3-5787-4867-BB4B-61C439C688F5}" destId="{8F402EEF-84E4-4A99-AC9D-C016F61A474F}" srcOrd="1" destOrd="0" parTransId="{CC56FC55-E66C-450F-8CB4-E706F3DFAAF2}" sibTransId="{26F0773C-0296-49FD-B65C-C2A9A11B57D7}"/>
    <dgm:cxn modelId="{CB3F6433-BB06-4BEB-9144-F492E53D4DC2}" srcId="{A440FFC3-AC47-4D4D-AC94-6C5E2DAD2380}" destId="{0D7B938B-8096-4486-A1CC-F466AC214C42}" srcOrd="0" destOrd="0" parTransId="{65C60A47-1C2C-44A5-BFA7-6D75FB47C1C5}" sibTransId="{1686DA7D-9A4E-4575-808C-099434B220CD}"/>
    <dgm:cxn modelId="{A96A70AE-B2BB-4E82-8ABF-F1267DD27394}" type="presOf" srcId="{670688BB-23F5-432F-8A0D-D64375D3A229}" destId="{8E971462-AD11-41EF-AA90-774F66820215}" srcOrd="0" destOrd="0" presId="urn:microsoft.com/office/officeart/2005/8/layout/vList5"/>
    <dgm:cxn modelId="{F6382FDD-6920-471A-8C24-66DAFBFBEED1}" srcId="{5B54814D-1888-4004-923B-35ED99251187}" destId="{0693A23E-6EBE-4580-9991-03745B067B9F}" srcOrd="1" destOrd="0" parTransId="{13275DAC-D1AF-43C0-81B5-4A22D0E73114}" sibTransId="{016078E3-5C05-4028-90E7-F0C85E3E6E7D}"/>
    <dgm:cxn modelId="{38FC6828-B2E3-450A-9EB6-6A6F232ACB7A}" srcId="{5B54814D-1888-4004-923B-35ED99251187}" destId="{670688BB-23F5-432F-8A0D-D64375D3A229}" srcOrd="0" destOrd="0" parTransId="{B5CBD8DD-8DB4-4838-B4D6-D560E0A565A7}" sibTransId="{60106005-A1E1-4C88-8C9D-600089219B90}"/>
    <dgm:cxn modelId="{A7C2FFCD-0765-4F53-BA6D-60BAA513D561}" type="presOf" srcId="{D62D9046-CE2C-4B9A-9FEB-6D4867F56B58}" destId="{F447CB86-EE1E-41BF-82FA-B93455187BA7}" srcOrd="0" destOrd="1" presId="urn:microsoft.com/office/officeart/2005/8/layout/vList5"/>
    <dgm:cxn modelId="{356A7F5B-B492-4AF1-BAD3-25CDC0EAEB49}" type="presOf" srcId="{40F36857-79A5-458B-A87D-8930EB93A137}" destId="{D2576AD2-BE01-4F29-A1E5-E9A9EEC6F83D}" srcOrd="0" destOrd="1" presId="urn:microsoft.com/office/officeart/2005/8/layout/vList5"/>
    <dgm:cxn modelId="{0FFF87DF-FFA6-436F-BD00-FAE037C93500}" type="presParOf" srcId="{D872BA1E-99A7-4786-AD72-4330A24AD00D}" destId="{2DC7EE63-BF05-4395-B244-FAFD9C4A7D77}" srcOrd="0" destOrd="0" presId="urn:microsoft.com/office/officeart/2005/8/layout/vList5"/>
    <dgm:cxn modelId="{D6B56C81-9070-41CF-AC8D-13697DD2A38F}" type="presParOf" srcId="{2DC7EE63-BF05-4395-B244-FAFD9C4A7D77}" destId="{9AFC3F73-F0EE-4E4D-B793-B2A633F074F5}" srcOrd="0" destOrd="0" presId="urn:microsoft.com/office/officeart/2005/8/layout/vList5"/>
    <dgm:cxn modelId="{8CB77B36-081A-4C94-AC25-7EA7B5773856}" type="presParOf" srcId="{2DC7EE63-BF05-4395-B244-FAFD9C4A7D77}" destId="{F447CB86-EE1E-41BF-82FA-B93455187BA7}" srcOrd="1" destOrd="0" presId="urn:microsoft.com/office/officeart/2005/8/layout/vList5"/>
    <dgm:cxn modelId="{090C20F0-AA6B-4652-BD7A-BB1D8A83F0C2}" type="presParOf" srcId="{D872BA1E-99A7-4786-AD72-4330A24AD00D}" destId="{AEFD381F-04F1-499B-9DD4-B4AEF33194DD}" srcOrd="1" destOrd="0" presId="urn:microsoft.com/office/officeart/2005/8/layout/vList5"/>
    <dgm:cxn modelId="{5BABED88-7F04-4B36-8F17-567BF91B039A}" type="presParOf" srcId="{D872BA1E-99A7-4786-AD72-4330A24AD00D}" destId="{3FFDD1C4-B174-48A6-9DEC-E3360FA8C4E9}" srcOrd="2" destOrd="0" presId="urn:microsoft.com/office/officeart/2005/8/layout/vList5"/>
    <dgm:cxn modelId="{2C6A4AD5-1238-40D3-8E5E-1869967F35DD}" type="presParOf" srcId="{3FFDD1C4-B174-48A6-9DEC-E3360FA8C4E9}" destId="{3CC2B9F8-4C6C-4AEA-9530-FF923C2048C2}" srcOrd="0" destOrd="0" presId="urn:microsoft.com/office/officeart/2005/8/layout/vList5"/>
    <dgm:cxn modelId="{3B7AA8CE-86CC-4FC9-8D70-E4C1F295105B}" type="presParOf" srcId="{3FFDD1C4-B174-48A6-9DEC-E3360FA8C4E9}" destId="{92C1DEEA-71DF-4F51-9518-F69BD4644918}" srcOrd="1" destOrd="0" presId="urn:microsoft.com/office/officeart/2005/8/layout/vList5"/>
    <dgm:cxn modelId="{2109B673-1590-41C9-9492-B2A4299FA989}" type="presParOf" srcId="{D872BA1E-99A7-4786-AD72-4330A24AD00D}" destId="{428EF05A-FEDF-46ED-A32C-3B6302C8BF3A}" srcOrd="3" destOrd="0" presId="urn:microsoft.com/office/officeart/2005/8/layout/vList5"/>
    <dgm:cxn modelId="{43A28201-FFE3-4BE5-86C8-5B77117987DB}" type="presParOf" srcId="{D872BA1E-99A7-4786-AD72-4330A24AD00D}" destId="{3917B084-161F-429A-A19B-41AC4485AFB7}" srcOrd="4" destOrd="0" presId="urn:microsoft.com/office/officeart/2005/8/layout/vList5"/>
    <dgm:cxn modelId="{F58915E1-0D00-42FB-AF6B-5D9F3F280A47}" type="presParOf" srcId="{3917B084-161F-429A-A19B-41AC4485AFB7}" destId="{9D9EBAA6-C757-479C-A9BF-0888A1485655}" srcOrd="0" destOrd="0" presId="urn:microsoft.com/office/officeart/2005/8/layout/vList5"/>
    <dgm:cxn modelId="{C5BEEF45-2959-4167-82A1-D85EAB3930B8}" type="presParOf" srcId="{3917B084-161F-429A-A19B-41AC4485AFB7}" destId="{D2576AD2-BE01-4F29-A1E5-E9A9EEC6F83D}" srcOrd="1" destOrd="0" presId="urn:microsoft.com/office/officeart/2005/8/layout/vList5"/>
    <dgm:cxn modelId="{C359CEA9-37F1-4A4A-90A2-4ED382ED82FC}" type="presParOf" srcId="{D872BA1E-99A7-4786-AD72-4330A24AD00D}" destId="{A34B2DCF-0F94-420D-B8A8-66901BCC3F9F}" srcOrd="5" destOrd="0" presId="urn:microsoft.com/office/officeart/2005/8/layout/vList5"/>
    <dgm:cxn modelId="{BB8E5646-884F-4E4D-BB40-43571A61746F}" type="presParOf" srcId="{D872BA1E-99A7-4786-AD72-4330A24AD00D}" destId="{3CA712C7-32BB-49E6-96C5-AB8D4B2BA412}" srcOrd="6" destOrd="0" presId="urn:microsoft.com/office/officeart/2005/8/layout/vList5"/>
    <dgm:cxn modelId="{E738128C-01C1-4DFF-A6BF-47C6B2DBEFA4}" type="presParOf" srcId="{3CA712C7-32BB-49E6-96C5-AB8D4B2BA412}" destId="{CB86E449-B1F7-495D-9968-28040B1182E1}" srcOrd="0" destOrd="0" presId="urn:microsoft.com/office/officeart/2005/8/layout/vList5"/>
    <dgm:cxn modelId="{66D4C958-5F01-4ADC-92A3-31305357657E}" type="presParOf" srcId="{3CA712C7-32BB-49E6-96C5-AB8D4B2BA412}" destId="{8E971462-AD11-41EF-AA90-774F66820215}" srcOrd="1" destOrd="0" presId="urn:microsoft.com/office/officeart/2005/8/layout/vList5"/>
    <dgm:cxn modelId="{DCCF059A-2E86-40D4-868C-AF1E28C2C1AB}" type="presParOf" srcId="{D872BA1E-99A7-4786-AD72-4330A24AD00D}" destId="{6F4F4405-61C6-45D8-877D-069237B1DD58}" srcOrd="7" destOrd="0" presId="urn:microsoft.com/office/officeart/2005/8/layout/vList5"/>
    <dgm:cxn modelId="{201174AF-2ED4-4DAA-A2FC-4E4E943D2653}" type="presParOf" srcId="{D872BA1E-99A7-4786-AD72-4330A24AD00D}" destId="{6A25DA6A-F26F-4AA7-B273-AB5738DA4978}" srcOrd="8" destOrd="0" presId="urn:microsoft.com/office/officeart/2005/8/layout/vList5"/>
    <dgm:cxn modelId="{AF769449-B129-404E-9413-4F7864E8CF90}" type="presParOf" srcId="{6A25DA6A-F26F-4AA7-B273-AB5738DA4978}" destId="{1DD7CA4A-6A7A-4825-8175-19FD6A8115EB}" srcOrd="0" destOrd="0" presId="urn:microsoft.com/office/officeart/2005/8/layout/vList5"/>
    <dgm:cxn modelId="{70EEF867-BFC1-4A97-87D2-0DDD4972098C}" type="presParOf" srcId="{6A25DA6A-F26F-4AA7-B273-AB5738DA4978}" destId="{2C34F52C-CC59-42D5-9477-AC21A49DEC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7CB86-EE1E-41BF-82FA-B93455187BA7}">
      <dsp:nvSpPr>
        <dsp:cNvPr id="0" name=""/>
        <dsp:cNvSpPr/>
      </dsp:nvSpPr>
      <dsp:spPr>
        <a:xfrm rot="5400000">
          <a:off x="5535322" y="-2350579"/>
          <a:ext cx="847035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 to the highest bidder or offer 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You can list auction-style for 1, 3, 5, 7, or 10 days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‘Buy it now’ option </a:t>
          </a: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lets the buyer purchase the item before the listing's end date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154680" y="71412"/>
        <a:ext cx="5566971" cy="764337"/>
      </dsp:txXfrm>
    </dsp:sp>
    <dsp:sp modelId="{9AFC3F73-F0EE-4E4D-B793-B2A633F074F5}">
      <dsp:nvSpPr>
        <dsp:cNvPr id="0" name=""/>
        <dsp:cNvSpPr/>
      </dsp:nvSpPr>
      <dsp:spPr>
        <a:xfrm>
          <a:off x="0" y="2065"/>
          <a:ext cx="3154680" cy="90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Auction-style listing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82" y="46147"/>
        <a:ext cx="3066516" cy="814866"/>
      </dsp:txXfrm>
    </dsp:sp>
    <dsp:sp modelId="{92C1DEEA-71DF-4F51-9518-F69BD4644918}">
      <dsp:nvSpPr>
        <dsp:cNvPr id="0" name=""/>
        <dsp:cNvSpPr/>
      </dsp:nvSpPr>
      <dsp:spPr>
        <a:xfrm rot="5400000">
          <a:off x="5535322" y="-1402397"/>
          <a:ext cx="847035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List items at a set price, so buyers can purchase right away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‘Best Offer’ lets the seller choose among buyers who name their highest offer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154680" y="1019594"/>
        <a:ext cx="5566971" cy="764337"/>
      </dsp:txXfrm>
    </dsp:sp>
    <dsp:sp modelId="{3CC2B9F8-4C6C-4AEA-9530-FF923C2048C2}">
      <dsp:nvSpPr>
        <dsp:cNvPr id="0" name=""/>
        <dsp:cNvSpPr/>
      </dsp:nvSpPr>
      <dsp:spPr>
        <a:xfrm>
          <a:off x="0" y="950247"/>
          <a:ext cx="3154680" cy="903030"/>
        </a:xfrm>
        <a:prstGeom prst="roundRect">
          <a:avLst/>
        </a:prstGeom>
        <a:solidFill>
          <a:srgbClr val="00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Fixed price listing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82" y="994329"/>
        <a:ext cx="3066516" cy="814866"/>
      </dsp:txXfrm>
    </dsp:sp>
    <dsp:sp modelId="{D2576AD2-BE01-4F29-A1E5-E9A9EEC6F83D}">
      <dsp:nvSpPr>
        <dsp:cNvPr id="0" name=""/>
        <dsp:cNvSpPr/>
      </dsp:nvSpPr>
      <dsp:spPr>
        <a:xfrm rot="5400000">
          <a:off x="5535322" y="-454215"/>
          <a:ext cx="847035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Seller can advertise on website just as a traditional classified ad. 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Seller can state a price, the buyer contacts the seller, and seller handles the transaction personally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154680" y="1967776"/>
        <a:ext cx="5566971" cy="764337"/>
      </dsp:txXfrm>
    </dsp:sp>
    <dsp:sp modelId="{9D9EBAA6-C757-479C-A9BF-0888A1485655}">
      <dsp:nvSpPr>
        <dsp:cNvPr id="0" name=""/>
        <dsp:cNvSpPr/>
      </dsp:nvSpPr>
      <dsp:spPr>
        <a:xfrm>
          <a:off x="0" y="1898428"/>
          <a:ext cx="3154680" cy="903030"/>
        </a:xfrm>
        <a:prstGeom prst="roundRect">
          <a:avLst/>
        </a:prstGeom>
        <a:solidFill>
          <a:srgbClr val="00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Classified ads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82" y="1942510"/>
        <a:ext cx="3066516" cy="814866"/>
      </dsp:txXfrm>
    </dsp:sp>
    <dsp:sp modelId="{8E971462-AD11-41EF-AA90-774F66820215}">
      <dsp:nvSpPr>
        <dsp:cNvPr id="0" name=""/>
        <dsp:cNvSpPr/>
      </dsp:nvSpPr>
      <dsp:spPr>
        <a:xfrm rot="5400000">
          <a:off x="5535322" y="493965"/>
          <a:ext cx="847035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Sellers can list multiple identical items in one fixed price listing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If seller often sells the same items, listing them together at a fixed price can improve your standing in search results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154680" y="2915957"/>
        <a:ext cx="5566971" cy="764337"/>
      </dsp:txXfrm>
    </dsp:sp>
    <dsp:sp modelId="{CB86E449-B1F7-495D-9968-28040B1182E1}">
      <dsp:nvSpPr>
        <dsp:cNvPr id="0" name=""/>
        <dsp:cNvSpPr/>
      </dsp:nvSpPr>
      <dsp:spPr>
        <a:xfrm>
          <a:off x="0" y="2846610"/>
          <a:ext cx="3154680" cy="903030"/>
        </a:xfrm>
        <a:prstGeom prst="roundRect">
          <a:avLst/>
        </a:prstGeom>
        <a:solidFill>
          <a:srgbClr val="00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Selling multiple items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(with fixed listing only)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82" y="2890692"/>
        <a:ext cx="3066516" cy="814866"/>
      </dsp:txXfrm>
    </dsp:sp>
    <dsp:sp modelId="{2C34F52C-CC59-42D5-9477-AC21A49DEC22}">
      <dsp:nvSpPr>
        <dsp:cNvPr id="0" name=""/>
        <dsp:cNvSpPr/>
      </dsp:nvSpPr>
      <dsp:spPr>
        <a:xfrm rot="5400000">
          <a:off x="5535322" y="1442147"/>
          <a:ext cx="847035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If sellers wish to sell the item above a min. price, they can create an auction-style listing and a set a reserve price. 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item would be sold only after the highest bid exceeds the reserve price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154680" y="3864139"/>
        <a:ext cx="5566971" cy="764337"/>
      </dsp:txXfrm>
    </dsp:sp>
    <dsp:sp modelId="{1DD7CA4A-6A7A-4825-8175-19FD6A8115EB}">
      <dsp:nvSpPr>
        <dsp:cNvPr id="0" name=""/>
        <dsp:cNvSpPr/>
      </dsp:nvSpPr>
      <dsp:spPr>
        <a:xfrm>
          <a:off x="0" y="3794792"/>
          <a:ext cx="3154680" cy="903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Selling with a reserve price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(with auctions only)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82" y="3838874"/>
        <a:ext cx="3066516" cy="814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>
                <a:latin typeface="Arial" panose="020B0604020202020204" pitchFamily="34" charset="0"/>
              </a:defRPr>
            </a:lvl1pPr>
          </a:lstStyle>
          <a:p>
            <a:fld id="{62DCC290-FBB5-460F-B5AA-0FCBA6852F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www.mu-sigma.com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  <a:latin typeface="Arial" panose="020B0604020202020204" pitchFamily="34" charset="0"/>
              </a:rPr>
              <a:t>Proprietary Information</a:t>
            </a: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www.mu-sigma.com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  <a:latin typeface="Arial" panose="020B0604020202020204" pitchFamily="34" charset="0"/>
              </a:rPr>
              <a:t>Proprietary Information</a:t>
            </a: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5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latin typeface="Arial" panose="020B0604020202020204" pitchFamily="34" charset="0"/>
            </a:endParaRPr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latin typeface="Arial" panose="020B0604020202020204" pitchFamily="34" charset="0"/>
              </a:rPr>
              <a:t>Mu Sigma Confidential</a:t>
            </a:r>
            <a:endParaRPr lang="en-US" sz="12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dirty="0" smtClean="0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dirty="0" smtClean="0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dirty="0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0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Company Facts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Company Performance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Market Situation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Key Imperatives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Situation – Current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</a:rPr>
                        <a:t> State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Desired Future State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Complications – The Gap / Trigger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Questions – which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</a:rPr>
                        <a:t> need answers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28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Arial" panose="020B0604020202020204" pitchFamily="34" charset="0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Arial" panose="020B0604020202020204" pitchFamily="34" charset="0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hyperlink" Target="http://www.google.co.in/url?sa=i&amp;source=images&amp;cd=&amp;cad=rja&amp;uact=8&amp;docid=r8td9OrDFdMMLM&amp;tbnid=0h84tWMj001bxM:&amp;ved=0CAgQjRw4jgE&amp;url=http://en.wikipedia.org/wiki/Credit_card&amp;ei=ZYmVU8b4B9KRuASq0oHwDw&amp;psig=AFQjCNF7ijJb-ohUgZxTVxpwCrhIfxrdrA&amp;ust=14023953652815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in/url?sa=i&amp;source=images&amp;cd=&amp;cad=rja&amp;uact=8&amp;docid=ySvM112aCI9R6M&amp;tbnid=BhsYsgpjvbOoeM:&amp;ved=0CAgQjRw4UA&amp;url=http://blog.jadopado.com/why-cash-on-delivery-doesnt-work/&amp;ei=hIuVU-GHOdG3uASm9ILwBQ&amp;psig=AFQjCNFeHKIOU-ZD4lR6lIDlpq3IF3Gb_w&amp;ust=1402395909083914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www.google.co.in/url?sa=i&amp;rct=j&amp;q=&amp;esrc=s&amp;frm=1&amp;source=images&amp;cd=&amp;cad=rja&amp;uact=8&amp;docid=ya1k1Tsf1BdDcM&amp;tbnid=9lw3TW3fEbK8fM:&amp;ved=0CAUQjRw&amp;url=http://www.weblinkindia.net/ecommerce-solutions/payment-gateway-solutions.htm&amp;ei=ymiVU6SjC8zIuATh74KIDA&amp;bvm=bv.68445247,d.c2E&amp;psig=AFQjCNGYVWgVaEUJg9G14IOOciiXES7Y3Q&amp;ust=14023870028918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google.co.in/url?sa=i&amp;rct=j&amp;q=&amp;esrc=s&amp;frm=1&amp;source=images&amp;cd=&amp;cad=rja&amp;uact=8&amp;docid=MT7jwj_5Tfah8M&amp;tbnid=rMBUxwPIrTpX9M:&amp;ved=0CAUQjRw&amp;url=http://www.indez.com/category/e-commerce-statistics/&amp;ei=PxpMU-q4MoSCrgeBy4DwDA&amp;bvm=bv.64542518,d.bmk&amp;psig=AFQjCNF1oXdw_3wFk3NUr_5dxTfR3fMHEQ&amp;ust=139758277551833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paullepa/ecommerce-101" TargetMode="External"/><Relationship Id="rId3" Type="http://schemas.openxmlformats.org/officeDocument/2006/relationships/hyperlink" Target="http://searchenginewatch.com/article/2332195/30-of-Ecommerce-Site-Traffic-Came-from-Mobile-in-2013-Study" TargetMode="External"/><Relationship Id="rId7" Type="http://schemas.openxmlformats.org/officeDocument/2006/relationships/hyperlink" Target="http://www.dollarfry.com/worlds-top-10-ecommerce-sites-alexa-rank-basis/" TargetMode="External"/><Relationship Id="rId2" Type="http://schemas.openxmlformats.org/officeDocument/2006/relationships/hyperlink" Target="http://www.nngroup.com/articles/conversion-r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nuineseller.com/comparison-ebay-amazon" TargetMode="External"/><Relationship Id="rId11" Type="http://schemas.openxmlformats.org/officeDocument/2006/relationships/hyperlink" Target="http://www.merchant-account-services.org/article/ecommerce-101/11" TargetMode="External"/><Relationship Id="rId5" Type="http://schemas.openxmlformats.org/officeDocument/2006/relationships/hyperlink" Target="http://en.wikipedia.org/wiki/Ebay" TargetMode="External"/><Relationship Id="rId10" Type="http://schemas.openxmlformats.org/officeDocument/2006/relationships/hyperlink" Target="http://www.spirecast.com/enabling-technologies-frequently-asked-questions/" TargetMode="External"/><Relationship Id="rId4" Type="http://schemas.openxmlformats.org/officeDocument/2006/relationships/hyperlink" Target="http://ecommerze.wordpress.com/2008/06/12/the-history-and-evoltion-of-e-commerce/" TargetMode="External"/><Relationship Id="rId9" Type="http://schemas.openxmlformats.org/officeDocument/2006/relationships/hyperlink" Target="http://www.sleeter.com/blog/2011/12/quickbooks-ecommer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Commerce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Self Learning </a:t>
            </a:r>
            <a:r>
              <a:rPr lang="en-US" dirty="0" smtClean="0"/>
              <a:t>– </a:t>
            </a:r>
            <a:r>
              <a:rPr lang="en-US" dirty="0" err="1" smtClean="0"/>
              <a:t>eCommerce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260144"/>
            <a:ext cx="6705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2197" y="4253173"/>
            <a:ext cx="6837528" cy="35484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600200" y="2470240"/>
            <a:ext cx="6705600" cy="4012446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Introduction to </a:t>
            </a:r>
            <a:r>
              <a:rPr lang="en-US" dirty="0" err="1" smtClean="0">
                <a:cs typeface="Arial" panose="020B0604020202020204" pitchFamily="34" charset="0"/>
              </a:rPr>
              <a:t>eCommerce</a:t>
            </a:r>
            <a:endParaRPr lang="en-US" dirty="0">
              <a:cs typeface="Arial" panose="020B0604020202020204" pitchFamily="34" charset="0"/>
            </a:endParaRPr>
          </a:p>
          <a:p>
            <a:pPr lvl="1"/>
            <a:r>
              <a:rPr lang="en-US" dirty="0">
                <a:cs typeface="Arial" panose="020B0604020202020204" pitchFamily="34" charset="0"/>
              </a:rPr>
              <a:t>Process flow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History and evolution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Key Statistics</a:t>
            </a:r>
          </a:p>
          <a:p>
            <a:r>
              <a:rPr lang="en-US" dirty="0" smtClean="0">
                <a:cs typeface="Arial" panose="020B0604020202020204" pitchFamily="34" charset="0"/>
              </a:rPr>
              <a:t>Variety </a:t>
            </a:r>
            <a:r>
              <a:rPr lang="en-US" dirty="0">
                <a:cs typeface="Arial" panose="020B0604020202020204" pitchFamily="34" charset="0"/>
              </a:rPr>
              <a:t>of </a:t>
            </a:r>
            <a:r>
              <a:rPr lang="en-US" dirty="0" err="1" smtClean="0">
                <a:cs typeface="Arial" panose="020B0604020202020204" pitchFamily="34" charset="0"/>
              </a:rPr>
              <a:t>eCommerce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business </a:t>
            </a:r>
            <a:r>
              <a:rPr lang="en-US" dirty="0" smtClean="0">
                <a:cs typeface="Arial" panose="020B0604020202020204" pitchFamily="34" charset="0"/>
              </a:rPr>
              <a:t>models</a:t>
            </a:r>
          </a:p>
          <a:p>
            <a:r>
              <a:rPr lang="en-US" dirty="0" smtClean="0">
                <a:cs typeface="Arial" panose="020B0604020202020204" pitchFamily="34" charset="0"/>
              </a:rPr>
              <a:t>Payment gateways</a:t>
            </a:r>
          </a:p>
          <a:p>
            <a:r>
              <a:rPr lang="en-US" dirty="0">
                <a:cs typeface="Arial" panose="020B0604020202020204" pitchFamily="34" charset="0"/>
              </a:rPr>
              <a:t>Impact of </a:t>
            </a:r>
            <a:r>
              <a:rPr lang="en-US" dirty="0" err="1">
                <a:cs typeface="Arial" panose="020B0604020202020204" pitchFamily="34" charset="0"/>
              </a:rPr>
              <a:t>eCommerce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Threats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Future Trends</a:t>
            </a:r>
          </a:p>
          <a:p>
            <a:r>
              <a:rPr lang="en-US" dirty="0" smtClean="0">
                <a:cs typeface="Arial" panose="020B0604020202020204" pitchFamily="34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10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payment gateway is an </a:t>
            </a:r>
            <a:r>
              <a:rPr lang="en-US" dirty="0" err="1" smtClean="0"/>
              <a:t>eCommerce</a:t>
            </a:r>
            <a:r>
              <a:rPr lang="en-US" dirty="0" smtClean="0"/>
              <a:t> application service provider that authorizes payments for online transactions</a:t>
            </a:r>
            <a:endParaRPr lang="en-US" dirty="0"/>
          </a:p>
        </p:txBody>
      </p:sp>
      <p:pic>
        <p:nvPicPr>
          <p:cNvPr id="1132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175627"/>
            <a:ext cx="6842125" cy="381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6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50" name="Picture 6" descr="http://upload.wikimedia.org/wikipedia/commons/4/4f/Credit-card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43" y="2905852"/>
            <a:ext cx="2574559" cy="192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eBay provides capabilities for several payment methods to be accepted by the seller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4621" y="1392860"/>
            <a:ext cx="1734283" cy="663928"/>
            <a:chOff x="72843" y="-171054"/>
            <a:chExt cx="1734283" cy="663928"/>
          </a:xfrm>
        </p:grpSpPr>
        <p:sp>
          <p:nvSpPr>
            <p:cNvPr id="8" name="Rounded Rectangle 7"/>
            <p:cNvSpPr/>
            <p:nvPr/>
          </p:nvSpPr>
          <p:spPr>
            <a:xfrm>
              <a:off x="72843" y="-171054"/>
              <a:ext cx="1734283" cy="6639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92290" y="-171054"/>
              <a:ext cx="1695391" cy="625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Buyer wins/buys an item</a:t>
              </a:r>
              <a:endParaRPr lang="en-US" sz="1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69617" y="1371600"/>
            <a:ext cx="1734283" cy="663928"/>
            <a:chOff x="2433799" y="0"/>
            <a:chExt cx="1734283" cy="663928"/>
          </a:xfrm>
        </p:grpSpPr>
        <p:sp>
          <p:nvSpPr>
            <p:cNvPr id="11" name="Rounded Rectangle 10"/>
            <p:cNvSpPr/>
            <p:nvPr/>
          </p:nvSpPr>
          <p:spPr>
            <a:xfrm>
              <a:off x="2433799" y="0"/>
              <a:ext cx="1734283" cy="6639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453245" y="19446"/>
              <a:ext cx="1695391" cy="625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Buyer chooses a payment option </a:t>
              </a:r>
              <a:endParaRPr lang="en-US" sz="1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14418" y="1345465"/>
            <a:ext cx="1785082" cy="663928"/>
            <a:chOff x="4589142" y="-48244"/>
            <a:chExt cx="1785082" cy="663928"/>
          </a:xfrm>
        </p:grpSpPr>
        <p:sp>
          <p:nvSpPr>
            <p:cNvPr id="14" name="Rounded Rectangle 13"/>
            <p:cNvSpPr/>
            <p:nvPr/>
          </p:nvSpPr>
          <p:spPr>
            <a:xfrm>
              <a:off x="4639941" y="-48244"/>
              <a:ext cx="1734283" cy="6639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589142" y="-9352"/>
              <a:ext cx="1695391" cy="625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Buyer needs to pay within 4 days</a:t>
              </a:r>
              <a:endParaRPr lang="en-US" sz="1400" kern="1200" dirty="0"/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 rot="16200000" flipH="1">
            <a:off x="3326969" y="1810302"/>
            <a:ext cx="1003300" cy="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H="1">
            <a:off x="5589321" y="1829247"/>
            <a:ext cx="1003300" cy="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396094" y="1485165"/>
            <a:ext cx="367668" cy="430102"/>
            <a:chOff x="1913514" y="116912"/>
            <a:chExt cx="367668" cy="430102"/>
          </a:xfrm>
        </p:grpSpPr>
        <p:sp>
          <p:nvSpPr>
            <p:cNvPr id="24" name="Right Arrow 23"/>
            <p:cNvSpPr/>
            <p:nvPr/>
          </p:nvSpPr>
          <p:spPr>
            <a:xfrm>
              <a:off x="1913514" y="116912"/>
              <a:ext cx="367668" cy="430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1913514" y="202932"/>
              <a:ext cx="257368" cy="258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pic>
        <p:nvPicPr>
          <p:cNvPr id="1132546" name="Picture 2" descr="http://images.weblinkindia.net/pg-process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8" y="2980793"/>
            <a:ext cx="3189722" cy="18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175534" y="1485165"/>
            <a:ext cx="367668" cy="430102"/>
            <a:chOff x="4341511" y="116912"/>
            <a:chExt cx="367668" cy="430102"/>
          </a:xfrm>
        </p:grpSpPr>
        <p:sp>
          <p:nvSpPr>
            <p:cNvPr id="22" name="Right Arrow 21"/>
            <p:cNvSpPr/>
            <p:nvPr/>
          </p:nvSpPr>
          <p:spPr>
            <a:xfrm>
              <a:off x="4341511" y="116912"/>
              <a:ext cx="367668" cy="4301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6"/>
            <p:cNvSpPr/>
            <p:nvPr/>
          </p:nvSpPr>
          <p:spPr>
            <a:xfrm>
              <a:off x="4341511" y="202932"/>
              <a:ext cx="257368" cy="258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16429" y="4846428"/>
            <a:ext cx="28906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eaLnBrk="1" hangingPunct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Buyers pay using </a:t>
            </a:r>
            <a:r>
              <a:rPr lang="en-US" dirty="0" smtClean="0">
                <a:latin typeface="Arial" panose="020B0604020202020204" pitchFamily="34" charset="0"/>
              </a:rPr>
              <a:t>their payment gateway account balance </a:t>
            </a:r>
          </a:p>
          <a:p>
            <a:pPr marL="171450" indent="-171450" algn="l" eaLnBrk="1" hangingPunct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</a:rPr>
              <a:t>PayPal</a:t>
            </a:r>
            <a:r>
              <a:rPr lang="en-US" dirty="0" smtClean="0">
                <a:latin typeface="Arial" panose="020B0604020202020204" pitchFamily="34" charset="0"/>
              </a:rPr>
              <a:t>, a payment gateway acquired by eBay, is the most common mode of online payment where the seller pays a fee on each sale to </a:t>
            </a:r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</a:rPr>
              <a:t>ayPal</a:t>
            </a:r>
          </a:p>
          <a:p>
            <a:pPr marL="171450" indent="-171450" algn="l" eaLnBrk="1" hangingPunct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Other payment gateways available for online payment are </a:t>
            </a:r>
            <a:r>
              <a:rPr lang="en-US" dirty="0" err="1" smtClean="0">
                <a:latin typeface="Arial" panose="020B0604020202020204" pitchFamily="34" charset="0"/>
              </a:rPr>
              <a:t>Propay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</a:rPr>
              <a:t>Skrill</a:t>
            </a:r>
            <a:r>
              <a:rPr lang="en-US" dirty="0" smtClean="0">
                <a:latin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</a:rPr>
              <a:t>Paymate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8619" y="4846428"/>
            <a:ext cx="26035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Buyers pay using their credit card by entering their card details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 payment is made online wherein the seller requires an internet merchant account and a payment gateway account</a:t>
            </a:r>
          </a:p>
          <a:p>
            <a:pPr algn="l"/>
            <a:endParaRPr lang="en-US" dirty="0" smtClean="0"/>
          </a:p>
        </p:txBody>
      </p:sp>
      <p:pic>
        <p:nvPicPr>
          <p:cNvPr id="1132552" name="Picture 8" descr="http://blog.jadopado.com/wp-content/uploads/2013/07/Cash-On-Delivery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30" y="3283283"/>
            <a:ext cx="2609261" cy="12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466845" y="4854647"/>
            <a:ext cx="2609261" cy="11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Here the payment is made by the buyer after receiving the delivery of the item from the seller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 seller decides if he wants to provide an option of  payment on delivery to the buyer</a:t>
            </a:r>
            <a:endParaRPr lang="en-US" dirty="0"/>
          </a:p>
        </p:txBody>
      </p:sp>
      <p:sp>
        <p:nvSpPr>
          <p:cNvPr id="1132548" name="TextBox 1132547"/>
          <p:cNvSpPr txBox="1"/>
          <p:nvPr/>
        </p:nvSpPr>
        <p:spPr>
          <a:xfrm>
            <a:off x="1394619" y="2556505"/>
            <a:ext cx="200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Payment gateway</a:t>
            </a:r>
            <a:endParaRPr lang="en-US" b="1" u="sng" dirty="0"/>
          </a:p>
        </p:txBody>
      </p:sp>
      <p:sp>
        <p:nvSpPr>
          <p:cNvPr id="1132549" name="TextBox 1132548"/>
          <p:cNvSpPr txBox="1"/>
          <p:nvPr/>
        </p:nvSpPr>
        <p:spPr>
          <a:xfrm>
            <a:off x="4219208" y="2556505"/>
            <a:ext cx="143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Credit Card</a:t>
            </a:r>
            <a:endParaRPr lang="en-US" b="1" u="sng" dirty="0"/>
          </a:p>
        </p:txBody>
      </p:sp>
      <p:sp>
        <p:nvSpPr>
          <p:cNvPr id="1132553" name="TextBox 1132552"/>
          <p:cNvSpPr txBox="1"/>
          <p:nvPr/>
        </p:nvSpPr>
        <p:spPr>
          <a:xfrm>
            <a:off x="6803658" y="2534503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Payment on delivery</a:t>
            </a:r>
            <a:endParaRPr lang="en-US" b="1" u="sng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090971" y="2311988"/>
            <a:ext cx="3556612" cy="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2007" y="2311988"/>
            <a:ext cx="3556612" cy="0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10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Pro-Con analysis of Online Payment Gateways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79500" y="1862158"/>
            <a:ext cx="3771900" cy="880532"/>
            <a:chOff x="1079500" y="1818181"/>
            <a:chExt cx="3771900" cy="880532"/>
          </a:xfrm>
        </p:grpSpPr>
        <p:sp>
          <p:nvSpPr>
            <p:cNvPr id="9" name="TextBox 8"/>
            <p:cNvSpPr txBox="1"/>
            <p:nvPr/>
          </p:nvSpPr>
          <p:spPr>
            <a:xfrm>
              <a:off x="2082800" y="2082800"/>
              <a:ext cx="276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Guaranteed fraud protection mechanism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35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0" y="1818181"/>
              <a:ext cx="825499" cy="88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079500" y="2851113"/>
            <a:ext cx="3771900" cy="880532"/>
            <a:chOff x="1079500" y="1818181"/>
            <a:chExt cx="3771900" cy="880532"/>
          </a:xfrm>
        </p:grpSpPr>
        <p:sp>
          <p:nvSpPr>
            <p:cNvPr id="16" name="TextBox 15"/>
            <p:cNvSpPr txBox="1"/>
            <p:nvPr/>
          </p:nvSpPr>
          <p:spPr>
            <a:xfrm>
              <a:off x="2082800" y="2082800"/>
              <a:ext cx="276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Data Protection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0" y="1818181"/>
              <a:ext cx="825499" cy="88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079500" y="3888281"/>
            <a:ext cx="3771900" cy="880532"/>
            <a:chOff x="1079500" y="1818181"/>
            <a:chExt cx="3771900" cy="880532"/>
          </a:xfrm>
        </p:grpSpPr>
        <p:sp>
          <p:nvSpPr>
            <p:cNvPr id="19" name="TextBox 18"/>
            <p:cNvSpPr txBox="1"/>
            <p:nvPr/>
          </p:nvSpPr>
          <p:spPr>
            <a:xfrm>
              <a:off x="2082800" y="2082800"/>
              <a:ext cx="276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Ease of access and usage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0" y="1818181"/>
              <a:ext cx="825499" cy="88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79500" y="4967874"/>
            <a:ext cx="3771900" cy="880532"/>
            <a:chOff x="1079500" y="1818181"/>
            <a:chExt cx="3771900" cy="880532"/>
          </a:xfrm>
        </p:grpSpPr>
        <p:sp>
          <p:nvSpPr>
            <p:cNvPr id="22" name="TextBox 21"/>
            <p:cNvSpPr txBox="1"/>
            <p:nvPr/>
          </p:nvSpPr>
          <p:spPr>
            <a:xfrm>
              <a:off x="2082800" y="2082800"/>
              <a:ext cx="276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Multi currency payment processing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0" y="1818181"/>
              <a:ext cx="825499" cy="88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319713" y="1890944"/>
            <a:ext cx="3693160" cy="822960"/>
            <a:chOff x="5319713" y="1963707"/>
            <a:chExt cx="3693160" cy="822960"/>
          </a:xfrm>
        </p:grpSpPr>
        <p:pic>
          <p:nvPicPr>
            <p:cNvPr id="11335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713" y="1963707"/>
              <a:ext cx="822960" cy="8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244273" y="2082800"/>
              <a:ext cx="276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+mj-lt"/>
                </a:rPr>
                <a:t>A few portals can freeze accounts &amp; money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9713" y="2879899"/>
            <a:ext cx="3693160" cy="822960"/>
            <a:chOff x="5319713" y="1963707"/>
            <a:chExt cx="3693160" cy="82296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713" y="1963707"/>
              <a:ext cx="822960" cy="8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6244273" y="2082800"/>
              <a:ext cx="276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+mj-lt"/>
                </a:rPr>
                <a:t>Phishing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19713" y="4996660"/>
            <a:ext cx="3693160" cy="822960"/>
            <a:chOff x="5319713" y="1963707"/>
            <a:chExt cx="3693160" cy="822960"/>
          </a:xfrm>
        </p:grpSpPr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713" y="1963707"/>
              <a:ext cx="822960" cy="8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44273" y="2082800"/>
              <a:ext cx="276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+mj-lt"/>
                </a:rPr>
                <a:t>High transaction fee for merchants(Payee)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713" y="3917067"/>
            <a:ext cx="3693160" cy="950090"/>
            <a:chOff x="5319713" y="1963707"/>
            <a:chExt cx="3693160" cy="950090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713" y="1963707"/>
              <a:ext cx="822960" cy="8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6244273" y="2082800"/>
              <a:ext cx="2768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+mj-lt"/>
                </a:rPr>
                <a:t>Fraudulent transactions due to loopholes in authentication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2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00200" y="2470240"/>
            <a:ext cx="6705600" cy="4012446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Introduction to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Process flow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History and evolution</a:t>
            </a:r>
          </a:p>
          <a:p>
            <a:pPr lvl="1"/>
            <a:r>
              <a:rPr lang="en-US" dirty="0" smtClean="0">
                <a:latin typeface="+mj-lt"/>
                <a:cs typeface="Times New Roman" panose="02020603050405020304" pitchFamily="18" charset="0"/>
              </a:rPr>
              <a:t>Key Statistics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Variety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models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Payment gateways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Impact of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Threats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Future Trends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260144"/>
            <a:ext cx="6705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3014" y="4711701"/>
            <a:ext cx="6837528" cy="1347906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has constantly disrupted trends in a wide variety of commercial domains </a:t>
            </a:r>
            <a:endParaRPr lang="en-US" dirty="0"/>
          </a:p>
        </p:txBody>
      </p:sp>
      <p:pic>
        <p:nvPicPr>
          <p:cNvPr id="1132549" name="Picture 5" descr="D:\[1] eBay\muPDNAs\Bu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27" y="5148674"/>
            <a:ext cx="193828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 bwMode="auto">
          <a:xfrm rot="17964886">
            <a:off x="2249531" y="4223141"/>
            <a:ext cx="120272" cy="1171125"/>
          </a:xfrm>
          <a:prstGeom prst="down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32563" name="Picture 19" descr="D:\[1] eBay\muPDNAs\Busine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27" y="1241348"/>
            <a:ext cx="2127154" cy="17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own Arrow 18"/>
          <p:cNvSpPr/>
          <p:nvPr/>
        </p:nvSpPr>
        <p:spPr bwMode="auto">
          <a:xfrm rot="14108121">
            <a:off x="2253989" y="2085483"/>
            <a:ext cx="120517" cy="1242520"/>
          </a:xfrm>
          <a:prstGeom prst="down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6200000">
            <a:off x="2351135" y="3201670"/>
            <a:ext cx="138528" cy="1132368"/>
          </a:xfrm>
          <a:prstGeom prst="down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" name="Picture 2" descr="https://encrypted-tbn0.gstatic.com/images?q=tbn:ANd9GcThpczpb83d9QKDVcechpxekq3N3OiP8-ViReQfUJk2GNKcIlwW5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9" y="3163807"/>
            <a:ext cx="1500712" cy="120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410729" y="1349940"/>
            <a:ext cx="4246915" cy="600164"/>
            <a:chOff x="5410729" y="1541853"/>
            <a:chExt cx="4246915" cy="600164"/>
          </a:xfrm>
        </p:grpSpPr>
        <p:pic>
          <p:nvPicPr>
            <p:cNvPr id="113561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381" y="1634282"/>
              <a:ext cx="203683" cy="24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61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729" y="1634541"/>
              <a:ext cx="204964" cy="246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34756" y="1542283"/>
              <a:ext cx="16707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latin typeface="Arial" panose="020B0604020202020204" pitchFamily="34" charset="0"/>
                </a:rPr>
                <a:t>Reduced overhead expenses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6889" y="1541853"/>
              <a:ext cx="16707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latin typeface="Arial" panose="020B0604020202020204" pitchFamily="34" charset="0"/>
                </a:rPr>
                <a:t>Cannibalization of brick &amp; mortar retail store sales</a:t>
              </a:r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81" y="1957895"/>
            <a:ext cx="203683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1958154"/>
            <a:ext cx="204964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34756" y="1871277"/>
            <a:ext cx="167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Expansion of markets and marketing reach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86889" y="1871277"/>
            <a:ext cx="167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Increase in number of business frauds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81" y="5371716"/>
            <a:ext cx="203683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5371716"/>
            <a:ext cx="204964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734756" y="5371716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Access to a wide variety of products and merchants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86889" y="5371716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Growth in impulsive purchasing due to cash- less transactions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81" y="5969130"/>
            <a:ext cx="203683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5969130"/>
            <a:ext cx="204964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34756" y="5969130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Utilization of feedback to make more informed decisions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6889" y="5887242"/>
            <a:ext cx="167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81" y="3184894"/>
            <a:ext cx="203683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3184894"/>
            <a:ext cx="204964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734756" y="3184894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Growth of small and medium enterprises and national GDP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6889" y="3184894"/>
            <a:ext cx="167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Risk of increasing unemployment rate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81" y="3785059"/>
            <a:ext cx="203683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3785059"/>
            <a:ext cx="204964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734756" y="3785059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Increased competition within market can reduce prices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86889" y="3698593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Foreign vendors pose stiff competition to local businesses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325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80" y="3107363"/>
            <a:ext cx="1938528" cy="14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211" y="1025463"/>
            <a:ext cx="173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55064" y="1025463"/>
            <a:ext cx="173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6889" y="5969130"/>
            <a:ext cx="1670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</a:rPr>
              <a:t>Ease of purchase has led to addictions to online shopping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platforms need to devise multi-pronged strategy in order to tackle variety of threats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8200714">
            <a:off x="2840734" y="2559831"/>
            <a:ext cx="1144840" cy="341272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4574782" y="2721068"/>
            <a:ext cx="973244" cy="341272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817914">
            <a:off x="6176934" y="2568187"/>
            <a:ext cx="1118505" cy="341272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34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65" y="3429126"/>
            <a:ext cx="2064619" cy="17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4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2" y="3429126"/>
            <a:ext cx="239872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45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93" y="342912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003300" y="5246139"/>
            <a:ext cx="8224514" cy="1261884"/>
            <a:chOff x="933134" y="3571329"/>
            <a:chExt cx="8224514" cy="1261884"/>
          </a:xfrm>
        </p:grpSpPr>
        <p:sp>
          <p:nvSpPr>
            <p:cNvPr id="27" name="TextBox 26"/>
            <p:cNvSpPr txBox="1"/>
            <p:nvPr/>
          </p:nvSpPr>
          <p:spPr>
            <a:xfrm>
              <a:off x="933134" y="3571329"/>
              <a:ext cx="213568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Phishing –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of losing crucial financial information prevents customers from making online transactions </a:t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238" y="3571329"/>
              <a:ext cx="25666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Cyber Security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Customers will avoid those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eCommerce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portals which are prone to cyber attacks and data breaches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08306" y="3571329"/>
              <a:ext cx="234934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Counterfeit goods –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Experiences involving counterfeit products drive away customers from online shopping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 bwMode="auto">
          <a:xfrm>
            <a:off x="3791404" y="1482549"/>
            <a:ext cx="2540000" cy="80010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18323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Technological Innovation and extensive customization will drive </a:t>
            </a:r>
            <a:r>
              <a:rPr lang="en-US" dirty="0" err="1" smtClean="0"/>
              <a:t>eCommerce</a:t>
            </a:r>
            <a:r>
              <a:rPr lang="en-US" dirty="0" smtClean="0"/>
              <a:t> in the coming years</a:t>
            </a:r>
            <a:endParaRPr lang="en-US" dirty="0"/>
          </a:p>
        </p:txBody>
      </p:sp>
      <p:pic>
        <p:nvPicPr>
          <p:cNvPr id="1134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1" y="1481933"/>
            <a:ext cx="2832762" cy="16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89864" y="1296537"/>
            <a:ext cx="477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commerce -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phones get smarter, sales activity through this platform is bound to expand significantly. Besides location based marketing,       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platforms are rushing to offer an optimized and seamless shopping experience to mobile users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610" y="3299227"/>
            <a:ext cx="427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Personalization –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increasing focus on leveraging a customer’s browsing history data to generate behavioral insights and personalize search algorithms and marketing strategies for that customer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2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71" y="3299227"/>
            <a:ext cx="4000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2550" name="Picture 6" descr="https://encrypted-tbn0.gstatic.com/images?q=tbn:ANd9GcRgTk5u__pj-4LybLejA2eq8eSQkrFHV0r4-iIWSHZRpKLZ8r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46" y="4897390"/>
            <a:ext cx="2704106" cy="15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51446" y="4897390"/>
            <a:ext cx="4776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Technological Collaborations -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has decided to use drones to offer 30-minute deliveries and likewise, in the future many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players would incorporate technologies to innovate their services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 is an important way to build </a:t>
            </a:r>
            <a:r>
              <a:rPr lang="en-US" dirty="0" smtClean="0"/>
              <a:t>reputation </a:t>
            </a:r>
            <a:r>
              <a:rPr lang="en-US" dirty="0"/>
              <a:t>on eBay </a:t>
            </a:r>
            <a:r>
              <a:rPr lang="en-US" dirty="0" smtClean="0"/>
              <a:t>as online trading depends </a:t>
            </a:r>
            <a:r>
              <a:rPr lang="en-US" dirty="0"/>
              <a:t>on </a:t>
            </a:r>
            <a:r>
              <a:rPr lang="en-US" dirty="0" smtClean="0"/>
              <a:t>trust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749800" y="3204474"/>
            <a:ext cx="4524503" cy="2576335"/>
            <a:chOff x="2551696" y="892767"/>
            <a:chExt cx="4248397" cy="306068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551696" y="2155822"/>
              <a:ext cx="1600200" cy="5334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ＭＳ Ｐゴシック" pitchFamily="34" charset="-128"/>
                </a:rPr>
                <a:t>Buyer</a:t>
              </a:r>
              <a:endParaRPr lang="en-US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5199893" y="2155822"/>
              <a:ext cx="1600200" cy="5334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ＭＳ Ｐゴシック" pitchFamily="34" charset="-128"/>
                </a:rPr>
                <a:t>Seller</a:t>
              </a:r>
              <a:endParaRPr lang="en-US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Curved Left Arrow 6"/>
            <p:cNvSpPr/>
            <p:nvPr/>
          </p:nvSpPr>
          <p:spPr bwMode="auto">
            <a:xfrm rot="5400000">
              <a:off x="4310483" y="1730537"/>
              <a:ext cx="730824" cy="2648197"/>
            </a:xfrm>
            <a:prstGeom prst="curvedLeftArrow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urved Left Arrow 7"/>
            <p:cNvSpPr/>
            <p:nvPr/>
          </p:nvSpPr>
          <p:spPr bwMode="auto">
            <a:xfrm rot="16200000">
              <a:off x="4318089" y="470355"/>
              <a:ext cx="719173" cy="2651760"/>
            </a:xfrm>
            <a:prstGeom prst="curvedLeftArrow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829297" y="892767"/>
              <a:ext cx="3595269" cy="533400"/>
            </a:xfrm>
            <a:prstGeom prst="flowChartAlternateProcess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1" algn="l"/>
              <a:r>
                <a:rPr lang="en-US" dirty="0">
                  <a:solidFill>
                    <a:schemeClr val="bg1"/>
                  </a:solidFill>
                </a:rPr>
                <a:t>Buyers can leave </a:t>
              </a:r>
              <a:r>
                <a:rPr lang="en-US" dirty="0" smtClean="0">
                  <a:solidFill>
                    <a:schemeClr val="bg1"/>
                  </a:solidFill>
                </a:rPr>
                <a:t>a positive, negative,</a:t>
              </a:r>
            </a:p>
            <a:p>
              <a:pPr lvl="1" algn="l"/>
              <a:r>
                <a:rPr lang="en-US" dirty="0" smtClean="0">
                  <a:solidFill>
                    <a:schemeClr val="bg1"/>
                  </a:solidFill>
                </a:rPr>
                <a:t>or </a:t>
              </a:r>
              <a:r>
                <a:rPr lang="en-US" dirty="0">
                  <a:solidFill>
                    <a:schemeClr val="bg1"/>
                  </a:solidFill>
                </a:rPr>
                <a:t>a neutral rating, plus a short comment</a:t>
              </a: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880041" y="3420048"/>
              <a:ext cx="3595269" cy="533400"/>
            </a:xfrm>
            <a:prstGeom prst="flowChartAlternateProcess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1" algn="l"/>
              <a:r>
                <a:rPr lang="en-US" dirty="0">
                  <a:solidFill>
                    <a:schemeClr val="bg1"/>
                  </a:solidFill>
                </a:rPr>
                <a:t>Sellers can leave a positive </a:t>
              </a:r>
              <a:r>
                <a:rPr lang="en-US" dirty="0" smtClean="0">
                  <a:solidFill>
                    <a:schemeClr val="bg1"/>
                  </a:solidFill>
                </a:rPr>
                <a:t>rating</a:t>
              </a:r>
            </a:p>
            <a:p>
              <a:pPr lvl="1" algn="l"/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and a short comment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4298940" y="1626923"/>
            <a:ext cx="581891" cy="237507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72629" y="1268558"/>
            <a:ext cx="5983971" cy="1623875"/>
            <a:chOff x="337529" y="1268558"/>
            <a:chExt cx="5983971" cy="1623875"/>
          </a:xfrm>
        </p:grpSpPr>
        <p:grpSp>
          <p:nvGrpSpPr>
            <p:cNvPr id="4" name="Group 3"/>
            <p:cNvGrpSpPr/>
            <p:nvPr/>
          </p:nvGrpSpPr>
          <p:grpSpPr>
            <a:xfrm>
              <a:off x="337529" y="1268558"/>
              <a:ext cx="5983971" cy="1623875"/>
              <a:chOff x="1175729" y="1497158"/>
              <a:chExt cx="5983971" cy="1623875"/>
            </a:xfrm>
          </p:grpSpPr>
          <p:pic>
            <p:nvPicPr>
              <p:cNvPr id="113049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729" y="1497158"/>
                <a:ext cx="4619501" cy="1357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7" name="Elbow Connector 16"/>
              <p:cNvCxnSpPr/>
              <p:nvPr/>
            </p:nvCxnSpPr>
            <p:spPr bwMode="auto">
              <a:xfrm rot="16200000" flipH="1">
                <a:off x="5390850" y="1210663"/>
                <a:ext cx="141660" cy="1332130"/>
              </a:xfrm>
              <a:prstGeom prst="bentConnector2">
                <a:avLst/>
              </a:prstGeom>
              <a:pattFill prst="pct50">
                <a:fgClr>
                  <a:schemeClr val="hlink"/>
                </a:fgClr>
                <a:bgClr>
                  <a:srgbClr val="FFFFFF"/>
                </a:bgClr>
              </a:pattFill>
              <a:ln w="952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6127743" y="1687146"/>
                <a:ext cx="1031957" cy="60016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Overall Feedback Score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27743" y="2520869"/>
                <a:ext cx="1031957" cy="60016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333333"/>
                    </a:solidFill>
                  </a:rPr>
                  <a:t>The positive Feedback percentage </a:t>
                </a:r>
                <a:endParaRPr lang="en-US" dirty="0"/>
              </a:p>
            </p:txBody>
          </p:sp>
          <p:cxnSp>
            <p:nvCxnSpPr>
              <p:cNvPr id="23" name="Elbow Connector 22"/>
              <p:cNvCxnSpPr/>
              <p:nvPr/>
            </p:nvCxnSpPr>
            <p:spPr bwMode="auto">
              <a:xfrm>
                <a:off x="5355844" y="2079514"/>
                <a:ext cx="771899" cy="660868"/>
              </a:xfrm>
              <a:prstGeom prst="bentConnector3">
                <a:avLst>
                  <a:gd name="adj1" fmla="val 50000"/>
                </a:avLst>
              </a:prstGeom>
              <a:pattFill prst="pct50">
                <a:fgClr>
                  <a:schemeClr val="hlink"/>
                </a:fgClr>
                <a:bgClr>
                  <a:srgbClr val="FFFFFF"/>
                </a:bgClr>
              </a:pattFill>
              <a:ln w="9525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3973160" y="1740121"/>
              <a:ext cx="512727" cy="221585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8921" y="3256064"/>
            <a:ext cx="3748122" cy="2619142"/>
            <a:chOff x="588921" y="3040164"/>
            <a:chExt cx="3748122" cy="2619142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88921" y="3040164"/>
              <a:ext cx="3710019" cy="48688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100000"/>
                </a:spcBef>
                <a:buClrTx/>
              </a:pPr>
              <a:r>
                <a:rPr lang="en-US" sz="1200" dirty="0"/>
                <a:t>Buyers can leave the DSR’s in the </a:t>
              </a:r>
              <a:r>
                <a:rPr lang="en-US" sz="1200" dirty="0" smtClean="0"/>
                <a:t>following categories</a:t>
              </a:r>
              <a:br>
                <a:rPr lang="en-US" sz="1200" dirty="0" smtClean="0"/>
              </a:br>
              <a:r>
                <a:rPr lang="en-US" sz="1200" dirty="0" smtClean="0"/>
                <a:t> </a:t>
              </a:r>
              <a:r>
                <a:rPr lang="en-US" sz="1200" dirty="0" err="1" smtClean="0"/>
                <a:t>upto</a:t>
              </a:r>
              <a:r>
                <a:rPr lang="en-US" sz="1200" dirty="0" smtClean="0"/>
                <a:t> 60 days after transaction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98481" y="3607832"/>
              <a:ext cx="1638562" cy="959702"/>
              <a:chOff x="3549381" y="3607832"/>
              <a:chExt cx="1638562" cy="95970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549381" y="3747532"/>
                <a:ext cx="441643" cy="662465"/>
              </a:xfrm>
              <a:prstGeom prst="rect">
                <a:avLst/>
              </a:prstGeom>
              <a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 26"/>
              <p:cNvSpPr/>
              <p:nvPr/>
            </p:nvSpPr>
            <p:spPr>
              <a:xfrm>
                <a:off x="3620361" y="3607832"/>
                <a:ext cx="1567582" cy="9597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7343" tIns="30480" rIns="30480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/>
                  <a:t>Communication: </a:t>
                </a:r>
                <a:r>
                  <a:rPr lang="en-US" sz="900" kern="1200" dirty="0" smtClean="0"/>
                  <a:t>How satisfied was buyer with the seller's communication</a:t>
                </a:r>
                <a:r>
                  <a:rPr lang="en-US" sz="800" kern="1200" dirty="0" smtClean="0"/>
                  <a:t>?</a:t>
                </a:r>
                <a:endParaRPr lang="en-US" sz="800" kern="120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88921" y="3665141"/>
              <a:ext cx="601595" cy="80919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0000" r="-50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847615" y="3510013"/>
              <a:ext cx="1799663" cy="959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7343" tIns="30480" rIns="30480" bIns="30480" numCol="1" spcCol="1270" anchor="ctr" anchorCtr="0">
              <a:noAutofit/>
            </a:bodyPr>
            <a:lstStyle/>
            <a:p>
              <a:pPr lvl="0"/>
              <a:r>
                <a:rPr lang="en-US" b="1" dirty="0"/>
                <a:t>Item as described: </a:t>
              </a:r>
            </a:p>
            <a:p>
              <a:pPr lvl="0"/>
              <a:r>
                <a:rPr lang="en-US" sz="900" dirty="0" smtClean="0"/>
                <a:t>How </a:t>
              </a:r>
              <a:r>
                <a:rPr lang="en-US" sz="900" dirty="0"/>
                <a:t>accurate was the item description?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8921" y="4732634"/>
              <a:ext cx="601595" cy="71463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" r="-4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847614" y="4699604"/>
              <a:ext cx="1799663" cy="959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7343" tIns="30480" rIns="30480" bIns="30480" numCol="1" spcCol="1270" anchor="ctr" anchorCtr="0">
              <a:noAutofit/>
            </a:bodyPr>
            <a:lstStyle/>
            <a:p>
              <a:pPr lvl="0"/>
              <a:r>
                <a:rPr lang="en-US" b="1" dirty="0"/>
                <a:t>Shipping </a:t>
              </a:r>
              <a:r>
                <a:rPr lang="en-US" b="1" dirty="0" smtClean="0"/>
                <a:t>&amp; handling </a:t>
              </a:r>
              <a:r>
                <a:rPr lang="en-US" b="1" dirty="0"/>
                <a:t>charges: </a:t>
              </a:r>
            </a:p>
            <a:p>
              <a:pPr lvl="0"/>
              <a:r>
                <a:rPr lang="en-US" sz="900" dirty="0"/>
                <a:t>How reasonable were the shipping and handling charges?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58931" y="4800174"/>
              <a:ext cx="506594" cy="6724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769461" y="4605208"/>
              <a:ext cx="1567582" cy="959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7343" tIns="30480" rIns="30480" bIns="30480" numCol="1" spcCol="1270" anchor="ctr" anchorCtr="0">
              <a:noAutofit/>
            </a:bodyPr>
            <a:lstStyle/>
            <a:p>
              <a:pPr lvl="0"/>
              <a:r>
                <a:rPr lang="en-US" b="1" dirty="0"/>
                <a:t>Shipping time: </a:t>
              </a:r>
            </a:p>
            <a:p>
              <a:pPr lvl="0"/>
              <a:r>
                <a:rPr lang="en-US" sz="900" dirty="0"/>
                <a:t>How quickly did the seller ship the item?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2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260144"/>
            <a:ext cx="6705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7732" y="6168787"/>
            <a:ext cx="6837528" cy="38213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600200" y="2470240"/>
            <a:ext cx="6705600" cy="4012446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Introduction to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Process flow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History and evolution</a:t>
            </a:r>
          </a:p>
          <a:p>
            <a:pPr lvl="1"/>
            <a:r>
              <a:rPr lang="en-US" dirty="0" smtClean="0">
                <a:latin typeface="+mj-lt"/>
                <a:cs typeface="Times New Roman" panose="02020603050405020304" pitchFamily="18" charset="0"/>
              </a:rPr>
              <a:t>Key Statistics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Variety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models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Payment gateways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Impact of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Threats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Future Trends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10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260144"/>
            <a:ext cx="6705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2197" y="2442948"/>
            <a:ext cx="6837528" cy="121465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600200" y="2470240"/>
            <a:ext cx="6705600" cy="4012446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Introduction to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Process flow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History and evolution</a:t>
            </a:r>
          </a:p>
          <a:p>
            <a:pPr lvl="1"/>
            <a:r>
              <a:rPr lang="en-US" dirty="0" smtClean="0">
                <a:latin typeface="+mj-lt"/>
                <a:cs typeface="Times New Roman" panose="02020603050405020304" pitchFamily="18" charset="0"/>
              </a:rPr>
              <a:t>Key Statistics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Variety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eCommerce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business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models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Payment gateways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Impact of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eCommerce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Threats </a:t>
            </a: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Future Trends 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5392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495528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http://www.nngroup.com/articles/conversion-rates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searchenginewatch.com/article/2332195/30-of-Ecommerce-Site-Traffic-Came-from-Mobile-in-2013-Study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ecommerze.wordpress.com/2008/06/12/the-history-and-evoltion-of-eCommerce/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http://en.wikipedia.org/wiki/Ebay</a:t>
            </a:r>
            <a:endParaRPr lang="en-US" dirty="0"/>
          </a:p>
          <a:p>
            <a:r>
              <a:rPr lang="en-US" dirty="0">
                <a:hlinkClick r:id="rId6"/>
              </a:rPr>
              <a:t>http://www.genuineseller.com/comparison-ebay-amazon</a:t>
            </a:r>
            <a:endParaRPr lang="en-US" dirty="0"/>
          </a:p>
          <a:p>
            <a:r>
              <a:rPr lang="en-US" dirty="0">
                <a:hlinkClick r:id="rId7"/>
              </a:rPr>
              <a:t>http://www.dollarfry.com/worlds-top-10-ecommerce-sites-alexa-rank-basis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http://www.slideshare.net/paullepa/ecommerce-101</a:t>
            </a:r>
            <a:endParaRPr lang="en-US" dirty="0"/>
          </a:p>
          <a:p>
            <a:r>
              <a:rPr lang="en-US" dirty="0">
                <a:hlinkClick r:id="rId9"/>
              </a:rPr>
              <a:t>http://www.sleeter.com/blog/2011/12/quickbooks-ecommerce/</a:t>
            </a:r>
            <a:endParaRPr lang="en-US" dirty="0"/>
          </a:p>
          <a:p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://www.spirecast.com/enabling-technologies-frequently-asked-questions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www.merchant-account-services.org/article/ecommerce-101/11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9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eCommerce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Electronic </a:t>
            </a:r>
            <a:r>
              <a:rPr lang="en-US" altLang="zh-CN" dirty="0"/>
              <a:t>commerce </a:t>
            </a:r>
            <a:r>
              <a:rPr lang="en-US" altLang="zh-CN" dirty="0" smtClean="0"/>
              <a:t>is the buying and/or selling of products and services through the internet where each transaction involves the transportation of products/services– physical or digital – from one location to another</a:t>
            </a:r>
            <a:endParaRPr lang="en-US" dirty="0"/>
          </a:p>
        </p:txBody>
      </p:sp>
      <p:pic>
        <p:nvPicPr>
          <p:cNvPr id="1132546" name="Picture 2" descr="http://www.graphikera.com/static/media/uploads/ecommerce-proce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3"/>
          <a:stretch/>
        </p:blipFill>
        <p:spPr bwMode="auto">
          <a:xfrm>
            <a:off x="904873" y="3174999"/>
            <a:ext cx="81883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Evolution of </a:t>
            </a:r>
            <a:r>
              <a:rPr lang="en-US" dirty="0" err="1" smtClean="0"/>
              <a:t>eCommerce</a:t>
            </a:r>
            <a:endParaRPr lang="en-US" dirty="0"/>
          </a:p>
        </p:txBody>
      </p:sp>
      <p:pic>
        <p:nvPicPr>
          <p:cNvPr id="8" name="Picture 4" descr="http://digitalintelligencetoday.com/wp-content/uploads/2010/08/e-commerce-tim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2403474"/>
            <a:ext cx="9623425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 bwMode="auto">
          <a:xfrm rot="16200000">
            <a:off x="5094287" y="3481387"/>
            <a:ext cx="708026" cy="30734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2020887" y="788987"/>
            <a:ext cx="708026" cy="30734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5400000">
            <a:off x="7950199" y="1308097"/>
            <a:ext cx="708026" cy="210502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616704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Arial" panose="020B0604020202020204" pitchFamily="34" charset="0"/>
              </a:rPr>
              <a:t>Development of Infrastructure</a:t>
            </a:r>
            <a:endParaRPr lang="en-US" sz="1400" b="1" i="1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0824" y="1589959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latin typeface="Arial" panose="020B0604020202020204" pitchFamily="34" charset="0"/>
              </a:rPr>
              <a:t>eCommerce</a:t>
            </a:r>
            <a:r>
              <a:rPr lang="en-US" sz="1400" b="1" i="1" dirty="0" smtClean="0">
                <a:latin typeface="Arial" panose="020B0604020202020204" pitchFamily="34" charset="0"/>
              </a:rPr>
              <a:t> Boom</a:t>
            </a:r>
            <a:endParaRPr lang="en-US" sz="1400" b="1" i="1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150" y="5508196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latin typeface="Arial" panose="020B0604020202020204" pitchFamily="34" charset="0"/>
              </a:rPr>
              <a:t>eCommerce</a:t>
            </a:r>
            <a:r>
              <a:rPr lang="en-US" sz="1400" b="1" i="1" dirty="0" smtClean="0">
                <a:latin typeface="Arial" panose="020B0604020202020204" pitchFamily="34" charset="0"/>
              </a:rPr>
              <a:t> Pioneers</a:t>
            </a:r>
            <a:endParaRPr lang="en-US" sz="14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is the leading country in </a:t>
            </a:r>
            <a:r>
              <a:rPr lang="en-US" dirty="0" err="1" smtClean="0"/>
              <a:t>eCommerce</a:t>
            </a:r>
            <a:r>
              <a:rPr lang="en-US" dirty="0" smtClean="0"/>
              <a:t> with 20% market share in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4397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sales forecast for 2013 stood at </a:t>
            </a:r>
            <a:r>
              <a:rPr lang="en-US" b="1" dirty="0" smtClean="0"/>
              <a:t>$1.2 trillion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sales for </a:t>
            </a:r>
            <a:r>
              <a:rPr lang="en-US" dirty="0" smtClean="0"/>
              <a:t>US - 2013 estimated </a:t>
            </a:r>
            <a:r>
              <a:rPr lang="en-US" dirty="0"/>
              <a:t>at </a:t>
            </a:r>
            <a:r>
              <a:rPr lang="en-US" b="1" dirty="0"/>
              <a:t>$263.3 </a:t>
            </a:r>
            <a:r>
              <a:rPr lang="en-US" b="1" dirty="0" smtClean="0"/>
              <a:t>billion </a:t>
            </a:r>
            <a:r>
              <a:rPr lang="en-US" dirty="0" smtClean="0"/>
              <a:t>- </a:t>
            </a:r>
            <a:r>
              <a:rPr lang="en-US" dirty="0"/>
              <a:t>an increase of 16.9 percent </a:t>
            </a:r>
            <a:r>
              <a:rPr lang="en-US" dirty="0" smtClean="0"/>
              <a:t>from the previous year</a:t>
            </a:r>
          </a:p>
          <a:p>
            <a:r>
              <a:rPr lang="en-US" dirty="0" smtClean="0"/>
              <a:t>Average conversion rate of </a:t>
            </a:r>
            <a:r>
              <a:rPr lang="en-US" dirty="0" err="1" smtClean="0"/>
              <a:t>eCommerce</a:t>
            </a:r>
            <a:r>
              <a:rPr lang="en-US" dirty="0" smtClean="0"/>
              <a:t> sites – </a:t>
            </a:r>
            <a:r>
              <a:rPr lang="en-US" b="1" dirty="0" smtClean="0"/>
              <a:t>2%</a:t>
            </a:r>
          </a:p>
          <a:p>
            <a:r>
              <a:rPr lang="en-US" dirty="0"/>
              <a:t>There is steady growth in transactions from mobile platforms with their contribution to total </a:t>
            </a:r>
            <a:r>
              <a:rPr lang="en-US" dirty="0" smtClean="0"/>
              <a:t>2013 </a:t>
            </a:r>
            <a:r>
              <a:rPr lang="en-US" dirty="0" err="1" smtClean="0"/>
              <a:t>eCommerce</a:t>
            </a:r>
            <a:r>
              <a:rPr lang="en-US" dirty="0" smtClean="0"/>
              <a:t> </a:t>
            </a:r>
            <a:r>
              <a:rPr lang="en-US" dirty="0"/>
              <a:t>sales being </a:t>
            </a:r>
            <a:r>
              <a:rPr lang="en-US" b="1" dirty="0"/>
              <a:t>30</a:t>
            </a:r>
            <a:r>
              <a:rPr lang="en-US" b="1" dirty="0" smtClean="0"/>
              <a:t>%</a:t>
            </a:r>
          </a:p>
          <a:p>
            <a:endParaRPr lang="en-US" dirty="0"/>
          </a:p>
        </p:txBody>
      </p:sp>
      <p:pic>
        <p:nvPicPr>
          <p:cNvPr id="1133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9" y="3857695"/>
            <a:ext cx="4771228" cy="23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5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260144"/>
            <a:ext cx="6705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2197" y="3712191"/>
            <a:ext cx="6837528" cy="465730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600200" y="2470240"/>
            <a:ext cx="6705600" cy="4012446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Introduction to </a:t>
            </a:r>
            <a:r>
              <a:rPr lang="en-US" dirty="0" err="1" smtClean="0">
                <a:cs typeface="Arial" panose="020B0604020202020204" pitchFamily="34" charset="0"/>
              </a:rPr>
              <a:t>eCommerce</a:t>
            </a:r>
            <a:endParaRPr lang="en-US" dirty="0">
              <a:cs typeface="Arial" panose="020B0604020202020204" pitchFamily="34" charset="0"/>
            </a:endParaRPr>
          </a:p>
          <a:p>
            <a:pPr lvl="1"/>
            <a:r>
              <a:rPr lang="en-US" dirty="0">
                <a:cs typeface="Arial" panose="020B0604020202020204" pitchFamily="34" charset="0"/>
              </a:rPr>
              <a:t>Process flow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History and evolution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Key Statistics</a:t>
            </a:r>
          </a:p>
          <a:p>
            <a:r>
              <a:rPr lang="en-US" dirty="0" smtClean="0">
                <a:cs typeface="Arial" panose="020B0604020202020204" pitchFamily="34" charset="0"/>
              </a:rPr>
              <a:t>Variety </a:t>
            </a:r>
            <a:r>
              <a:rPr lang="en-US" dirty="0">
                <a:cs typeface="Arial" panose="020B0604020202020204" pitchFamily="34" charset="0"/>
              </a:rPr>
              <a:t>of </a:t>
            </a:r>
            <a:r>
              <a:rPr lang="en-US" dirty="0" err="1" smtClean="0">
                <a:cs typeface="Arial" panose="020B0604020202020204" pitchFamily="34" charset="0"/>
              </a:rPr>
              <a:t>eCommerce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business </a:t>
            </a:r>
            <a:r>
              <a:rPr lang="en-US" dirty="0" smtClean="0">
                <a:cs typeface="Arial" panose="020B0604020202020204" pitchFamily="34" charset="0"/>
              </a:rPr>
              <a:t>models</a:t>
            </a:r>
          </a:p>
          <a:p>
            <a:r>
              <a:rPr lang="en-US" dirty="0" smtClean="0">
                <a:cs typeface="Arial" panose="020B0604020202020204" pitchFamily="34" charset="0"/>
              </a:rPr>
              <a:t>Payment gateways</a:t>
            </a:r>
          </a:p>
          <a:p>
            <a:r>
              <a:rPr lang="en-US" dirty="0">
                <a:cs typeface="Arial" panose="020B0604020202020204" pitchFamily="34" charset="0"/>
              </a:rPr>
              <a:t>Impact of </a:t>
            </a:r>
            <a:r>
              <a:rPr lang="en-US" dirty="0" err="1">
                <a:cs typeface="Arial" panose="020B0604020202020204" pitchFamily="34" charset="0"/>
              </a:rPr>
              <a:t>eCommerce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Threats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Future Trends</a:t>
            </a:r>
          </a:p>
          <a:p>
            <a:r>
              <a:rPr lang="en-US" dirty="0" smtClean="0">
                <a:cs typeface="Arial" panose="020B0604020202020204" pitchFamily="34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10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</a:t>
            </a:r>
            <a:r>
              <a:rPr lang="en-US" dirty="0" err="1" smtClean="0"/>
              <a:t>eCommerce</a:t>
            </a:r>
            <a:r>
              <a:rPr lang="en-US" dirty="0" smtClean="0"/>
              <a:t> business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6191"/>
              </p:ext>
            </p:extLst>
          </p:nvPr>
        </p:nvGraphicFramePr>
        <p:xfrm>
          <a:off x="569912" y="2992324"/>
          <a:ext cx="8942577" cy="26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859"/>
                <a:gridCol w="2980859"/>
                <a:gridCol w="2980859"/>
              </a:tblGrid>
              <a:tr h="421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747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Model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Consumer-to-consumer platform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involved in product procurement &amp; shipping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Retail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directly responsible for product procurement &amp; shipping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93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Selling format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18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feedback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 provided is for the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sellers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 provided is for the product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18" descr="http://t1.gstatic.com/images?q=tbn:ANd9GcQYLD-Unc7SoAnXnBr7xqpAErVJmg16-mzLpG3hUjVocyy8NFDO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34" y="2053712"/>
            <a:ext cx="1160681" cy="89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30" y="2241841"/>
            <a:ext cx="1347548" cy="59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ile:Amazon.com-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48" y="1690433"/>
            <a:ext cx="2508229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571" name="Picture 3" descr="C:\Users\avishek.mitra\Desktop\spr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56" y="1935702"/>
            <a:ext cx="1711196" cy="7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eBay(Model A) provides the sellers with a variety of formats for selling their 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76570"/>
              </p:ext>
            </p:extLst>
          </p:nvPr>
        </p:nvGraphicFramePr>
        <p:xfrm>
          <a:off x="646113" y="1258957"/>
          <a:ext cx="8763000" cy="469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098511" y="6212820"/>
            <a:ext cx="205581" cy="20632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4092" y="6212820"/>
            <a:ext cx="256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Common to both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79450" y="6212820"/>
            <a:ext cx="205581" cy="199301"/>
          </a:xfrm>
          <a:prstGeom prst="rect">
            <a:avLst/>
          </a:prstGeom>
          <a:solidFill>
            <a:srgbClr val="8E22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700" y="6185483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Exclusive to Model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teams within eBay are responsible for ensuring smooth operation of their online platform</a:t>
            </a:r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894362" y="16813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Account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Creation</a:t>
            </a: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892630" y="37781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Bids Placed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895930" y="21893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searches an Item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823030" y="40067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Clicks on the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 “Buy it Now”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892630" y="32828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Is it an auction?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2823030" y="3511450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Is it a Fixed listing?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903762" y="42564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wins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the bid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868962" y="27070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finds a required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item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1856262" y="49295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chooses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a payment method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856262" y="58947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receives the item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&amp; provides feedback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6529862" y="1630550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Account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Creation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6531430" y="2621150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decides on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Time frame</a:t>
            </a: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6529862" y="3202315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decides acceptable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Payment methods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5729762" y="3875415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Is selling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Format an auction?</a:t>
            </a: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7482362" y="4091315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Is selling format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 a fixed listing?</a:t>
            </a: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6531430" y="2113150"/>
            <a:ext cx="164592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lists an Item</a:t>
            </a: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5755162" y="43707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Wait for the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highest offer</a:t>
            </a: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1856262" y="54121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Buyer makes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a payment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6606062" y="49041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receives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a payment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606062" y="54121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ships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the item</a:t>
            </a: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auto">
          <a:xfrm>
            <a:off x="6606062" y="5920115"/>
            <a:ext cx="1600200" cy="365760"/>
          </a:xfrm>
          <a:prstGeom prst="flowChartAlternateProcess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Seller provides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</a:rPr>
              <a:t>feedback</a:t>
            </a:r>
          </a:p>
        </p:txBody>
      </p:sp>
      <p:cxnSp>
        <p:nvCxnSpPr>
          <p:cNvPr id="49" name="Straight Arrow Connector 48"/>
          <p:cNvCxnSpPr>
            <a:stCxn id="6" idx="2"/>
            <a:endCxn id="11" idx="0"/>
          </p:cNvCxnSpPr>
          <p:nvPr/>
        </p:nvCxnSpPr>
        <p:spPr bwMode="auto">
          <a:xfrm>
            <a:off x="2694462" y="2047110"/>
            <a:ext cx="1568" cy="14224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6200000" flipH="1">
            <a:off x="2649526" y="2638146"/>
            <a:ext cx="142240" cy="156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6" idx="2"/>
            <a:endCxn id="14" idx="0"/>
          </p:cNvCxnSpPr>
          <p:nvPr/>
        </p:nvCxnSpPr>
        <p:spPr bwMode="auto">
          <a:xfrm rot="5400000">
            <a:off x="2075859" y="2689646"/>
            <a:ext cx="210075" cy="976332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6" idx="2"/>
            <a:endCxn id="15" idx="0"/>
          </p:cNvCxnSpPr>
          <p:nvPr/>
        </p:nvCxnSpPr>
        <p:spPr bwMode="auto">
          <a:xfrm rot="16200000" flipH="1">
            <a:off x="2926759" y="2815078"/>
            <a:ext cx="438675" cy="95406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4" idx="2"/>
            <a:endCxn id="8" idx="0"/>
          </p:cNvCxnSpPr>
          <p:nvPr/>
        </p:nvCxnSpPr>
        <p:spPr bwMode="auto">
          <a:xfrm rot="5400000">
            <a:off x="1627960" y="3713380"/>
            <a:ext cx="1295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8" idx="2"/>
            <a:endCxn id="22" idx="0"/>
          </p:cNvCxnSpPr>
          <p:nvPr/>
        </p:nvCxnSpPr>
        <p:spPr bwMode="auto">
          <a:xfrm rot="16200000" flipH="1">
            <a:off x="1642044" y="4194596"/>
            <a:ext cx="112505" cy="11132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5" idx="2"/>
            <a:endCxn id="12" idx="0"/>
          </p:cNvCxnSpPr>
          <p:nvPr/>
        </p:nvCxnSpPr>
        <p:spPr bwMode="auto">
          <a:xfrm rot="5400000">
            <a:off x="3558360" y="3941980"/>
            <a:ext cx="1295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2" idx="2"/>
            <a:endCxn id="30" idx="0"/>
          </p:cNvCxnSpPr>
          <p:nvPr/>
        </p:nvCxnSpPr>
        <p:spPr bwMode="auto">
          <a:xfrm rot="5400000">
            <a:off x="2861244" y="4167628"/>
            <a:ext cx="557005" cy="96676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2" idx="2"/>
            <a:endCxn id="30" idx="0"/>
          </p:cNvCxnSpPr>
          <p:nvPr/>
        </p:nvCxnSpPr>
        <p:spPr bwMode="auto">
          <a:xfrm rot="16200000" flipH="1">
            <a:off x="2026442" y="4299595"/>
            <a:ext cx="307340" cy="95250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30" idx="2"/>
            <a:endCxn id="44" idx="0"/>
          </p:cNvCxnSpPr>
          <p:nvPr/>
        </p:nvCxnSpPr>
        <p:spPr bwMode="auto">
          <a:xfrm rot="5400000">
            <a:off x="2597942" y="5353695"/>
            <a:ext cx="1168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44" idx="2"/>
            <a:endCxn id="32" idx="0"/>
          </p:cNvCxnSpPr>
          <p:nvPr/>
        </p:nvCxnSpPr>
        <p:spPr bwMode="auto">
          <a:xfrm rot="5400000">
            <a:off x="2597942" y="5836295"/>
            <a:ext cx="1168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34" idx="2"/>
            <a:endCxn id="40" idx="0"/>
          </p:cNvCxnSpPr>
          <p:nvPr/>
        </p:nvCxnSpPr>
        <p:spPr bwMode="auto">
          <a:xfrm rot="16200000" flipH="1">
            <a:off x="7295186" y="2053946"/>
            <a:ext cx="116840" cy="156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0" idx="2"/>
            <a:endCxn id="36" idx="0"/>
          </p:cNvCxnSpPr>
          <p:nvPr/>
        </p:nvCxnSpPr>
        <p:spPr bwMode="auto">
          <a:xfrm rot="5400000">
            <a:off x="7283270" y="2550030"/>
            <a:ext cx="1422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36" idx="2"/>
            <a:endCxn id="37" idx="0"/>
          </p:cNvCxnSpPr>
          <p:nvPr/>
        </p:nvCxnSpPr>
        <p:spPr bwMode="auto">
          <a:xfrm rot="5400000">
            <a:off x="7245904" y="3093828"/>
            <a:ext cx="215405" cy="156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37" idx="2"/>
            <a:endCxn id="38" idx="0"/>
          </p:cNvCxnSpPr>
          <p:nvPr/>
        </p:nvCxnSpPr>
        <p:spPr bwMode="auto">
          <a:xfrm rot="5400000">
            <a:off x="6799102" y="3321695"/>
            <a:ext cx="307340" cy="80010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37" idx="2"/>
            <a:endCxn id="39" idx="0"/>
          </p:cNvCxnSpPr>
          <p:nvPr/>
        </p:nvCxnSpPr>
        <p:spPr bwMode="auto">
          <a:xfrm rot="16200000" flipH="1">
            <a:off x="7567452" y="3353445"/>
            <a:ext cx="523240" cy="95250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38" idx="2"/>
            <a:endCxn id="43" idx="0"/>
          </p:cNvCxnSpPr>
          <p:nvPr/>
        </p:nvCxnSpPr>
        <p:spPr bwMode="auto">
          <a:xfrm rot="16200000" flipH="1">
            <a:off x="6489222" y="4304675"/>
            <a:ext cx="129540" cy="254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39" idx="2"/>
            <a:endCxn id="45" idx="0"/>
          </p:cNvCxnSpPr>
          <p:nvPr/>
        </p:nvCxnSpPr>
        <p:spPr bwMode="auto">
          <a:xfrm rot="5400000">
            <a:off x="7632222" y="4231015"/>
            <a:ext cx="447040" cy="89916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43" idx="2"/>
            <a:endCxn id="45" idx="0"/>
          </p:cNvCxnSpPr>
          <p:nvPr/>
        </p:nvCxnSpPr>
        <p:spPr bwMode="auto">
          <a:xfrm>
            <a:off x="6555262" y="4736475"/>
            <a:ext cx="850900" cy="16764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45" idx="2"/>
            <a:endCxn id="46" idx="0"/>
          </p:cNvCxnSpPr>
          <p:nvPr/>
        </p:nvCxnSpPr>
        <p:spPr bwMode="auto">
          <a:xfrm rot="5400000">
            <a:off x="7335042" y="5340995"/>
            <a:ext cx="1422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46" idx="2"/>
            <a:endCxn id="47" idx="0"/>
          </p:cNvCxnSpPr>
          <p:nvPr/>
        </p:nvCxnSpPr>
        <p:spPr bwMode="auto">
          <a:xfrm rot="5400000">
            <a:off x="7335042" y="5848995"/>
            <a:ext cx="142240" cy="158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ounded Rectangle 108"/>
          <p:cNvSpPr/>
          <p:nvPr/>
        </p:nvSpPr>
        <p:spPr bwMode="auto">
          <a:xfrm>
            <a:off x="1333500" y="1282700"/>
            <a:ext cx="2743200" cy="274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ts val="0"/>
              </a:spcBef>
              <a:buClrTx/>
            </a:pPr>
            <a:r>
              <a:rPr lang="en-US" sz="1400" b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rPr>
              <a:t>How to Buy on eBay?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6083300" y="1282700"/>
            <a:ext cx="2743200" cy="274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ts val="0"/>
              </a:spcBef>
              <a:buClrTx/>
            </a:pPr>
            <a:r>
              <a:rPr lang="en-US" sz="1400" b="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rPr>
              <a:t>How to Sell on eBay?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838700" y="1864230"/>
            <a:ext cx="1216582" cy="3251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Seller</a:t>
            </a:r>
            <a:b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Analytics</a:t>
            </a:r>
            <a:b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team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877232" y="5674529"/>
            <a:ext cx="1536700" cy="3251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Trust </a:t>
            </a:r>
            <a:b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Analytics</a:t>
            </a:r>
            <a:b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team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6192" y="6502400"/>
            <a:ext cx="6473907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Note</a:t>
            </a:r>
            <a:r>
              <a:rPr lang="en-US" sz="1050" dirty="0" smtClean="0"/>
              <a:t>: Other areas of interest include Marketing and Customer </a:t>
            </a:r>
            <a:r>
              <a:rPr lang="en-US" sz="1050" dirty="0"/>
              <a:t>R</a:t>
            </a:r>
            <a:r>
              <a:rPr lang="en-US" sz="1050" dirty="0" smtClean="0"/>
              <a:t>elationship Management(CRM)</a:t>
            </a:r>
            <a:endParaRPr lang="en-US" sz="10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58038" y="1652313"/>
            <a:ext cx="1508031" cy="439289"/>
            <a:chOff x="3787436" y="1690413"/>
            <a:chExt cx="1658834" cy="439289"/>
          </a:xfrm>
          <a:effectLst/>
        </p:grpSpPr>
        <p:sp>
          <p:nvSpPr>
            <p:cNvPr id="3" name="Rectangle 2"/>
            <p:cNvSpPr/>
            <p:nvPr/>
          </p:nvSpPr>
          <p:spPr bwMode="auto">
            <a:xfrm>
              <a:off x="4241800" y="1690413"/>
              <a:ext cx="1204470" cy="43928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New buyer </a:t>
              </a:r>
              <a:b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</a:b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engagement </a:t>
              </a:r>
              <a:b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</a:b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team</a:t>
              </a:r>
            </a:p>
          </p:txBody>
        </p:sp>
        <p:sp>
          <p:nvSpPr>
            <p:cNvPr id="23" name="Left Arrow 22"/>
            <p:cNvSpPr/>
            <p:nvPr/>
          </p:nvSpPr>
          <p:spPr bwMode="auto">
            <a:xfrm>
              <a:off x="3787436" y="1815838"/>
              <a:ext cx="454364" cy="180471"/>
            </a:xfrm>
            <a:prstGeom prst="leftArrow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17590" y="5426274"/>
            <a:ext cx="1518938" cy="325120"/>
            <a:chOff x="5017590" y="5426274"/>
            <a:chExt cx="1518938" cy="325120"/>
          </a:xfrm>
          <a:effectLst/>
        </p:grpSpPr>
        <p:sp>
          <p:nvSpPr>
            <p:cNvPr id="55" name="Rectangle 54"/>
            <p:cNvSpPr/>
            <p:nvPr/>
          </p:nvSpPr>
          <p:spPr bwMode="auto">
            <a:xfrm>
              <a:off x="5017590" y="5426274"/>
              <a:ext cx="1513840" cy="325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Shipping</a:t>
              </a:r>
              <a:b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</a:b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Analytics</a:t>
              </a:r>
              <a:b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</a:br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team</a:t>
              </a:r>
            </a:p>
          </p:txBody>
        </p:sp>
        <p:sp>
          <p:nvSpPr>
            <p:cNvPr id="74" name="Left Arrow 73"/>
            <p:cNvSpPr/>
            <p:nvPr/>
          </p:nvSpPr>
          <p:spPr bwMode="auto">
            <a:xfrm flipH="1">
              <a:off x="6134256" y="5529072"/>
              <a:ext cx="402272" cy="186476"/>
            </a:xfrm>
            <a:prstGeom prst="leftArrow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Right Brace 26"/>
          <p:cNvSpPr/>
          <p:nvPr/>
        </p:nvSpPr>
        <p:spPr bwMode="auto">
          <a:xfrm>
            <a:off x="3532638" y="5412115"/>
            <a:ext cx="206529" cy="873759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77" name="Right Brace 76"/>
          <p:cNvSpPr/>
          <p:nvPr/>
        </p:nvSpPr>
        <p:spPr bwMode="auto">
          <a:xfrm flipH="1">
            <a:off x="6297292" y="1630550"/>
            <a:ext cx="194470" cy="848360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0" name="Left Arrow 79"/>
          <p:cNvSpPr/>
          <p:nvPr/>
        </p:nvSpPr>
        <p:spPr bwMode="auto">
          <a:xfrm>
            <a:off x="3832071" y="5759470"/>
            <a:ext cx="413058" cy="180471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Left Arrow 81"/>
          <p:cNvSpPr/>
          <p:nvPr/>
        </p:nvSpPr>
        <p:spPr bwMode="auto">
          <a:xfrm flipH="1">
            <a:off x="5841446" y="1958952"/>
            <a:ext cx="402272" cy="186476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  <a:txDef>
      <a:spPr>
        <a:solidFill>
          <a:schemeClr val="accent5">
            <a:lumMod val="40000"/>
            <a:lumOff val="60000"/>
          </a:schemeClr>
        </a:solidFill>
        <a:ln w="25400">
          <a:solidFill>
            <a:schemeClr val="accent1"/>
          </a:solidFill>
          <a:prstDash val="sysDash"/>
        </a:ln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9053</TotalTime>
  <Pages>8</Pages>
  <Words>1279</Words>
  <Application>Microsoft Office PowerPoint</Application>
  <PresentationFormat>Custom</PresentationFormat>
  <Paragraphs>227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eCommerce</vt:lpstr>
      <vt:lpstr>Contents</vt:lpstr>
      <vt:lpstr>What is eCommerce?</vt:lpstr>
      <vt:lpstr>History and Evolution of eCommerce</vt:lpstr>
      <vt:lpstr>US is the leading country in eCommerce with 20% market share in 2013</vt:lpstr>
      <vt:lpstr>Contents</vt:lpstr>
      <vt:lpstr>Variety of eCommerce business models</vt:lpstr>
      <vt:lpstr>eBay(Model A) provides the sellers with a variety of formats for selling their products</vt:lpstr>
      <vt:lpstr>Various teams within eBay are responsible for ensuring smooth operation of their online platform</vt:lpstr>
      <vt:lpstr>Contents</vt:lpstr>
      <vt:lpstr>Payment gateways</vt:lpstr>
      <vt:lpstr>eBay provides capabilities for several payment methods to be accepted by the seller</vt:lpstr>
      <vt:lpstr>Pro-Con analysis of Online Payment Gateways</vt:lpstr>
      <vt:lpstr>Contents</vt:lpstr>
      <vt:lpstr>eCommerce has constantly disrupted trends in a wide variety of commercial domains </vt:lpstr>
      <vt:lpstr>eCommerce platforms need to devise multi-pronged strategy in order to tackle variety of threats</vt:lpstr>
      <vt:lpstr>Technological Innovation and extensive customization will drive eCommerce in the coming years</vt:lpstr>
      <vt:lpstr>Feedback is an important way to build reputation on eBay as online trading depends on trust</vt:lpstr>
      <vt:lpstr>Contents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Commerce</dc:title>
  <dc:creator>Pulkit Bansal</dc:creator>
  <cp:lastModifiedBy>Simi Kalsi</cp:lastModifiedBy>
  <cp:revision>135</cp:revision>
  <cp:lastPrinted>2001-09-28T15:01:44Z</cp:lastPrinted>
  <dcterms:created xsi:type="dcterms:W3CDTF">2014-03-04T18:11:35Z</dcterms:created>
  <dcterms:modified xsi:type="dcterms:W3CDTF">2014-06-17T10:04:12Z</dcterms:modified>
</cp:coreProperties>
</file>