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8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92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81" r:id="rId24"/>
    <p:sldId id="295" r:id="rId25"/>
    <p:sldId id="293" r:id="rId26"/>
    <p:sldId id="296" r:id="rId27"/>
    <p:sldId id="297" r:id="rId28"/>
    <p:sldId id="294" r:id="rId29"/>
    <p:sldId id="282" r:id="rId30"/>
    <p:sldId id="283" r:id="rId31"/>
    <p:sldId id="298" r:id="rId32"/>
    <p:sldId id="299" r:id="rId33"/>
    <p:sldId id="284" r:id="rId34"/>
    <p:sldId id="287" r:id="rId35"/>
    <p:sldId id="304" r:id="rId36"/>
    <p:sldId id="305" r:id="rId37"/>
    <p:sldId id="303" r:id="rId3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AA0000"/>
    <a:srgbClr val="CBD3D3"/>
    <a:srgbClr val="D8CBCB"/>
    <a:srgbClr val="EDE7E7"/>
    <a:srgbClr val="FF0000"/>
    <a:srgbClr val="D40000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 autoAdjust="0"/>
    <p:restoredTop sz="95810" autoAdjust="0"/>
  </p:normalViewPr>
  <p:slideViewPr>
    <p:cSldViewPr snapToObjects="1">
      <p:cViewPr>
        <p:scale>
          <a:sx n="70" d="100"/>
          <a:sy n="70" d="100"/>
        </p:scale>
        <p:origin x="-1158" y="-9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7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9F0DC-3144-4C1F-B56E-BBE743FB28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458A42-D445-4B5C-9DC7-064DEAF988AA}">
      <dgm:prSet phldrT="[Text]" custT="1"/>
      <dgm:spPr/>
      <dgm:t>
        <a:bodyPr/>
        <a:lstStyle/>
        <a:p>
          <a:r>
            <a:rPr lang="en-US" sz="1800" b="1" dirty="0" smtClean="0"/>
            <a:t>SC Planning Organization</a:t>
          </a:r>
          <a:endParaRPr lang="en-US" sz="1800" b="1" dirty="0"/>
        </a:p>
      </dgm:t>
    </dgm:pt>
    <dgm:pt modelId="{AC3DF0D6-6BB3-40DE-97D4-7E085634FF21}" type="parTrans" cxnId="{B9BCE1CF-ED93-4475-830D-CDAC34A8D795}">
      <dgm:prSet/>
      <dgm:spPr/>
      <dgm:t>
        <a:bodyPr/>
        <a:lstStyle/>
        <a:p>
          <a:endParaRPr lang="en-US" sz="1200"/>
        </a:p>
      </dgm:t>
    </dgm:pt>
    <dgm:pt modelId="{E2EC03D1-FC6F-489C-84E9-33FBB6DDE83A}" type="sibTrans" cxnId="{B9BCE1CF-ED93-4475-830D-CDAC34A8D795}">
      <dgm:prSet/>
      <dgm:spPr/>
      <dgm:t>
        <a:bodyPr/>
        <a:lstStyle/>
        <a:p>
          <a:endParaRPr lang="en-US" sz="1200"/>
        </a:p>
      </dgm:t>
    </dgm:pt>
    <dgm:pt modelId="{3F76190D-439B-49A7-ABC5-7ADAF5E0F304}">
      <dgm:prSet phldrT="[Text]" custT="1"/>
      <dgm:spPr/>
      <dgm:t>
        <a:bodyPr/>
        <a:lstStyle/>
        <a:p>
          <a:r>
            <a:rPr lang="en-US" sz="1600" b="1" dirty="0" smtClean="0"/>
            <a:t>Demand Planning</a:t>
          </a:r>
          <a:endParaRPr lang="en-US" sz="1600" b="1" dirty="0"/>
        </a:p>
      </dgm:t>
    </dgm:pt>
    <dgm:pt modelId="{5D2CBB4F-3980-4C57-8CF1-1510AA66F728}" type="parTrans" cxnId="{61E9A3B3-280B-4BCD-947F-DF7625A278AD}">
      <dgm:prSet custT="1"/>
      <dgm:spPr/>
      <dgm:t>
        <a:bodyPr/>
        <a:lstStyle/>
        <a:p>
          <a:endParaRPr lang="en-US" sz="200"/>
        </a:p>
      </dgm:t>
    </dgm:pt>
    <dgm:pt modelId="{D9A5B11D-C6F7-4A56-AE95-68A2068025D5}" type="sibTrans" cxnId="{61E9A3B3-280B-4BCD-947F-DF7625A278AD}">
      <dgm:prSet/>
      <dgm:spPr/>
      <dgm:t>
        <a:bodyPr/>
        <a:lstStyle/>
        <a:p>
          <a:endParaRPr lang="en-US" sz="1200"/>
        </a:p>
      </dgm:t>
    </dgm:pt>
    <dgm:pt modelId="{6FE2245E-25B2-4276-805A-E6FFED824470}">
      <dgm:prSet phldrT="[Text]" custT="1"/>
      <dgm:spPr/>
      <dgm:t>
        <a:bodyPr/>
        <a:lstStyle/>
        <a:p>
          <a:r>
            <a:rPr lang="en-US" sz="1600" b="1" dirty="0" smtClean="0"/>
            <a:t>Supply </a:t>
          </a:r>
          <a:br>
            <a:rPr lang="en-US" sz="1600" b="1" dirty="0" smtClean="0"/>
          </a:br>
          <a:r>
            <a:rPr lang="en-US" sz="1600" b="1" dirty="0" smtClean="0"/>
            <a:t>Planning</a:t>
          </a:r>
          <a:endParaRPr lang="en-US" sz="1600" b="1" dirty="0"/>
        </a:p>
      </dgm:t>
    </dgm:pt>
    <dgm:pt modelId="{44BF1424-2543-4E1C-910A-CABBCBF459C9}" type="parTrans" cxnId="{2AF88168-5B7C-4251-A9C0-03CED80B9130}">
      <dgm:prSet custT="1"/>
      <dgm:spPr/>
      <dgm:t>
        <a:bodyPr/>
        <a:lstStyle/>
        <a:p>
          <a:endParaRPr lang="en-US" sz="200"/>
        </a:p>
      </dgm:t>
    </dgm:pt>
    <dgm:pt modelId="{915DFBBD-52F2-4710-A0DE-8AFFB660B81E}" type="sibTrans" cxnId="{2AF88168-5B7C-4251-A9C0-03CED80B9130}">
      <dgm:prSet/>
      <dgm:spPr/>
      <dgm:t>
        <a:bodyPr/>
        <a:lstStyle/>
        <a:p>
          <a:endParaRPr lang="en-US" sz="1200"/>
        </a:p>
      </dgm:t>
    </dgm:pt>
    <dgm:pt modelId="{2F9E0046-E8A4-4A7D-AB6E-10F41047A96F}">
      <dgm:prSet phldrT="[Text]" custT="1"/>
      <dgm:spPr/>
      <dgm:t>
        <a:bodyPr/>
        <a:lstStyle/>
        <a:p>
          <a:r>
            <a:rPr lang="en-US" sz="1600" b="1" dirty="0" smtClean="0"/>
            <a:t>Distribution Planning</a:t>
          </a:r>
          <a:endParaRPr lang="en-US" sz="1600" b="1" dirty="0"/>
        </a:p>
      </dgm:t>
    </dgm:pt>
    <dgm:pt modelId="{35488BBF-56A9-4D96-96DB-BDD45615CEC1}" type="parTrans" cxnId="{D7EF8422-315A-4474-99CC-CF614ADFC53D}">
      <dgm:prSet custT="1"/>
      <dgm:spPr/>
      <dgm:t>
        <a:bodyPr/>
        <a:lstStyle/>
        <a:p>
          <a:endParaRPr lang="en-US" sz="400"/>
        </a:p>
      </dgm:t>
    </dgm:pt>
    <dgm:pt modelId="{43507C7A-5C4D-4CD0-A1EB-C39C3CA1DB70}" type="sibTrans" cxnId="{D7EF8422-315A-4474-99CC-CF614ADFC53D}">
      <dgm:prSet/>
      <dgm:spPr/>
      <dgm:t>
        <a:bodyPr/>
        <a:lstStyle/>
        <a:p>
          <a:endParaRPr lang="en-US" sz="1200"/>
        </a:p>
      </dgm:t>
    </dgm:pt>
    <dgm:pt modelId="{EE899C0F-D99A-4C7D-8822-3D52C2BA60C7}">
      <dgm:prSet custT="1"/>
      <dgm:spPr/>
      <dgm:t>
        <a:bodyPr/>
        <a:lstStyle/>
        <a:p>
          <a:r>
            <a:rPr lang="en-US" sz="1600" b="1" dirty="0" smtClean="0"/>
            <a:t>Capacity Planning</a:t>
          </a:r>
          <a:endParaRPr lang="en-US" sz="1600" b="1" dirty="0"/>
        </a:p>
      </dgm:t>
    </dgm:pt>
    <dgm:pt modelId="{51112974-4A74-4115-9F44-C6A04E2DF272}" type="parTrans" cxnId="{51B05FD6-B776-43D2-89E8-10AB8F573F7A}">
      <dgm:prSet custT="1"/>
      <dgm:spPr/>
      <dgm:t>
        <a:bodyPr/>
        <a:lstStyle/>
        <a:p>
          <a:endParaRPr lang="en-US" sz="200"/>
        </a:p>
      </dgm:t>
    </dgm:pt>
    <dgm:pt modelId="{0B7CE2C3-5BEE-4F8B-BA8B-340A68A22945}" type="sibTrans" cxnId="{51B05FD6-B776-43D2-89E8-10AB8F573F7A}">
      <dgm:prSet/>
      <dgm:spPr/>
      <dgm:t>
        <a:bodyPr/>
        <a:lstStyle/>
        <a:p>
          <a:endParaRPr lang="en-US" sz="1200"/>
        </a:p>
      </dgm:t>
    </dgm:pt>
    <dgm:pt modelId="{028BD6C7-67E1-4DD5-85CA-9ABAF3B03C9A}">
      <dgm:prSet custT="1"/>
      <dgm:spPr/>
      <dgm:t>
        <a:bodyPr/>
        <a:lstStyle/>
        <a:p>
          <a:r>
            <a:rPr lang="en-US" sz="1600" b="1" dirty="0" smtClean="0"/>
            <a:t>Network Planning</a:t>
          </a:r>
          <a:endParaRPr lang="en-US" sz="1600" b="1" dirty="0"/>
        </a:p>
      </dgm:t>
    </dgm:pt>
    <dgm:pt modelId="{F8C96CDD-EA1B-48C2-8102-2A5BC8E41229}" type="parTrans" cxnId="{64CB77BE-9CEA-41DC-BCE2-99C80F3B3428}">
      <dgm:prSet custT="1"/>
      <dgm:spPr/>
      <dgm:t>
        <a:bodyPr/>
        <a:lstStyle/>
        <a:p>
          <a:endParaRPr lang="en-US" sz="400"/>
        </a:p>
      </dgm:t>
    </dgm:pt>
    <dgm:pt modelId="{4E3AEEA5-B4F8-415C-8C9D-367EEE1406BE}" type="sibTrans" cxnId="{64CB77BE-9CEA-41DC-BCE2-99C80F3B3428}">
      <dgm:prSet/>
      <dgm:spPr/>
      <dgm:t>
        <a:bodyPr/>
        <a:lstStyle/>
        <a:p>
          <a:endParaRPr lang="en-US" sz="1200"/>
        </a:p>
      </dgm:t>
    </dgm:pt>
    <dgm:pt modelId="{F5346584-965C-4AE6-BF1B-FAD531A5D1AA}" type="pres">
      <dgm:prSet presAssocID="{1D49F0DC-3144-4C1F-B56E-BBE743FB28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051F4-9584-41C9-8AAB-D32407CEADE1}" type="pres">
      <dgm:prSet presAssocID="{94458A42-D445-4B5C-9DC7-064DEAF988AA}" presName="root1" presStyleCnt="0"/>
      <dgm:spPr/>
    </dgm:pt>
    <dgm:pt modelId="{1684A740-6FB1-4AB2-A145-1A0F4577F82B}" type="pres">
      <dgm:prSet presAssocID="{94458A42-D445-4B5C-9DC7-064DEAF988A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299ED-B406-44A1-A5D7-44B96F56ADC5}" type="pres">
      <dgm:prSet presAssocID="{94458A42-D445-4B5C-9DC7-064DEAF988AA}" presName="level2hierChild" presStyleCnt="0"/>
      <dgm:spPr/>
    </dgm:pt>
    <dgm:pt modelId="{A572D08F-3D89-4495-841E-08A8C96DC055}" type="pres">
      <dgm:prSet presAssocID="{F8C96CDD-EA1B-48C2-8102-2A5BC8E41229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4C461715-3359-4545-902B-D0840880ED36}" type="pres">
      <dgm:prSet presAssocID="{F8C96CDD-EA1B-48C2-8102-2A5BC8E4122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8D3B9315-0B2C-4223-85C7-8ECDA3E5DDAA}" type="pres">
      <dgm:prSet presAssocID="{028BD6C7-67E1-4DD5-85CA-9ABAF3B03C9A}" presName="root2" presStyleCnt="0"/>
      <dgm:spPr/>
    </dgm:pt>
    <dgm:pt modelId="{B02B7CF4-5CC7-4DEB-B9A4-0F0A3F012317}" type="pres">
      <dgm:prSet presAssocID="{028BD6C7-67E1-4DD5-85CA-9ABAF3B03C9A}" presName="LevelTwoTextNode" presStyleLbl="node2" presStyleIdx="0" presStyleCnt="5" custScaleY="151072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8779A-3CFA-4CF1-8A73-9D470B860676}" type="pres">
      <dgm:prSet presAssocID="{028BD6C7-67E1-4DD5-85CA-9ABAF3B03C9A}" presName="level3hierChild" presStyleCnt="0"/>
      <dgm:spPr/>
    </dgm:pt>
    <dgm:pt modelId="{1574800C-6895-4B00-AFC9-C88E1EA387A8}" type="pres">
      <dgm:prSet presAssocID="{51112974-4A74-4115-9F44-C6A04E2DF272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4E881E20-25CC-4833-BAD9-55A40529877C}" type="pres">
      <dgm:prSet presAssocID="{51112974-4A74-4115-9F44-C6A04E2DF272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5C728B3-5929-4A1B-AF3E-8A99BF31B315}" type="pres">
      <dgm:prSet presAssocID="{EE899C0F-D99A-4C7D-8822-3D52C2BA60C7}" presName="root2" presStyleCnt="0"/>
      <dgm:spPr/>
    </dgm:pt>
    <dgm:pt modelId="{D731B93F-2C9D-4ED3-9E70-AFA54961F000}" type="pres">
      <dgm:prSet presAssocID="{EE899C0F-D99A-4C7D-8822-3D52C2BA60C7}" presName="LevelTwoTextNode" presStyleLbl="node2" presStyleIdx="1" presStyleCnt="5" custScaleY="151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7D00A-8E4A-476E-ACAD-6D7D4D393876}" type="pres">
      <dgm:prSet presAssocID="{EE899C0F-D99A-4C7D-8822-3D52C2BA60C7}" presName="level3hierChild" presStyleCnt="0"/>
      <dgm:spPr/>
    </dgm:pt>
    <dgm:pt modelId="{EB66EC28-C7DF-4A1A-9357-05F6AC8E0026}" type="pres">
      <dgm:prSet presAssocID="{5D2CBB4F-3980-4C57-8CF1-1510AA66F728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8BAC361F-0493-4CEC-91DA-DC09390CA611}" type="pres">
      <dgm:prSet presAssocID="{5D2CBB4F-3980-4C57-8CF1-1510AA66F728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423F595-404C-4ABD-80FB-E886E9BDB38D}" type="pres">
      <dgm:prSet presAssocID="{3F76190D-439B-49A7-ABC5-7ADAF5E0F304}" presName="root2" presStyleCnt="0"/>
      <dgm:spPr/>
    </dgm:pt>
    <dgm:pt modelId="{4118C0BE-E8FD-46CD-A841-57300A6A9FAB}" type="pres">
      <dgm:prSet presAssocID="{3F76190D-439B-49A7-ABC5-7ADAF5E0F304}" presName="LevelTwoTextNode" presStyleLbl="node2" presStyleIdx="2" presStyleCnt="5" custScaleY="151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8F117F-A6BC-4B1C-AC6A-8C56D83F499C}" type="pres">
      <dgm:prSet presAssocID="{3F76190D-439B-49A7-ABC5-7ADAF5E0F304}" presName="level3hierChild" presStyleCnt="0"/>
      <dgm:spPr/>
    </dgm:pt>
    <dgm:pt modelId="{7F86D29C-ADE9-4B3B-9F01-79A1854B3FF1}" type="pres">
      <dgm:prSet presAssocID="{44BF1424-2543-4E1C-910A-CABBCBF459C9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361A4366-2863-4D25-8E06-66904EB4E1F5}" type="pres">
      <dgm:prSet presAssocID="{44BF1424-2543-4E1C-910A-CABBCBF459C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054012A8-82D9-4CFB-B35C-808652433ABD}" type="pres">
      <dgm:prSet presAssocID="{6FE2245E-25B2-4276-805A-E6FFED824470}" presName="root2" presStyleCnt="0"/>
      <dgm:spPr/>
    </dgm:pt>
    <dgm:pt modelId="{DB06E52B-BC53-4375-8BA7-18BA804D185A}" type="pres">
      <dgm:prSet presAssocID="{6FE2245E-25B2-4276-805A-E6FFED824470}" presName="LevelTwoTextNode" presStyleLbl="node2" presStyleIdx="3" presStyleCnt="5" custScaleY="151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63D0F-31EB-4CA6-A028-5C1BF2EE27A5}" type="pres">
      <dgm:prSet presAssocID="{6FE2245E-25B2-4276-805A-E6FFED824470}" presName="level3hierChild" presStyleCnt="0"/>
      <dgm:spPr/>
    </dgm:pt>
    <dgm:pt modelId="{B4159ACA-5EF2-4F94-96E5-F17698667A3D}" type="pres">
      <dgm:prSet presAssocID="{35488BBF-56A9-4D96-96DB-BDD45615CEC1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C38BA489-8C8C-4BAC-B960-AC7044B56F9F}" type="pres">
      <dgm:prSet presAssocID="{35488BBF-56A9-4D96-96DB-BDD45615CEC1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0DF1FC0-5D18-43AE-A93B-D6872E55B7D9}" type="pres">
      <dgm:prSet presAssocID="{2F9E0046-E8A4-4A7D-AB6E-10F41047A96F}" presName="root2" presStyleCnt="0"/>
      <dgm:spPr/>
    </dgm:pt>
    <dgm:pt modelId="{04787796-22B8-4B1C-AB9F-5D8730726281}" type="pres">
      <dgm:prSet presAssocID="{2F9E0046-E8A4-4A7D-AB6E-10F41047A96F}" presName="LevelTwoTextNode" presStyleLbl="node2" presStyleIdx="4" presStyleCnt="5" custScaleY="151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3570F1-DEE1-4C0B-B6B5-2B00498C393F}" type="pres">
      <dgm:prSet presAssocID="{2F9E0046-E8A4-4A7D-AB6E-10F41047A96F}" presName="level3hierChild" presStyleCnt="0"/>
      <dgm:spPr/>
    </dgm:pt>
  </dgm:ptLst>
  <dgm:cxnLst>
    <dgm:cxn modelId="{61E9A3B3-280B-4BCD-947F-DF7625A278AD}" srcId="{94458A42-D445-4B5C-9DC7-064DEAF988AA}" destId="{3F76190D-439B-49A7-ABC5-7ADAF5E0F304}" srcOrd="2" destOrd="0" parTransId="{5D2CBB4F-3980-4C57-8CF1-1510AA66F728}" sibTransId="{D9A5B11D-C6F7-4A56-AE95-68A2068025D5}"/>
    <dgm:cxn modelId="{B9BCE1CF-ED93-4475-830D-CDAC34A8D795}" srcId="{1D49F0DC-3144-4C1F-B56E-BBE743FB2829}" destId="{94458A42-D445-4B5C-9DC7-064DEAF988AA}" srcOrd="0" destOrd="0" parTransId="{AC3DF0D6-6BB3-40DE-97D4-7E085634FF21}" sibTransId="{E2EC03D1-FC6F-489C-84E9-33FBB6DDE83A}"/>
    <dgm:cxn modelId="{6D30D04F-3BFC-4D01-8F0A-F05608CC875D}" type="presOf" srcId="{6FE2245E-25B2-4276-805A-E6FFED824470}" destId="{DB06E52B-BC53-4375-8BA7-18BA804D185A}" srcOrd="0" destOrd="0" presId="urn:microsoft.com/office/officeart/2008/layout/HorizontalMultiLevelHierarchy"/>
    <dgm:cxn modelId="{2AF88168-5B7C-4251-A9C0-03CED80B9130}" srcId="{94458A42-D445-4B5C-9DC7-064DEAF988AA}" destId="{6FE2245E-25B2-4276-805A-E6FFED824470}" srcOrd="3" destOrd="0" parTransId="{44BF1424-2543-4E1C-910A-CABBCBF459C9}" sibTransId="{915DFBBD-52F2-4710-A0DE-8AFFB660B81E}"/>
    <dgm:cxn modelId="{1E40B88D-E753-449D-A8BA-32103983EAA4}" type="presOf" srcId="{51112974-4A74-4115-9F44-C6A04E2DF272}" destId="{1574800C-6895-4B00-AFC9-C88E1EA387A8}" srcOrd="0" destOrd="0" presId="urn:microsoft.com/office/officeart/2008/layout/HorizontalMultiLevelHierarchy"/>
    <dgm:cxn modelId="{3FAE4447-362C-4660-B61F-B6458EBE4067}" type="presOf" srcId="{EE899C0F-D99A-4C7D-8822-3D52C2BA60C7}" destId="{D731B93F-2C9D-4ED3-9E70-AFA54961F000}" srcOrd="0" destOrd="0" presId="urn:microsoft.com/office/officeart/2008/layout/HorizontalMultiLevelHierarchy"/>
    <dgm:cxn modelId="{D7EF8422-315A-4474-99CC-CF614ADFC53D}" srcId="{94458A42-D445-4B5C-9DC7-064DEAF988AA}" destId="{2F9E0046-E8A4-4A7D-AB6E-10F41047A96F}" srcOrd="4" destOrd="0" parTransId="{35488BBF-56A9-4D96-96DB-BDD45615CEC1}" sibTransId="{43507C7A-5C4D-4CD0-A1EB-C39C3CA1DB70}"/>
    <dgm:cxn modelId="{5E9D16AB-6A29-4093-A4EB-1714021B70AB}" type="presOf" srcId="{5D2CBB4F-3980-4C57-8CF1-1510AA66F728}" destId="{8BAC361F-0493-4CEC-91DA-DC09390CA611}" srcOrd="1" destOrd="0" presId="urn:microsoft.com/office/officeart/2008/layout/HorizontalMultiLevelHierarchy"/>
    <dgm:cxn modelId="{3DCE486F-804D-4FED-92CB-8F971B82F44A}" type="presOf" srcId="{F8C96CDD-EA1B-48C2-8102-2A5BC8E41229}" destId="{4C461715-3359-4545-902B-D0840880ED36}" srcOrd="1" destOrd="0" presId="urn:microsoft.com/office/officeart/2008/layout/HorizontalMultiLevelHierarchy"/>
    <dgm:cxn modelId="{1173F36D-2EFA-4946-9C3D-535283247914}" type="presOf" srcId="{44BF1424-2543-4E1C-910A-CABBCBF459C9}" destId="{361A4366-2863-4D25-8E06-66904EB4E1F5}" srcOrd="1" destOrd="0" presId="urn:microsoft.com/office/officeart/2008/layout/HorizontalMultiLevelHierarchy"/>
    <dgm:cxn modelId="{B114E478-D600-4FFF-B175-1738F385DC25}" type="presOf" srcId="{35488BBF-56A9-4D96-96DB-BDD45615CEC1}" destId="{C38BA489-8C8C-4BAC-B960-AC7044B56F9F}" srcOrd="1" destOrd="0" presId="urn:microsoft.com/office/officeart/2008/layout/HorizontalMultiLevelHierarchy"/>
    <dgm:cxn modelId="{3CDBC320-B1DA-42D6-A1D5-5B7FF77BA085}" type="presOf" srcId="{1D49F0DC-3144-4C1F-B56E-BBE743FB2829}" destId="{F5346584-965C-4AE6-BF1B-FAD531A5D1AA}" srcOrd="0" destOrd="0" presId="urn:microsoft.com/office/officeart/2008/layout/HorizontalMultiLevelHierarchy"/>
    <dgm:cxn modelId="{51B05FD6-B776-43D2-89E8-10AB8F573F7A}" srcId="{94458A42-D445-4B5C-9DC7-064DEAF988AA}" destId="{EE899C0F-D99A-4C7D-8822-3D52C2BA60C7}" srcOrd="1" destOrd="0" parTransId="{51112974-4A74-4115-9F44-C6A04E2DF272}" sibTransId="{0B7CE2C3-5BEE-4F8B-BA8B-340A68A22945}"/>
    <dgm:cxn modelId="{F31D3029-DC79-4697-A31A-14150A8365E6}" type="presOf" srcId="{51112974-4A74-4115-9F44-C6A04E2DF272}" destId="{4E881E20-25CC-4833-BAD9-55A40529877C}" srcOrd="1" destOrd="0" presId="urn:microsoft.com/office/officeart/2008/layout/HorizontalMultiLevelHierarchy"/>
    <dgm:cxn modelId="{BEFD63B6-5E6D-4BCF-B1F0-EAE8A47969B6}" type="presOf" srcId="{F8C96CDD-EA1B-48C2-8102-2A5BC8E41229}" destId="{A572D08F-3D89-4495-841E-08A8C96DC055}" srcOrd="0" destOrd="0" presId="urn:microsoft.com/office/officeart/2008/layout/HorizontalMultiLevelHierarchy"/>
    <dgm:cxn modelId="{CF9B5A68-FABB-4987-8D97-4200CC92B3F2}" type="presOf" srcId="{5D2CBB4F-3980-4C57-8CF1-1510AA66F728}" destId="{EB66EC28-C7DF-4A1A-9357-05F6AC8E0026}" srcOrd="0" destOrd="0" presId="urn:microsoft.com/office/officeart/2008/layout/HorizontalMultiLevelHierarchy"/>
    <dgm:cxn modelId="{63F6215A-64C3-4848-BD48-A78491643076}" type="presOf" srcId="{028BD6C7-67E1-4DD5-85CA-9ABAF3B03C9A}" destId="{B02B7CF4-5CC7-4DEB-B9A4-0F0A3F012317}" srcOrd="0" destOrd="0" presId="urn:microsoft.com/office/officeart/2008/layout/HorizontalMultiLevelHierarchy"/>
    <dgm:cxn modelId="{A8CF0253-B4B8-415C-9059-6F64AA19065B}" type="presOf" srcId="{94458A42-D445-4B5C-9DC7-064DEAF988AA}" destId="{1684A740-6FB1-4AB2-A145-1A0F4577F82B}" srcOrd="0" destOrd="0" presId="urn:microsoft.com/office/officeart/2008/layout/HorizontalMultiLevelHierarchy"/>
    <dgm:cxn modelId="{2E639AC4-7DD9-486D-8A7F-48F8150C1F89}" type="presOf" srcId="{44BF1424-2543-4E1C-910A-CABBCBF459C9}" destId="{7F86D29C-ADE9-4B3B-9F01-79A1854B3FF1}" srcOrd="0" destOrd="0" presId="urn:microsoft.com/office/officeart/2008/layout/HorizontalMultiLevelHierarchy"/>
    <dgm:cxn modelId="{56C16D4D-0605-4E63-B645-8FE52D2EDCD3}" type="presOf" srcId="{35488BBF-56A9-4D96-96DB-BDD45615CEC1}" destId="{B4159ACA-5EF2-4F94-96E5-F17698667A3D}" srcOrd="0" destOrd="0" presId="urn:microsoft.com/office/officeart/2008/layout/HorizontalMultiLevelHierarchy"/>
    <dgm:cxn modelId="{64CB77BE-9CEA-41DC-BCE2-99C80F3B3428}" srcId="{94458A42-D445-4B5C-9DC7-064DEAF988AA}" destId="{028BD6C7-67E1-4DD5-85CA-9ABAF3B03C9A}" srcOrd="0" destOrd="0" parTransId="{F8C96CDD-EA1B-48C2-8102-2A5BC8E41229}" sibTransId="{4E3AEEA5-B4F8-415C-8C9D-367EEE1406BE}"/>
    <dgm:cxn modelId="{1230E1D4-D4BD-4126-87AD-C2F5D760E93E}" type="presOf" srcId="{3F76190D-439B-49A7-ABC5-7ADAF5E0F304}" destId="{4118C0BE-E8FD-46CD-A841-57300A6A9FAB}" srcOrd="0" destOrd="0" presId="urn:microsoft.com/office/officeart/2008/layout/HorizontalMultiLevelHierarchy"/>
    <dgm:cxn modelId="{FAD89345-2D7F-44A0-8C55-74D7CD9A2A15}" type="presOf" srcId="{2F9E0046-E8A4-4A7D-AB6E-10F41047A96F}" destId="{04787796-22B8-4B1C-AB9F-5D8730726281}" srcOrd="0" destOrd="0" presId="urn:microsoft.com/office/officeart/2008/layout/HorizontalMultiLevelHierarchy"/>
    <dgm:cxn modelId="{B47E1D61-3602-4005-A84F-A73B8812E95C}" type="presParOf" srcId="{F5346584-965C-4AE6-BF1B-FAD531A5D1AA}" destId="{596051F4-9584-41C9-8AAB-D32407CEADE1}" srcOrd="0" destOrd="0" presId="urn:microsoft.com/office/officeart/2008/layout/HorizontalMultiLevelHierarchy"/>
    <dgm:cxn modelId="{FE85BC83-A55D-4819-B1C7-812C8ECEE3C8}" type="presParOf" srcId="{596051F4-9584-41C9-8AAB-D32407CEADE1}" destId="{1684A740-6FB1-4AB2-A145-1A0F4577F82B}" srcOrd="0" destOrd="0" presId="urn:microsoft.com/office/officeart/2008/layout/HorizontalMultiLevelHierarchy"/>
    <dgm:cxn modelId="{46A08428-A91C-44AB-8199-274781E809D1}" type="presParOf" srcId="{596051F4-9584-41C9-8AAB-D32407CEADE1}" destId="{664299ED-B406-44A1-A5D7-44B96F56ADC5}" srcOrd="1" destOrd="0" presId="urn:microsoft.com/office/officeart/2008/layout/HorizontalMultiLevelHierarchy"/>
    <dgm:cxn modelId="{F6EE06D1-DCA6-4019-B734-C5EE2B64FE3D}" type="presParOf" srcId="{664299ED-B406-44A1-A5D7-44B96F56ADC5}" destId="{A572D08F-3D89-4495-841E-08A8C96DC055}" srcOrd="0" destOrd="0" presId="urn:microsoft.com/office/officeart/2008/layout/HorizontalMultiLevelHierarchy"/>
    <dgm:cxn modelId="{DF424F71-BCCF-47E6-88EE-204EEAA6A333}" type="presParOf" srcId="{A572D08F-3D89-4495-841E-08A8C96DC055}" destId="{4C461715-3359-4545-902B-D0840880ED36}" srcOrd="0" destOrd="0" presId="urn:microsoft.com/office/officeart/2008/layout/HorizontalMultiLevelHierarchy"/>
    <dgm:cxn modelId="{7EBD5D3A-9B22-4A30-A0D8-72F3D24935C2}" type="presParOf" srcId="{664299ED-B406-44A1-A5D7-44B96F56ADC5}" destId="{8D3B9315-0B2C-4223-85C7-8ECDA3E5DDAA}" srcOrd="1" destOrd="0" presId="urn:microsoft.com/office/officeart/2008/layout/HorizontalMultiLevelHierarchy"/>
    <dgm:cxn modelId="{501B1EB1-06F6-4475-949C-8984EAD0C706}" type="presParOf" srcId="{8D3B9315-0B2C-4223-85C7-8ECDA3E5DDAA}" destId="{B02B7CF4-5CC7-4DEB-B9A4-0F0A3F012317}" srcOrd="0" destOrd="0" presId="urn:microsoft.com/office/officeart/2008/layout/HorizontalMultiLevelHierarchy"/>
    <dgm:cxn modelId="{9C65CDE8-BD1E-42A1-A7D3-5CD1DF3C949E}" type="presParOf" srcId="{8D3B9315-0B2C-4223-85C7-8ECDA3E5DDAA}" destId="{F278779A-3CFA-4CF1-8A73-9D470B860676}" srcOrd="1" destOrd="0" presId="urn:microsoft.com/office/officeart/2008/layout/HorizontalMultiLevelHierarchy"/>
    <dgm:cxn modelId="{8D506E32-D2C3-4527-8987-7EFCDEC92995}" type="presParOf" srcId="{664299ED-B406-44A1-A5D7-44B96F56ADC5}" destId="{1574800C-6895-4B00-AFC9-C88E1EA387A8}" srcOrd="2" destOrd="0" presId="urn:microsoft.com/office/officeart/2008/layout/HorizontalMultiLevelHierarchy"/>
    <dgm:cxn modelId="{2CE9759D-13E3-4FF3-8F4D-10E219231761}" type="presParOf" srcId="{1574800C-6895-4B00-AFC9-C88E1EA387A8}" destId="{4E881E20-25CC-4833-BAD9-55A40529877C}" srcOrd="0" destOrd="0" presId="urn:microsoft.com/office/officeart/2008/layout/HorizontalMultiLevelHierarchy"/>
    <dgm:cxn modelId="{AA546322-7F30-437A-9C2B-E518784BF3D7}" type="presParOf" srcId="{664299ED-B406-44A1-A5D7-44B96F56ADC5}" destId="{15C728B3-5929-4A1B-AF3E-8A99BF31B315}" srcOrd="3" destOrd="0" presId="urn:microsoft.com/office/officeart/2008/layout/HorizontalMultiLevelHierarchy"/>
    <dgm:cxn modelId="{4F389562-F785-474A-B729-716461502D72}" type="presParOf" srcId="{15C728B3-5929-4A1B-AF3E-8A99BF31B315}" destId="{D731B93F-2C9D-4ED3-9E70-AFA54961F000}" srcOrd="0" destOrd="0" presId="urn:microsoft.com/office/officeart/2008/layout/HorizontalMultiLevelHierarchy"/>
    <dgm:cxn modelId="{75A3B3DD-65D4-48E8-966C-50650D9D80DF}" type="presParOf" srcId="{15C728B3-5929-4A1B-AF3E-8A99BF31B315}" destId="{2A67D00A-8E4A-476E-ACAD-6D7D4D393876}" srcOrd="1" destOrd="0" presId="urn:microsoft.com/office/officeart/2008/layout/HorizontalMultiLevelHierarchy"/>
    <dgm:cxn modelId="{57153E13-48C7-44B9-B12F-BE7EFA09F261}" type="presParOf" srcId="{664299ED-B406-44A1-A5D7-44B96F56ADC5}" destId="{EB66EC28-C7DF-4A1A-9357-05F6AC8E0026}" srcOrd="4" destOrd="0" presId="urn:microsoft.com/office/officeart/2008/layout/HorizontalMultiLevelHierarchy"/>
    <dgm:cxn modelId="{096E0FAC-24F6-4E32-B494-F36533974714}" type="presParOf" srcId="{EB66EC28-C7DF-4A1A-9357-05F6AC8E0026}" destId="{8BAC361F-0493-4CEC-91DA-DC09390CA611}" srcOrd="0" destOrd="0" presId="urn:microsoft.com/office/officeart/2008/layout/HorizontalMultiLevelHierarchy"/>
    <dgm:cxn modelId="{51C334E7-4374-4981-84B6-54937775BBDA}" type="presParOf" srcId="{664299ED-B406-44A1-A5D7-44B96F56ADC5}" destId="{3423F595-404C-4ABD-80FB-E886E9BDB38D}" srcOrd="5" destOrd="0" presId="urn:microsoft.com/office/officeart/2008/layout/HorizontalMultiLevelHierarchy"/>
    <dgm:cxn modelId="{279657AA-7C69-485B-98EA-17FFAC754D61}" type="presParOf" srcId="{3423F595-404C-4ABD-80FB-E886E9BDB38D}" destId="{4118C0BE-E8FD-46CD-A841-57300A6A9FAB}" srcOrd="0" destOrd="0" presId="urn:microsoft.com/office/officeart/2008/layout/HorizontalMultiLevelHierarchy"/>
    <dgm:cxn modelId="{5134AC1A-3F4A-490B-B83C-6E80DBD0F524}" type="presParOf" srcId="{3423F595-404C-4ABD-80FB-E886E9BDB38D}" destId="{668F117F-A6BC-4B1C-AC6A-8C56D83F499C}" srcOrd="1" destOrd="0" presId="urn:microsoft.com/office/officeart/2008/layout/HorizontalMultiLevelHierarchy"/>
    <dgm:cxn modelId="{867F74E7-2D85-4631-B9A3-0326B790E029}" type="presParOf" srcId="{664299ED-B406-44A1-A5D7-44B96F56ADC5}" destId="{7F86D29C-ADE9-4B3B-9F01-79A1854B3FF1}" srcOrd="6" destOrd="0" presId="urn:microsoft.com/office/officeart/2008/layout/HorizontalMultiLevelHierarchy"/>
    <dgm:cxn modelId="{A1E3ADB2-2906-41F3-9AD7-8A829BD20911}" type="presParOf" srcId="{7F86D29C-ADE9-4B3B-9F01-79A1854B3FF1}" destId="{361A4366-2863-4D25-8E06-66904EB4E1F5}" srcOrd="0" destOrd="0" presId="urn:microsoft.com/office/officeart/2008/layout/HorizontalMultiLevelHierarchy"/>
    <dgm:cxn modelId="{A040704D-E7B4-4A7C-94C4-0772E6678A30}" type="presParOf" srcId="{664299ED-B406-44A1-A5D7-44B96F56ADC5}" destId="{054012A8-82D9-4CFB-B35C-808652433ABD}" srcOrd="7" destOrd="0" presId="urn:microsoft.com/office/officeart/2008/layout/HorizontalMultiLevelHierarchy"/>
    <dgm:cxn modelId="{FB56A1F0-DF95-47F4-A8E7-AD1C108D9810}" type="presParOf" srcId="{054012A8-82D9-4CFB-B35C-808652433ABD}" destId="{DB06E52B-BC53-4375-8BA7-18BA804D185A}" srcOrd="0" destOrd="0" presId="urn:microsoft.com/office/officeart/2008/layout/HorizontalMultiLevelHierarchy"/>
    <dgm:cxn modelId="{69B70384-52F1-442B-8836-72D2645F959D}" type="presParOf" srcId="{054012A8-82D9-4CFB-B35C-808652433ABD}" destId="{46263D0F-31EB-4CA6-A028-5C1BF2EE27A5}" srcOrd="1" destOrd="0" presId="urn:microsoft.com/office/officeart/2008/layout/HorizontalMultiLevelHierarchy"/>
    <dgm:cxn modelId="{0E6F5054-BA7B-4941-AFF4-4B0ACA11873E}" type="presParOf" srcId="{664299ED-B406-44A1-A5D7-44B96F56ADC5}" destId="{B4159ACA-5EF2-4F94-96E5-F17698667A3D}" srcOrd="8" destOrd="0" presId="urn:microsoft.com/office/officeart/2008/layout/HorizontalMultiLevelHierarchy"/>
    <dgm:cxn modelId="{EADA1535-06EE-40F6-B78B-3D2D9E5FFA5F}" type="presParOf" srcId="{B4159ACA-5EF2-4F94-96E5-F17698667A3D}" destId="{C38BA489-8C8C-4BAC-B960-AC7044B56F9F}" srcOrd="0" destOrd="0" presId="urn:microsoft.com/office/officeart/2008/layout/HorizontalMultiLevelHierarchy"/>
    <dgm:cxn modelId="{EC5BBBAE-B49D-4221-AA48-BB244AD4A5D4}" type="presParOf" srcId="{664299ED-B406-44A1-A5D7-44B96F56ADC5}" destId="{70DF1FC0-5D18-43AE-A93B-D6872E55B7D9}" srcOrd="9" destOrd="0" presId="urn:microsoft.com/office/officeart/2008/layout/HorizontalMultiLevelHierarchy"/>
    <dgm:cxn modelId="{42870733-FB22-4943-9438-4D6F80BB0A18}" type="presParOf" srcId="{70DF1FC0-5D18-43AE-A93B-D6872E55B7D9}" destId="{04787796-22B8-4B1C-AB9F-5D8730726281}" srcOrd="0" destOrd="0" presId="urn:microsoft.com/office/officeart/2008/layout/HorizontalMultiLevelHierarchy"/>
    <dgm:cxn modelId="{81E88151-2160-4A40-89DE-54BC6993DAB2}" type="presParOf" srcId="{70DF1FC0-5D18-43AE-A93B-D6872E55B7D9}" destId="{623570F1-DEE1-4C0B-B6B5-2B00498C39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59ACA-5EF2-4F94-96E5-F17698667A3D}">
      <dsp:nvSpPr>
        <dsp:cNvPr id="0" name=""/>
        <dsp:cNvSpPr/>
      </dsp:nvSpPr>
      <dsp:spPr>
        <a:xfrm>
          <a:off x="2032653" y="2200628"/>
          <a:ext cx="337500" cy="181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750" y="0"/>
              </a:lnTo>
              <a:lnTo>
                <a:pt x="168750" y="1811720"/>
              </a:lnTo>
              <a:lnTo>
                <a:pt x="337500" y="181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155331" y="3060415"/>
        <a:ext cx="92144" cy="92144"/>
      </dsp:txXfrm>
    </dsp:sp>
    <dsp:sp modelId="{7F86D29C-ADE9-4B3B-9F01-79A1854B3FF1}">
      <dsp:nvSpPr>
        <dsp:cNvPr id="0" name=""/>
        <dsp:cNvSpPr/>
      </dsp:nvSpPr>
      <dsp:spPr>
        <a:xfrm>
          <a:off x="2032653" y="2200628"/>
          <a:ext cx="337500" cy="905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750" y="0"/>
              </a:lnTo>
              <a:lnTo>
                <a:pt x="168750" y="905860"/>
              </a:lnTo>
              <a:lnTo>
                <a:pt x="337500" y="9058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2177236" y="2629390"/>
        <a:ext cx="48334" cy="48334"/>
      </dsp:txXfrm>
    </dsp:sp>
    <dsp:sp modelId="{EB66EC28-C7DF-4A1A-9357-05F6AC8E0026}">
      <dsp:nvSpPr>
        <dsp:cNvPr id="0" name=""/>
        <dsp:cNvSpPr/>
      </dsp:nvSpPr>
      <dsp:spPr>
        <a:xfrm>
          <a:off x="2032653" y="2154907"/>
          <a:ext cx="337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50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2192966" y="2192190"/>
        <a:ext cx="16875" cy="16875"/>
      </dsp:txXfrm>
    </dsp:sp>
    <dsp:sp modelId="{1574800C-6895-4B00-AFC9-C88E1EA387A8}">
      <dsp:nvSpPr>
        <dsp:cNvPr id="0" name=""/>
        <dsp:cNvSpPr/>
      </dsp:nvSpPr>
      <dsp:spPr>
        <a:xfrm>
          <a:off x="2032653" y="1294767"/>
          <a:ext cx="337500" cy="905860"/>
        </a:xfrm>
        <a:custGeom>
          <a:avLst/>
          <a:gdLst/>
          <a:ahLst/>
          <a:cxnLst/>
          <a:rect l="0" t="0" r="0" b="0"/>
          <a:pathLst>
            <a:path>
              <a:moveTo>
                <a:pt x="0" y="905860"/>
              </a:moveTo>
              <a:lnTo>
                <a:pt x="168750" y="905860"/>
              </a:lnTo>
              <a:lnTo>
                <a:pt x="168750" y="0"/>
              </a:lnTo>
              <a:lnTo>
                <a:pt x="3375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2177236" y="1723530"/>
        <a:ext cx="48334" cy="48334"/>
      </dsp:txXfrm>
    </dsp:sp>
    <dsp:sp modelId="{A572D08F-3D89-4495-841E-08A8C96DC055}">
      <dsp:nvSpPr>
        <dsp:cNvPr id="0" name=""/>
        <dsp:cNvSpPr/>
      </dsp:nvSpPr>
      <dsp:spPr>
        <a:xfrm>
          <a:off x="2032653" y="388907"/>
          <a:ext cx="337500" cy="1811720"/>
        </a:xfrm>
        <a:custGeom>
          <a:avLst/>
          <a:gdLst/>
          <a:ahLst/>
          <a:cxnLst/>
          <a:rect l="0" t="0" r="0" b="0"/>
          <a:pathLst>
            <a:path>
              <a:moveTo>
                <a:pt x="0" y="1811720"/>
              </a:moveTo>
              <a:lnTo>
                <a:pt x="168750" y="1811720"/>
              </a:lnTo>
              <a:lnTo>
                <a:pt x="168750" y="0"/>
              </a:lnTo>
              <a:lnTo>
                <a:pt x="3375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155331" y="1248695"/>
        <a:ext cx="92144" cy="92144"/>
      </dsp:txXfrm>
    </dsp:sp>
    <dsp:sp modelId="{1684A740-6FB1-4AB2-A145-1A0F4577F82B}">
      <dsp:nvSpPr>
        <dsp:cNvPr id="0" name=""/>
        <dsp:cNvSpPr/>
      </dsp:nvSpPr>
      <dsp:spPr>
        <a:xfrm rot="16200000">
          <a:off x="421510" y="1943386"/>
          <a:ext cx="2707803" cy="514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SC Planning Organization</a:t>
          </a:r>
          <a:endParaRPr lang="en-US" sz="1800" b="1" kern="1200" dirty="0"/>
        </a:p>
      </dsp:txBody>
      <dsp:txXfrm>
        <a:off x="421510" y="1943386"/>
        <a:ext cx="2707803" cy="514482"/>
      </dsp:txXfrm>
    </dsp:sp>
    <dsp:sp modelId="{B02B7CF4-5CC7-4DEB-B9A4-0F0A3F012317}">
      <dsp:nvSpPr>
        <dsp:cNvPr id="0" name=""/>
        <dsp:cNvSpPr/>
      </dsp:nvSpPr>
      <dsp:spPr>
        <a:xfrm>
          <a:off x="2370154" y="288"/>
          <a:ext cx="1687503" cy="77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Network Planning</a:t>
          </a:r>
          <a:endParaRPr lang="en-US" sz="1600" b="1" kern="1200" dirty="0"/>
        </a:p>
      </dsp:txBody>
      <dsp:txXfrm>
        <a:off x="2370154" y="288"/>
        <a:ext cx="1687503" cy="777239"/>
      </dsp:txXfrm>
    </dsp:sp>
    <dsp:sp modelId="{D731B93F-2C9D-4ED3-9E70-AFA54961F000}">
      <dsp:nvSpPr>
        <dsp:cNvPr id="0" name=""/>
        <dsp:cNvSpPr/>
      </dsp:nvSpPr>
      <dsp:spPr>
        <a:xfrm>
          <a:off x="2370154" y="906148"/>
          <a:ext cx="1687503" cy="77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Capacity Planning</a:t>
          </a:r>
          <a:endParaRPr lang="en-US" sz="1600" b="1" kern="1200" dirty="0"/>
        </a:p>
      </dsp:txBody>
      <dsp:txXfrm>
        <a:off x="2370154" y="906148"/>
        <a:ext cx="1687503" cy="777239"/>
      </dsp:txXfrm>
    </dsp:sp>
    <dsp:sp modelId="{4118C0BE-E8FD-46CD-A841-57300A6A9FAB}">
      <dsp:nvSpPr>
        <dsp:cNvPr id="0" name=""/>
        <dsp:cNvSpPr/>
      </dsp:nvSpPr>
      <dsp:spPr>
        <a:xfrm>
          <a:off x="2370154" y="1812008"/>
          <a:ext cx="1687503" cy="77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Demand Planning</a:t>
          </a:r>
          <a:endParaRPr lang="en-US" sz="1600" b="1" kern="1200" dirty="0"/>
        </a:p>
      </dsp:txBody>
      <dsp:txXfrm>
        <a:off x="2370154" y="1812008"/>
        <a:ext cx="1687503" cy="777239"/>
      </dsp:txXfrm>
    </dsp:sp>
    <dsp:sp modelId="{DB06E52B-BC53-4375-8BA7-18BA804D185A}">
      <dsp:nvSpPr>
        <dsp:cNvPr id="0" name=""/>
        <dsp:cNvSpPr/>
      </dsp:nvSpPr>
      <dsp:spPr>
        <a:xfrm>
          <a:off x="2370154" y="2717868"/>
          <a:ext cx="1687503" cy="77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Supply </a:t>
          </a:r>
          <a:br>
            <a:rPr lang="en-US" sz="1600" b="1" kern="1200" dirty="0" smtClean="0"/>
          </a:br>
          <a:r>
            <a:rPr lang="en-US" sz="1600" b="1" kern="1200" dirty="0" smtClean="0"/>
            <a:t>Planning</a:t>
          </a:r>
          <a:endParaRPr lang="en-US" sz="1600" b="1" kern="1200" dirty="0"/>
        </a:p>
      </dsp:txBody>
      <dsp:txXfrm>
        <a:off x="2370154" y="2717868"/>
        <a:ext cx="1687503" cy="777239"/>
      </dsp:txXfrm>
    </dsp:sp>
    <dsp:sp modelId="{04787796-22B8-4B1C-AB9F-5D8730726281}">
      <dsp:nvSpPr>
        <dsp:cNvPr id="0" name=""/>
        <dsp:cNvSpPr/>
      </dsp:nvSpPr>
      <dsp:spPr>
        <a:xfrm>
          <a:off x="2370154" y="3623728"/>
          <a:ext cx="1687503" cy="77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Distribution Planning</a:t>
          </a:r>
          <a:endParaRPr lang="en-US" sz="1600" b="1" kern="1200" dirty="0"/>
        </a:p>
      </dsp:txBody>
      <dsp:txXfrm>
        <a:off x="2370154" y="3623728"/>
        <a:ext cx="1687503" cy="777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9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40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MuKyun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Who is the end consumer?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is the business question?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 smtClean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QFIRe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 smtClean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</a:t>
                      </a:r>
                      <a:endParaRPr lang="en-US" sz="1400" dirty="0"/>
                    </a:p>
                  </a:txBody>
                  <a:tcPr anchor="ctr"/>
                </a:tc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relevant facts that serve as the background for this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key project objectives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Approach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Analysis</a:t>
                      </a:r>
                      <a:r>
                        <a:rPr lang="en-US" sz="1400" baseline="0" dirty="0" smtClean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Paste charts/graphics that illustrate key analysis outputs and support the key findings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Findings</a:t>
                      </a:r>
                      <a:endParaRPr lang="en-US" sz="1400" dirty="0"/>
                    </a:p>
                  </a:txBody>
                  <a:tcPr anchor="ctr"/>
                </a:tc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Business Impact</a:t>
                      </a:r>
                      <a:endParaRPr lang="en-US" sz="1400" dirty="0"/>
                    </a:p>
                  </a:txBody>
                  <a:tcPr anchor="ctr"/>
                </a:tc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findings/insights obtained from the analysis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was the real/projected impact of the project on the business?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4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7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9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2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5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MPDNA – 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77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andrew.cmu.edu/org/sae/sae_images/ford_logo.gif&amp;imgrefurl=http://www.andrew.cmu.edu/org/sae/sponsors.html&amp;h=161&amp;w=215&amp;sz=24&amp;tbnid=L1z6ja_9UKMJ:&amp;tbnh=75&amp;tbnw=100&amp;prev=/images?q=ford+logo&amp;hl=en&amp;lr=&amp;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http://images.google.com/imgres?imgurl=http://www.umich.edu/~bbsa/sponsor/GM_logo.jpg&amp;imgrefurl=http://www.umich.edu/~bbsa/sponsors.htm&amp;h=520&amp;w=521&amp;sz=45&amp;tbnid=jbhLoCic2_oJ:&amp;tbnh=128&amp;tbnw=128&amp;prev=/images?q=gm+logo&amp;hl=en&amp;lr=&amp;oi=imagesr&amp;start=3" TargetMode="Externa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/imgres?imgurl=http://www.webtownusa.com/images/logos/018_Dell_logo_150x150.gif&amp;imgrefurl=http://www.webtownusa.com/&amp;h=150&amp;w=150&amp;sz=2&amp;tbnid=nOvMxf_a79oJ:&amp;tbnh=90&amp;tbnw=90&amp;hl=en&amp;prev=/images?q=dell+logo&amp;hl=en&amp;lr=&amp;oi=imagesr&amp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://images.google.com/imgres?imgurl=http://www.tucoo.com/logo/logo_eps056/images/Amazon.png&amp;imgrefurl=http://www.tucoo.com/logo/logo_eps056/html/image19.htm&amp;h=550&amp;w=550&amp;sz=27&amp;tbnid=bL7s-xnjYCEJ:&amp;tbnh=130&amp;tbnw=130&amp;prev=/images?q=amazon+logo&amp;hl=en%25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cisco.com/en/US/hmpg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://images.google.com/imgres?imgurl=http://www.webtownusa.com/images/logos/018_Dell_logo_150x150.gif&amp;imgrefurl=http://www.webtownusa.com/&amp;h=150&amp;w=150&amp;sz=2&amp;tbnid=nOvMxf_a79oJ:&amp;tbnh=90&amp;tbnw=90&amp;hl=en&amp;prev=/images?q=dell+logo&amp;hl=en&amp;lr=&amp;oi=imagesr&amp;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slide" Target="slide1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gi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gi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Management &amp;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Training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- 2</a:t>
            </a:r>
            <a:endParaRPr lang="en-US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7237412" y="1676400"/>
            <a:ext cx="1828800" cy="1097280"/>
          </a:xfrm>
          <a:prstGeom prst="rect">
            <a:avLst/>
          </a:prstGeom>
          <a:solidFill>
            <a:srgbClr val="AA00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Customer wants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detergent and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goes to Wal-Mart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027612" y="16764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Wal-Mart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Supermarket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817812" y="16764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Wal-Mart or third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party DC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608012" y="16764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P&amp;G or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other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manufacturer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08012" y="3352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Plastic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Producer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08012" y="4876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Chemical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manufacturer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(e.g. Oil Company)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2894012" y="3352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Tenneco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Packaging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2894012" y="4876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Paper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Manufacturer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027612" y="4876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Timber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Industry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436812" y="22860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4646612" y="22860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6856412" y="22860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V="1">
            <a:off x="1446212" y="2743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 flipV="1">
            <a:off x="1446212" y="4450080"/>
            <a:ext cx="0" cy="42672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 flipV="1">
            <a:off x="3732212" y="3048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V="1">
            <a:off x="3732212" y="4450080"/>
            <a:ext cx="0" cy="42672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H="1" flipV="1">
            <a:off x="4722812" y="5407678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5027612" y="3352800"/>
            <a:ext cx="1828800" cy="109728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Chemical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manufacturer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charset="0"/>
              </a:rPr>
              <a:t>(e.g. Oil Company)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6018212" y="3048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>
            <a:off x="1446212" y="3048000"/>
            <a:ext cx="457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Supply Chain management difficult?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Uncertainty is inherent to every supply chain</a:t>
            </a:r>
          </a:p>
          <a:p>
            <a:pPr marL="863600" lvl="1" indent="-406400"/>
            <a:r>
              <a:rPr lang="en-US" sz="1600" kern="0" dirty="0" smtClean="0"/>
              <a:t>Travel times</a:t>
            </a:r>
          </a:p>
          <a:p>
            <a:pPr marL="863600" lvl="1" indent="-406400"/>
            <a:r>
              <a:rPr lang="en-US" sz="1600" kern="0" dirty="0" smtClean="0"/>
              <a:t>Breakdowns of machines and vehicles</a:t>
            </a:r>
          </a:p>
          <a:p>
            <a:pPr marL="863600" lvl="1" indent="-406400"/>
            <a:r>
              <a:rPr lang="en-US" sz="1600" kern="0" dirty="0" smtClean="0"/>
              <a:t>Weather, natural catastrophe, war</a:t>
            </a:r>
          </a:p>
          <a:p>
            <a:pPr marL="863600" lvl="1" indent="-406400"/>
            <a:r>
              <a:rPr lang="en-US" sz="1600" kern="0" dirty="0" smtClean="0"/>
              <a:t>Local politics, labor conditions, border issues</a:t>
            </a:r>
          </a:p>
          <a:p>
            <a:r>
              <a:rPr lang="en-US" sz="1800" kern="0" dirty="0" smtClean="0"/>
              <a:t>The complexity of the problem to globally optimize a supply chain is significant</a:t>
            </a:r>
          </a:p>
          <a:p>
            <a:pPr marL="863600" lvl="1" indent="-406400"/>
            <a:r>
              <a:rPr lang="en-US" sz="1600" kern="0" dirty="0" smtClean="0"/>
              <a:t>Minimize internal costs</a:t>
            </a:r>
          </a:p>
          <a:p>
            <a:pPr marL="863600" lvl="1" indent="-406400"/>
            <a:r>
              <a:rPr lang="en-US" sz="1600" kern="0" dirty="0" smtClean="0"/>
              <a:t>Minimize uncertainty</a:t>
            </a:r>
          </a:p>
          <a:p>
            <a:pPr marL="863600" lvl="1" indent="-406400"/>
            <a:r>
              <a:rPr lang="en-US" sz="1600" kern="0" dirty="0" smtClean="0"/>
              <a:t>Deal with remaining uncertainty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7450" y="1295400"/>
            <a:ext cx="6397909" cy="762000"/>
            <a:chOff x="330" y="1056"/>
            <a:chExt cx="3434" cy="52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30" y="1056"/>
              <a:ext cx="816" cy="528"/>
            </a:xfrm>
            <a:prstGeom prst="homePlate">
              <a:avLst>
                <a:gd name="adj" fmla="val 3863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solidFill>
                    <a:schemeClr val="bg1"/>
                  </a:solidFill>
                </a:rPr>
                <a:t>Plan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32" y="1056"/>
              <a:ext cx="768" cy="528"/>
            </a:xfrm>
            <a:prstGeom prst="chevron">
              <a:avLst>
                <a:gd name="adj" fmla="val 363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chemeClr val="bg1"/>
                  </a:solidFill>
                </a:rPr>
                <a:t>    Source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87" y="1056"/>
              <a:ext cx="768" cy="528"/>
            </a:xfrm>
            <a:prstGeom prst="chevron">
              <a:avLst>
                <a:gd name="adj" fmla="val 363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solidFill>
                    <a:schemeClr val="bg1"/>
                  </a:solidFill>
                </a:rPr>
                <a:t>    Make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341" y="1056"/>
              <a:ext cx="768" cy="528"/>
            </a:xfrm>
            <a:prstGeom prst="chevron">
              <a:avLst>
                <a:gd name="adj" fmla="val 363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solidFill>
                    <a:schemeClr val="bg1"/>
                  </a:solidFill>
                </a:rPr>
                <a:t>    Deliver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996" y="1056"/>
              <a:ext cx="768" cy="528"/>
            </a:xfrm>
            <a:prstGeom prst="chevron">
              <a:avLst>
                <a:gd name="adj" fmla="val 363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b="1" dirty="0">
                  <a:solidFill>
                    <a:schemeClr val="bg1"/>
                  </a:solidFill>
                </a:rPr>
                <a:t>    Buy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Dealing with uncertain environments – matching supply and demand</a:t>
            </a:r>
          </a:p>
          <a:p>
            <a:pPr marL="863600" lvl="1" indent="-406400"/>
            <a:r>
              <a:rPr lang="en-US" sz="1600" dirty="0"/>
              <a:t>Boeing announced a $2.6 billion write-off in 1997 due to “raw </a:t>
            </a:r>
            <a:r>
              <a:rPr lang="en-US" sz="1600" dirty="0" smtClean="0"/>
              <a:t>materials</a:t>
            </a:r>
            <a:br>
              <a:rPr lang="en-US" sz="1600" dirty="0" smtClean="0"/>
            </a:br>
            <a:r>
              <a:rPr lang="en-US" sz="1600" dirty="0" smtClean="0"/>
              <a:t>shortages</a:t>
            </a:r>
            <a:r>
              <a:rPr lang="en-US" sz="1600" dirty="0"/>
              <a:t>, internal and supplier parts shortages and productivity inefficiencies”</a:t>
            </a:r>
          </a:p>
          <a:p>
            <a:pPr marL="863600" lvl="1" indent="-406400"/>
            <a:r>
              <a:rPr lang="en-US" sz="1600" dirty="0"/>
              <a:t>U.S Surgical Corporation announced a $22 million loss in 1993 due to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</a:t>
            </a:r>
            <a:r>
              <a:rPr lang="en-US" sz="1600" dirty="0"/>
              <a:t>larger than anticipated inventories on the shelves of hospitals”</a:t>
            </a:r>
          </a:p>
          <a:p>
            <a:pPr marL="863600" lvl="1" indent="-406400"/>
            <a:r>
              <a:rPr lang="en-US" sz="1600" dirty="0"/>
              <a:t>IBM sold out its supply of its new Aptiva PC in 1994 costing it millions </a:t>
            </a:r>
            <a:r>
              <a:rPr lang="en-US" sz="1600" dirty="0" smtClean="0"/>
              <a:t>in</a:t>
            </a:r>
            <a:br>
              <a:rPr lang="en-US" sz="1600" dirty="0" smtClean="0"/>
            </a:br>
            <a:r>
              <a:rPr lang="en-US" sz="1600" dirty="0" smtClean="0"/>
              <a:t>potential </a:t>
            </a:r>
            <a:r>
              <a:rPr lang="en-US" sz="1600" dirty="0"/>
              <a:t>revenue</a:t>
            </a:r>
          </a:p>
          <a:p>
            <a:pPr marL="863600" lvl="1" indent="-406400"/>
            <a:r>
              <a:rPr lang="en-US" sz="1600" dirty="0"/>
              <a:t>Hewlett-Packard and Dell found it difficult to obtain important components for its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PC’s </a:t>
            </a:r>
            <a:r>
              <a:rPr lang="en-US" sz="1600" dirty="0"/>
              <a:t>from Taiwanese suppliers in 1999 due to a massive earthquake</a:t>
            </a:r>
          </a:p>
          <a:p>
            <a:r>
              <a:rPr lang="en-US" sz="2000" dirty="0"/>
              <a:t>U.S. firms spent $898 billion (10% of GDP) on supply-chain related activities in </a:t>
            </a:r>
            <a:r>
              <a:rPr lang="en-US" sz="2000" dirty="0" smtClean="0"/>
              <a:t>1998</a:t>
            </a:r>
          </a:p>
          <a:p>
            <a:endParaRPr lang="en-US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61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Shorter product life cycles of high-technology products</a:t>
            </a:r>
          </a:p>
          <a:p>
            <a:pPr marL="863600" lvl="1" indent="-406400"/>
            <a:r>
              <a:rPr lang="en-US" sz="1600" dirty="0"/>
              <a:t>Less opportunity to accumulate historical data on customer demand</a:t>
            </a:r>
          </a:p>
          <a:p>
            <a:pPr marL="863600" lvl="1" indent="-406400"/>
            <a:r>
              <a:rPr lang="en-US" sz="1600" dirty="0"/>
              <a:t>Wide choice of competing products makes it difficult to predict demand</a:t>
            </a:r>
          </a:p>
          <a:p>
            <a:r>
              <a:rPr lang="en-US" sz="1800" dirty="0"/>
              <a:t>The growth of technologies such as the Internet enable greater collaboration between supply chain trading partners</a:t>
            </a:r>
          </a:p>
          <a:p>
            <a:pPr marL="863600" lvl="1" indent="-406400"/>
            <a:r>
              <a:rPr lang="en-US" sz="1600" dirty="0"/>
              <a:t>If you don’t do it, your competitor will</a:t>
            </a:r>
          </a:p>
          <a:p>
            <a:pPr marL="863600" lvl="1" indent="-406400"/>
            <a:r>
              <a:rPr lang="en-US" sz="1600" dirty="0"/>
              <a:t>Major buyers such as Wal-Mart demand a level of “supply chain maturity” of its suppliers</a:t>
            </a:r>
          </a:p>
          <a:p>
            <a:r>
              <a:rPr lang="en-US" sz="1800" dirty="0"/>
              <a:t>Availability of SCM technologies on the market</a:t>
            </a:r>
          </a:p>
          <a:p>
            <a:pPr marL="863600" lvl="1" indent="-406400"/>
            <a:r>
              <a:rPr lang="en-US" sz="1600" dirty="0"/>
              <a:t>Firms have access to multiple products (e.g., SAP, Baan, Oracle, JD Edwards) with which to integrate internal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Supply Chain management difficult?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4478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Inventory and back-order levels fluctuate considerably across the supply chain even when customer demand doesn’t vary</a:t>
            </a:r>
          </a:p>
          <a:p>
            <a:r>
              <a:rPr lang="en-US" kern="0" dirty="0" smtClean="0"/>
              <a:t>The variability worsens as we travel “up” the supply chain</a:t>
            </a:r>
          </a:p>
          <a:p>
            <a:r>
              <a:rPr lang="en-US" i="1" kern="0" dirty="0" smtClean="0"/>
              <a:t>Forecasting does not help!</a:t>
            </a:r>
          </a:p>
          <a:p>
            <a:endParaRPr lang="en-US" sz="2000" kern="0" dirty="0" smtClean="0"/>
          </a:p>
          <a:p>
            <a:pPr marL="863600" lvl="1" indent="-406400">
              <a:buFont typeface="Times New Roman" pitchFamily="18" charset="0"/>
              <a:buNone/>
            </a:pPr>
            <a:endParaRPr lang="en-US" sz="1800" kern="0" dirty="0" smtClean="0"/>
          </a:p>
        </p:txBody>
      </p:sp>
      <p:grpSp>
        <p:nvGrpSpPr>
          <p:cNvPr id="5" name="Group 179"/>
          <p:cNvGrpSpPr>
            <a:grpSpLocks/>
          </p:cNvGrpSpPr>
          <p:nvPr/>
        </p:nvGrpSpPr>
        <p:grpSpPr bwMode="auto">
          <a:xfrm>
            <a:off x="1370012" y="3130550"/>
            <a:ext cx="6934200" cy="3194050"/>
            <a:chOff x="816" y="1632"/>
            <a:chExt cx="4416" cy="259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16" y="1632"/>
              <a:ext cx="4416" cy="896"/>
              <a:chOff x="864" y="1370"/>
              <a:chExt cx="4416" cy="840"/>
            </a:xfrm>
          </p:grpSpPr>
          <p:graphicFrame>
            <p:nvGraphicFramePr>
              <p:cNvPr id="83" name="Object 5"/>
              <p:cNvGraphicFramePr>
                <a:graphicFrameLocks/>
              </p:cNvGraphicFramePr>
              <p:nvPr/>
            </p:nvGraphicFramePr>
            <p:xfrm>
              <a:off x="1994" y="1811"/>
              <a:ext cx="48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906" name="Microsoft ClipArt Gallery" r:id="rId3" imgW="5805360" imgH="3008160" progId="MS_ClipArt_Gallery">
                      <p:embed/>
                    </p:oleObj>
                  </mc:Choice>
                  <mc:Fallback>
                    <p:oleObj name="Microsoft ClipArt Gallery" r:id="rId3" imgW="5805360" imgH="3008160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4" y="1811"/>
                            <a:ext cx="486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6"/>
              <p:cNvGraphicFramePr>
                <a:graphicFrameLocks/>
              </p:cNvGraphicFramePr>
              <p:nvPr/>
            </p:nvGraphicFramePr>
            <p:xfrm>
              <a:off x="4656" y="1776"/>
              <a:ext cx="542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907" name="Microsoft ClipArt Gallery" r:id="rId5" imgW="4052880" imgH="2536560" progId="MS_ClipArt_Gallery">
                      <p:embed/>
                    </p:oleObj>
                  </mc:Choice>
                  <mc:Fallback>
                    <p:oleObj name="Microsoft ClipArt Gallery" r:id="rId5" imgW="4052880" imgH="2536560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776"/>
                            <a:ext cx="542" cy="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728" y="1493"/>
                <a:ext cx="9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850" tIns="34925" rIns="69850" bIns="34925">
                <a:spAutoFit/>
              </a:bodyPr>
              <a:lstStyle/>
              <a:p>
                <a:pPr algn="ctr" defTabSz="514350" eaLnBrk="0" hangingPunct="0"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Manufacturer</a:t>
                </a:r>
              </a:p>
            </p:txBody>
          </p:sp>
          <p:graphicFrame>
            <p:nvGraphicFramePr>
              <p:cNvPr id="86" name="Object 8"/>
              <p:cNvGraphicFramePr>
                <a:graphicFrameLocks/>
              </p:cNvGraphicFramePr>
              <p:nvPr/>
            </p:nvGraphicFramePr>
            <p:xfrm>
              <a:off x="2815" y="1856"/>
              <a:ext cx="55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908" name="Microsoft ClipArt Gallery" r:id="rId7" imgW="5279760" imgH="2428560" progId="MS_ClipArt_Gallery">
                      <p:embed/>
                    </p:oleObj>
                  </mc:Choice>
                  <mc:Fallback>
                    <p:oleObj name="Microsoft ClipArt Gallery" r:id="rId7" imgW="5279760" imgH="2428560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5" y="1856"/>
                            <a:ext cx="555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2692" y="1462"/>
                <a:ext cx="802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850" tIns="34925" rIns="69850" bIns="34925">
                <a:spAutoFit/>
              </a:bodyPr>
              <a:lstStyle/>
              <a:p>
                <a:pPr algn="ctr" defTabSz="514350" eaLnBrk="0" hangingPunct="0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Wholesale Distributors</a:t>
                </a:r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4560" y="1487"/>
                <a:ext cx="7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850" tIns="34925" rIns="69850" bIns="34925">
                <a:spAutoFit/>
              </a:bodyPr>
              <a:lstStyle/>
              <a:p>
                <a:pPr algn="ctr" defTabSz="514350" eaLnBrk="0" hangingPunct="0"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Consumers</a:t>
                </a:r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864" y="1370"/>
                <a:ext cx="62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850" tIns="34925" rIns="69850" bIns="34925">
                <a:spAutoFit/>
              </a:bodyPr>
              <a:lstStyle/>
              <a:p>
                <a:pPr algn="ctr" defTabSz="514350" eaLnBrk="0" hangingPunct="0"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Multi-tier</a:t>
                </a:r>
              </a:p>
              <a:p>
                <a:pPr algn="ctr" defTabSz="514350" eaLnBrk="0" hangingPunct="0">
                  <a:lnSpc>
                    <a:spcPct val="10000"/>
                  </a:lnSpc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Suppliers</a:t>
                </a:r>
              </a:p>
            </p:txBody>
          </p:sp>
          <p:sp>
            <p:nvSpPr>
              <p:cNvPr id="90" name="AutoShape 12"/>
              <p:cNvSpPr>
                <a:spLocks noChangeArrowheads="1"/>
              </p:cNvSpPr>
              <p:nvPr/>
            </p:nvSpPr>
            <p:spPr bwMode="auto">
              <a:xfrm>
                <a:off x="2571" y="1826"/>
                <a:ext cx="199" cy="33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13"/>
              <p:cNvSpPr>
                <a:spLocks noChangeArrowheads="1"/>
              </p:cNvSpPr>
              <p:nvPr/>
            </p:nvSpPr>
            <p:spPr bwMode="auto">
              <a:xfrm>
                <a:off x="4372" y="1826"/>
                <a:ext cx="199" cy="33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" name="Group 14"/>
              <p:cNvGrpSpPr>
                <a:grpSpLocks/>
              </p:cNvGrpSpPr>
              <p:nvPr/>
            </p:nvGrpSpPr>
            <p:grpSpPr bwMode="auto">
              <a:xfrm>
                <a:off x="3777" y="1879"/>
                <a:ext cx="472" cy="233"/>
                <a:chOff x="4017" y="2543"/>
                <a:chExt cx="472" cy="233"/>
              </a:xfrm>
            </p:grpSpPr>
            <p:sp>
              <p:nvSpPr>
                <p:cNvPr id="97" name="Freeform 15"/>
                <p:cNvSpPr>
                  <a:spLocks/>
                </p:cNvSpPr>
                <p:nvPr/>
              </p:nvSpPr>
              <p:spPr bwMode="auto">
                <a:xfrm>
                  <a:off x="4307" y="2544"/>
                  <a:ext cx="133" cy="80"/>
                </a:xfrm>
                <a:custGeom>
                  <a:avLst/>
                  <a:gdLst>
                    <a:gd name="T0" fmla="*/ 0 w 133"/>
                    <a:gd name="T1" fmla="*/ 79 h 80"/>
                    <a:gd name="T2" fmla="*/ 31 w 133"/>
                    <a:gd name="T3" fmla="*/ 0 h 80"/>
                    <a:gd name="T4" fmla="*/ 122 w 133"/>
                    <a:gd name="T5" fmla="*/ 26 h 80"/>
                    <a:gd name="T6" fmla="*/ 132 w 133"/>
                    <a:gd name="T7" fmla="*/ 66 h 80"/>
                    <a:gd name="T8" fmla="*/ 0 w 133"/>
                    <a:gd name="T9" fmla="*/ 7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3"/>
                    <a:gd name="T16" fmla="*/ 0 h 80"/>
                    <a:gd name="T17" fmla="*/ 133 w 133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3" h="80">
                      <a:moveTo>
                        <a:pt x="0" y="79"/>
                      </a:moveTo>
                      <a:lnTo>
                        <a:pt x="31" y="0"/>
                      </a:lnTo>
                      <a:lnTo>
                        <a:pt x="122" y="26"/>
                      </a:lnTo>
                      <a:lnTo>
                        <a:pt x="132" y="66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8123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6"/>
                <p:cNvSpPr>
                  <a:spLocks/>
                </p:cNvSpPr>
                <p:nvPr/>
              </p:nvSpPr>
              <p:spPr bwMode="auto">
                <a:xfrm>
                  <a:off x="4091" y="2544"/>
                  <a:ext cx="248" cy="94"/>
                </a:xfrm>
                <a:custGeom>
                  <a:avLst/>
                  <a:gdLst>
                    <a:gd name="T0" fmla="*/ 0 w 248"/>
                    <a:gd name="T1" fmla="*/ 93 h 94"/>
                    <a:gd name="T2" fmla="*/ 30 w 248"/>
                    <a:gd name="T3" fmla="*/ 24 h 94"/>
                    <a:gd name="T4" fmla="*/ 247 w 248"/>
                    <a:gd name="T5" fmla="*/ 0 h 94"/>
                    <a:gd name="T6" fmla="*/ 213 w 248"/>
                    <a:gd name="T7" fmla="*/ 78 h 94"/>
                    <a:gd name="T8" fmla="*/ 0 w 248"/>
                    <a:gd name="T9" fmla="*/ 93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8"/>
                    <a:gd name="T16" fmla="*/ 0 h 94"/>
                    <a:gd name="T17" fmla="*/ 248 w 248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8" h="94">
                      <a:moveTo>
                        <a:pt x="0" y="93"/>
                      </a:moveTo>
                      <a:lnTo>
                        <a:pt x="30" y="24"/>
                      </a:lnTo>
                      <a:lnTo>
                        <a:pt x="247" y="0"/>
                      </a:lnTo>
                      <a:lnTo>
                        <a:pt x="213" y="78"/>
                      </a:lnTo>
                      <a:lnTo>
                        <a:pt x="0" y="93"/>
                      </a:lnTo>
                    </a:path>
                  </a:pathLst>
                </a:custGeom>
                <a:solidFill>
                  <a:srgbClr val="A42C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7"/>
                <p:cNvSpPr>
                  <a:spLocks/>
                </p:cNvSpPr>
                <p:nvPr/>
              </p:nvSpPr>
              <p:spPr bwMode="auto">
                <a:xfrm>
                  <a:off x="4096" y="2567"/>
                  <a:ext cx="32" cy="66"/>
                </a:xfrm>
                <a:custGeom>
                  <a:avLst/>
                  <a:gdLst>
                    <a:gd name="T0" fmla="*/ 0 w 32"/>
                    <a:gd name="T1" fmla="*/ 65 h 66"/>
                    <a:gd name="T2" fmla="*/ 27 w 32"/>
                    <a:gd name="T3" fmla="*/ 0 h 66"/>
                    <a:gd name="T4" fmla="*/ 31 w 32"/>
                    <a:gd name="T5" fmla="*/ 0 h 66"/>
                    <a:gd name="T6" fmla="*/ 4 w 32"/>
                    <a:gd name="T7" fmla="*/ 65 h 66"/>
                    <a:gd name="T8" fmla="*/ 0 w 32"/>
                    <a:gd name="T9" fmla="*/ 65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66"/>
                    <a:gd name="T17" fmla="*/ 32 w 32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66">
                      <a:moveTo>
                        <a:pt x="0" y="65"/>
                      </a:move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4" y="65"/>
                      </a:lnTo>
                      <a:lnTo>
                        <a:pt x="0" y="65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8"/>
                <p:cNvSpPr>
                  <a:spLocks/>
                </p:cNvSpPr>
                <p:nvPr/>
              </p:nvSpPr>
              <p:spPr bwMode="auto">
                <a:xfrm>
                  <a:off x="4105" y="2567"/>
                  <a:ext cx="33" cy="66"/>
                </a:xfrm>
                <a:custGeom>
                  <a:avLst/>
                  <a:gdLst>
                    <a:gd name="T0" fmla="*/ 0 w 33"/>
                    <a:gd name="T1" fmla="*/ 65 h 66"/>
                    <a:gd name="T2" fmla="*/ 28 w 33"/>
                    <a:gd name="T3" fmla="*/ 0 h 66"/>
                    <a:gd name="T4" fmla="*/ 32 w 33"/>
                    <a:gd name="T5" fmla="*/ 0 h 66"/>
                    <a:gd name="T6" fmla="*/ 4 w 33"/>
                    <a:gd name="T7" fmla="*/ 65 h 66"/>
                    <a:gd name="T8" fmla="*/ 0 w 33"/>
                    <a:gd name="T9" fmla="*/ 65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66"/>
                    <a:gd name="T17" fmla="*/ 33 w 33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66">
                      <a:moveTo>
                        <a:pt x="0" y="65"/>
                      </a:move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4" y="65"/>
                      </a:lnTo>
                      <a:lnTo>
                        <a:pt x="0" y="65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9"/>
                <p:cNvSpPr>
                  <a:spLocks/>
                </p:cNvSpPr>
                <p:nvPr/>
              </p:nvSpPr>
              <p:spPr bwMode="auto">
                <a:xfrm>
                  <a:off x="4113" y="2565"/>
                  <a:ext cx="30" cy="68"/>
                </a:xfrm>
                <a:custGeom>
                  <a:avLst/>
                  <a:gdLst>
                    <a:gd name="T0" fmla="*/ 0 w 30"/>
                    <a:gd name="T1" fmla="*/ 67 h 68"/>
                    <a:gd name="T2" fmla="*/ 25 w 30"/>
                    <a:gd name="T3" fmla="*/ 0 h 68"/>
                    <a:gd name="T4" fmla="*/ 29 w 30"/>
                    <a:gd name="T5" fmla="*/ 0 h 68"/>
                    <a:gd name="T6" fmla="*/ 3 w 30"/>
                    <a:gd name="T7" fmla="*/ 67 h 68"/>
                    <a:gd name="T8" fmla="*/ 0 w 30"/>
                    <a:gd name="T9" fmla="*/ 67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68"/>
                    <a:gd name="T17" fmla="*/ 30 w 3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68">
                      <a:moveTo>
                        <a:pt x="0" y="67"/>
                      </a:moveTo>
                      <a:lnTo>
                        <a:pt x="25" y="0"/>
                      </a:lnTo>
                      <a:lnTo>
                        <a:pt x="29" y="0"/>
                      </a:lnTo>
                      <a:lnTo>
                        <a:pt x="3" y="67"/>
                      </a:lnTo>
                      <a:lnTo>
                        <a:pt x="0" y="67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20"/>
                <p:cNvSpPr>
                  <a:spLocks/>
                </p:cNvSpPr>
                <p:nvPr/>
              </p:nvSpPr>
              <p:spPr bwMode="auto">
                <a:xfrm>
                  <a:off x="4118" y="2563"/>
                  <a:ext cx="33" cy="70"/>
                </a:xfrm>
                <a:custGeom>
                  <a:avLst/>
                  <a:gdLst>
                    <a:gd name="T0" fmla="*/ 0 w 33"/>
                    <a:gd name="T1" fmla="*/ 69 h 70"/>
                    <a:gd name="T2" fmla="*/ 28 w 33"/>
                    <a:gd name="T3" fmla="*/ 0 h 70"/>
                    <a:gd name="T4" fmla="*/ 32 w 33"/>
                    <a:gd name="T5" fmla="*/ 0 h 70"/>
                    <a:gd name="T6" fmla="*/ 4 w 33"/>
                    <a:gd name="T7" fmla="*/ 69 h 70"/>
                    <a:gd name="T8" fmla="*/ 0 w 33"/>
                    <a:gd name="T9" fmla="*/ 69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70"/>
                    <a:gd name="T17" fmla="*/ 33 w 33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70">
                      <a:moveTo>
                        <a:pt x="0" y="69"/>
                      </a:move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4" y="69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21"/>
                <p:cNvSpPr>
                  <a:spLocks/>
                </p:cNvSpPr>
                <p:nvPr/>
              </p:nvSpPr>
              <p:spPr bwMode="auto">
                <a:xfrm>
                  <a:off x="4126" y="2563"/>
                  <a:ext cx="34" cy="70"/>
                </a:xfrm>
                <a:custGeom>
                  <a:avLst/>
                  <a:gdLst>
                    <a:gd name="T0" fmla="*/ 0 w 34"/>
                    <a:gd name="T1" fmla="*/ 69 h 70"/>
                    <a:gd name="T2" fmla="*/ 29 w 34"/>
                    <a:gd name="T3" fmla="*/ 0 h 70"/>
                    <a:gd name="T4" fmla="*/ 33 w 34"/>
                    <a:gd name="T5" fmla="*/ 0 h 70"/>
                    <a:gd name="T6" fmla="*/ 4 w 34"/>
                    <a:gd name="T7" fmla="*/ 69 h 70"/>
                    <a:gd name="T8" fmla="*/ 0 w 34"/>
                    <a:gd name="T9" fmla="*/ 69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70"/>
                    <a:gd name="T17" fmla="*/ 34 w 3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70">
                      <a:moveTo>
                        <a:pt x="0" y="69"/>
                      </a:moveTo>
                      <a:lnTo>
                        <a:pt x="29" y="0"/>
                      </a:lnTo>
                      <a:lnTo>
                        <a:pt x="33" y="0"/>
                      </a:lnTo>
                      <a:lnTo>
                        <a:pt x="4" y="69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2"/>
                <p:cNvSpPr>
                  <a:spLocks/>
                </p:cNvSpPr>
                <p:nvPr/>
              </p:nvSpPr>
              <p:spPr bwMode="auto">
                <a:xfrm>
                  <a:off x="4135" y="2563"/>
                  <a:ext cx="32" cy="70"/>
                </a:xfrm>
                <a:custGeom>
                  <a:avLst/>
                  <a:gdLst>
                    <a:gd name="T0" fmla="*/ 0 w 32"/>
                    <a:gd name="T1" fmla="*/ 69 h 70"/>
                    <a:gd name="T2" fmla="*/ 27 w 32"/>
                    <a:gd name="T3" fmla="*/ 0 h 70"/>
                    <a:gd name="T4" fmla="*/ 31 w 32"/>
                    <a:gd name="T5" fmla="*/ 0 h 70"/>
                    <a:gd name="T6" fmla="*/ 3 w 32"/>
                    <a:gd name="T7" fmla="*/ 69 h 70"/>
                    <a:gd name="T8" fmla="*/ 0 w 32"/>
                    <a:gd name="T9" fmla="*/ 69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70"/>
                    <a:gd name="T17" fmla="*/ 32 w 32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70">
                      <a:moveTo>
                        <a:pt x="0" y="69"/>
                      </a:move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" y="69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3"/>
                <p:cNvSpPr>
                  <a:spLocks/>
                </p:cNvSpPr>
                <p:nvPr/>
              </p:nvSpPr>
              <p:spPr bwMode="auto">
                <a:xfrm>
                  <a:off x="4141" y="2562"/>
                  <a:ext cx="34" cy="68"/>
                </a:xfrm>
                <a:custGeom>
                  <a:avLst/>
                  <a:gdLst>
                    <a:gd name="T0" fmla="*/ 0 w 34"/>
                    <a:gd name="T1" fmla="*/ 67 h 68"/>
                    <a:gd name="T2" fmla="*/ 29 w 34"/>
                    <a:gd name="T3" fmla="*/ 0 h 68"/>
                    <a:gd name="T4" fmla="*/ 33 w 34"/>
                    <a:gd name="T5" fmla="*/ 0 h 68"/>
                    <a:gd name="T6" fmla="*/ 4 w 34"/>
                    <a:gd name="T7" fmla="*/ 67 h 68"/>
                    <a:gd name="T8" fmla="*/ 0 w 34"/>
                    <a:gd name="T9" fmla="*/ 67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68"/>
                    <a:gd name="T17" fmla="*/ 34 w 3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68">
                      <a:moveTo>
                        <a:pt x="0" y="67"/>
                      </a:moveTo>
                      <a:lnTo>
                        <a:pt x="29" y="0"/>
                      </a:lnTo>
                      <a:lnTo>
                        <a:pt x="33" y="0"/>
                      </a:lnTo>
                      <a:lnTo>
                        <a:pt x="4" y="67"/>
                      </a:lnTo>
                      <a:lnTo>
                        <a:pt x="0" y="67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4"/>
                <p:cNvSpPr>
                  <a:spLocks/>
                </p:cNvSpPr>
                <p:nvPr/>
              </p:nvSpPr>
              <p:spPr bwMode="auto">
                <a:xfrm>
                  <a:off x="4149" y="2560"/>
                  <a:ext cx="32" cy="70"/>
                </a:xfrm>
                <a:custGeom>
                  <a:avLst/>
                  <a:gdLst>
                    <a:gd name="T0" fmla="*/ 0 w 32"/>
                    <a:gd name="T1" fmla="*/ 69 h 70"/>
                    <a:gd name="T2" fmla="*/ 27 w 32"/>
                    <a:gd name="T3" fmla="*/ 0 h 70"/>
                    <a:gd name="T4" fmla="*/ 31 w 32"/>
                    <a:gd name="T5" fmla="*/ 0 h 70"/>
                    <a:gd name="T6" fmla="*/ 3 w 32"/>
                    <a:gd name="T7" fmla="*/ 69 h 70"/>
                    <a:gd name="T8" fmla="*/ 0 w 32"/>
                    <a:gd name="T9" fmla="*/ 69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70"/>
                    <a:gd name="T17" fmla="*/ 32 w 32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70">
                      <a:moveTo>
                        <a:pt x="0" y="69"/>
                      </a:move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" y="69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4156" y="2560"/>
                  <a:ext cx="34" cy="70"/>
                </a:xfrm>
                <a:custGeom>
                  <a:avLst/>
                  <a:gdLst>
                    <a:gd name="T0" fmla="*/ 0 w 34"/>
                    <a:gd name="T1" fmla="*/ 69 h 70"/>
                    <a:gd name="T2" fmla="*/ 28 w 34"/>
                    <a:gd name="T3" fmla="*/ 0 h 70"/>
                    <a:gd name="T4" fmla="*/ 33 w 34"/>
                    <a:gd name="T5" fmla="*/ 0 h 70"/>
                    <a:gd name="T6" fmla="*/ 4 w 34"/>
                    <a:gd name="T7" fmla="*/ 69 h 70"/>
                    <a:gd name="T8" fmla="*/ 0 w 34"/>
                    <a:gd name="T9" fmla="*/ 69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70"/>
                    <a:gd name="T17" fmla="*/ 34 w 3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70">
                      <a:moveTo>
                        <a:pt x="0" y="69"/>
                      </a:moveTo>
                      <a:lnTo>
                        <a:pt x="28" y="0"/>
                      </a:lnTo>
                      <a:lnTo>
                        <a:pt x="33" y="0"/>
                      </a:lnTo>
                      <a:lnTo>
                        <a:pt x="4" y="69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6"/>
                <p:cNvSpPr>
                  <a:spLocks/>
                </p:cNvSpPr>
                <p:nvPr/>
              </p:nvSpPr>
              <p:spPr bwMode="auto">
                <a:xfrm>
                  <a:off x="4164" y="2558"/>
                  <a:ext cx="33" cy="72"/>
                </a:xfrm>
                <a:custGeom>
                  <a:avLst/>
                  <a:gdLst>
                    <a:gd name="T0" fmla="*/ 0 w 33"/>
                    <a:gd name="T1" fmla="*/ 71 h 72"/>
                    <a:gd name="T2" fmla="*/ 29 w 33"/>
                    <a:gd name="T3" fmla="*/ 0 h 72"/>
                    <a:gd name="T4" fmla="*/ 32 w 33"/>
                    <a:gd name="T5" fmla="*/ 0 h 72"/>
                    <a:gd name="T6" fmla="*/ 4 w 33"/>
                    <a:gd name="T7" fmla="*/ 71 h 72"/>
                    <a:gd name="T8" fmla="*/ 0 w 33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72"/>
                    <a:gd name="T17" fmla="*/ 33 w 3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72">
                      <a:moveTo>
                        <a:pt x="0" y="71"/>
                      </a:move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4" y="71"/>
                      </a:lnTo>
                      <a:lnTo>
                        <a:pt x="0" y="71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7"/>
                <p:cNvSpPr>
                  <a:spLocks/>
                </p:cNvSpPr>
                <p:nvPr/>
              </p:nvSpPr>
              <p:spPr bwMode="auto">
                <a:xfrm>
                  <a:off x="4170" y="2557"/>
                  <a:ext cx="35" cy="73"/>
                </a:xfrm>
                <a:custGeom>
                  <a:avLst/>
                  <a:gdLst>
                    <a:gd name="T0" fmla="*/ 0 w 35"/>
                    <a:gd name="T1" fmla="*/ 72 h 73"/>
                    <a:gd name="T2" fmla="*/ 30 w 35"/>
                    <a:gd name="T3" fmla="*/ 0 h 73"/>
                    <a:gd name="T4" fmla="*/ 34 w 35"/>
                    <a:gd name="T5" fmla="*/ 0 h 73"/>
                    <a:gd name="T6" fmla="*/ 4 w 35"/>
                    <a:gd name="T7" fmla="*/ 72 h 73"/>
                    <a:gd name="T8" fmla="*/ 0 w 35"/>
                    <a:gd name="T9" fmla="*/ 72 h 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73"/>
                    <a:gd name="T17" fmla="*/ 35 w 35"/>
                    <a:gd name="T18" fmla="*/ 73 h 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73">
                      <a:moveTo>
                        <a:pt x="0" y="72"/>
                      </a:move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4" y="72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8"/>
                <p:cNvSpPr>
                  <a:spLocks/>
                </p:cNvSpPr>
                <p:nvPr/>
              </p:nvSpPr>
              <p:spPr bwMode="auto">
                <a:xfrm>
                  <a:off x="4178" y="2557"/>
                  <a:ext cx="35" cy="73"/>
                </a:xfrm>
                <a:custGeom>
                  <a:avLst/>
                  <a:gdLst>
                    <a:gd name="T0" fmla="*/ 0 w 35"/>
                    <a:gd name="T1" fmla="*/ 72 h 73"/>
                    <a:gd name="T2" fmla="*/ 29 w 35"/>
                    <a:gd name="T3" fmla="*/ 0 h 73"/>
                    <a:gd name="T4" fmla="*/ 34 w 35"/>
                    <a:gd name="T5" fmla="*/ 0 h 73"/>
                    <a:gd name="T6" fmla="*/ 4 w 35"/>
                    <a:gd name="T7" fmla="*/ 72 h 73"/>
                    <a:gd name="T8" fmla="*/ 0 w 35"/>
                    <a:gd name="T9" fmla="*/ 72 h 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73"/>
                    <a:gd name="T17" fmla="*/ 35 w 35"/>
                    <a:gd name="T18" fmla="*/ 73 h 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73">
                      <a:moveTo>
                        <a:pt x="0" y="72"/>
                      </a:move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4" y="72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9"/>
                <p:cNvSpPr>
                  <a:spLocks/>
                </p:cNvSpPr>
                <p:nvPr/>
              </p:nvSpPr>
              <p:spPr bwMode="auto">
                <a:xfrm>
                  <a:off x="4186" y="2555"/>
                  <a:ext cx="34" cy="75"/>
                </a:xfrm>
                <a:custGeom>
                  <a:avLst/>
                  <a:gdLst>
                    <a:gd name="T0" fmla="*/ 0 w 34"/>
                    <a:gd name="T1" fmla="*/ 74 h 75"/>
                    <a:gd name="T2" fmla="*/ 29 w 34"/>
                    <a:gd name="T3" fmla="*/ 0 h 75"/>
                    <a:gd name="T4" fmla="*/ 33 w 34"/>
                    <a:gd name="T5" fmla="*/ 0 h 75"/>
                    <a:gd name="T6" fmla="*/ 4 w 34"/>
                    <a:gd name="T7" fmla="*/ 74 h 75"/>
                    <a:gd name="T8" fmla="*/ 0 w 34"/>
                    <a:gd name="T9" fmla="*/ 74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75"/>
                    <a:gd name="T17" fmla="*/ 34 w 34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75">
                      <a:moveTo>
                        <a:pt x="0" y="74"/>
                      </a:moveTo>
                      <a:lnTo>
                        <a:pt x="29" y="0"/>
                      </a:lnTo>
                      <a:lnTo>
                        <a:pt x="33" y="0"/>
                      </a:lnTo>
                      <a:lnTo>
                        <a:pt x="4" y="74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0"/>
                <p:cNvSpPr>
                  <a:spLocks/>
                </p:cNvSpPr>
                <p:nvPr/>
              </p:nvSpPr>
              <p:spPr bwMode="auto">
                <a:xfrm>
                  <a:off x="4192" y="2555"/>
                  <a:ext cx="35" cy="75"/>
                </a:xfrm>
                <a:custGeom>
                  <a:avLst/>
                  <a:gdLst>
                    <a:gd name="T0" fmla="*/ 0 w 35"/>
                    <a:gd name="T1" fmla="*/ 74 h 75"/>
                    <a:gd name="T2" fmla="*/ 29 w 35"/>
                    <a:gd name="T3" fmla="*/ 0 h 75"/>
                    <a:gd name="T4" fmla="*/ 34 w 35"/>
                    <a:gd name="T5" fmla="*/ 0 h 75"/>
                    <a:gd name="T6" fmla="*/ 4 w 35"/>
                    <a:gd name="T7" fmla="*/ 74 h 75"/>
                    <a:gd name="T8" fmla="*/ 0 w 35"/>
                    <a:gd name="T9" fmla="*/ 74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75"/>
                    <a:gd name="T17" fmla="*/ 35 w 35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75">
                      <a:moveTo>
                        <a:pt x="0" y="74"/>
                      </a:move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4" y="74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1"/>
                <p:cNvSpPr>
                  <a:spLocks/>
                </p:cNvSpPr>
                <p:nvPr/>
              </p:nvSpPr>
              <p:spPr bwMode="auto">
                <a:xfrm>
                  <a:off x="4200" y="2554"/>
                  <a:ext cx="36" cy="75"/>
                </a:xfrm>
                <a:custGeom>
                  <a:avLst/>
                  <a:gdLst>
                    <a:gd name="T0" fmla="*/ 0 w 36"/>
                    <a:gd name="T1" fmla="*/ 74 h 75"/>
                    <a:gd name="T2" fmla="*/ 30 w 36"/>
                    <a:gd name="T3" fmla="*/ 0 h 75"/>
                    <a:gd name="T4" fmla="*/ 35 w 36"/>
                    <a:gd name="T5" fmla="*/ 0 h 75"/>
                    <a:gd name="T6" fmla="*/ 4 w 36"/>
                    <a:gd name="T7" fmla="*/ 74 h 75"/>
                    <a:gd name="T8" fmla="*/ 0 w 36"/>
                    <a:gd name="T9" fmla="*/ 74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75"/>
                    <a:gd name="T17" fmla="*/ 36 w 36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75">
                      <a:moveTo>
                        <a:pt x="0" y="74"/>
                      </a:moveTo>
                      <a:lnTo>
                        <a:pt x="30" y="0"/>
                      </a:lnTo>
                      <a:lnTo>
                        <a:pt x="35" y="0"/>
                      </a:lnTo>
                      <a:lnTo>
                        <a:pt x="4" y="74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2"/>
                <p:cNvSpPr>
                  <a:spLocks/>
                </p:cNvSpPr>
                <p:nvPr/>
              </p:nvSpPr>
              <p:spPr bwMode="auto">
                <a:xfrm>
                  <a:off x="4207" y="2554"/>
                  <a:ext cx="37" cy="75"/>
                </a:xfrm>
                <a:custGeom>
                  <a:avLst/>
                  <a:gdLst>
                    <a:gd name="T0" fmla="*/ 0 w 37"/>
                    <a:gd name="T1" fmla="*/ 74 h 75"/>
                    <a:gd name="T2" fmla="*/ 32 w 37"/>
                    <a:gd name="T3" fmla="*/ 0 h 75"/>
                    <a:gd name="T4" fmla="*/ 36 w 37"/>
                    <a:gd name="T5" fmla="*/ 0 h 75"/>
                    <a:gd name="T6" fmla="*/ 5 w 37"/>
                    <a:gd name="T7" fmla="*/ 74 h 75"/>
                    <a:gd name="T8" fmla="*/ 0 w 37"/>
                    <a:gd name="T9" fmla="*/ 74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75"/>
                    <a:gd name="T17" fmla="*/ 37 w 37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75">
                      <a:moveTo>
                        <a:pt x="0" y="74"/>
                      </a:move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5" y="74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4215" y="2553"/>
                  <a:ext cx="35" cy="76"/>
                </a:xfrm>
                <a:custGeom>
                  <a:avLst/>
                  <a:gdLst>
                    <a:gd name="T0" fmla="*/ 0 w 35"/>
                    <a:gd name="T1" fmla="*/ 75 h 76"/>
                    <a:gd name="T2" fmla="*/ 29 w 35"/>
                    <a:gd name="T3" fmla="*/ 0 h 76"/>
                    <a:gd name="T4" fmla="*/ 34 w 35"/>
                    <a:gd name="T5" fmla="*/ 0 h 76"/>
                    <a:gd name="T6" fmla="*/ 4 w 35"/>
                    <a:gd name="T7" fmla="*/ 75 h 76"/>
                    <a:gd name="T8" fmla="*/ 0 w 35"/>
                    <a:gd name="T9" fmla="*/ 75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76"/>
                    <a:gd name="T17" fmla="*/ 35 w 35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76">
                      <a:moveTo>
                        <a:pt x="0" y="75"/>
                      </a:move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4" y="75"/>
                      </a:lnTo>
                      <a:lnTo>
                        <a:pt x="0" y="75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4222" y="2552"/>
                  <a:ext cx="37" cy="77"/>
                </a:xfrm>
                <a:custGeom>
                  <a:avLst/>
                  <a:gdLst>
                    <a:gd name="T0" fmla="*/ 0 w 37"/>
                    <a:gd name="T1" fmla="*/ 76 h 77"/>
                    <a:gd name="T2" fmla="*/ 31 w 37"/>
                    <a:gd name="T3" fmla="*/ 0 h 77"/>
                    <a:gd name="T4" fmla="*/ 36 w 37"/>
                    <a:gd name="T5" fmla="*/ 0 h 77"/>
                    <a:gd name="T6" fmla="*/ 4 w 37"/>
                    <a:gd name="T7" fmla="*/ 76 h 77"/>
                    <a:gd name="T8" fmla="*/ 0 w 37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77"/>
                    <a:gd name="T17" fmla="*/ 37 w 37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77">
                      <a:moveTo>
                        <a:pt x="0" y="76"/>
                      </a:moveTo>
                      <a:lnTo>
                        <a:pt x="31" y="0"/>
                      </a:lnTo>
                      <a:lnTo>
                        <a:pt x="36" y="0"/>
                      </a:lnTo>
                      <a:lnTo>
                        <a:pt x="4" y="76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5"/>
                <p:cNvSpPr>
                  <a:spLocks/>
                </p:cNvSpPr>
                <p:nvPr/>
              </p:nvSpPr>
              <p:spPr bwMode="auto">
                <a:xfrm>
                  <a:off x="4228" y="2552"/>
                  <a:ext cx="37" cy="77"/>
                </a:xfrm>
                <a:custGeom>
                  <a:avLst/>
                  <a:gdLst>
                    <a:gd name="T0" fmla="*/ 0 w 37"/>
                    <a:gd name="T1" fmla="*/ 76 h 77"/>
                    <a:gd name="T2" fmla="*/ 31 w 37"/>
                    <a:gd name="T3" fmla="*/ 0 h 77"/>
                    <a:gd name="T4" fmla="*/ 36 w 37"/>
                    <a:gd name="T5" fmla="*/ 0 h 77"/>
                    <a:gd name="T6" fmla="*/ 4 w 37"/>
                    <a:gd name="T7" fmla="*/ 76 h 77"/>
                    <a:gd name="T8" fmla="*/ 0 w 37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77"/>
                    <a:gd name="T17" fmla="*/ 37 w 37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77">
                      <a:moveTo>
                        <a:pt x="0" y="76"/>
                      </a:moveTo>
                      <a:lnTo>
                        <a:pt x="31" y="0"/>
                      </a:lnTo>
                      <a:lnTo>
                        <a:pt x="36" y="0"/>
                      </a:lnTo>
                      <a:lnTo>
                        <a:pt x="4" y="76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6"/>
                <p:cNvSpPr>
                  <a:spLocks/>
                </p:cNvSpPr>
                <p:nvPr/>
              </p:nvSpPr>
              <p:spPr bwMode="auto">
                <a:xfrm>
                  <a:off x="4237" y="2552"/>
                  <a:ext cx="36" cy="77"/>
                </a:xfrm>
                <a:custGeom>
                  <a:avLst/>
                  <a:gdLst>
                    <a:gd name="T0" fmla="*/ 0 w 36"/>
                    <a:gd name="T1" fmla="*/ 76 h 77"/>
                    <a:gd name="T2" fmla="*/ 30 w 36"/>
                    <a:gd name="T3" fmla="*/ 0 h 77"/>
                    <a:gd name="T4" fmla="*/ 35 w 36"/>
                    <a:gd name="T5" fmla="*/ 0 h 77"/>
                    <a:gd name="T6" fmla="*/ 5 w 36"/>
                    <a:gd name="T7" fmla="*/ 76 h 77"/>
                    <a:gd name="T8" fmla="*/ 0 w 36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77"/>
                    <a:gd name="T17" fmla="*/ 36 w 36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77">
                      <a:moveTo>
                        <a:pt x="0" y="76"/>
                      </a:moveTo>
                      <a:lnTo>
                        <a:pt x="30" y="0"/>
                      </a:lnTo>
                      <a:lnTo>
                        <a:pt x="35" y="0"/>
                      </a:lnTo>
                      <a:lnTo>
                        <a:pt x="5" y="76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7"/>
                <p:cNvSpPr>
                  <a:spLocks/>
                </p:cNvSpPr>
                <p:nvPr/>
              </p:nvSpPr>
              <p:spPr bwMode="auto">
                <a:xfrm>
                  <a:off x="4246" y="2550"/>
                  <a:ext cx="36" cy="79"/>
                </a:xfrm>
                <a:custGeom>
                  <a:avLst/>
                  <a:gdLst>
                    <a:gd name="T0" fmla="*/ 0 w 36"/>
                    <a:gd name="T1" fmla="*/ 78 h 79"/>
                    <a:gd name="T2" fmla="*/ 30 w 36"/>
                    <a:gd name="T3" fmla="*/ 0 h 79"/>
                    <a:gd name="T4" fmla="*/ 35 w 36"/>
                    <a:gd name="T5" fmla="*/ 0 h 79"/>
                    <a:gd name="T6" fmla="*/ 4 w 36"/>
                    <a:gd name="T7" fmla="*/ 78 h 79"/>
                    <a:gd name="T8" fmla="*/ 0 w 36"/>
                    <a:gd name="T9" fmla="*/ 78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79"/>
                    <a:gd name="T17" fmla="*/ 36 w 36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79">
                      <a:moveTo>
                        <a:pt x="0" y="78"/>
                      </a:moveTo>
                      <a:lnTo>
                        <a:pt x="30" y="0"/>
                      </a:lnTo>
                      <a:lnTo>
                        <a:pt x="35" y="0"/>
                      </a:lnTo>
                      <a:lnTo>
                        <a:pt x="4" y="78"/>
                      </a:lnTo>
                      <a:lnTo>
                        <a:pt x="0" y="78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8"/>
                <p:cNvSpPr>
                  <a:spLocks/>
                </p:cNvSpPr>
                <p:nvPr/>
              </p:nvSpPr>
              <p:spPr bwMode="auto">
                <a:xfrm>
                  <a:off x="4250" y="2547"/>
                  <a:ext cx="39" cy="82"/>
                </a:xfrm>
                <a:custGeom>
                  <a:avLst/>
                  <a:gdLst>
                    <a:gd name="T0" fmla="*/ 0 w 39"/>
                    <a:gd name="T1" fmla="*/ 81 h 82"/>
                    <a:gd name="T2" fmla="*/ 32 w 39"/>
                    <a:gd name="T3" fmla="*/ 0 h 82"/>
                    <a:gd name="T4" fmla="*/ 38 w 39"/>
                    <a:gd name="T5" fmla="*/ 0 h 82"/>
                    <a:gd name="T6" fmla="*/ 5 w 39"/>
                    <a:gd name="T7" fmla="*/ 81 h 82"/>
                    <a:gd name="T8" fmla="*/ 0 w 39"/>
                    <a:gd name="T9" fmla="*/ 8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82"/>
                    <a:gd name="T17" fmla="*/ 39 w 39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82">
                      <a:moveTo>
                        <a:pt x="0" y="81"/>
                      </a:move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" y="81"/>
                      </a:lnTo>
                      <a:lnTo>
                        <a:pt x="0" y="81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9"/>
                <p:cNvSpPr>
                  <a:spLocks/>
                </p:cNvSpPr>
                <p:nvPr/>
              </p:nvSpPr>
              <p:spPr bwMode="auto">
                <a:xfrm>
                  <a:off x="4258" y="2546"/>
                  <a:ext cx="38" cy="81"/>
                </a:xfrm>
                <a:custGeom>
                  <a:avLst/>
                  <a:gdLst>
                    <a:gd name="T0" fmla="*/ 0 w 38"/>
                    <a:gd name="T1" fmla="*/ 80 h 81"/>
                    <a:gd name="T2" fmla="*/ 32 w 38"/>
                    <a:gd name="T3" fmla="*/ 0 h 81"/>
                    <a:gd name="T4" fmla="*/ 37 w 38"/>
                    <a:gd name="T5" fmla="*/ 0 h 81"/>
                    <a:gd name="T6" fmla="*/ 4 w 38"/>
                    <a:gd name="T7" fmla="*/ 80 h 81"/>
                    <a:gd name="T8" fmla="*/ 0 w 38"/>
                    <a:gd name="T9" fmla="*/ 80 h 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81"/>
                    <a:gd name="T17" fmla="*/ 38 w 38"/>
                    <a:gd name="T18" fmla="*/ 81 h 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81">
                      <a:moveTo>
                        <a:pt x="0" y="80"/>
                      </a:move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" y="80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40"/>
                <p:cNvSpPr>
                  <a:spLocks/>
                </p:cNvSpPr>
                <p:nvPr/>
              </p:nvSpPr>
              <p:spPr bwMode="auto">
                <a:xfrm>
                  <a:off x="4264" y="2545"/>
                  <a:ext cx="41" cy="82"/>
                </a:xfrm>
                <a:custGeom>
                  <a:avLst/>
                  <a:gdLst>
                    <a:gd name="T0" fmla="*/ 0 w 41"/>
                    <a:gd name="T1" fmla="*/ 81 h 82"/>
                    <a:gd name="T2" fmla="*/ 35 w 41"/>
                    <a:gd name="T3" fmla="*/ 0 h 82"/>
                    <a:gd name="T4" fmla="*/ 40 w 41"/>
                    <a:gd name="T5" fmla="*/ 0 h 82"/>
                    <a:gd name="T6" fmla="*/ 5 w 41"/>
                    <a:gd name="T7" fmla="*/ 81 h 82"/>
                    <a:gd name="T8" fmla="*/ 0 w 41"/>
                    <a:gd name="T9" fmla="*/ 8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82"/>
                    <a:gd name="T17" fmla="*/ 41 w 41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82">
                      <a:moveTo>
                        <a:pt x="0" y="81"/>
                      </a:moveTo>
                      <a:lnTo>
                        <a:pt x="35" y="0"/>
                      </a:lnTo>
                      <a:lnTo>
                        <a:pt x="40" y="0"/>
                      </a:lnTo>
                      <a:lnTo>
                        <a:pt x="5" y="81"/>
                      </a:lnTo>
                      <a:lnTo>
                        <a:pt x="0" y="81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41"/>
                <p:cNvSpPr>
                  <a:spLocks/>
                </p:cNvSpPr>
                <p:nvPr/>
              </p:nvSpPr>
              <p:spPr bwMode="auto">
                <a:xfrm>
                  <a:off x="4272" y="2544"/>
                  <a:ext cx="40" cy="83"/>
                </a:xfrm>
                <a:custGeom>
                  <a:avLst/>
                  <a:gdLst>
                    <a:gd name="T0" fmla="*/ 0 w 40"/>
                    <a:gd name="T1" fmla="*/ 82 h 83"/>
                    <a:gd name="T2" fmla="*/ 33 w 40"/>
                    <a:gd name="T3" fmla="*/ 0 h 83"/>
                    <a:gd name="T4" fmla="*/ 39 w 40"/>
                    <a:gd name="T5" fmla="*/ 0 h 83"/>
                    <a:gd name="T6" fmla="*/ 5 w 40"/>
                    <a:gd name="T7" fmla="*/ 82 h 83"/>
                    <a:gd name="T8" fmla="*/ 0 w 40"/>
                    <a:gd name="T9" fmla="*/ 82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83"/>
                    <a:gd name="T17" fmla="*/ 40 w 40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83">
                      <a:moveTo>
                        <a:pt x="0" y="82"/>
                      </a:moveTo>
                      <a:lnTo>
                        <a:pt x="33" y="0"/>
                      </a:lnTo>
                      <a:lnTo>
                        <a:pt x="39" y="0"/>
                      </a:lnTo>
                      <a:lnTo>
                        <a:pt x="5" y="82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42"/>
                <p:cNvSpPr>
                  <a:spLocks/>
                </p:cNvSpPr>
                <p:nvPr/>
              </p:nvSpPr>
              <p:spPr bwMode="auto">
                <a:xfrm>
                  <a:off x="4280" y="2544"/>
                  <a:ext cx="39" cy="83"/>
                </a:xfrm>
                <a:custGeom>
                  <a:avLst/>
                  <a:gdLst>
                    <a:gd name="T0" fmla="*/ 0 w 39"/>
                    <a:gd name="T1" fmla="*/ 82 h 83"/>
                    <a:gd name="T2" fmla="*/ 33 w 39"/>
                    <a:gd name="T3" fmla="*/ 0 h 83"/>
                    <a:gd name="T4" fmla="*/ 38 w 39"/>
                    <a:gd name="T5" fmla="*/ 0 h 83"/>
                    <a:gd name="T6" fmla="*/ 5 w 39"/>
                    <a:gd name="T7" fmla="*/ 82 h 83"/>
                    <a:gd name="T8" fmla="*/ 0 w 39"/>
                    <a:gd name="T9" fmla="*/ 82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83"/>
                    <a:gd name="T17" fmla="*/ 39 w 39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83">
                      <a:moveTo>
                        <a:pt x="0" y="82"/>
                      </a:moveTo>
                      <a:lnTo>
                        <a:pt x="33" y="0"/>
                      </a:lnTo>
                      <a:lnTo>
                        <a:pt x="38" y="0"/>
                      </a:lnTo>
                      <a:lnTo>
                        <a:pt x="5" y="82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43"/>
                <p:cNvSpPr>
                  <a:spLocks/>
                </p:cNvSpPr>
                <p:nvPr/>
              </p:nvSpPr>
              <p:spPr bwMode="auto">
                <a:xfrm>
                  <a:off x="4288" y="2544"/>
                  <a:ext cx="39" cy="82"/>
                </a:xfrm>
                <a:custGeom>
                  <a:avLst/>
                  <a:gdLst>
                    <a:gd name="T0" fmla="*/ 0 w 39"/>
                    <a:gd name="T1" fmla="*/ 81 h 82"/>
                    <a:gd name="T2" fmla="*/ 33 w 39"/>
                    <a:gd name="T3" fmla="*/ 0 h 82"/>
                    <a:gd name="T4" fmla="*/ 38 w 39"/>
                    <a:gd name="T5" fmla="*/ 0 h 82"/>
                    <a:gd name="T6" fmla="*/ 5 w 39"/>
                    <a:gd name="T7" fmla="*/ 81 h 82"/>
                    <a:gd name="T8" fmla="*/ 0 w 39"/>
                    <a:gd name="T9" fmla="*/ 8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82"/>
                    <a:gd name="T17" fmla="*/ 39 w 39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82">
                      <a:moveTo>
                        <a:pt x="0" y="81"/>
                      </a:moveTo>
                      <a:lnTo>
                        <a:pt x="33" y="0"/>
                      </a:lnTo>
                      <a:lnTo>
                        <a:pt x="38" y="0"/>
                      </a:lnTo>
                      <a:lnTo>
                        <a:pt x="5" y="81"/>
                      </a:lnTo>
                      <a:lnTo>
                        <a:pt x="0" y="81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44"/>
                <p:cNvSpPr>
                  <a:spLocks/>
                </p:cNvSpPr>
                <p:nvPr/>
              </p:nvSpPr>
              <p:spPr bwMode="auto">
                <a:xfrm>
                  <a:off x="4294" y="2543"/>
                  <a:ext cx="41" cy="83"/>
                </a:xfrm>
                <a:custGeom>
                  <a:avLst/>
                  <a:gdLst>
                    <a:gd name="T0" fmla="*/ 0 w 41"/>
                    <a:gd name="T1" fmla="*/ 82 h 83"/>
                    <a:gd name="T2" fmla="*/ 34 w 41"/>
                    <a:gd name="T3" fmla="*/ 0 h 83"/>
                    <a:gd name="T4" fmla="*/ 40 w 41"/>
                    <a:gd name="T5" fmla="*/ 0 h 83"/>
                    <a:gd name="T6" fmla="*/ 5 w 41"/>
                    <a:gd name="T7" fmla="*/ 82 h 83"/>
                    <a:gd name="T8" fmla="*/ 0 w 41"/>
                    <a:gd name="T9" fmla="*/ 82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83"/>
                    <a:gd name="T17" fmla="*/ 41 w 41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83">
                      <a:moveTo>
                        <a:pt x="0" y="82"/>
                      </a:moveTo>
                      <a:lnTo>
                        <a:pt x="34" y="0"/>
                      </a:lnTo>
                      <a:lnTo>
                        <a:pt x="40" y="0"/>
                      </a:lnTo>
                      <a:lnTo>
                        <a:pt x="5" y="82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D83A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45"/>
                <p:cNvSpPr>
                  <a:spLocks/>
                </p:cNvSpPr>
                <p:nvPr/>
              </p:nvSpPr>
              <p:spPr bwMode="auto">
                <a:xfrm>
                  <a:off x="4451" y="2656"/>
                  <a:ext cx="17" cy="90"/>
                </a:xfrm>
                <a:custGeom>
                  <a:avLst/>
                  <a:gdLst>
                    <a:gd name="T0" fmla="*/ 0 w 17"/>
                    <a:gd name="T1" fmla="*/ 0 h 90"/>
                    <a:gd name="T2" fmla="*/ 16 w 17"/>
                    <a:gd name="T3" fmla="*/ 0 h 90"/>
                    <a:gd name="T4" fmla="*/ 16 w 17"/>
                    <a:gd name="T5" fmla="*/ 81 h 90"/>
                    <a:gd name="T6" fmla="*/ 0 w 17"/>
                    <a:gd name="T7" fmla="*/ 89 h 90"/>
                    <a:gd name="T8" fmla="*/ 0 w 17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0"/>
                    <a:gd name="T17" fmla="*/ 17 w 1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0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81"/>
                      </a:lnTo>
                      <a:lnTo>
                        <a:pt x="0" y="8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A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46"/>
                <p:cNvSpPr>
                  <a:spLocks/>
                </p:cNvSpPr>
                <p:nvPr/>
              </p:nvSpPr>
              <p:spPr bwMode="auto">
                <a:xfrm>
                  <a:off x="4448" y="2678"/>
                  <a:ext cx="17" cy="68"/>
                </a:xfrm>
                <a:custGeom>
                  <a:avLst/>
                  <a:gdLst>
                    <a:gd name="T0" fmla="*/ 16 w 17"/>
                    <a:gd name="T1" fmla="*/ 9 h 68"/>
                    <a:gd name="T2" fmla="*/ 16 w 17"/>
                    <a:gd name="T3" fmla="*/ 61 h 68"/>
                    <a:gd name="T4" fmla="*/ 4 w 17"/>
                    <a:gd name="T5" fmla="*/ 67 h 68"/>
                    <a:gd name="T6" fmla="*/ 0 w 17"/>
                    <a:gd name="T7" fmla="*/ 0 h 68"/>
                    <a:gd name="T8" fmla="*/ 16 w 17"/>
                    <a:gd name="T9" fmla="*/ 9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68"/>
                    <a:gd name="T17" fmla="*/ 17 w 17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68">
                      <a:moveTo>
                        <a:pt x="16" y="9"/>
                      </a:moveTo>
                      <a:lnTo>
                        <a:pt x="16" y="61"/>
                      </a:lnTo>
                      <a:lnTo>
                        <a:pt x="4" y="67"/>
                      </a:lnTo>
                      <a:lnTo>
                        <a:pt x="0" y="0"/>
                      </a:lnTo>
                      <a:lnTo>
                        <a:pt x="16" y="9"/>
                      </a:lnTo>
                    </a:path>
                  </a:pathLst>
                </a:custGeom>
                <a:solidFill>
                  <a:srgbClr val="D990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47"/>
                <p:cNvSpPr>
                  <a:spLocks/>
                </p:cNvSpPr>
                <p:nvPr/>
              </p:nvSpPr>
              <p:spPr bwMode="auto">
                <a:xfrm>
                  <a:off x="4448" y="2673"/>
                  <a:ext cx="17" cy="17"/>
                </a:xfrm>
                <a:custGeom>
                  <a:avLst/>
                  <a:gdLst>
                    <a:gd name="T0" fmla="*/ 4 w 17"/>
                    <a:gd name="T1" fmla="*/ 0 h 17"/>
                    <a:gd name="T2" fmla="*/ 16 w 17"/>
                    <a:gd name="T3" fmla="*/ 16 h 17"/>
                    <a:gd name="T4" fmla="*/ 0 w 17"/>
                    <a:gd name="T5" fmla="*/ 6 h 17"/>
                    <a:gd name="T6" fmla="*/ 4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4" y="0"/>
                      </a:moveTo>
                      <a:lnTo>
                        <a:pt x="16" y="16"/>
                      </a:lnTo>
                      <a:lnTo>
                        <a:pt x="0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A44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48"/>
                <p:cNvSpPr>
                  <a:spLocks/>
                </p:cNvSpPr>
                <p:nvPr/>
              </p:nvSpPr>
              <p:spPr bwMode="auto">
                <a:xfrm>
                  <a:off x="4064" y="2624"/>
                  <a:ext cx="28" cy="118"/>
                </a:xfrm>
                <a:custGeom>
                  <a:avLst/>
                  <a:gdLst>
                    <a:gd name="T0" fmla="*/ 27 w 28"/>
                    <a:gd name="T1" fmla="*/ 13 h 118"/>
                    <a:gd name="T2" fmla="*/ 27 w 28"/>
                    <a:gd name="T3" fmla="*/ 3 h 118"/>
                    <a:gd name="T4" fmla="*/ 0 w 28"/>
                    <a:gd name="T5" fmla="*/ 0 h 118"/>
                    <a:gd name="T6" fmla="*/ 0 w 28"/>
                    <a:gd name="T7" fmla="*/ 117 h 118"/>
                    <a:gd name="T8" fmla="*/ 7 w 28"/>
                    <a:gd name="T9" fmla="*/ 116 h 118"/>
                    <a:gd name="T10" fmla="*/ 27 w 28"/>
                    <a:gd name="T11" fmla="*/ 13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"/>
                    <a:gd name="T19" fmla="*/ 0 h 118"/>
                    <a:gd name="T20" fmla="*/ 28 w 28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" h="118">
                      <a:moveTo>
                        <a:pt x="27" y="13"/>
                      </a:moveTo>
                      <a:lnTo>
                        <a:pt x="27" y="3"/>
                      </a:lnTo>
                      <a:lnTo>
                        <a:pt x="0" y="0"/>
                      </a:lnTo>
                      <a:lnTo>
                        <a:pt x="0" y="117"/>
                      </a:lnTo>
                      <a:lnTo>
                        <a:pt x="7" y="116"/>
                      </a:lnTo>
                      <a:lnTo>
                        <a:pt x="27" y="13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49"/>
                <p:cNvSpPr>
                  <a:spLocks/>
                </p:cNvSpPr>
                <p:nvPr/>
              </p:nvSpPr>
              <p:spPr bwMode="auto">
                <a:xfrm>
                  <a:off x="4073" y="2662"/>
                  <a:ext cx="198" cy="90"/>
                </a:xfrm>
                <a:custGeom>
                  <a:avLst/>
                  <a:gdLst>
                    <a:gd name="T0" fmla="*/ 0 w 198"/>
                    <a:gd name="T1" fmla="*/ 35 h 90"/>
                    <a:gd name="T2" fmla="*/ 0 w 198"/>
                    <a:gd name="T3" fmla="*/ 78 h 90"/>
                    <a:gd name="T4" fmla="*/ 197 w 198"/>
                    <a:gd name="T5" fmla="*/ 89 h 90"/>
                    <a:gd name="T6" fmla="*/ 197 w 198"/>
                    <a:gd name="T7" fmla="*/ 0 h 90"/>
                    <a:gd name="T8" fmla="*/ 0 w 198"/>
                    <a:gd name="T9" fmla="*/ 3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8"/>
                    <a:gd name="T16" fmla="*/ 0 h 90"/>
                    <a:gd name="T17" fmla="*/ 198 w 198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8" h="90">
                      <a:moveTo>
                        <a:pt x="0" y="35"/>
                      </a:moveTo>
                      <a:lnTo>
                        <a:pt x="0" y="78"/>
                      </a:lnTo>
                      <a:lnTo>
                        <a:pt x="197" y="89"/>
                      </a:lnTo>
                      <a:lnTo>
                        <a:pt x="197" y="0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E296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50"/>
                <p:cNvSpPr>
                  <a:spLocks/>
                </p:cNvSpPr>
                <p:nvPr/>
              </p:nvSpPr>
              <p:spPr bwMode="auto">
                <a:xfrm>
                  <a:off x="4076" y="2710"/>
                  <a:ext cx="193" cy="31"/>
                </a:xfrm>
                <a:custGeom>
                  <a:avLst/>
                  <a:gdLst>
                    <a:gd name="T0" fmla="*/ 0 w 193"/>
                    <a:gd name="T1" fmla="*/ 0 h 31"/>
                    <a:gd name="T2" fmla="*/ 192 w 193"/>
                    <a:gd name="T3" fmla="*/ 0 h 31"/>
                    <a:gd name="T4" fmla="*/ 192 w 193"/>
                    <a:gd name="T5" fmla="*/ 30 h 31"/>
                    <a:gd name="T6" fmla="*/ 0 w 193"/>
                    <a:gd name="T7" fmla="*/ 20 h 31"/>
                    <a:gd name="T8" fmla="*/ 0 w 19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31"/>
                    <a:gd name="T17" fmla="*/ 193 w 19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31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192" y="30"/>
                      </a:lnTo>
                      <a:lnTo>
                        <a:pt x="0" y="2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1"/>
                <p:cNvSpPr>
                  <a:spLocks/>
                </p:cNvSpPr>
                <p:nvPr/>
              </p:nvSpPr>
              <p:spPr bwMode="auto">
                <a:xfrm>
                  <a:off x="4185" y="2708"/>
                  <a:ext cx="17" cy="33"/>
                </a:xfrm>
                <a:custGeom>
                  <a:avLst/>
                  <a:gdLst>
                    <a:gd name="T0" fmla="*/ 0 w 17"/>
                    <a:gd name="T1" fmla="*/ 0 h 33"/>
                    <a:gd name="T2" fmla="*/ 0 w 17"/>
                    <a:gd name="T3" fmla="*/ 31 h 33"/>
                    <a:gd name="T4" fmla="*/ 16 w 17"/>
                    <a:gd name="T5" fmla="*/ 32 h 33"/>
                    <a:gd name="T6" fmla="*/ 14 w 17"/>
                    <a:gd name="T7" fmla="*/ 0 h 33"/>
                    <a:gd name="T8" fmla="*/ 0 w 17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3"/>
                    <a:gd name="T17" fmla="*/ 17 w 17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3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16" y="32"/>
                      </a:lnTo>
                      <a:lnTo>
                        <a:pt x="1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296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52"/>
                <p:cNvSpPr>
                  <a:spLocks/>
                </p:cNvSpPr>
                <p:nvPr/>
              </p:nvSpPr>
              <p:spPr bwMode="auto">
                <a:xfrm>
                  <a:off x="4111" y="2707"/>
                  <a:ext cx="17" cy="33"/>
                </a:xfrm>
                <a:custGeom>
                  <a:avLst/>
                  <a:gdLst>
                    <a:gd name="T0" fmla="*/ 0 w 17"/>
                    <a:gd name="T1" fmla="*/ 1 h 33"/>
                    <a:gd name="T2" fmla="*/ 0 w 17"/>
                    <a:gd name="T3" fmla="*/ 30 h 33"/>
                    <a:gd name="T4" fmla="*/ 16 w 17"/>
                    <a:gd name="T5" fmla="*/ 32 h 33"/>
                    <a:gd name="T6" fmla="*/ 16 w 17"/>
                    <a:gd name="T7" fmla="*/ 0 h 33"/>
                    <a:gd name="T8" fmla="*/ 0 w 17"/>
                    <a:gd name="T9" fmla="*/ 1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3"/>
                    <a:gd name="T17" fmla="*/ 17 w 17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3">
                      <a:moveTo>
                        <a:pt x="0" y="1"/>
                      </a:moveTo>
                      <a:lnTo>
                        <a:pt x="0" y="30"/>
                      </a:lnTo>
                      <a:lnTo>
                        <a:pt x="16" y="32"/>
                      </a:lnTo>
                      <a:lnTo>
                        <a:pt x="16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E699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4204" y="2705"/>
                  <a:ext cx="17" cy="36"/>
                </a:xfrm>
                <a:custGeom>
                  <a:avLst/>
                  <a:gdLst>
                    <a:gd name="T0" fmla="*/ 0 w 17"/>
                    <a:gd name="T1" fmla="*/ 2 h 36"/>
                    <a:gd name="T2" fmla="*/ 0 w 17"/>
                    <a:gd name="T3" fmla="*/ 35 h 36"/>
                    <a:gd name="T4" fmla="*/ 16 w 17"/>
                    <a:gd name="T5" fmla="*/ 35 h 36"/>
                    <a:gd name="T6" fmla="*/ 16 w 17"/>
                    <a:gd name="T7" fmla="*/ 0 h 36"/>
                    <a:gd name="T8" fmla="*/ 0 w 17"/>
                    <a:gd name="T9" fmla="*/ 2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6"/>
                    <a:gd name="T17" fmla="*/ 17 w 1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6">
                      <a:moveTo>
                        <a:pt x="0" y="2"/>
                      </a:moveTo>
                      <a:lnTo>
                        <a:pt x="0" y="35"/>
                      </a:lnTo>
                      <a:lnTo>
                        <a:pt x="16" y="35"/>
                      </a:lnTo>
                      <a:lnTo>
                        <a:pt x="16" y="0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E699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4129" y="2707"/>
                  <a:ext cx="17" cy="30"/>
                </a:xfrm>
                <a:custGeom>
                  <a:avLst/>
                  <a:gdLst>
                    <a:gd name="T0" fmla="*/ 0 w 17"/>
                    <a:gd name="T1" fmla="*/ 0 h 30"/>
                    <a:gd name="T2" fmla="*/ 0 w 17"/>
                    <a:gd name="T3" fmla="*/ 29 h 30"/>
                    <a:gd name="T4" fmla="*/ 16 w 17"/>
                    <a:gd name="T5" fmla="*/ 29 h 30"/>
                    <a:gd name="T6" fmla="*/ 16 w 17"/>
                    <a:gd name="T7" fmla="*/ 0 h 30"/>
                    <a:gd name="T8" fmla="*/ 0 w 17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0"/>
                    <a:gd name="T17" fmla="*/ 17 w 17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0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6" y="29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699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4199" y="2701"/>
                  <a:ext cx="17" cy="51"/>
                </a:xfrm>
                <a:custGeom>
                  <a:avLst/>
                  <a:gdLst>
                    <a:gd name="T0" fmla="*/ 0 w 17"/>
                    <a:gd name="T1" fmla="*/ 0 h 51"/>
                    <a:gd name="T2" fmla="*/ 0 w 17"/>
                    <a:gd name="T3" fmla="*/ 49 h 51"/>
                    <a:gd name="T4" fmla="*/ 16 w 17"/>
                    <a:gd name="T5" fmla="*/ 50 h 51"/>
                    <a:gd name="T6" fmla="*/ 16 w 17"/>
                    <a:gd name="T7" fmla="*/ 0 h 51"/>
                    <a:gd name="T8" fmla="*/ 0 w 17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51"/>
                    <a:gd name="T17" fmla="*/ 17 w 17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51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6" y="5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5A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4204" y="2701"/>
                  <a:ext cx="1" cy="51"/>
                </a:xfrm>
                <a:custGeom>
                  <a:avLst/>
                  <a:gdLst>
                    <a:gd name="T0" fmla="*/ 0 w 1"/>
                    <a:gd name="T1" fmla="*/ 50 h 51"/>
                    <a:gd name="T2" fmla="*/ 0 w 1"/>
                    <a:gd name="T3" fmla="*/ 46 h 51"/>
                    <a:gd name="T4" fmla="*/ 0 w 1"/>
                    <a:gd name="T5" fmla="*/ 0 h 51"/>
                    <a:gd name="T6" fmla="*/ 0 w 1"/>
                    <a:gd name="T7" fmla="*/ 0 h 51"/>
                    <a:gd name="T8" fmla="*/ 0 w 1"/>
                    <a:gd name="T9" fmla="*/ 5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51"/>
                    <a:gd name="T17" fmla="*/ 1 w 1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51">
                      <a:moveTo>
                        <a:pt x="0" y="50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B47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57"/>
                <p:cNvSpPr>
                  <a:spLocks/>
                </p:cNvSpPr>
                <p:nvPr/>
              </p:nvSpPr>
              <p:spPr bwMode="auto">
                <a:xfrm>
                  <a:off x="4127" y="2702"/>
                  <a:ext cx="17" cy="47"/>
                </a:xfrm>
                <a:custGeom>
                  <a:avLst/>
                  <a:gdLst>
                    <a:gd name="T0" fmla="*/ 0 w 17"/>
                    <a:gd name="T1" fmla="*/ 46 h 47"/>
                    <a:gd name="T2" fmla="*/ 16 w 17"/>
                    <a:gd name="T3" fmla="*/ 43 h 47"/>
                    <a:gd name="T4" fmla="*/ 16 w 17"/>
                    <a:gd name="T5" fmla="*/ 0 h 47"/>
                    <a:gd name="T6" fmla="*/ 0 w 17"/>
                    <a:gd name="T7" fmla="*/ 0 h 47"/>
                    <a:gd name="T8" fmla="*/ 0 w 17"/>
                    <a:gd name="T9" fmla="*/ 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47"/>
                    <a:gd name="T17" fmla="*/ 17 w 1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47">
                      <a:moveTo>
                        <a:pt x="0" y="46"/>
                      </a:moveTo>
                      <a:lnTo>
                        <a:pt x="16" y="43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B47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58"/>
                <p:cNvSpPr>
                  <a:spLocks/>
                </p:cNvSpPr>
                <p:nvPr/>
              </p:nvSpPr>
              <p:spPr bwMode="auto">
                <a:xfrm>
                  <a:off x="4124" y="2702"/>
                  <a:ext cx="17" cy="47"/>
                </a:xfrm>
                <a:custGeom>
                  <a:avLst/>
                  <a:gdLst>
                    <a:gd name="T0" fmla="*/ 0 w 17"/>
                    <a:gd name="T1" fmla="*/ 0 h 47"/>
                    <a:gd name="T2" fmla="*/ 0 w 17"/>
                    <a:gd name="T3" fmla="*/ 46 h 47"/>
                    <a:gd name="T4" fmla="*/ 16 w 17"/>
                    <a:gd name="T5" fmla="*/ 46 h 47"/>
                    <a:gd name="T6" fmla="*/ 16 w 17"/>
                    <a:gd name="T7" fmla="*/ 0 h 47"/>
                    <a:gd name="T8" fmla="*/ 0 w 17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47"/>
                    <a:gd name="T17" fmla="*/ 17 w 1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16" y="46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5A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59"/>
                <p:cNvSpPr>
                  <a:spLocks/>
                </p:cNvSpPr>
                <p:nvPr/>
              </p:nvSpPr>
              <p:spPr bwMode="auto">
                <a:xfrm>
                  <a:off x="4445" y="2609"/>
                  <a:ext cx="17" cy="143"/>
                </a:xfrm>
                <a:custGeom>
                  <a:avLst/>
                  <a:gdLst>
                    <a:gd name="T0" fmla="*/ 0 w 17"/>
                    <a:gd name="T1" fmla="*/ 0 h 143"/>
                    <a:gd name="T2" fmla="*/ 16 w 17"/>
                    <a:gd name="T3" fmla="*/ 12 h 143"/>
                    <a:gd name="T4" fmla="*/ 16 w 17"/>
                    <a:gd name="T5" fmla="*/ 138 h 143"/>
                    <a:gd name="T6" fmla="*/ 0 w 17"/>
                    <a:gd name="T7" fmla="*/ 142 h 143"/>
                    <a:gd name="T8" fmla="*/ 0 w 17"/>
                    <a:gd name="T9" fmla="*/ 0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43"/>
                    <a:gd name="T17" fmla="*/ 17 w 17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43">
                      <a:moveTo>
                        <a:pt x="0" y="0"/>
                      </a:moveTo>
                      <a:lnTo>
                        <a:pt x="16" y="12"/>
                      </a:lnTo>
                      <a:lnTo>
                        <a:pt x="16" y="138"/>
                      </a:lnTo>
                      <a:lnTo>
                        <a:pt x="0" y="1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870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60"/>
                <p:cNvSpPr>
                  <a:spLocks/>
                </p:cNvSpPr>
                <p:nvPr/>
              </p:nvSpPr>
              <p:spPr bwMode="auto">
                <a:xfrm>
                  <a:off x="4272" y="2597"/>
                  <a:ext cx="17" cy="157"/>
                </a:xfrm>
                <a:custGeom>
                  <a:avLst/>
                  <a:gdLst>
                    <a:gd name="T0" fmla="*/ 0 w 17"/>
                    <a:gd name="T1" fmla="*/ 9 h 157"/>
                    <a:gd name="T2" fmla="*/ 16 w 17"/>
                    <a:gd name="T3" fmla="*/ 0 h 157"/>
                    <a:gd name="T4" fmla="*/ 16 w 17"/>
                    <a:gd name="T5" fmla="*/ 156 h 157"/>
                    <a:gd name="T6" fmla="*/ 0 w 17"/>
                    <a:gd name="T7" fmla="*/ 155 h 157"/>
                    <a:gd name="T8" fmla="*/ 0 w 17"/>
                    <a:gd name="T9" fmla="*/ 9 h 1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57"/>
                    <a:gd name="T17" fmla="*/ 17 w 17"/>
                    <a:gd name="T18" fmla="*/ 157 h 1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57">
                      <a:moveTo>
                        <a:pt x="0" y="9"/>
                      </a:moveTo>
                      <a:lnTo>
                        <a:pt x="16" y="0"/>
                      </a:lnTo>
                      <a:lnTo>
                        <a:pt x="16" y="156"/>
                      </a:lnTo>
                      <a:lnTo>
                        <a:pt x="0" y="155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ABE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61"/>
                <p:cNvSpPr>
                  <a:spLocks/>
                </p:cNvSpPr>
                <p:nvPr/>
              </p:nvSpPr>
              <p:spPr bwMode="auto">
                <a:xfrm>
                  <a:off x="4277" y="2593"/>
                  <a:ext cx="84" cy="162"/>
                </a:xfrm>
                <a:custGeom>
                  <a:avLst/>
                  <a:gdLst>
                    <a:gd name="T0" fmla="*/ 0 w 84"/>
                    <a:gd name="T1" fmla="*/ 2 h 162"/>
                    <a:gd name="T2" fmla="*/ 83 w 84"/>
                    <a:gd name="T3" fmla="*/ 0 h 162"/>
                    <a:gd name="T4" fmla="*/ 83 w 84"/>
                    <a:gd name="T5" fmla="*/ 161 h 162"/>
                    <a:gd name="T6" fmla="*/ 0 w 84"/>
                    <a:gd name="T7" fmla="*/ 159 h 162"/>
                    <a:gd name="T8" fmla="*/ 0 w 84"/>
                    <a:gd name="T9" fmla="*/ 2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62"/>
                    <a:gd name="T17" fmla="*/ 84 w 84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62">
                      <a:moveTo>
                        <a:pt x="0" y="2"/>
                      </a:moveTo>
                      <a:lnTo>
                        <a:pt x="83" y="0"/>
                      </a:lnTo>
                      <a:lnTo>
                        <a:pt x="83" y="161"/>
                      </a:lnTo>
                      <a:lnTo>
                        <a:pt x="0" y="159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AA3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62"/>
                <p:cNvSpPr>
                  <a:spLocks/>
                </p:cNvSpPr>
                <p:nvPr/>
              </p:nvSpPr>
              <p:spPr bwMode="auto">
                <a:xfrm>
                  <a:off x="4286" y="2668"/>
                  <a:ext cx="65" cy="87"/>
                </a:xfrm>
                <a:custGeom>
                  <a:avLst/>
                  <a:gdLst>
                    <a:gd name="T0" fmla="*/ 64 w 65"/>
                    <a:gd name="T1" fmla="*/ 0 h 87"/>
                    <a:gd name="T2" fmla="*/ 0 w 65"/>
                    <a:gd name="T3" fmla="*/ 1 h 87"/>
                    <a:gd name="T4" fmla="*/ 0 w 65"/>
                    <a:gd name="T5" fmla="*/ 84 h 87"/>
                    <a:gd name="T6" fmla="*/ 64 w 65"/>
                    <a:gd name="T7" fmla="*/ 86 h 87"/>
                    <a:gd name="T8" fmla="*/ 64 w 65"/>
                    <a:gd name="T9" fmla="*/ 0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87"/>
                    <a:gd name="T17" fmla="*/ 65 w 65"/>
                    <a:gd name="T18" fmla="*/ 87 h 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87">
                      <a:moveTo>
                        <a:pt x="64" y="0"/>
                      </a:moveTo>
                      <a:lnTo>
                        <a:pt x="0" y="1"/>
                      </a:lnTo>
                      <a:lnTo>
                        <a:pt x="0" y="84"/>
                      </a:lnTo>
                      <a:lnTo>
                        <a:pt x="64" y="86"/>
                      </a:lnTo>
                      <a:lnTo>
                        <a:pt x="64" y="0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63"/>
                <p:cNvSpPr>
                  <a:spLocks/>
                </p:cNvSpPr>
                <p:nvPr/>
              </p:nvSpPr>
              <p:spPr bwMode="auto">
                <a:xfrm>
                  <a:off x="4360" y="2593"/>
                  <a:ext cx="86" cy="162"/>
                </a:xfrm>
                <a:custGeom>
                  <a:avLst/>
                  <a:gdLst>
                    <a:gd name="T0" fmla="*/ 0 w 86"/>
                    <a:gd name="T1" fmla="*/ 0 h 162"/>
                    <a:gd name="T2" fmla="*/ 85 w 86"/>
                    <a:gd name="T3" fmla="*/ 14 h 162"/>
                    <a:gd name="T4" fmla="*/ 85 w 86"/>
                    <a:gd name="T5" fmla="*/ 157 h 162"/>
                    <a:gd name="T6" fmla="*/ 0 w 86"/>
                    <a:gd name="T7" fmla="*/ 161 h 162"/>
                    <a:gd name="T8" fmla="*/ 0 w 86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62"/>
                    <a:gd name="T17" fmla="*/ 86 w 86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62">
                      <a:moveTo>
                        <a:pt x="0" y="0"/>
                      </a:moveTo>
                      <a:lnTo>
                        <a:pt x="85" y="14"/>
                      </a:lnTo>
                      <a:lnTo>
                        <a:pt x="85" y="157"/>
                      </a:lnTo>
                      <a:lnTo>
                        <a:pt x="0" y="1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64"/>
                <p:cNvSpPr>
                  <a:spLocks/>
                </p:cNvSpPr>
                <p:nvPr/>
              </p:nvSpPr>
              <p:spPr bwMode="auto">
                <a:xfrm>
                  <a:off x="4068" y="2623"/>
                  <a:ext cx="203" cy="49"/>
                </a:xfrm>
                <a:custGeom>
                  <a:avLst/>
                  <a:gdLst>
                    <a:gd name="T0" fmla="*/ 202 w 203"/>
                    <a:gd name="T1" fmla="*/ 0 h 49"/>
                    <a:gd name="T2" fmla="*/ 18 w 203"/>
                    <a:gd name="T3" fmla="*/ 11 h 49"/>
                    <a:gd name="T4" fmla="*/ 0 w 203"/>
                    <a:gd name="T5" fmla="*/ 48 h 49"/>
                    <a:gd name="T6" fmla="*/ 202 w 203"/>
                    <a:gd name="T7" fmla="*/ 39 h 49"/>
                    <a:gd name="T8" fmla="*/ 202 w 203"/>
                    <a:gd name="T9" fmla="*/ 0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3"/>
                    <a:gd name="T16" fmla="*/ 0 h 49"/>
                    <a:gd name="T17" fmla="*/ 203 w 203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3" h="49">
                      <a:moveTo>
                        <a:pt x="202" y="0"/>
                      </a:moveTo>
                      <a:lnTo>
                        <a:pt x="18" y="11"/>
                      </a:lnTo>
                      <a:lnTo>
                        <a:pt x="0" y="48"/>
                      </a:lnTo>
                      <a:lnTo>
                        <a:pt x="202" y="39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rgbClr val="B03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65"/>
                <p:cNvSpPr>
                  <a:spLocks/>
                </p:cNvSpPr>
                <p:nvPr/>
              </p:nvSpPr>
              <p:spPr bwMode="auto">
                <a:xfrm>
                  <a:off x="4068" y="2662"/>
                  <a:ext cx="203" cy="41"/>
                </a:xfrm>
                <a:custGeom>
                  <a:avLst/>
                  <a:gdLst>
                    <a:gd name="T0" fmla="*/ 0 w 203"/>
                    <a:gd name="T1" fmla="*/ 9 h 41"/>
                    <a:gd name="T2" fmla="*/ 202 w 203"/>
                    <a:gd name="T3" fmla="*/ 0 h 41"/>
                    <a:gd name="T4" fmla="*/ 202 w 203"/>
                    <a:gd name="T5" fmla="*/ 38 h 41"/>
                    <a:gd name="T6" fmla="*/ 0 w 203"/>
                    <a:gd name="T7" fmla="*/ 40 h 41"/>
                    <a:gd name="T8" fmla="*/ 0 w 203"/>
                    <a:gd name="T9" fmla="*/ 9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3"/>
                    <a:gd name="T16" fmla="*/ 0 h 41"/>
                    <a:gd name="T17" fmla="*/ 203 w 203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3" h="41">
                      <a:moveTo>
                        <a:pt x="0" y="9"/>
                      </a:moveTo>
                      <a:lnTo>
                        <a:pt x="202" y="0"/>
                      </a:lnTo>
                      <a:lnTo>
                        <a:pt x="202" y="38"/>
                      </a:lnTo>
                      <a:lnTo>
                        <a:pt x="0" y="4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66"/>
                <p:cNvSpPr>
                  <a:spLocks/>
                </p:cNvSpPr>
                <p:nvPr/>
              </p:nvSpPr>
              <p:spPr bwMode="auto">
                <a:xfrm>
                  <a:off x="4057" y="2624"/>
                  <a:ext cx="17" cy="118"/>
                </a:xfrm>
                <a:custGeom>
                  <a:avLst/>
                  <a:gdLst>
                    <a:gd name="T0" fmla="*/ 16 w 17"/>
                    <a:gd name="T1" fmla="*/ 0 h 118"/>
                    <a:gd name="T2" fmla="*/ 16 w 17"/>
                    <a:gd name="T3" fmla="*/ 117 h 118"/>
                    <a:gd name="T4" fmla="*/ 0 w 17"/>
                    <a:gd name="T5" fmla="*/ 117 h 118"/>
                    <a:gd name="T6" fmla="*/ 0 w 17"/>
                    <a:gd name="T7" fmla="*/ 0 h 118"/>
                    <a:gd name="T8" fmla="*/ 16 w 17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18"/>
                    <a:gd name="T17" fmla="*/ 17 w 17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18">
                      <a:moveTo>
                        <a:pt x="16" y="0"/>
                      </a:moveTo>
                      <a:lnTo>
                        <a:pt x="16" y="117"/>
                      </a:ln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B47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67"/>
                <p:cNvSpPr>
                  <a:spLocks/>
                </p:cNvSpPr>
                <p:nvPr/>
              </p:nvSpPr>
              <p:spPr bwMode="auto">
                <a:xfrm>
                  <a:off x="4017" y="2624"/>
                  <a:ext cx="41" cy="118"/>
                </a:xfrm>
                <a:custGeom>
                  <a:avLst/>
                  <a:gdLst>
                    <a:gd name="T0" fmla="*/ 40 w 41"/>
                    <a:gd name="T1" fmla="*/ 0 h 118"/>
                    <a:gd name="T2" fmla="*/ 0 w 41"/>
                    <a:gd name="T3" fmla="*/ 4 h 118"/>
                    <a:gd name="T4" fmla="*/ 0 w 41"/>
                    <a:gd name="T5" fmla="*/ 114 h 118"/>
                    <a:gd name="T6" fmla="*/ 40 w 41"/>
                    <a:gd name="T7" fmla="*/ 117 h 118"/>
                    <a:gd name="T8" fmla="*/ 40 w 41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118"/>
                    <a:gd name="T17" fmla="*/ 41 w 41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118">
                      <a:moveTo>
                        <a:pt x="40" y="0"/>
                      </a:moveTo>
                      <a:lnTo>
                        <a:pt x="0" y="4"/>
                      </a:lnTo>
                      <a:lnTo>
                        <a:pt x="0" y="114"/>
                      </a:lnTo>
                      <a:lnTo>
                        <a:pt x="40" y="117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FAA3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68"/>
                <p:cNvSpPr>
                  <a:spLocks/>
                </p:cNvSpPr>
                <p:nvPr/>
              </p:nvSpPr>
              <p:spPr bwMode="auto">
                <a:xfrm>
                  <a:off x="4025" y="2676"/>
                  <a:ext cx="26" cy="65"/>
                </a:xfrm>
                <a:custGeom>
                  <a:avLst/>
                  <a:gdLst>
                    <a:gd name="T0" fmla="*/ 0 w 26"/>
                    <a:gd name="T1" fmla="*/ 0 h 65"/>
                    <a:gd name="T2" fmla="*/ 25 w 26"/>
                    <a:gd name="T3" fmla="*/ 0 h 65"/>
                    <a:gd name="T4" fmla="*/ 25 w 26"/>
                    <a:gd name="T5" fmla="*/ 64 h 65"/>
                    <a:gd name="T6" fmla="*/ 0 w 26"/>
                    <a:gd name="T7" fmla="*/ 61 h 65"/>
                    <a:gd name="T8" fmla="*/ 0 w 26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65"/>
                    <a:gd name="T17" fmla="*/ 26 w 26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65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5" y="64"/>
                      </a:lnTo>
                      <a:lnTo>
                        <a:pt x="0" y="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69"/>
                <p:cNvSpPr>
                  <a:spLocks/>
                </p:cNvSpPr>
                <p:nvPr/>
              </p:nvSpPr>
              <p:spPr bwMode="auto">
                <a:xfrm>
                  <a:off x="4025" y="2676"/>
                  <a:ext cx="17" cy="65"/>
                </a:xfrm>
                <a:custGeom>
                  <a:avLst/>
                  <a:gdLst>
                    <a:gd name="T0" fmla="*/ 0 w 17"/>
                    <a:gd name="T1" fmla="*/ 63 h 65"/>
                    <a:gd name="T2" fmla="*/ 0 w 17"/>
                    <a:gd name="T3" fmla="*/ 0 h 65"/>
                    <a:gd name="T4" fmla="*/ 16 w 17"/>
                    <a:gd name="T5" fmla="*/ 19 h 65"/>
                    <a:gd name="T6" fmla="*/ 16 w 17"/>
                    <a:gd name="T7" fmla="*/ 64 h 65"/>
                    <a:gd name="T8" fmla="*/ 0 w 17"/>
                    <a:gd name="T9" fmla="*/ 63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65"/>
                    <a:gd name="T17" fmla="*/ 17 w 17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65">
                      <a:moveTo>
                        <a:pt x="0" y="63"/>
                      </a:moveTo>
                      <a:lnTo>
                        <a:pt x="0" y="0"/>
                      </a:lnTo>
                      <a:lnTo>
                        <a:pt x="16" y="19"/>
                      </a:lnTo>
                      <a:lnTo>
                        <a:pt x="16" y="64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70"/>
                <p:cNvSpPr>
                  <a:spLocks/>
                </p:cNvSpPr>
                <p:nvPr/>
              </p:nvSpPr>
              <p:spPr bwMode="auto">
                <a:xfrm>
                  <a:off x="4025" y="2673"/>
                  <a:ext cx="26" cy="17"/>
                </a:xfrm>
                <a:custGeom>
                  <a:avLst/>
                  <a:gdLst>
                    <a:gd name="T0" fmla="*/ 0 w 26"/>
                    <a:gd name="T1" fmla="*/ 16 h 17"/>
                    <a:gd name="T2" fmla="*/ 25 w 26"/>
                    <a:gd name="T3" fmla="*/ 16 h 17"/>
                    <a:gd name="T4" fmla="*/ 25 w 26"/>
                    <a:gd name="T5" fmla="*/ 0 h 17"/>
                    <a:gd name="T6" fmla="*/ 0 w 26"/>
                    <a:gd name="T7" fmla="*/ 0 h 17"/>
                    <a:gd name="T8" fmla="*/ 0 w 26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7"/>
                    <a:gd name="T17" fmla="*/ 26 w 26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7">
                      <a:moveTo>
                        <a:pt x="0" y="16"/>
                      </a:moveTo>
                      <a:lnTo>
                        <a:pt x="25" y="16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71"/>
                <p:cNvSpPr>
                  <a:spLocks/>
                </p:cNvSpPr>
                <p:nvPr/>
              </p:nvSpPr>
              <p:spPr bwMode="auto">
                <a:xfrm>
                  <a:off x="4029" y="2695"/>
                  <a:ext cx="22" cy="46"/>
                </a:xfrm>
                <a:custGeom>
                  <a:avLst/>
                  <a:gdLst>
                    <a:gd name="T0" fmla="*/ 0 w 22"/>
                    <a:gd name="T1" fmla="*/ 0 h 46"/>
                    <a:gd name="T2" fmla="*/ 21 w 22"/>
                    <a:gd name="T3" fmla="*/ 0 h 46"/>
                    <a:gd name="T4" fmla="*/ 21 w 22"/>
                    <a:gd name="T5" fmla="*/ 45 h 46"/>
                    <a:gd name="T6" fmla="*/ 0 w 22"/>
                    <a:gd name="T7" fmla="*/ 45 h 46"/>
                    <a:gd name="T8" fmla="*/ 0 w 22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46"/>
                    <a:gd name="T17" fmla="*/ 22 w 22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46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72"/>
                <p:cNvSpPr>
                  <a:spLocks/>
                </p:cNvSpPr>
                <p:nvPr/>
              </p:nvSpPr>
              <p:spPr bwMode="auto">
                <a:xfrm>
                  <a:off x="4286" y="2670"/>
                  <a:ext cx="17" cy="84"/>
                </a:xfrm>
                <a:custGeom>
                  <a:avLst/>
                  <a:gdLst>
                    <a:gd name="T0" fmla="*/ 0 w 17"/>
                    <a:gd name="T1" fmla="*/ 0 h 84"/>
                    <a:gd name="T2" fmla="*/ 0 w 17"/>
                    <a:gd name="T3" fmla="*/ 82 h 84"/>
                    <a:gd name="T4" fmla="*/ 16 w 17"/>
                    <a:gd name="T5" fmla="*/ 83 h 84"/>
                    <a:gd name="T6" fmla="*/ 16 w 17"/>
                    <a:gd name="T7" fmla="*/ 18 h 84"/>
                    <a:gd name="T8" fmla="*/ 0 w 17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84"/>
                    <a:gd name="T17" fmla="*/ 17 w 17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84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16" y="83"/>
                      </a:lnTo>
                      <a:lnTo>
                        <a:pt x="16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73"/>
                <p:cNvSpPr>
                  <a:spLocks/>
                </p:cNvSpPr>
                <p:nvPr/>
              </p:nvSpPr>
              <p:spPr bwMode="auto">
                <a:xfrm>
                  <a:off x="4286" y="2660"/>
                  <a:ext cx="65" cy="17"/>
                </a:xfrm>
                <a:custGeom>
                  <a:avLst/>
                  <a:gdLst>
                    <a:gd name="T0" fmla="*/ 0 w 65"/>
                    <a:gd name="T1" fmla="*/ 16 h 17"/>
                    <a:gd name="T2" fmla="*/ 64 w 65"/>
                    <a:gd name="T3" fmla="*/ 12 h 17"/>
                    <a:gd name="T4" fmla="*/ 64 w 65"/>
                    <a:gd name="T5" fmla="*/ 0 h 17"/>
                    <a:gd name="T6" fmla="*/ 0 w 65"/>
                    <a:gd name="T7" fmla="*/ 2 h 17"/>
                    <a:gd name="T8" fmla="*/ 0 w 65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7"/>
                    <a:gd name="T17" fmla="*/ 65 w 6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7">
                      <a:moveTo>
                        <a:pt x="0" y="16"/>
                      </a:moveTo>
                      <a:lnTo>
                        <a:pt x="64" y="12"/>
                      </a:lnTo>
                      <a:lnTo>
                        <a:pt x="64" y="0"/>
                      </a:lnTo>
                      <a:lnTo>
                        <a:pt x="0" y="2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583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74"/>
                <p:cNvSpPr>
                  <a:spLocks/>
                </p:cNvSpPr>
                <p:nvPr/>
              </p:nvSpPr>
              <p:spPr bwMode="auto">
                <a:xfrm>
                  <a:off x="4286" y="2668"/>
                  <a:ext cx="65" cy="26"/>
                </a:xfrm>
                <a:custGeom>
                  <a:avLst/>
                  <a:gdLst>
                    <a:gd name="T0" fmla="*/ 0 w 65"/>
                    <a:gd name="T1" fmla="*/ 1 h 26"/>
                    <a:gd name="T2" fmla="*/ 4 w 65"/>
                    <a:gd name="T3" fmla="*/ 24 h 26"/>
                    <a:gd name="T4" fmla="*/ 64 w 65"/>
                    <a:gd name="T5" fmla="*/ 25 h 26"/>
                    <a:gd name="T6" fmla="*/ 64 w 65"/>
                    <a:gd name="T7" fmla="*/ 0 h 26"/>
                    <a:gd name="T8" fmla="*/ 0 w 65"/>
                    <a:gd name="T9" fmla="*/ 1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6"/>
                    <a:gd name="T17" fmla="*/ 65 w 6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6">
                      <a:moveTo>
                        <a:pt x="0" y="1"/>
                      </a:moveTo>
                      <a:lnTo>
                        <a:pt x="4" y="24"/>
                      </a:lnTo>
                      <a:lnTo>
                        <a:pt x="64" y="25"/>
                      </a:lnTo>
                      <a:lnTo>
                        <a:pt x="64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75"/>
                <p:cNvSpPr>
                  <a:spLocks/>
                </p:cNvSpPr>
                <p:nvPr/>
              </p:nvSpPr>
              <p:spPr bwMode="auto">
                <a:xfrm>
                  <a:off x="4068" y="2662"/>
                  <a:ext cx="203" cy="21"/>
                </a:xfrm>
                <a:custGeom>
                  <a:avLst/>
                  <a:gdLst>
                    <a:gd name="T0" fmla="*/ 0 w 203"/>
                    <a:gd name="T1" fmla="*/ 10 h 21"/>
                    <a:gd name="T2" fmla="*/ 202 w 203"/>
                    <a:gd name="T3" fmla="*/ 0 h 21"/>
                    <a:gd name="T4" fmla="*/ 202 w 203"/>
                    <a:gd name="T5" fmla="*/ 11 h 21"/>
                    <a:gd name="T6" fmla="*/ 0 w 203"/>
                    <a:gd name="T7" fmla="*/ 20 h 21"/>
                    <a:gd name="T8" fmla="*/ 0 w 203"/>
                    <a:gd name="T9" fmla="*/ 1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3"/>
                    <a:gd name="T16" fmla="*/ 0 h 21"/>
                    <a:gd name="T17" fmla="*/ 203 w 203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3" h="21">
                      <a:moveTo>
                        <a:pt x="0" y="10"/>
                      </a:moveTo>
                      <a:lnTo>
                        <a:pt x="202" y="0"/>
                      </a:lnTo>
                      <a:lnTo>
                        <a:pt x="202" y="11"/>
                      </a:lnTo>
                      <a:lnTo>
                        <a:pt x="0" y="2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76"/>
                <p:cNvSpPr>
                  <a:spLocks/>
                </p:cNvSpPr>
                <p:nvPr/>
              </p:nvSpPr>
              <p:spPr bwMode="auto">
                <a:xfrm>
                  <a:off x="4460" y="2656"/>
                  <a:ext cx="17" cy="84"/>
                </a:xfrm>
                <a:custGeom>
                  <a:avLst/>
                  <a:gdLst>
                    <a:gd name="T0" fmla="*/ 0 w 17"/>
                    <a:gd name="T1" fmla="*/ 0 h 84"/>
                    <a:gd name="T2" fmla="*/ 16 w 17"/>
                    <a:gd name="T3" fmla="*/ 12 h 84"/>
                    <a:gd name="T4" fmla="*/ 16 w 17"/>
                    <a:gd name="T5" fmla="*/ 79 h 84"/>
                    <a:gd name="T6" fmla="*/ 0 w 17"/>
                    <a:gd name="T7" fmla="*/ 83 h 84"/>
                    <a:gd name="T8" fmla="*/ 0 w 17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84"/>
                    <a:gd name="T17" fmla="*/ 17 w 17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84">
                      <a:moveTo>
                        <a:pt x="0" y="0"/>
                      </a:moveTo>
                      <a:lnTo>
                        <a:pt x="16" y="12"/>
                      </a:lnTo>
                      <a:lnTo>
                        <a:pt x="16" y="79"/>
                      </a:lnTo>
                      <a:lnTo>
                        <a:pt x="0" y="8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870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77"/>
                <p:cNvSpPr>
                  <a:spLocks/>
                </p:cNvSpPr>
                <p:nvPr/>
              </p:nvSpPr>
              <p:spPr bwMode="auto">
                <a:xfrm>
                  <a:off x="4116" y="2713"/>
                  <a:ext cx="17" cy="30"/>
                </a:xfrm>
                <a:custGeom>
                  <a:avLst/>
                  <a:gdLst>
                    <a:gd name="T0" fmla="*/ 0 w 17"/>
                    <a:gd name="T1" fmla="*/ 29 h 30"/>
                    <a:gd name="T2" fmla="*/ 0 w 17"/>
                    <a:gd name="T3" fmla="*/ 0 h 30"/>
                    <a:gd name="T4" fmla="*/ 16 w 17"/>
                    <a:gd name="T5" fmla="*/ 0 h 30"/>
                    <a:gd name="T6" fmla="*/ 16 w 17"/>
                    <a:gd name="T7" fmla="*/ 29 h 30"/>
                    <a:gd name="T8" fmla="*/ 0 w 17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0"/>
                    <a:gd name="T17" fmla="*/ 17 w 17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0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9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78"/>
                <p:cNvSpPr>
                  <a:spLocks/>
                </p:cNvSpPr>
                <p:nvPr/>
              </p:nvSpPr>
              <p:spPr bwMode="auto">
                <a:xfrm>
                  <a:off x="4256" y="2708"/>
                  <a:ext cx="17" cy="38"/>
                </a:xfrm>
                <a:custGeom>
                  <a:avLst/>
                  <a:gdLst>
                    <a:gd name="T0" fmla="*/ 0 w 17"/>
                    <a:gd name="T1" fmla="*/ 0 h 38"/>
                    <a:gd name="T2" fmla="*/ 0 w 17"/>
                    <a:gd name="T3" fmla="*/ 37 h 38"/>
                    <a:gd name="T4" fmla="*/ 16 w 17"/>
                    <a:gd name="T5" fmla="*/ 37 h 38"/>
                    <a:gd name="T6" fmla="*/ 16 w 17"/>
                    <a:gd name="T7" fmla="*/ 0 h 38"/>
                    <a:gd name="T8" fmla="*/ 0 w 1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8"/>
                    <a:gd name="T17" fmla="*/ 17 w 1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8">
                      <a:moveTo>
                        <a:pt x="0" y="0"/>
                      </a:moveTo>
                      <a:lnTo>
                        <a:pt x="0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296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79"/>
                <p:cNvSpPr>
                  <a:spLocks/>
                </p:cNvSpPr>
                <p:nvPr/>
              </p:nvSpPr>
              <p:spPr bwMode="auto">
                <a:xfrm>
                  <a:off x="4259" y="2713"/>
                  <a:ext cx="17" cy="39"/>
                </a:xfrm>
                <a:custGeom>
                  <a:avLst/>
                  <a:gdLst>
                    <a:gd name="T0" fmla="*/ 0 w 17"/>
                    <a:gd name="T1" fmla="*/ 38 h 39"/>
                    <a:gd name="T2" fmla="*/ 0 w 17"/>
                    <a:gd name="T3" fmla="*/ 0 h 39"/>
                    <a:gd name="T4" fmla="*/ 16 w 17"/>
                    <a:gd name="T5" fmla="*/ 0 h 39"/>
                    <a:gd name="T6" fmla="*/ 16 w 17"/>
                    <a:gd name="T7" fmla="*/ 38 h 39"/>
                    <a:gd name="T8" fmla="*/ 0 w 17"/>
                    <a:gd name="T9" fmla="*/ 38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9"/>
                    <a:gd name="T17" fmla="*/ 17 w 17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9">
                      <a:moveTo>
                        <a:pt x="0" y="3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38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0"/>
                <p:cNvSpPr>
                  <a:spLocks/>
                </p:cNvSpPr>
                <p:nvPr/>
              </p:nvSpPr>
              <p:spPr bwMode="auto">
                <a:xfrm>
                  <a:off x="4186" y="2713"/>
                  <a:ext cx="17" cy="36"/>
                </a:xfrm>
                <a:custGeom>
                  <a:avLst/>
                  <a:gdLst>
                    <a:gd name="T0" fmla="*/ 0 w 17"/>
                    <a:gd name="T1" fmla="*/ 35 h 36"/>
                    <a:gd name="T2" fmla="*/ 0 w 17"/>
                    <a:gd name="T3" fmla="*/ 0 h 36"/>
                    <a:gd name="T4" fmla="*/ 16 w 17"/>
                    <a:gd name="T5" fmla="*/ 0 h 36"/>
                    <a:gd name="T6" fmla="*/ 16 w 17"/>
                    <a:gd name="T7" fmla="*/ 35 h 36"/>
                    <a:gd name="T8" fmla="*/ 0 w 17"/>
                    <a:gd name="T9" fmla="*/ 35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6"/>
                    <a:gd name="T17" fmla="*/ 17 w 1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3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D1E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1"/>
                <p:cNvSpPr>
                  <a:spLocks/>
                </p:cNvSpPr>
                <p:nvPr/>
              </p:nvSpPr>
              <p:spPr bwMode="auto">
                <a:xfrm>
                  <a:off x="4372" y="2660"/>
                  <a:ext cx="62" cy="95"/>
                </a:xfrm>
                <a:custGeom>
                  <a:avLst/>
                  <a:gdLst>
                    <a:gd name="T0" fmla="*/ 0 w 62"/>
                    <a:gd name="T1" fmla="*/ 0 h 95"/>
                    <a:gd name="T2" fmla="*/ 61 w 62"/>
                    <a:gd name="T3" fmla="*/ 6 h 95"/>
                    <a:gd name="T4" fmla="*/ 61 w 62"/>
                    <a:gd name="T5" fmla="*/ 90 h 95"/>
                    <a:gd name="T6" fmla="*/ 0 w 62"/>
                    <a:gd name="T7" fmla="*/ 94 h 95"/>
                    <a:gd name="T8" fmla="*/ 0 w 62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95"/>
                    <a:gd name="T17" fmla="*/ 62 w 62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95">
                      <a:moveTo>
                        <a:pt x="0" y="0"/>
                      </a:moveTo>
                      <a:lnTo>
                        <a:pt x="61" y="6"/>
                      </a:lnTo>
                      <a:lnTo>
                        <a:pt x="61" y="90"/>
                      </a:lnTo>
                      <a:lnTo>
                        <a:pt x="0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82"/>
                <p:cNvSpPr>
                  <a:spLocks/>
                </p:cNvSpPr>
                <p:nvPr/>
              </p:nvSpPr>
              <p:spPr bwMode="auto">
                <a:xfrm>
                  <a:off x="4372" y="2660"/>
                  <a:ext cx="62" cy="17"/>
                </a:xfrm>
                <a:custGeom>
                  <a:avLst/>
                  <a:gdLst>
                    <a:gd name="T0" fmla="*/ 0 w 62"/>
                    <a:gd name="T1" fmla="*/ 0 h 17"/>
                    <a:gd name="T2" fmla="*/ 61 w 62"/>
                    <a:gd name="T3" fmla="*/ 8 h 17"/>
                    <a:gd name="T4" fmla="*/ 61 w 62"/>
                    <a:gd name="T5" fmla="*/ 16 h 17"/>
                    <a:gd name="T6" fmla="*/ 0 w 62"/>
                    <a:gd name="T7" fmla="*/ 8 h 17"/>
                    <a:gd name="T8" fmla="*/ 0 w 62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7"/>
                    <a:gd name="T17" fmla="*/ 62 w 62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7">
                      <a:moveTo>
                        <a:pt x="0" y="0"/>
                      </a:moveTo>
                      <a:lnTo>
                        <a:pt x="61" y="8"/>
                      </a:lnTo>
                      <a:lnTo>
                        <a:pt x="61" y="16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870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83"/>
                <p:cNvSpPr>
                  <a:spLocks/>
                </p:cNvSpPr>
                <p:nvPr/>
              </p:nvSpPr>
              <p:spPr bwMode="auto">
                <a:xfrm>
                  <a:off x="4372" y="2694"/>
                  <a:ext cx="62" cy="61"/>
                </a:xfrm>
                <a:custGeom>
                  <a:avLst/>
                  <a:gdLst>
                    <a:gd name="T0" fmla="*/ 0 w 62"/>
                    <a:gd name="T1" fmla="*/ 0 h 61"/>
                    <a:gd name="T2" fmla="*/ 61 w 62"/>
                    <a:gd name="T3" fmla="*/ 4 h 61"/>
                    <a:gd name="T4" fmla="*/ 61 w 62"/>
                    <a:gd name="T5" fmla="*/ 56 h 61"/>
                    <a:gd name="T6" fmla="*/ 0 w 62"/>
                    <a:gd name="T7" fmla="*/ 60 h 61"/>
                    <a:gd name="T8" fmla="*/ 0 w 62"/>
                    <a:gd name="T9" fmla="*/ 0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61"/>
                    <a:gd name="T17" fmla="*/ 62 w 6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61">
                      <a:moveTo>
                        <a:pt x="0" y="0"/>
                      </a:moveTo>
                      <a:lnTo>
                        <a:pt x="61" y="4"/>
                      </a:lnTo>
                      <a:lnTo>
                        <a:pt x="61" y="56"/>
                      </a:lnTo>
                      <a:lnTo>
                        <a:pt x="0" y="6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AB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84"/>
                <p:cNvSpPr>
                  <a:spLocks/>
                </p:cNvSpPr>
                <p:nvPr/>
              </p:nvSpPr>
              <p:spPr bwMode="auto">
                <a:xfrm>
                  <a:off x="4358" y="2729"/>
                  <a:ext cx="17" cy="47"/>
                </a:xfrm>
                <a:custGeom>
                  <a:avLst/>
                  <a:gdLst>
                    <a:gd name="T0" fmla="*/ 0 w 17"/>
                    <a:gd name="T1" fmla="*/ 0 h 47"/>
                    <a:gd name="T2" fmla="*/ 0 w 17"/>
                    <a:gd name="T3" fmla="*/ 0 h 47"/>
                    <a:gd name="T4" fmla="*/ 1 w 17"/>
                    <a:gd name="T5" fmla="*/ 6 h 47"/>
                    <a:gd name="T6" fmla="*/ 2 w 17"/>
                    <a:gd name="T7" fmla="*/ 11 h 47"/>
                    <a:gd name="T8" fmla="*/ 5 w 17"/>
                    <a:gd name="T9" fmla="*/ 14 h 47"/>
                    <a:gd name="T10" fmla="*/ 5 w 17"/>
                    <a:gd name="T11" fmla="*/ 16 h 47"/>
                    <a:gd name="T12" fmla="*/ 5 w 17"/>
                    <a:gd name="T13" fmla="*/ 20 h 47"/>
                    <a:gd name="T14" fmla="*/ 5 w 17"/>
                    <a:gd name="T15" fmla="*/ 22 h 47"/>
                    <a:gd name="T16" fmla="*/ 5 w 17"/>
                    <a:gd name="T17" fmla="*/ 28 h 47"/>
                    <a:gd name="T18" fmla="*/ 5 w 17"/>
                    <a:gd name="T19" fmla="*/ 30 h 47"/>
                    <a:gd name="T20" fmla="*/ 5 w 17"/>
                    <a:gd name="T21" fmla="*/ 40 h 47"/>
                    <a:gd name="T22" fmla="*/ 5 w 17"/>
                    <a:gd name="T23" fmla="*/ 42 h 47"/>
                    <a:gd name="T24" fmla="*/ 5 w 17"/>
                    <a:gd name="T25" fmla="*/ 44 h 47"/>
                    <a:gd name="T26" fmla="*/ 5 w 17"/>
                    <a:gd name="T27" fmla="*/ 46 h 47"/>
                    <a:gd name="T28" fmla="*/ 7 w 17"/>
                    <a:gd name="T29" fmla="*/ 46 h 47"/>
                    <a:gd name="T30" fmla="*/ 7 w 17"/>
                    <a:gd name="T31" fmla="*/ 40 h 47"/>
                    <a:gd name="T32" fmla="*/ 7 w 17"/>
                    <a:gd name="T33" fmla="*/ 30 h 47"/>
                    <a:gd name="T34" fmla="*/ 7 w 17"/>
                    <a:gd name="T35" fmla="*/ 26 h 47"/>
                    <a:gd name="T36" fmla="*/ 8 w 17"/>
                    <a:gd name="T37" fmla="*/ 21 h 47"/>
                    <a:gd name="T38" fmla="*/ 8 w 17"/>
                    <a:gd name="T39" fmla="*/ 17 h 47"/>
                    <a:gd name="T40" fmla="*/ 10 w 17"/>
                    <a:gd name="T41" fmla="*/ 13 h 47"/>
                    <a:gd name="T42" fmla="*/ 10 w 17"/>
                    <a:gd name="T43" fmla="*/ 11 h 47"/>
                    <a:gd name="T44" fmla="*/ 12 w 17"/>
                    <a:gd name="T45" fmla="*/ 6 h 47"/>
                    <a:gd name="T46" fmla="*/ 16 w 17"/>
                    <a:gd name="T47" fmla="*/ 2 h 47"/>
                    <a:gd name="T48" fmla="*/ 13 w 17"/>
                    <a:gd name="T49" fmla="*/ 2 h 47"/>
                    <a:gd name="T50" fmla="*/ 10 w 17"/>
                    <a:gd name="T51" fmla="*/ 9 h 47"/>
                    <a:gd name="T52" fmla="*/ 11 w 17"/>
                    <a:gd name="T53" fmla="*/ 5 h 47"/>
                    <a:gd name="T54" fmla="*/ 11 w 17"/>
                    <a:gd name="T55" fmla="*/ 2 h 47"/>
                    <a:gd name="T56" fmla="*/ 11 w 17"/>
                    <a:gd name="T57" fmla="*/ 1 h 47"/>
                    <a:gd name="T58" fmla="*/ 10 w 17"/>
                    <a:gd name="T59" fmla="*/ 5 h 47"/>
                    <a:gd name="T60" fmla="*/ 10 w 17"/>
                    <a:gd name="T61" fmla="*/ 9 h 47"/>
                    <a:gd name="T62" fmla="*/ 8 w 17"/>
                    <a:gd name="T63" fmla="*/ 12 h 47"/>
                    <a:gd name="T64" fmla="*/ 8 w 17"/>
                    <a:gd name="T65" fmla="*/ 14 h 47"/>
                    <a:gd name="T66" fmla="*/ 7 w 17"/>
                    <a:gd name="T67" fmla="*/ 18 h 47"/>
                    <a:gd name="T68" fmla="*/ 7 w 17"/>
                    <a:gd name="T69" fmla="*/ 23 h 47"/>
                    <a:gd name="T70" fmla="*/ 7 w 17"/>
                    <a:gd name="T71" fmla="*/ 16 h 47"/>
                    <a:gd name="T72" fmla="*/ 7 w 17"/>
                    <a:gd name="T73" fmla="*/ 13 h 47"/>
                    <a:gd name="T74" fmla="*/ 7 w 17"/>
                    <a:gd name="T75" fmla="*/ 9 h 47"/>
                    <a:gd name="T76" fmla="*/ 8 w 17"/>
                    <a:gd name="T77" fmla="*/ 4 h 47"/>
                    <a:gd name="T78" fmla="*/ 8 w 17"/>
                    <a:gd name="T79" fmla="*/ 1 h 47"/>
                    <a:gd name="T80" fmla="*/ 8 w 17"/>
                    <a:gd name="T81" fmla="*/ 1 h 47"/>
                    <a:gd name="T82" fmla="*/ 7 w 17"/>
                    <a:gd name="T83" fmla="*/ 8 h 47"/>
                    <a:gd name="T84" fmla="*/ 7 w 17"/>
                    <a:gd name="T85" fmla="*/ 11 h 47"/>
                    <a:gd name="T86" fmla="*/ 5 w 17"/>
                    <a:gd name="T87" fmla="*/ 5 h 47"/>
                    <a:gd name="T88" fmla="*/ 5 w 17"/>
                    <a:gd name="T89" fmla="*/ 1 h 47"/>
                    <a:gd name="T90" fmla="*/ 5 w 17"/>
                    <a:gd name="T91" fmla="*/ 5 h 47"/>
                    <a:gd name="T92" fmla="*/ 6 w 17"/>
                    <a:gd name="T93" fmla="*/ 11 h 47"/>
                    <a:gd name="T94" fmla="*/ 6 w 17"/>
                    <a:gd name="T95" fmla="*/ 16 h 47"/>
                    <a:gd name="T96" fmla="*/ 6 w 17"/>
                    <a:gd name="T97" fmla="*/ 17 h 47"/>
                    <a:gd name="T98" fmla="*/ 6 w 17"/>
                    <a:gd name="T99" fmla="*/ 25 h 47"/>
                    <a:gd name="T100" fmla="*/ 5 w 17"/>
                    <a:gd name="T101" fmla="*/ 17 h 47"/>
                    <a:gd name="T102" fmla="*/ 5 w 17"/>
                    <a:gd name="T103" fmla="*/ 12 h 47"/>
                    <a:gd name="T104" fmla="*/ 5 w 17"/>
                    <a:gd name="T105" fmla="*/ 0 h 47"/>
                    <a:gd name="T106" fmla="*/ 2 w 17"/>
                    <a:gd name="T107" fmla="*/ 0 h 47"/>
                    <a:gd name="T108" fmla="*/ 5 w 17"/>
                    <a:gd name="T109" fmla="*/ 11 h 47"/>
                    <a:gd name="T110" fmla="*/ 1 w 17"/>
                    <a:gd name="T111" fmla="*/ 3 h 47"/>
                    <a:gd name="T112" fmla="*/ 0 w 17"/>
                    <a:gd name="T113" fmla="*/ 0 h 47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7"/>
                    <a:gd name="T172" fmla="*/ 0 h 47"/>
                    <a:gd name="T173" fmla="*/ 17 w 17"/>
                    <a:gd name="T174" fmla="*/ 47 h 47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7" h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5" y="20"/>
                      </a:lnTo>
                      <a:lnTo>
                        <a:pt x="5" y="22"/>
                      </a:lnTo>
                      <a:lnTo>
                        <a:pt x="5" y="28"/>
                      </a:lnTo>
                      <a:lnTo>
                        <a:pt x="5" y="30"/>
                      </a:lnTo>
                      <a:lnTo>
                        <a:pt x="5" y="40"/>
                      </a:lnTo>
                      <a:lnTo>
                        <a:pt x="5" y="42"/>
                      </a:lnTo>
                      <a:lnTo>
                        <a:pt x="5" y="44"/>
                      </a:lnTo>
                      <a:lnTo>
                        <a:pt x="5" y="46"/>
                      </a:lnTo>
                      <a:lnTo>
                        <a:pt x="7" y="46"/>
                      </a:lnTo>
                      <a:lnTo>
                        <a:pt x="7" y="40"/>
                      </a:lnTo>
                      <a:lnTo>
                        <a:pt x="7" y="30"/>
                      </a:lnTo>
                      <a:lnTo>
                        <a:pt x="7" y="26"/>
                      </a:lnTo>
                      <a:lnTo>
                        <a:pt x="8" y="21"/>
                      </a:lnTo>
                      <a:lnTo>
                        <a:pt x="8" y="17"/>
                      </a:lnTo>
                      <a:lnTo>
                        <a:pt x="10" y="13"/>
                      </a:lnTo>
                      <a:lnTo>
                        <a:pt x="10" y="11"/>
                      </a:lnTo>
                      <a:lnTo>
                        <a:pt x="12" y="6"/>
                      </a:lnTo>
                      <a:lnTo>
                        <a:pt x="16" y="2"/>
                      </a:lnTo>
                      <a:lnTo>
                        <a:pt x="13" y="2"/>
                      </a:lnTo>
                      <a:lnTo>
                        <a:pt x="10" y="9"/>
                      </a:lnTo>
                      <a:lnTo>
                        <a:pt x="11" y="5"/>
                      </a:lnTo>
                      <a:lnTo>
                        <a:pt x="11" y="2"/>
                      </a:lnTo>
                      <a:lnTo>
                        <a:pt x="11" y="1"/>
                      </a:lnTo>
                      <a:lnTo>
                        <a:pt x="10" y="5"/>
                      </a:lnTo>
                      <a:lnTo>
                        <a:pt x="10" y="9"/>
                      </a:lnTo>
                      <a:lnTo>
                        <a:pt x="8" y="12"/>
                      </a:lnTo>
                      <a:lnTo>
                        <a:pt x="8" y="14"/>
                      </a:lnTo>
                      <a:lnTo>
                        <a:pt x="7" y="18"/>
                      </a:lnTo>
                      <a:lnTo>
                        <a:pt x="7" y="23"/>
                      </a:lnTo>
                      <a:lnTo>
                        <a:pt x="7" y="16"/>
                      </a:lnTo>
                      <a:lnTo>
                        <a:pt x="7" y="13"/>
                      </a:lnTo>
                      <a:lnTo>
                        <a:pt x="7" y="9"/>
                      </a:lnTo>
                      <a:lnTo>
                        <a:pt x="8" y="4"/>
                      </a:lnTo>
                      <a:lnTo>
                        <a:pt x="8" y="1"/>
                      </a:lnTo>
                      <a:lnTo>
                        <a:pt x="7" y="8"/>
                      </a:lnTo>
                      <a:lnTo>
                        <a:pt x="7" y="11"/>
                      </a:lnTo>
                      <a:lnTo>
                        <a:pt x="5" y="5"/>
                      </a:lnTo>
                      <a:lnTo>
                        <a:pt x="5" y="1"/>
                      </a:lnTo>
                      <a:lnTo>
                        <a:pt x="5" y="5"/>
                      </a:lnTo>
                      <a:lnTo>
                        <a:pt x="6" y="11"/>
                      </a:lnTo>
                      <a:lnTo>
                        <a:pt x="6" y="16"/>
                      </a:lnTo>
                      <a:lnTo>
                        <a:pt x="6" y="17"/>
                      </a:lnTo>
                      <a:lnTo>
                        <a:pt x="6" y="25"/>
                      </a:lnTo>
                      <a:lnTo>
                        <a:pt x="5" y="17"/>
                      </a:lnTo>
                      <a:lnTo>
                        <a:pt x="5" y="1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5" y="11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75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85"/>
                <p:cNvSpPr>
                  <a:spLocks/>
                </p:cNvSpPr>
                <p:nvPr/>
              </p:nvSpPr>
              <p:spPr bwMode="auto">
                <a:xfrm>
                  <a:off x="4344" y="2671"/>
                  <a:ext cx="37" cy="69"/>
                </a:xfrm>
                <a:custGeom>
                  <a:avLst/>
                  <a:gdLst>
                    <a:gd name="T0" fmla="*/ 26 w 37"/>
                    <a:gd name="T1" fmla="*/ 66 h 69"/>
                    <a:gd name="T2" fmla="*/ 30 w 37"/>
                    <a:gd name="T3" fmla="*/ 65 h 69"/>
                    <a:gd name="T4" fmla="*/ 30 w 37"/>
                    <a:gd name="T5" fmla="*/ 62 h 69"/>
                    <a:gd name="T6" fmla="*/ 32 w 37"/>
                    <a:gd name="T7" fmla="*/ 57 h 69"/>
                    <a:gd name="T8" fmla="*/ 31 w 37"/>
                    <a:gd name="T9" fmla="*/ 53 h 69"/>
                    <a:gd name="T10" fmla="*/ 30 w 37"/>
                    <a:gd name="T11" fmla="*/ 49 h 69"/>
                    <a:gd name="T12" fmla="*/ 29 w 37"/>
                    <a:gd name="T13" fmla="*/ 44 h 69"/>
                    <a:gd name="T14" fmla="*/ 36 w 37"/>
                    <a:gd name="T15" fmla="*/ 41 h 69"/>
                    <a:gd name="T16" fmla="*/ 33 w 37"/>
                    <a:gd name="T17" fmla="*/ 39 h 69"/>
                    <a:gd name="T18" fmla="*/ 28 w 37"/>
                    <a:gd name="T19" fmla="*/ 38 h 69"/>
                    <a:gd name="T20" fmla="*/ 30 w 37"/>
                    <a:gd name="T21" fmla="*/ 34 h 69"/>
                    <a:gd name="T22" fmla="*/ 29 w 37"/>
                    <a:gd name="T23" fmla="*/ 29 h 69"/>
                    <a:gd name="T24" fmla="*/ 31 w 37"/>
                    <a:gd name="T25" fmla="*/ 22 h 69"/>
                    <a:gd name="T26" fmla="*/ 27 w 37"/>
                    <a:gd name="T27" fmla="*/ 18 h 69"/>
                    <a:gd name="T28" fmla="*/ 25 w 37"/>
                    <a:gd name="T29" fmla="*/ 13 h 69"/>
                    <a:gd name="T30" fmla="*/ 21 w 37"/>
                    <a:gd name="T31" fmla="*/ 5 h 69"/>
                    <a:gd name="T32" fmla="*/ 19 w 37"/>
                    <a:gd name="T33" fmla="*/ 12 h 69"/>
                    <a:gd name="T34" fmla="*/ 17 w 37"/>
                    <a:gd name="T35" fmla="*/ 12 h 69"/>
                    <a:gd name="T36" fmla="*/ 15 w 37"/>
                    <a:gd name="T37" fmla="*/ 4 h 69"/>
                    <a:gd name="T38" fmla="*/ 12 w 37"/>
                    <a:gd name="T39" fmla="*/ 0 h 69"/>
                    <a:gd name="T40" fmla="*/ 10 w 37"/>
                    <a:gd name="T41" fmla="*/ 5 h 69"/>
                    <a:gd name="T42" fmla="*/ 10 w 37"/>
                    <a:gd name="T43" fmla="*/ 14 h 69"/>
                    <a:gd name="T44" fmla="*/ 6 w 37"/>
                    <a:gd name="T45" fmla="*/ 16 h 69"/>
                    <a:gd name="T46" fmla="*/ 10 w 37"/>
                    <a:gd name="T47" fmla="*/ 24 h 69"/>
                    <a:gd name="T48" fmla="*/ 8 w 37"/>
                    <a:gd name="T49" fmla="*/ 26 h 69"/>
                    <a:gd name="T50" fmla="*/ 3 w 37"/>
                    <a:gd name="T51" fmla="*/ 23 h 69"/>
                    <a:gd name="T52" fmla="*/ 4 w 37"/>
                    <a:gd name="T53" fmla="*/ 29 h 69"/>
                    <a:gd name="T54" fmla="*/ 3 w 37"/>
                    <a:gd name="T55" fmla="*/ 29 h 69"/>
                    <a:gd name="T56" fmla="*/ 3 w 37"/>
                    <a:gd name="T57" fmla="*/ 33 h 69"/>
                    <a:gd name="T58" fmla="*/ 3 w 37"/>
                    <a:gd name="T59" fmla="*/ 37 h 69"/>
                    <a:gd name="T60" fmla="*/ 3 w 37"/>
                    <a:gd name="T61" fmla="*/ 39 h 69"/>
                    <a:gd name="T62" fmla="*/ 4 w 37"/>
                    <a:gd name="T63" fmla="*/ 44 h 69"/>
                    <a:gd name="T64" fmla="*/ 4 w 37"/>
                    <a:gd name="T65" fmla="*/ 50 h 69"/>
                    <a:gd name="T66" fmla="*/ 3 w 37"/>
                    <a:gd name="T67" fmla="*/ 52 h 69"/>
                    <a:gd name="T68" fmla="*/ 3 w 37"/>
                    <a:gd name="T69" fmla="*/ 54 h 69"/>
                    <a:gd name="T70" fmla="*/ 0 w 37"/>
                    <a:gd name="T71" fmla="*/ 58 h 69"/>
                    <a:gd name="T72" fmla="*/ 4 w 37"/>
                    <a:gd name="T73" fmla="*/ 61 h 69"/>
                    <a:gd name="T74" fmla="*/ 6 w 37"/>
                    <a:gd name="T75" fmla="*/ 65 h 69"/>
                    <a:gd name="T76" fmla="*/ 9 w 37"/>
                    <a:gd name="T77" fmla="*/ 67 h 69"/>
                    <a:gd name="T78" fmla="*/ 15 w 37"/>
                    <a:gd name="T79" fmla="*/ 66 h 69"/>
                    <a:gd name="T80" fmla="*/ 17 w 37"/>
                    <a:gd name="T81" fmla="*/ 67 h 69"/>
                    <a:gd name="T82" fmla="*/ 21 w 37"/>
                    <a:gd name="T83" fmla="*/ 68 h 6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7"/>
                    <a:gd name="T127" fmla="*/ 0 h 69"/>
                    <a:gd name="T128" fmla="*/ 37 w 37"/>
                    <a:gd name="T129" fmla="*/ 69 h 6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7" h="69">
                      <a:moveTo>
                        <a:pt x="21" y="63"/>
                      </a:moveTo>
                      <a:lnTo>
                        <a:pt x="24" y="65"/>
                      </a:lnTo>
                      <a:lnTo>
                        <a:pt x="26" y="66"/>
                      </a:lnTo>
                      <a:lnTo>
                        <a:pt x="28" y="65"/>
                      </a:lnTo>
                      <a:lnTo>
                        <a:pt x="29" y="65"/>
                      </a:lnTo>
                      <a:lnTo>
                        <a:pt x="30" y="65"/>
                      </a:lnTo>
                      <a:lnTo>
                        <a:pt x="31" y="63"/>
                      </a:lnTo>
                      <a:lnTo>
                        <a:pt x="30" y="63"/>
                      </a:lnTo>
                      <a:lnTo>
                        <a:pt x="30" y="62"/>
                      </a:lnTo>
                      <a:lnTo>
                        <a:pt x="32" y="61"/>
                      </a:lnTo>
                      <a:lnTo>
                        <a:pt x="33" y="58"/>
                      </a:lnTo>
                      <a:lnTo>
                        <a:pt x="32" y="57"/>
                      </a:lnTo>
                      <a:lnTo>
                        <a:pt x="31" y="56"/>
                      </a:lnTo>
                      <a:lnTo>
                        <a:pt x="29" y="55"/>
                      </a:lnTo>
                      <a:lnTo>
                        <a:pt x="31" y="53"/>
                      </a:lnTo>
                      <a:lnTo>
                        <a:pt x="31" y="51"/>
                      </a:lnTo>
                      <a:lnTo>
                        <a:pt x="29" y="51"/>
                      </a:lnTo>
                      <a:lnTo>
                        <a:pt x="30" y="49"/>
                      </a:lnTo>
                      <a:lnTo>
                        <a:pt x="29" y="48"/>
                      </a:lnTo>
                      <a:lnTo>
                        <a:pt x="27" y="48"/>
                      </a:lnTo>
                      <a:lnTo>
                        <a:pt x="29" y="44"/>
                      </a:lnTo>
                      <a:lnTo>
                        <a:pt x="32" y="44"/>
                      </a:lnTo>
                      <a:lnTo>
                        <a:pt x="33" y="44"/>
                      </a:lnTo>
                      <a:lnTo>
                        <a:pt x="36" y="41"/>
                      </a:lnTo>
                      <a:lnTo>
                        <a:pt x="34" y="41"/>
                      </a:lnTo>
                      <a:lnTo>
                        <a:pt x="33" y="41"/>
                      </a:lnTo>
                      <a:lnTo>
                        <a:pt x="33" y="39"/>
                      </a:lnTo>
                      <a:lnTo>
                        <a:pt x="32" y="39"/>
                      </a:lnTo>
                      <a:lnTo>
                        <a:pt x="29" y="39"/>
                      </a:lnTo>
                      <a:lnTo>
                        <a:pt x="28" y="38"/>
                      </a:lnTo>
                      <a:lnTo>
                        <a:pt x="31" y="36"/>
                      </a:lnTo>
                      <a:lnTo>
                        <a:pt x="32" y="34"/>
                      </a:lnTo>
                      <a:lnTo>
                        <a:pt x="30" y="34"/>
                      </a:lnTo>
                      <a:lnTo>
                        <a:pt x="29" y="34"/>
                      </a:lnTo>
                      <a:lnTo>
                        <a:pt x="31" y="29"/>
                      </a:lnTo>
                      <a:lnTo>
                        <a:pt x="29" y="29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1" y="22"/>
                      </a:lnTo>
                      <a:lnTo>
                        <a:pt x="30" y="19"/>
                      </a:lnTo>
                      <a:lnTo>
                        <a:pt x="29" y="18"/>
                      </a:lnTo>
                      <a:lnTo>
                        <a:pt x="27" y="18"/>
                      </a:lnTo>
                      <a:lnTo>
                        <a:pt x="27" y="16"/>
                      </a:lnTo>
                      <a:lnTo>
                        <a:pt x="27" y="14"/>
                      </a:lnTo>
                      <a:lnTo>
                        <a:pt x="25" y="13"/>
                      </a:lnTo>
                      <a:lnTo>
                        <a:pt x="24" y="13"/>
                      </a:lnTo>
                      <a:lnTo>
                        <a:pt x="24" y="9"/>
                      </a:lnTo>
                      <a:lnTo>
                        <a:pt x="21" y="5"/>
                      </a:lnTo>
                      <a:lnTo>
                        <a:pt x="21" y="10"/>
                      </a:lnTo>
                      <a:lnTo>
                        <a:pt x="20" y="15"/>
                      </a:lnTo>
                      <a:lnTo>
                        <a:pt x="19" y="12"/>
                      </a:lnTo>
                      <a:lnTo>
                        <a:pt x="18" y="8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5"/>
                      </a:lnTo>
                      <a:lnTo>
                        <a:pt x="16" y="2"/>
                      </a:lnTo>
                      <a:lnTo>
                        <a:pt x="15" y="4"/>
                      </a:lnTo>
                      <a:lnTo>
                        <a:pt x="15" y="6"/>
                      </a:lnTo>
                      <a:lnTo>
                        <a:pt x="14" y="4"/>
                      </a:ln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12" y="6"/>
                      </a:lnTo>
                      <a:lnTo>
                        <a:pt x="10" y="5"/>
                      </a:lnTo>
                      <a:lnTo>
                        <a:pt x="9" y="6"/>
                      </a:lnTo>
                      <a:lnTo>
                        <a:pt x="10" y="10"/>
                      </a:lnTo>
                      <a:lnTo>
                        <a:pt x="10" y="14"/>
                      </a:lnTo>
                      <a:lnTo>
                        <a:pt x="10" y="16"/>
                      </a:lnTo>
                      <a:lnTo>
                        <a:pt x="8" y="16"/>
                      </a:lnTo>
                      <a:lnTo>
                        <a:pt x="6" y="16"/>
                      </a:lnTo>
                      <a:lnTo>
                        <a:pt x="8" y="19"/>
                      </a:lnTo>
                      <a:lnTo>
                        <a:pt x="10" y="22"/>
                      </a:lnTo>
                      <a:lnTo>
                        <a:pt x="10" y="24"/>
                      </a:lnTo>
                      <a:lnTo>
                        <a:pt x="8" y="22"/>
                      </a:lnTo>
                      <a:lnTo>
                        <a:pt x="7" y="23"/>
                      </a:lnTo>
                      <a:lnTo>
                        <a:pt x="8" y="26"/>
                      </a:lnTo>
                      <a:lnTo>
                        <a:pt x="6" y="25"/>
                      </a:lnTo>
                      <a:lnTo>
                        <a:pt x="3" y="23"/>
                      </a:lnTo>
                      <a:lnTo>
                        <a:pt x="3" y="26"/>
                      </a:lnTo>
                      <a:lnTo>
                        <a:pt x="3" y="27"/>
                      </a:lnTo>
                      <a:lnTo>
                        <a:pt x="4" y="29"/>
                      </a:lnTo>
                      <a:lnTo>
                        <a:pt x="3" y="28"/>
                      </a:lnTo>
                      <a:lnTo>
                        <a:pt x="3" y="27"/>
                      </a:lnTo>
                      <a:lnTo>
                        <a:pt x="3" y="29"/>
                      </a:lnTo>
                      <a:lnTo>
                        <a:pt x="3" y="32"/>
                      </a:lnTo>
                      <a:lnTo>
                        <a:pt x="3" y="33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2" y="38"/>
                      </a:lnTo>
                      <a:lnTo>
                        <a:pt x="3" y="38"/>
                      </a:lnTo>
                      <a:lnTo>
                        <a:pt x="3" y="39"/>
                      </a:lnTo>
                      <a:lnTo>
                        <a:pt x="6" y="41"/>
                      </a:lnTo>
                      <a:lnTo>
                        <a:pt x="4" y="43"/>
                      </a:lnTo>
                      <a:lnTo>
                        <a:pt x="4" y="44"/>
                      </a:lnTo>
                      <a:lnTo>
                        <a:pt x="4" y="45"/>
                      </a:lnTo>
                      <a:lnTo>
                        <a:pt x="6" y="48"/>
                      </a:lnTo>
                      <a:lnTo>
                        <a:pt x="4" y="50"/>
                      </a:lnTo>
                      <a:lnTo>
                        <a:pt x="3" y="49"/>
                      </a:lnTo>
                      <a:lnTo>
                        <a:pt x="2" y="49"/>
                      </a:lnTo>
                      <a:lnTo>
                        <a:pt x="3" y="52"/>
                      </a:lnTo>
                      <a:lnTo>
                        <a:pt x="3" y="53"/>
                      </a:lnTo>
                      <a:lnTo>
                        <a:pt x="4" y="54"/>
                      </a:lnTo>
                      <a:lnTo>
                        <a:pt x="3" y="54"/>
                      </a:lnTo>
                      <a:lnTo>
                        <a:pt x="2" y="55"/>
                      </a:lnTo>
                      <a:lnTo>
                        <a:pt x="2" y="57"/>
                      </a:lnTo>
                      <a:lnTo>
                        <a:pt x="0" y="58"/>
                      </a:lnTo>
                      <a:lnTo>
                        <a:pt x="2" y="61"/>
                      </a:lnTo>
                      <a:lnTo>
                        <a:pt x="3" y="61"/>
                      </a:lnTo>
                      <a:lnTo>
                        <a:pt x="4" y="61"/>
                      </a:lnTo>
                      <a:lnTo>
                        <a:pt x="3" y="63"/>
                      </a:lnTo>
                      <a:lnTo>
                        <a:pt x="6" y="65"/>
                      </a:lnTo>
                      <a:lnTo>
                        <a:pt x="8" y="63"/>
                      </a:lnTo>
                      <a:lnTo>
                        <a:pt x="10" y="65"/>
                      </a:lnTo>
                      <a:lnTo>
                        <a:pt x="9" y="67"/>
                      </a:lnTo>
                      <a:lnTo>
                        <a:pt x="11" y="68"/>
                      </a:lnTo>
                      <a:lnTo>
                        <a:pt x="14" y="68"/>
                      </a:lnTo>
                      <a:lnTo>
                        <a:pt x="15" y="66"/>
                      </a:lnTo>
                      <a:lnTo>
                        <a:pt x="16" y="65"/>
                      </a:lnTo>
                      <a:lnTo>
                        <a:pt x="17" y="65"/>
                      </a:lnTo>
                      <a:lnTo>
                        <a:pt x="17" y="67"/>
                      </a:lnTo>
                      <a:lnTo>
                        <a:pt x="18" y="67"/>
                      </a:lnTo>
                      <a:lnTo>
                        <a:pt x="20" y="66"/>
                      </a:lnTo>
                      <a:lnTo>
                        <a:pt x="21" y="68"/>
                      </a:lnTo>
                      <a:lnTo>
                        <a:pt x="21" y="66"/>
                      </a:lnTo>
                      <a:lnTo>
                        <a:pt x="21" y="63"/>
                      </a:lnTo>
                    </a:path>
                  </a:pathLst>
                </a:custGeom>
                <a:solidFill>
                  <a:srgbClr val="16B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86"/>
                <p:cNvSpPr>
                  <a:spLocks/>
                </p:cNvSpPr>
                <p:nvPr/>
              </p:nvSpPr>
              <p:spPr bwMode="auto">
                <a:xfrm>
                  <a:off x="4193" y="2727"/>
                  <a:ext cx="17" cy="38"/>
                </a:xfrm>
                <a:custGeom>
                  <a:avLst/>
                  <a:gdLst>
                    <a:gd name="T0" fmla="*/ 0 w 17"/>
                    <a:gd name="T1" fmla="*/ 0 h 38"/>
                    <a:gd name="T2" fmla="*/ 0 w 17"/>
                    <a:gd name="T3" fmla="*/ 0 h 38"/>
                    <a:gd name="T4" fmla="*/ 2 w 17"/>
                    <a:gd name="T5" fmla="*/ 4 h 38"/>
                    <a:gd name="T6" fmla="*/ 2 w 17"/>
                    <a:gd name="T7" fmla="*/ 7 h 38"/>
                    <a:gd name="T8" fmla="*/ 3 w 17"/>
                    <a:gd name="T9" fmla="*/ 10 h 38"/>
                    <a:gd name="T10" fmla="*/ 3 w 17"/>
                    <a:gd name="T11" fmla="*/ 12 h 38"/>
                    <a:gd name="T12" fmla="*/ 5 w 17"/>
                    <a:gd name="T13" fmla="*/ 15 h 38"/>
                    <a:gd name="T14" fmla="*/ 5 w 17"/>
                    <a:gd name="T15" fmla="*/ 17 h 38"/>
                    <a:gd name="T16" fmla="*/ 6 w 17"/>
                    <a:gd name="T17" fmla="*/ 22 h 38"/>
                    <a:gd name="T18" fmla="*/ 6 w 17"/>
                    <a:gd name="T19" fmla="*/ 25 h 38"/>
                    <a:gd name="T20" fmla="*/ 6 w 17"/>
                    <a:gd name="T21" fmla="*/ 33 h 38"/>
                    <a:gd name="T22" fmla="*/ 6 w 17"/>
                    <a:gd name="T23" fmla="*/ 33 h 38"/>
                    <a:gd name="T24" fmla="*/ 6 w 17"/>
                    <a:gd name="T25" fmla="*/ 35 h 38"/>
                    <a:gd name="T26" fmla="*/ 5 w 17"/>
                    <a:gd name="T27" fmla="*/ 37 h 38"/>
                    <a:gd name="T28" fmla="*/ 7 w 17"/>
                    <a:gd name="T29" fmla="*/ 37 h 38"/>
                    <a:gd name="T30" fmla="*/ 7 w 17"/>
                    <a:gd name="T31" fmla="*/ 32 h 38"/>
                    <a:gd name="T32" fmla="*/ 7 w 17"/>
                    <a:gd name="T33" fmla="*/ 23 h 38"/>
                    <a:gd name="T34" fmla="*/ 7 w 17"/>
                    <a:gd name="T35" fmla="*/ 20 h 38"/>
                    <a:gd name="T36" fmla="*/ 10 w 17"/>
                    <a:gd name="T37" fmla="*/ 17 h 38"/>
                    <a:gd name="T38" fmla="*/ 10 w 17"/>
                    <a:gd name="T39" fmla="*/ 13 h 38"/>
                    <a:gd name="T40" fmla="*/ 10 w 17"/>
                    <a:gd name="T41" fmla="*/ 10 h 38"/>
                    <a:gd name="T42" fmla="*/ 10 w 17"/>
                    <a:gd name="T43" fmla="*/ 7 h 38"/>
                    <a:gd name="T44" fmla="*/ 12 w 17"/>
                    <a:gd name="T45" fmla="*/ 4 h 38"/>
                    <a:gd name="T46" fmla="*/ 16 w 17"/>
                    <a:gd name="T47" fmla="*/ 1 h 38"/>
                    <a:gd name="T48" fmla="*/ 10 w 17"/>
                    <a:gd name="T49" fmla="*/ 7 h 38"/>
                    <a:gd name="T50" fmla="*/ 12 w 17"/>
                    <a:gd name="T51" fmla="*/ 4 h 38"/>
                    <a:gd name="T52" fmla="*/ 12 w 17"/>
                    <a:gd name="T53" fmla="*/ 1 h 38"/>
                    <a:gd name="T54" fmla="*/ 12 w 17"/>
                    <a:gd name="T55" fmla="*/ 0 h 38"/>
                    <a:gd name="T56" fmla="*/ 10 w 17"/>
                    <a:gd name="T57" fmla="*/ 3 h 38"/>
                    <a:gd name="T58" fmla="*/ 10 w 17"/>
                    <a:gd name="T59" fmla="*/ 7 h 38"/>
                    <a:gd name="T60" fmla="*/ 10 w 17"/>
                    <a:gd name="T61" fmla="*/ 8 h 38"/>
                    <a:gd name="T62" fmla="*/ 10 w 17"/>
                    <a:gd name="T63" fmla="*/ 11 h 38"/>
                    <a:gd name="T64" fmla="*/ 7 w 17"/>
                    <a:gd name="T65" fmla="*/ 14 h 38"/>
                    <a:gd name="T66" fmla="*/ 7 w 17"/>
                    <a:gd name="T67" fmla="*/ 18 h 38"/>
                    <a:gd name="T68" fmla="*/ 7 w 17"/>
                    <a:gd name="T69" fmla="*/ 13 h 38"/>
                    <a:gd name="T70" fmla="*/ 7 w 17"/>
                    <a:gd name="T71" fmla="*/ 10 h 38"/>
                    <a:gd name="T72" fmla="*/ 7 w 17"/>
                    <a:gd name="T73" fmla="*/ 7 h 38"/>
                    <a:gd name="T74" fmla="*/ 10 w 17"/>
                    <a:gd name="T75" fmla="*/ 3 h 38"/>
                    <a:gd name="T76" fmla="*/ 10 w 17"/>
                    <a:gd name="T77" fmla="*/ 0 h 38"/>
                    <a:gd name="T78" fmla="*/ 7 w 17"/>
                    <a:gd name="T79" fmla="*/ 7 h 38"/>
                    <a:gd name="T80" fmla="*/ 7 w 17"/>
                    <a:gd name="T81" fmla="*/ 7 h 38"/>
                    <a:gd name="T82" fmla="*/ 5 w 17"/>
                    <a:gd name="T83" fmla="*/ 3 h 38"/>
                    <a:gd name="T84" fmla="*/ 5 w 17"/>
                    <a:gd name="T85" fmla="*/ 0 h 38"/>
                    <a:gd name="T86" fmla="*/ 5 w 17"/>
                    <a:gd name="T87" fmla="*/ 4 h 38"/>
                    <a:gd name="T88" fmla="*/ 6 w 17"/>
                    <a:gd name="T89" fmla="*/ 8 h 38"/>
                    <a:gd name="T90" fmla="*/ 6 w 17"/>
                    <a:gd name="T91" fmla="*/ 13 h 38"/>
                    <a:gd name="T92" fmla="*/ 7 w 17"/>
                    <a:gd name="T93" fmla="*/ 13 h 38"/>
                    <a:gd name="T94" fmla="*/ 6 w 17"/>
                    <a:gd name="T95" fmla="*/ 19 h 38"/>
                    <a:gd name="T96" fmla="*/ 5 w 17"/>
                    <a:gd name="T97" fmla="*/ 13 h 38"/>
                    <a:gd name="T98" fmla="*/ 3 w 17"/>
                    <a:gd name="T99" fmla="*/ 8 h 38"/>
                    <a:gd name="T100" fmla="*/ 3 w 17"/>
                    <a:gd name="T101" fmla="*/ 0 h 38"/>
                    <a:gd name="T102" fmla="*/ 3 w 17"/>
                    <a:gd name="T103" fmla="*/ 7 h 38"/>
                    <a:gd name="T104" fmla="*/ 2 w 17"/>
                    <a:gd name="T105" fmla="*/ 2 h 38"/>
                    <a:gd name="T106" fmla="*/ 0 w 17"/>
                    <a:gd name="T107" fmla="*/ 0 h 3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7"/>
                    <a:gd name="T163" fmla="*/ 0 h 38"/>
                    <a:gd name="T164" fmla="*/ 17 w 17"/>
                    <a:gd name="T165" fmla="*/ 38 h 3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7" h="3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7"/>
                      </a:lnTo>
                      <a:lnTo>
                        <a:pt x="3" y="10"/>
                      </a:lnTo>
                      <a:lnTo>
                        <a:pt x="3" y="12"/>
                      </a:lnTo>
                      <a:lnTo>
                        <a:pt x="5" y="15"/>
                      </a:lnTo>
                      <a:lnTo>
                        <a:pt x="5" y="17"/>
                      </a:lnTo>
                      <a:lnTo>
                        <a:pt x="6" y="22"/>
                      </a:lnTo>
                      <a:lnTo>
                        <a:pt x="6" y="25"/>
                      </a:lnTo>
                      <a:lnTo>
                        <a:pt x="6" y="33"/>
                      </a:lnTo>
                      <a:lnTo>
                        <a:pt x="6" y="35"/>
                      </a:lnTo>
                      <a:lnTo>
                        <a:pt x="5" y="37"/>
                      </a:lnTo>
                      <a:lnTo>
                        <a:pt x="7" y="37"/>
                      </a:lnTo>
                      <a:lnTo>
                        <a:pt x="7" y="32"/>
                      </a:lnTo>
                      <a:lnTo>
                        <a:pt x="7" y="23"/>
                      </a:lnTo>
                      <a:lnTo>
                        <a:pt x="7" y="20"/>
                      </a:lnTo>
                      <a:lnTo>
                        <a:pt x="10" y="17"/>
                      </a:lnTo>
                      <a:lnTo>
                        <a:pt x="10" y="13"/>
                      </a:lnTo>
                      <a:lnTo>
                        <a:pt x="10" y="10"/>
                      </a:lnTo>
                      <a:lnTo>
                        <a:pt x="10" y="7"/>
                      </a:lnTo>
                      <a:lnTo>
                        <a:pt x="12" y="4"/>
                      </a:lnTo>
                      <a:lnTo>
                        <a:pt x="16" y="1"/>
                      </a:lnTo>
                      <a:lnTo>
                        <a:pt x="10" y="7"/>
                      </a:lnTo>
                      <a:lnTo>
                        <a:pt x="12" y="4"/>
                      </a:lnTo>
                      <a:lnTo>
                        <a:pt x="12" y="1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0" y="7"/>
                      </a:lnTo>
                      <a:lnTo>
                        <a:pt x="10" y="8"/>
                      </a:lnTo>
                      <a:lnTo>
                        <a:pt x="10" y="11"/>
                      </a:lnTo>
                      <a:lnTo>
                        <a:pt x="7" y="14"/>
                      </a:lnTo>
                      <a:lnTo>
                        <a:pt x="7" y="18"/>
                      </a:lnTo>
                      <a:lnTo>
                        <a:pt x="7" y="13"/>
                      </a:lnTo>
                      <a:lnTo>
                        <a:pt x="7" y="10"/>
                      </a:lnTo>
                      <a:lnTo>
                        <a:pt x="7" y="7"/>
                      </a:lnTo>
                      <a:lnTo>
                        <a:pt x="10" y="3"/>
                      </a:lnTo>
                      <a:lnTo>
                        <a:pt x="10" y="0"/>
                      </a:lnTo>
                      <a:lnTo>
                        <a:pt x="7" y="7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4"/>
                      </a:lnTo>
                      <a:lnTo>
                        <a:pt x="6" y="8"/>
                      </a:lnTo>
                      <a:lnTo>
                        <a:pt x="6" y="13"/>
                      </a:lnTo>
                      <a:lnTo>
                        <a:pt x="7" y="13"/>
                      </a:lnTo>
                      <a:lnTo>
                        <a:pt x="6" y="19"/>
                      </a:lnTo>
                      <a:lnTo>
                        <a:pt x="5" y="13"/>
                      </a:lnTo>
                      <a:lnTo>
                        <a:pt x="3" y="8"/>
                      </a:lnTo>
                      <a:lnTo>
                        <a:pt x="3" y="0"/>
                      </a:lnTo>
                      <a:lnTo>
                        <a:pt x="3" y="7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75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87"/>
                <p:cNvSpPr>
                  <a:spLocks/>
                </p:cNvSpPr>
                <p:nvPr/>
              </p:nvSpPr>
              <p:spPr bwMode="auto">
                <a:xfrm>
                  <a:off x="4183" y="2682"/>
                  <a:ext cx="29" cy="52"/>
                </a:xfrm>
                <a:custGeom>
                  <a:avLst/>
                  <a:gdLst>
                    <a:gd name="T0" fmla="*/ 18 w 29"/>
                    <a:gd name="T1" fmla="*/ 50 h 52"/>
                    <a:gd name="T2" fmla="*/ 21 w 29"/>
                    <a:gd name="T3" fmla="*/ 50 h 52"/>
                    <a:gd name="T4" fmla="*/ 23 w 29"/>
                    <a:gd name="T5" fmla="*/ 49 h 52"/>
                    <a:gd name="T6" fmla="*/ 23 w 29"/>
                    <a:gd name="T7" fmla="*/ 47 h 52"/>
                    <a:gd name="T8" fmla="*/ 25 w 29"/>
                    <a:gd name="T9" fmla="*/ 45 h 52"/>
                    <a:gd name="T10" fmla="*/ 23 w 29"/>
                    <a:gd name="T11" fmla="*/ 42 h 52"/>
                    <a:gd name="T12" fmla="*/ 24 w 29"/>
                    <a:gd name="T13" fmla="*/ 41 h 52"/>
                    <a:gd name="T14" fmla="*/ 23 w 29"/>
                    <a:gd name="T15" fmla="*/ 37 h 52"/>
                    <a:gd name="T16" fmla="*/ 21 w 29"/>
                    <a:gd name="T17" fmla="*/ 35 h 52"/>
                    <a:gd name="T18" fmla="*/ 21 w 29"/>
                    <a:gd name="T19" fmla="*/ 33 h 52"/>
                    <a:gd name="T20" fmla="*/ 25 w 29"/>
                    <a:gd name="T21" fmla="*/ 33 h 52"/>
                    <a:gd name="T22" fmla="*/ 26 w 29"/>
                    <a:gd name="T23" fmla="*/ 30 h 52"/>
                    <a:gd name="T24" fmla="*/ 26 w 29"/>
                    <a:gd name="T25" fmla="*/ 29 h 52"/>
                    <a:gd name="T26" fmla="*/ 21 w 29"/>
                    <a:gd name="T27" fmla="*/ 29 h 52"/>
                    <a:gd name="T28" fmla="*/ 24 w 29"/>
                    <a:gd name="T29" fmla="*/ 26 h 52"/>
                    <a:gd name="T30" fmla="*/ 23 w 29"/>
                    <a:gd name="T31" fmla="*/ 25 h 52"/>
                    <a:gd name="T32" fmla="*/ 23 w 29"/>
                    <a:gd name="T33" fmla="*/ 22 h 52"/>
                    <a:gd name="T34" fmla="*/ 21 w 29"/>
                    <a:gd name="T35" fmla="*/ 21 h 52"/>
                    <a:gd name="T36" fmla="*/ 23 w 29"/>
                    <a:gd name="T37" fmla="*/ 16 h 52"/>
                    <a:gd name="T38" fmla="*/ 21 w 29"/>
                    <a:gd name="T39" fmla="*/ 14 h 52"/>
                    <a:gd name="T40" fmla="*/ 20 w 29"/>
                    <a:gd name="T41" fmla="*/ 13 h 52"/>
                    <a:gd name="T42" fmla="*/ 19 w 29"/>
                    <a:gd name="T43" fmla="*/ 9 h 52"/>
                    <a:gd name="T44" fmla="*/ 19 w 29"/>
                    <a:gd name="T45" fmla="*/ 6 h 52"/>
                    <a:gd name="T46" fmla="*/ 16 w 29"/>
                    <a:gd name="T47" fmla="*/ 7 h 52"/>
                    <a:gd name="T48" fmla="*/ 15 w 29"/>
                    <a:gd name="T49" fmla="*/ 8 h 52"/>
                    <a:gd name="T50" fmla="*/ 14 w 29"/>
                    <a:gd name="T51" fmla="*/ 8 h 52"/>
                    <a:gd name="T52" fmla="*/ 12 w 29"/>
                    <a:gd name="T53" fmla="*/ 3 h 52"/>
                    <a:gd name="T54" fmla="*/ 12 w 29"/>
                    <a:gd name="T55" fmla="*/ 2 h 52"/>
                    <a:gd name="T56" fmla="*/ 11 w 29"/>
                    <a:gd name="T57" fmla="*/ 2 h 52"/>
                    <a:gd name="T58" fmla="*/ 9 w 29"/>
                    <a:gd name="T59" fmla="*/ 2 h 52"/>
                    <a:gd name="T60" fmla="*/ 8 w 29"/>
                    <a:gd name="T61" fmla="*/ 4 h 52"/>
                    <a:gd name="T62" fmla="*/ 8 w 29"/>
                    <a:gd name="T63" fmla="*/ 7 h 52"/>
                    <a:gd name="T64" fmla="*/ 8 w 29"/>
                    <a:gd name="T65" fmla="*/ 12 h 52"/>
                    <a:gd name="T66" fmla="*/ 6 w 29"/>
                    <a:gd name="T67" fmla="*/ 13 h 52"/>
                    <a:gd name="T68" fmla="*/ 8 w 29"/>
                    <a:gd name="T69" fmla="*/ 15 h 52"/>
                    <a:gd name="T70" fmla="*/ 6 w 29"/>
                    <a:gd name="T71" fmla="*/ 16 h 52"/>
                    <a:gd name="T72" fmla="*/ 6 w 29"/>
                    <a:gd name="T73" fmla="*/ 19 h 52"/>
                    <a:gd name="T74" fmla="*/ 3 w 29"/>
                    <a:gd name="T75" fmla="*/ 16 h 52"/>
                    <a:gd name="T76" fmla="*/ 3 w 29"/>
                    <a:gd name="T77" fmla="*/ 19 h 52"/>
                    <a:gd name="T78" fmla="*/ 4 w 29"/>
                    <a:gd name="T79" fmla="*/ 22 h 52"/>
                    <a:gd name="T80" fmla="*/ 2 w 29"/>
                    <a:gd name="T81" fmla="*/ 20 h 52"/>
                    <a:gd name="T82" fmla="*/ 3 w 29"/>
                    <a:gd name="T83" fmla="*/ 23 h 52"/>
                    <a:gd name="T84" fmla="*/ 3 w 29"/>
                    <a:gd name="T85" fmla="*/ 25 h 52"/>
                    <a:gd name="T86" fmla="*/ 3 w 29"/>
                    <a:gd name="T87" fmla="*/ 26 h 52"/>
                    <a:gd name="T88" fmla="*/ 2 w 29"/>
                    <a:gd name="T89" fmla="*/ 28 h 52"/>
                    <a:gd name="T90" fmla="*/ 4 w 29"/>
                    <a:gd name="T91" fmla="*/ 31 h 52"/>
                    <a:gd name="T92" fmla="*/ 3 w 29"/>
                    <a:gd name="T93" fmla="*/ 33 h 52"/>
                    <a:gd name="T94" fmla="*/ 4 w 29"/>
                    <a:gd name="T95" fmla="*/ 35 h 52"/>
                    <a:gd name="T96" fmla="*/ 2 w 29"/>
                    <a:gd name="T97" fmla="*/ 36 h 52"/>
                    <a:gd name="T98" fmla="*/ 2 w 29"/>
                    <a:gd name="T99" fmla="*/ 38 h 52"/>
                    <a:gd name="T100" fmla="*/ 3 w 29"/>
                    <a:gd name="T101" fmla="*/ 41 h 52"/>
                    <a:gd name="T102" fmla="*/ 1 w 29"/>
                    <a:gd name="T103" fmla="*/ 42 h 52"/>
                    <a:gd name="T104" fmla="*/ 0 w 29"/>
                    <a:gd name="T105" fmla="*/ 45 h 52"/>
                    <a:gd name="T106" fmla="*/ 3 w 29"/>
                    <a:gd name="T107" fmla="*/ 46 h 52"/>
                    <a:gd name="T108" fmla="*/ 3 w 29"/>
                    <a:gd name="T109" fmla="*/ 47 h 52"/>
                    <a:gd name="T110" fmla="*/ 4 w 29"/>
                    <a:gd name="T111" fmla="*/ 50 h 52"/>
                    <a:gd name="T112" fmla="*/ 8 w 29"/>
                    <a:gd name="T113" fmla="*/ 49 h 52"/>
                    <a:gd name="T114" fmla="*/ 8 w 29"/>
                    <a:gd name="T115" fmla="*/ 51 h 52"/>
                    <a:gd name="T116" fmla="*/ 12 w 29"/>
                    <a:gd name="T117" fmla="*/ 50 h 52"/>
                    <a:gd name="T118" fmla="*/ 12 w 29"/>
                    <a:gd name="T119" fmla="*/ 49 h 52"/>
                    <a:gd name="T120" fmla="*/ 15 w 29"/>
                    <a:gd name="T121" fmla="*/ 50 h 52"/>
                    <a:gd name="T122" fmla="*/ 17 w 29"/>
                    <a:gd name="T123" fmla="*/ 50 h 5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9"/>
                    <a:gd name="T187" fmla="*/ 0 h 52"/>
                    <a:gd name="T188" fmla="*/ 29 w 29"/>
                    <a:gd name="T189" fmla="*/ 52 h 5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9" h="52">
                      <a:moveTo>
                        <a:pt x="16" y="48"/>
                      </a:moveTo>
                      <a:lnTo>
                        <a:pt x="18" y="50"/>
                      </a:lnTo>
                      <a:lnTo>
                        <a:pt x="20" y="50"/>
                      </a:lnTo>
                      <a:lnTo>
                        <a:pt x="21" y="50"/>
                      </a:lnTo>
                      <a:lnTo>
                        <a:pt x="23" y="49"/>
                      </a:lnTo>
                      <a:lnTo>
                        <a:pt x="24" y="48"/>
                      </a:lnTo>
                      <a:lnTo>
                        <a:pt x="23" y="47"/>
                      </a:lnTo>
                      <a:lnTo>
                        <a:pt x="24" y="46"/>
                      </a:lnTo>
                      <a:lnTo>
                        <a:pt x="25" y="45"/>
                      </a:lnTo>
                      <a:lnTo>
                        <a:pt x="24" y="42"/>
                      </a:lnTo>
                      <a:lnTo>
                        <a:pt x="23" y="42"/>
                      </a:lnTo>
                      <a:lnTo>
                        <a:pt x="24" y="41"/>
                      </a:lnTo>
                      <a:lnTo>
                        <a:pt x="24" y="38"/>
                      </a:lnTo>
                      <a:lnTo>
                        <a:pt x="23" y="37"/>
                      </a:lnTo>
                      <a:lnTo>
                        <a:pt x="23" y="36"/>
                      </a:lnTo>
                      <a:lnTo>
                        <a:pt x="21" y="35"/>
                      </a:lnTo>
                      <a:lnTo>
                        <a:pt x="20" y="35"/>
                      </a:lnTo>
                      <a:lnTo>
                        <a:pt x="21" y="33"/>
                      </a:lnTo>
                      <a:lnTo>
                        <a:pt x="24" y="33"/>
                      </a:lnTo>
                      <a:lnTo>
                        <a:pt x="25" y="33"/>
                      </a:lnTo>
                      <a:lnTo>
                        <a:pt x="28" y="31"/>
                      </a:lnTo>
                      <a:lnTo>
                        <a:pt x="26" y="30"/>
                      </a:lnTo>
                      <a:lnTo>
                        <a:pt x="25" y="31"/>
                      </a:lnTo>
                      <a:lnTo>
                        <a:pt x="26" y="29"/>
                      </a:lnTo>
                      <a:lnTo>
                        <a:pt x="24" y="29"/>
                      </a:lnTo>
                      <a:lnTo>
                        <a:pt x="21" y="29"/>
                      </a:lnTo>
                      <a:lnTo>
                        <a:pt x="21" y="28"/>
                      </a:lnTo>
                      <a:lnTo>
                        <a:pt x="24" y="26"/>
                      </a:lnTo>
                      <a:lnTo>
                        <a:pt x="24" y="25"/>
                      </a:lnTo>
                      <a:lnTo>
                        <a:pt x="23" y="25"/>
                      </a:lnTo>
                      <a:lnTo>
                        <a:pt x="21" y="25"/>
                      </a:lnTo>
                      <a:lnTo>
                        <a:pt x="23" y="22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6"/>
                      </a:lnTo>
                      <a:lnTo>
                        <a:pt x="23" y="15"/>
                      </a:lnTo>
                      <a:lnTo>
                        <a:pt x="21" y="14"/>
                      </a:lnTo>
                      <a:lnTo>
                        <a:pt x="20" y="13"/>
                      </a:lnTo>
                      <a:lnTo>
                        <a:pt x="21" y="10"/>
                      </a:lnTo>
                      <a:lnTo>
                        <a:pt x="19" y="9"/>
                      </a:lnTo>
                      <a:lnTo>
                        <a:pt x="18" y="9"/>
                      </a:lnTo>
                      <a:lnTo>
                        <a:pt x="19" y="6"/>
                      </a:lnTo>
                      <a:lnTo>
                        <a:pt x="17" y="3"/>
                      </a:lnTo>
                      <a:lnTo>
                        <a:pt x="16" y="7"/>
                      </a:lnTo>
                      <a:lnTo>
                        <a:pt x="15" y="12"/>
                      </a:lnTo>
                      <a:lnTo>
                        <a:pt x="15" y="8"/>
                      </a:lnTo>
                      <a:lnTo>
                        <a:pt x="15" y="5"/>
                      </a:lnTo>
                      <a:lnTo>
                        <a:pt x="14" y="8"/>
                      </a:lnTo>
                      <a:lnTo>
                        <a:pt x="12" y="9"/>
                      </a:lnTo>
                      <a:lnTo>
                        <a:pt x="12" y="3"/>
                      </a:lnTo>
                      <a:lnTo>
                        <a:pt x="12" y="1"/>
                      </a:lnTo>
                      <a:lnTo>
                        <a:pt x="12" y="2"/>
                      </a:lnTo>
                      <a:lnTo>
                        <a:pt x="12" y="4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9" y="2"/>
                      </a:lnTo>
                      <a:lnTo>
                        <a:pt x="9" y="5"/>
                      </a:lnTo>
                      <a:lnTo>
                        <a:pt x="8" y="4"/>
                      </a:lnTo>
                      <a:lnTo>
                        <a:pt x="7" y="4"/>
                      </a:lnTo>
                      <a:lnTo>
                        <a:pt x="8" y="7"/>
                      </a:lnTo>
                      <a:lnTo>
                        <a:pt x="8" y="10"/>
                      </a:lnTo>
                      <a:lnTo>
                        <a:pt x="8" y="12"/>
                      </a:lnTo>
                      <a:lnTo>
                        <a:pt x="6" y="12"/>
                      </a:lnTo>
                      <a:lnTo>
                        <a:pt x="6" y="13"/>
                      </a:lnTo>
                      <a:lnTo>
                        <a:pt x="6" y="15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6" y="16"/>
                      </a:lnTo>
                      <a:lnTo>
                        <a:pt x="6" y="17"/>
                      </a:lnTo>
                      <a:lnTo>
                        <a:pt x="6" y="19"/>
                      </a:lnTo>
                      <a:lnTo>
                        <a:pt x="4" y="18"/>
                      </a:lnTo>
                      <a:lnTo>
                        <a:pt x="3" y="16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3" y="20"/>
                      </a:lnTo>
                      <a:lnTo>
                        <a:pt x="4" y="22"/>
                      </a:lnTo>
                      <a:lnTo>
                        <a:pt x="3" y="21"/>
                      </a:lnTo>
                      <a:lnTo>
                        <a:pt x="2" y="20"/>
                      </a:lnTo>
                      <a:lnTo>
                        <a:pt x="2" y="22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2" y="25"/>
                      </a:lnTo>
                      <a:lnTo>
                        <a:pt x="3" y="26"/>
                      </a:lnTo>
                      <a:lnTo>
                        <a:pt x="3" y="28"/>
                      </a:lnTo>
                      <a:lnTo>
                        <a:pt x="2" y="28"/>
                      </a:lnTo>
                      <a:lnTo>
                        <a:pt x="3" y="29"/>
                      </a:lnTo>
                      <a:lnTo>
                        <a:pt x="4" y="31"/>
                      </a:lnTo>
                      <a:lnTo>
                        <a:pt x="3" y="32"/>
                      </a:lnTo>
                      <a:lnTo>
                        <a:pt x="3" y="33"/>
                      </a:lnTo>
                      <a:lnTo>
                        <a:pt x="3" y="34"/>
                      </a:lnTo>
                      <a:lnTo>
                        <a:pt x="4" y="35"/>
                      </a:lnTo>
                      <a:lnTo>
                        <a:pt x="4" y="37"/>
                      </a:lnTo>
                      <a:lnTo>
                        <a:pt x="2" y="36"/>
                      </a:lnTo>
                      <a:lnTo>
                        <a:pt x="1" y="36"/>
                      </a:lnTo>
                      <a:lnTo>
                        <a:pt x="2" y="38"/>
                      </a:lnTo>
                      <a:lnTo>
                        <a:pt x="3" y="40"/>
                      </a:lnTo>
                      <a:lnTo>
                        <a:pt x="3" y="41"/>
                      </a:lnTo>
                      <a:lnTo>
                        <a:pt x="2" y="41"/>
                      </a:lnTo>
                      <a:lnTo>
                        <a:pt x="1" y="42"/>
                      </a:lnTo>
                      <a:lnTo>
                        <a:pt x="1" y="43"/>
                      </a:lnTo>
                      <a:lnTo>
                        <a:pt x="0" y="45"/>
                      </a:lnTo>
                      <a:lnTo>
                        <a:pt x="1" y="46"/>
                      </a:lnTo>
                      <a:lnTo>
                        <a:pt x="3" y="46"/>
                      </a:lnTo>
                      <a:lnTo>
                        <a:pt x="4" y="46"/>
                      </a:lnTo>
                      <a:lnTo>
                        <a:pt x="3" y="47"/>
                      </a:lnTo>
                      <a:lnTo>
                        <a:pt x="3" y="48"/>
                      </a:lnTo>
                      <a:lnTo>
                        <a:pt x="4" y="50"/>
                      </a:lnTo>
                      <a:lnTo>
                        <a:pt x="6" y="48"/>
                      </a:lnTo>
                      <a:lnTo>
                        <a:pt x="8" y="49"/>
                      </a:lnTo>
                      <a:lnTo>
                        <a:pt x="7" y="50"/>
                      </a:lnTo>
                      <a:lnTo>
                        <a:pt x="8" y="51"/>
                      </a:lnTo>
                      <a:lnTo>
                        <a:pt x="11" y="51"/>
                      </a:lnTo>
                      <a:lnTo>
                        <a:pt x="12" y="50"/>
                      </a:lnTo>
                      <a:lnTo>
                        <a:pt x="12" y="49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6" y="51"/>
                      </a:lnTo>
                      <a:lnTo>
                        <a:pt x="17" y="50"/>
                      </a:lnTo>
                      <a:lnTo>
                        <a:pt x="16" y="48"/>
                      </a:lnTo>
                    </a:path>
                  </a:pathLst>
                </a:custGeom>
                <a:solidFill>
                  <a:srgbClr val="16B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88"/>
                <p:cNvSpPr>
                  <a:spLocks/>
                </p:cNvSpPr>
                <p:nvPr/>
              </p:nvSpPr>
              <p:spPr bwMode="auto">
                <a:xfrm>
                  <a:off x="4059" y="2727"/>
                  <a:ext cx="17" cy="29"/>
                </a:xfrm>
                <a:custGeom>
                  <a:avLst/>
                  <a:gdLst>
                    <a:gd name="T0" fmla="*/ 0 w 17"/>
                    <a:gd name="T1" fmla="*/ 0 h 29"/>
                    <a:gd name="T2" fmla="*/ 0 w 17"/>
                    <a:gd name="T3" fmla="*/ 0 h 29"/>
                    <a:gd name="T4" fmla="*/ 2 w 17"/>
                    <a:gd name="T5" fmla="*/ 3 h 29"/>
                    <a:gd name="T6" fmla="*/ 2 w 17"/>
                    <a:gd name="T7" fmla="*/ 7 h 29"/>
                    <a:gd name="T8" fmla="*/ 2 w 17"/>
                    <a:gd name="T9" fmla="*/ 7 h 29"/>
                    <a:gd name="T10" fmla="*/ 5 w 17"/>
                    <a:gd name="T11" fmla="*/ 9 h 29"/>
                    <a:gd name="T12" fmla="*/ 5 w 17"/>
                    <a:gd name="T13" fmla="*/ 12 h 29"/>
                    <a:gd name="T14" fmla="*/ 5 w 17"/>
                    <a:gd name="T15" fmla="*/ 14 h 29"/>
                    <a:gd name="T16" fmla="*/ 5 w 17"/>
                    <a:gd name="T17" fmla="*/ 17 h 29"/>
                    <a:gd name="T18" fmla="*/ 5 w 17"/>
                    <a:gd name="T19" fmla="*/ 19 h 29"/>
                    <a:gd name="T20" fmla="*/ 5 w 17"/>
                    <a:gd name="T21" fmla="*/ 25 h 29"/>
                    <a:gd name="T22" fmla="*/ 5 w 17"/>
                    <a:gd name="T23" fmla="*/ 26 h 29"/>
                    <a:gd name="T24" fmla="*/ 5 w 17"/>
                    <a:gd name="T25" fmla="*/ 27 h 29"/>
                    <a:gd name="T26" fmla="*/ 5 w 17"/>
                    <a:gd name="T27" fmla="*/ 28 h 29"/>
                    <a:gd name="T28" fmla="*/ 7 w 17"/>
                    <a:gd name="T29" fmla="*/ 28 h 29"/>
                    <a:gd name="T30" fmla="*/ 7 w 17"/>
                    <a:gd name="T31" fmla="*/ 24 h 29"/>
                    <a:gd name="T32" fmla="*/ 7 w 17"/>
                    <a:gd name="T33" fmla="*/ 18 h 29"/>
                    <a:gd name="T34" fmla="*/ 7 w 17"/>
                    <a:gd name="T35" fmla="*/ 16 h 29"/>
                    <a:gd name="T36" fmla="*/ 10 w 17"/>
                    <a:gd name="T37" fmla="*/ 13 h 29"/>
                    <a:gd name="T38" fmla="*/ 10 w 17"/>
                    <a:gd name="T39" fmla="*/ 9 h 29"/>
                    <a:gd name="T40" fmla="*/ 10 w 17"/>
                    <a:gd name="T41" fmla="*/ 7 h 29"/>
                    <a:gd name="T42" fmla="*/ 10 w 17"/>
                    <a:gd name="T43" fmla="*/ 7 h 29"/>
                    <a:gd name="T44" fmla="*/ 12 w 17"/>
                    <a:gd name="T45" fmla="*/ 3 h 29"/>
                    <a:gd name="T46" fmla="*/ 16 w 17"/>
                    <a:gd name="T47" fmla="*/ 1 h 29"/>
                    <a:gd name="T48" fmla="*/ 10 w 17"/>
                    <a:gd name="T49" fmla="*/ 5 h 29"/>
                    <a:gd name="T50" fmla="*/ 12 w 17"/>
                    <a:gd name="T51" fmla="*/ 3 h 29"/>
                    <a:gd name="T52" fmla="*/ 12 w 17"/>
                    <a:gd name="T53" fmla="*/ 1 h 29"/>
                    <a:gd name="T54" fmla="*/ 12 w 17"/>
                    <a:gd name="T55" fmla="*/ 0 h 29"/>
                    <a:gd name="T56" fmla="*/ 10 w 17"/>
                    <a:gd name="T57" fmla="*/ 3 h 29"/>
                    <a:gd name="T58" fmla="*/ 10 w 17"/>
                    <a:gd name="T59" fmla="*/ 5 h 29"/>
                    <a:gd name="T60" fmla="*/ 10 w 17"/>
                    <a:gd name="T61" fmla="*/ 7 h 29"/>
                    <a:gd name="T62" fmla="*/ 10 w 17"/>
                    <a:gd name="T63" fmla="*/ 8 h 29"/>
                    <a:gd name="T64" fmla="*/ 7 w 17"/>
                    <a:gd name="T65" fmla="*/ 10 h 29"/>
                    <a:gd name="T66" fmla="*/ 7 w 17"/>
                    <a:gd name="T67" fmla="*/ 14 h 29"/>
                    <a:gd name="T68" fmla="*/ 7 w 17"/>
                    <a:gd name="T69" fmla="*/ 9 h 29"/>
                    <a:gd name="T70" fmla="*/ 7 w 17"/>
                    <a:gd name="T71" fmla="*/ 7 h 29"/>
                    <a:gd name="T72" fmla="*/ 7 w 17"/>
                    <a:gd name="T73" fmla="*/ 5 h 29"/>
                    <a:gd name="T74" fmla="*/ 10 w 17"/>
                    <a:gd name="T75" fmla="*/ 2 h 29"/>
                    <a:gd name="T76" fmla="*/ 10 w 17"/>
                    <a:gd name="T77" fmla="*/ 0 h 29"/>
                    <a:gd name="T78" fmla="*/ 7 w 17"/>
                    <a:gd name="T79" fmla="*/ 4 h 29"/>
                    <a:gd name="T80" fmla="*/ 7 w 17"/>
                    <a:gd name="T81" fmla="*/ 7 h 29"/>
                    <a:gd name="T82" fmla="*/ 5 w 17"/>
                    <a:gd name="T83" fmla="*/ 3 h 29"/>
                    <a:gd name="T84" fmla="*/ 5 w 17"/>
                    <a:gd name="T85" fmla="*/ 0 h 29"/>
                    <a:gd name="T86" fmla="*/ 5 w 17"/>
                    <a:gd name="T87" fmla="*/ 0 h 29"/>
                    <a:gd name="T88" fmla="*/ 5 w 17"/>
                    <a:gd name="T89" fmla="*/ 3 h 29"/>
                    <a:gd name="T90" fmla="*/ 7 w 17"/>
                    <a:gd name="T91" fmla="*/ 7 h 29"/>
                    <a:gd name="T92" fmla="*/ 7 w 17"/>
                    <a:gd name="T93" fmla="*/ 9 h 29"/>
                    <a:gd name="T94" fmla="*/ 7 w 17"/>
                    <a:gd name="T95" fmla="*/ 15 h 29"/>
                    <a:gd name="T96" fmla="*/ 5 w 17"/>
                    <a:gd name="T97" fmla="*/ 9 h 29"/>
                    <a:gd name="T98" fmla="*/ 5 w 17"/>
                    <a:gd name="T99" fmla="*/ 7 h 29"/>
                    <a:gd name="T100" fmla="*/ 2 w 17"/>
                    <a:gd name="T101" fmla="*/ 0 h 29"/>
                    <a:gd name="T102" fmla="*/ 2 w 17"/>
                    <a:gd name="T103" fmla="*/ 7 h 29"/>
                    <a:gd name="T104" fmla="*/ 2 w 17"/>
                    <a:gd name="T105" fmla="*/ 1 h 29"/>
                    <a:gd name="T106" fmla="*/ 0 w 17"/>
                    <a:gd name="T107" fmla="*/ 0 h 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7"/>
                    <a:gd name="T163" fmla="*/ 0 h 29"/>
                    <a:gd name="T164" fmla="*/ 17 w 17"/>
                    <a:gd name="T165" fmla="*/ 29 h 29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7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2" y="7"/>
                      </a:lnTo>
                      <a:lnTo>
                        <a:pt x="5" y="9"/>
                      </a:lnTo>
                      <a:lnTo>
                        <a:pt x="5" y="12"/>
                      </a:lnTo>
                      <a:lnTo>
                        <a:pt x="5" y="14"/>
                      </a:lnTo>
                      <a:lnTo>
                        <a:pt x="5" y="17"/>
                      </a:lnTo>
                      <a:lnTo>
                        <a:pt x="5" y="19"/>
                      </a:lnTo>
                      <a:lnTo>
                        <a:pt x="5" y="25"/>
                      </a:lnTo>
                      <a:lnTo>
                        <a:pt x="5" y="26"/>
                      </a:lnTo>
                      <a:lnTo>
                        <a:pt x="5" y="27"/>
                      </a:lnTo>
                      <a:lnTo>
                        <a:pt x="5" y="28"/>
                      </a:lnTo>
                      <a:lnTo>
                        <a:pt x="7" y="28"/>
                      </a:lnTo>
                      <a:lnTo>
                        <a:pt x="7" y="24"/>
                      </a:lnTo>
                      <a:lnTo>
                        <a:pt x="7" y="18"/>
                      </a:lnTo>
                      <a:lnTo>
                        <a:pt x="7" y="16"/>
                      </a:lnTo>
                      <a:lnTo>
                        <a:pt x="10" y="13"/>
                      </a:lnTo>
                      <a:lnTo>
                        <a:pt x="10" y="9"/>
                      </a:lnTo>
                      <a:lnTo>
                        <a:pt x="10" y="7"/>
                      </a:lnTo>
                      <a:lnTo>
                        <a:pt x="12" y="3"/>
                      </a:lnTo>
                      <a:lnTo>
                        <a:pt x="16" y="1"/>
                      </a:lnTo>
                      <a:lnTo>
                        <a:pt x="10" y="5"/>
                      </a:lnTo>
                      <a:lnTo>
                        <a:pt x="12" y="3"/>
                      </a:lnTo>
                      <a:lnTo>
                        <a:pt x="12" y="1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0" y="5"/>
                      </a:lnTo>
                      <a:lnTo>
                        <a:pt x="10" y="7"/>
                      </a:lnTo>
                      <a:lnTo>
                        <a:pt x="10" y="8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7" y="5"/>
                      </a:lnTo>
                      <a:lnTo>
                        <a:pt x="10" y="2"/>
                      </a:lnTo>
                      <a:lnTo>
                        <a:pt x="10" y="0"/>
                      </a:lnTo>
                      <a:lnTo>
                        <a:pt x="7" y="4"/>
                      </a:lnTo>
                      <a:lnTo>
                        <a:pt x="7" y="7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3"/>
                      </a:lnTo>
                      <a:lnTo>
                        <a:pt x="7" y="7"/>
                      </a:lnTo>
                      <a:lnTo>
                        <a:pt x="7" y="9"/>
                      </a:lnTo>
                      <a:lnTo>
                        <a:pt x="7" y="15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2" y="0"/>
                      </a:lnTo>
                      <a:lnTo>
                        <a:pt x="2" y="7"/>
                      </a:lnTo>
                      <a:lnTo>
                        <a:pt x="2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75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89"/>
                <p:cNvSpPr>
                  <a:spLocks/>
                </p:cNvSpPr>
                <p:nvPr/>
              </p:nvSpPr>
              <p:spPr bwMode="auto">
                <a:xfrm>
                  <a:off x="4050" y="2691"/>
                  <a:ext cx="21" cy="42"/>
                </a:xfrm>
                <a:custGeom>
                  <a:avLst/>
                  <a:gdLst>
                    <a:gd name="T0" fmla="*/ 13 w 21"/>
                    <a:gd name="T1" fmla="*/ 40 h 42"/>
                    <a:gd name="T2" fmla="*/ 16 w 21"/>
                    <a:gd name="T3" fmla="*/ 40 h 42"/>
                    <a:gd name="T4" fmla="*/ 17 w 21"/>
                    <a:gd name="T5" fmla="*/ 39 h 42"/>
                    <a:gd name="T6" fmla="*/ 17 w 21"/>
                    <a:gd name="T7" fmla="*/ 38 h 42"/>
                    <a:gd name="T8" fmla="*/ 18 w 21"/>
                    <a:gd name="T9" fmla="*/ 37 h 42"/>
                    <a:gd name="T10" fmla="*/ 18 w 21"/>
                    <a:gd name="T11" fmla="*/ 34 h 42"/>
                    <a:gd name="T12" fmla="*/ 16 w 21"/>
                    <a:gd name="T13" fmla="*/ 33 h 42"/>
                    <a:gd name="T14" fmla="*/ 18 w 21"/>
                    <a:gd name="T15" fmla="*/ 30 h 42"/>
                    <a:gd name="T16" fmla="*/ 17 w 21"/>
                    <a:gd name="T17" fmla="*/ 29 h 42"/>
                    <a:gd name="T18" fmla="*/ 15 w 21"/>
                    <a:gd name="T19" fmla="*/ 28 h 42"/>
                    <a:gd name="T20" fmla="*/ 18 w 21"/>
                    <a:gd name="T21" fmla="*/ 27 h 42"/>
                    <a:gd name="T22" fmla="*/ 20 w 21"/>
                    <a:gd name="T23" fmla="*/ 25 h 42"/>
                    <a:gd name="T24" fmla="*/ 18 w 21"/>
                    <a:gd name="T25" fmla="*/ 25 h 42"/>
                    <a:gd name="T26" fmla="*/ 18 w 21"/>
                    <a:gd name="T27" fmla="*/ 22 h 42"/>
                    <a:gd name="T28" fmla="*/ 16 w 21"/>
                    <a:gd name="T29" fmla="*/ 22 h 42"/>
                    <a:gd name="T30" fmla="*/ 18 w 21"/>
                    <a:gd name="T31" fmla="*/ 20 h 42"/>
                    <a:gd name="T32" fmla="*/ 16 w 21"/>
                    <a:gd name="T33" fmla="*/ 20 h 42"/>
                    <a:gd name="T34" fmla="*/ 16 w 21"/>
                    <a:gd name="T35" fmla="*/ 16 h 42"/>
                    <a:gd name="T36" fmla="*/ 17 w 21"/>
                    <a:gd name="T37" fmla="*/ 14 h 42"/>
                    <a:gd name="T38" fmla="*/ 17 w 21"/>
                    <a:gd name="T39" fmla="*/ 10 h 42"/>
                    <a:gd name="T40" fmla="*/ 15 w 21"/>
                    <a:gd name="T41" fmla="*/ 10 h 42"/>
                    <a:gd name="T42" fmla="*/ 15 w 21"/>
                    <a:gd name="T43" fmla="*/ 7 h 42"/>
                    <a:gd name="T44" fmla="*/ 13 w 21"/>
                    <a:gd name="T45" fmla="*/ 7 h 42"/>
                    <a:gd name="T46" fmla="*/ 13 w 21"/>
                    <a:gd name="T47" fmla="*/ 2 h 42"/>
                    <a:gd name="T48" fmla="*/ 10 w 21"/>
                    <a:gd name="T49" fmla="*/ 8 h 42"/>
                    <a:gd name="T50" fmla="*/ 10 w 21"/>
                    <a:gd name="T51" fmla="*/ 4 h 42"/>
                    <a:gd name="T52" fmla="*/ 10 w 21"/>
                    <a:gd name="T53" fmla="*/ 6 h 42"/>
                    <a:gd name="T54" fmla="*/ 9 w 21"/>
                    <a:gd name="T55" fmla="*/ 0 h 42"/>
                    <a:gd name="T56" fmla="*/ 9 w 21"/>
                    <a:gd name="T57" fmla="*/ 3 h 42"/>
                    <a:gd name="T58" fmla="*/ 6 w 21"/>
                    <a:gd name="T59" fmla="*/ 0 h 42"/>
                    <a:gd name="T60" fmla="*/ 6 w 21"/>
                    <a:gd name="T61" fmla="*/ 3 h 42"/>
                    <a:gd name="T62" fmla="*/ 5 w 21"/>
                    <a:gd name="T63" fmla="*/ 3 h 42"/>
                    <a:gd name="T64" fmla="*/ 6 w 21"/>
                    <a:gd name="T65" fmla="*/ 7 h 42"/>
                    <a:gd name="T66" fmla="*/ 4 w 21"/>
                    <a:gd name="T67" fmla="*/ 8 h 42"/>
                    <a:gd name="T68" fmla="*/ 4 w 21"/>
                    <a:gd name="T69" fmla="*/ 10 h 42"/>
                    <a:gd name="T70" fmla="*/ 6 w 21"/>
                    <a:gd name="T71" fmla="*/ 13 h 42"/>
                    <a:gd name="T72" fmla="*/ 3 w 21"/>
                    <a:gd name="T73" fmla="*/ 12 h 42"/>
                    <a:gd name="T74" fmla="*/ 3 w 21"/>
                    <a:gd name="T75" fmla="*/ 13 h 42"/>
                    <a:gd name="T76" fmla="*/ 0 w 21"/>
                    <a:gd name="T77" fmla="*/ 12 h 42"/>
                    <a:gd name="T78" fmla="*/ 1 w 21"/>
                    <a:gd name="T79" fmla="*/ 15 h 42"/>
                    <a:gd name="T80" fmla="*/ 1 w 21"/>
                    <a:gd name="T81" fmla="*/ 16 h 42"/>
                    <a:gd name="T82" fmla="*/ 1 w 21"/>
                    <a:gd name="T83" fmla="*/ 16 h 42"/>
                    <a:gd name="T84" fmla="*/ 1 w 21"/>
                    <a:gd name="T85" fmla="*/ 20 h 42"/>
                    <a:gd name="T86" fmla="*/ 0 w 21"/>
                    <a:gd name="T87" fmla="*/ 20 h 42"/>
                    <a:gd name="T88" fmla="*/ 1 w 21"/>
                    <a:gd name="T89" fmla="*/ 22 h 42"/>
                    <a:gd name="T90" fmla="*/ 1 w 21"/>
                    <a:gd name="T91" fmla="*/ 22 h 42"/>
                    <a:gd name="T92" fmla="*/ 2 w 21"/>
                    <a:gd name="T93" fmla="*/ 26 h 42"/>
                    <a:gd name="T94" fmla="*/ 2 w 21"/>
                    <a:gd name="T95" fmla="*/ 28 h 42"/>
                    <a:gd name="T96" fmla="*/ 1 w 21"/>
                    <a:gd name="T97" fmla="*/ 29 h 42"/>
                    <a:gd name="T98" fmla="*/ 0 w 21"/>
                    <a:gd name="T99" fmla="*/ 31 h 42"/>
                    <a:gd name="T100" fmla="*/ 2 w 21"/>
                    <a:gd name="T101" fmla="*/ 32 h 42"/>
                    <a:gd name="T102" fmla="*/ 0 w 21"/>
                    <a:gd name="T103" fmla="*/ 33 h 42"/>
                    <a:gd name="T104" fmla="*/ 0 w 21"/>
                    <a:gd name="T105" fmla="*/ 35 h 42"/>
                    <a:gd name="T106" fmla="*/ 1 w 21"/>
                    <a:gd name="T107" fmla="*/ 37 h 42"/>
                    <a:gd name="T108" fmla="*/ 1 w 21"/>
                    <a:gd name="T109" fmla="*/ 38 h 42"/>
                    <a:gd name="T110" fmla="*/ 3 w 21"/>
                    <a:gd name="T111" fmla="*/ 40 h 42"/>
                    <a:gd name="T112" fmla="*/ 6 w 21"/>
                    <a:gd name="T113" fmla="*/ 39 h 42"/>
                    <a:gd name="T114" fmla="*/ 6 w 21"/>
                    <a:gd name="T115" fmla="*/ 41 h 42"/>
                    <a:gd name="T116" fmla="*/ 8 w 21"/>
                    <a:gd name="T117" fmla="*/ 40 h 42"/>
                    <a:gd name="T118" fmla="*/ 10 w 21"/>
                    <a:gd name="T119" fmla="*/ 39 h 42"/>
                    <a:gd name="T120" fmla="*/ 10 w 21"/>
                    <a:gd name="T121" fmla="*/ 40 h 42"/>
                    <a:gd name="T122" fmla="*/ 13 w 21"/>
                    <a:gd name="T123" fmla="*/ 40 h 4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1"/>
                    <a:gd name="T187" fmla="*/ 0 h 42"/>
                    <a:gd name="T188" fmla="*/ 21 w 21"/>
                    <a:gd name="T189" fmla="*/ 42 h 4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1" h="42">
                      <a:moveTo>
                        <a:pt x="13" y="39"/>
                      </a:moveTo>
                      <a:lnTo>
                        <a:pt x="13" y="40"/>
                      </a:lnTo>
                      <a:lnTo>
                        <a:pt x="15" y="40"/>
                      </a:lnTo>
                      <a:lnTo>
                        <a:pt x="16" y="40"/>
                      </a:lnTo>
                      <a:lnTo>
                        <a:pt x="16" y="39"/>
                      </a:lnTo>
                      <a:lnTo>
                        <a:pt x="17" y="39"/>
                      </a:lnTo>
                      <a:lnTo>
                        <a:pt x="18" y="39"/>
                      </a:lnTo>
                      <a:lnTo>
                        <a:pt x="17" y="38"/>
                      </a:lnTo>
                      <a:lnTo>
                        <a:pt x="17" y="37"/>
                      </a:lnTo>
                      <a:lnTo>
                        <a:pt x="18" y="37"/>
                      </a:lnTo>
                      <a:lnTo>
                        <a:pt x="18" y="35"/>
                      </a:lnTo>
                      <a:lnTo>
                        <a:pt x="18" y="34"/>
                      </a:lnTo>
                      <a:lnTo>
                        <a:pt x="17" y="33"/>
                      </a:lnTo>
                      <a:lnTo>
                        <a:pt x="16" y="33"/>
                      </a:lnTo>
                      <a:lnTo>
                        <a:pt x="17" y="32"/>
                      </a:lnTo>
                      <a:lnTo>
                        <a:pt x="18" y="30"/>
                      </a:lnTo>
                      <a:lnTo>
                        <a:pt x="16" y="30"/>
                      </a:lnTo>
                      <a:lnTo>
                        <a:pt x="17" y="29"/>
                      </a:lnTo>
                      <a:lnTo>
                        <a:pt x="16" y="28"/>
                      </a:lnTo>
                      <a:lnTo>
                        <a:pt x="15" y="28"/>
                      </a:lnTo>
                      <a:lnTo>
                        <a:pt x="16" y="27"/>
                      </a:lnTo>
                      <a:lnTo>
                        <a:pt x="18" y="27"/>
                      </a:lnTo>
                      <a:lnTo>
                        <a:pt x="19" y="27"/>
                      </a:lnTo>
                      <a:lnTo>
                        <a:pt x="20" y="25"/>
                      </a:lnTo>
                      <a:lnTo>
                        <a:pt x="20" y="24"/>
                      </a:lnTo>
                      <a:lnTo>
                        <a:pt x="18" y="25"/>
                      </a:lnTo>
                      <a:lnTo>
                        <a:pt x="20" y="22"/>
                      </a:ln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18" y="20"/>
                      </a:lnTo>
                      <a:lnTo>
                        <a:pt x="17" y="20"/>
                      </a:lnTo>
                      <a:lnTo>
                        <a:pt x="16" y="20"/>
                      </a:lnTo>
                      <a:lnTo>
                        <a:pt x="17" y="17"/>
                      </a:lnTo>
                      <a:lnTo>
                        <a:pt x="16" y="16"/>
                      </a:lnTo>
                      <a:lnTo>
                        <a:pt x="17" y="14"/>
                      </a:lnTo>
                      <a:lnTo>
                        <a:pt x="17" y="12"/>
                      </a:lnTo>
                      <a:lnTo>
                        <a:pt x="17" y="10"/>
                      </a:lnTo>
                      <a:lnTo>
                        <a:pt x="16" y="10"/>
                      </a:lnTo>
                      <a:lnTo>
                        <a:pt x="15" y="10"/>
                      </a:lnTo>
                      <a:lnTo>
                        <a:pt x="15" y="9"/>
                      </a:lnTo>
                      <a:lnTo>
                        <a:pt x="15" y="7"/>
                      </a:lnTo>
                      <a:lnTo>
                        <a:pt x="14" y="7"/>
                      </a:lnTo>
                      <a:lnTo>
                        <a:pt x="13" y="7"/>
                      </a:lnTo>
                      <a:lnTo>
                        <a:pt x="13" y="4"/>
                      </a:lnTo>
                      <a:lnTo>
                        <a:pt x="13" y="2"/>
                      </a:lnTo>
                      <a:lnTo>
                        <a:pt x="13" y="5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9" y="2"/>
                      </a:ln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9" y="3"/>
                      </a:lnTo>
                      <a:lnTo>
                        <a:pt x="8" y="1"/>
                      </a:lnTo>
                      <a:lnTo>
                        <a:pt x="6" y="0"/>
                      </a:ln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5" y="3"/>
                      </a:lnTo>
                      <a:lnTo>
                        <a:pt x="6" y="5"/>
                      </a:lnTo>
                      <a:lnTo>
                        <a:pt x="6" y="7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3" y="9"/>
                      </a:lnTo>
                      <a:lnTo>
                        <a:pt x="4" y="10"/>
                      </a:lnTo>
                      <a:lnTo>
                        <a:pt x="5" y="11"/>
                      </a:lnTo>
                      <a:lnTo>
                        <a:pt x="6" y="13"/>
                      </a:lnTo>
                      <a:lnTo>
                        <a:pt x="4" y="12"/>
                      </a:lnTo>
                      <a:lnTo>
                        <a:pt x="3" y="12"/>
                      </a:lnTo>
                      <a:lnTo>
                        <a:pt x="4" y="14"/>
                      </a:lnTo>
                      <a:lnTo>
                        <a:pt x="3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1" y="14"/>
                      </a:lnTo>
                      <a:lnTo>
                        <a:pt x="1" y="15"/>
                      </a:lnTo>
                      <a:lnTo>
                        <a:pt x="2" y="16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1" y="16"/>
                      </a:lnTo>
                      <a:lnTo>
                        <a:pt x="1" y="17"/>
                      </a:lnTo>
                      <a:lnTo>
                        <a:pt x="1" y="20"/>
                      </a:lnTo>
                      <a:lnTo>
                        <a:pt x="0" y="20"/>
                      </a:lnTo>
                      <a:lnTo>
                        <a:pt x="1" y="21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1" y="22"/>
                      </a:lnTo>
                      <a:lnTo>
                        <a:pt x="2" y="25"/>
                      </a:lnTo>
                      <a:lnTo>
                        <a:pt x="2" y="26"/>
                      </a:lnTo>
                      <a:lnTo>
                        <a:pt x="2" y="27"/>
                      </a:lnTo>
                      <a:lnTo>
                        <a:pt x="2" y="28"/>
                      </a:lnTo>
                      <a:lnTo>
                        <a:pt x="2" y="30"/>
                      </a:lnTo>
                      <a:lnTo>
                        <a:pt x="1" y="29"/>
                      </a:lnTo>
                      <a:lnTo>
                        <a:pt x="0" y="29"/>
                      </a:lnTo>
                      <a:lnTo>
                        <a:pt x="0" y="31"/>
                      </a:lnTo>
                      <a:lnTo>
                        <a:pt x="1" y="31"/>
                      </a:lnTo>
                      <a:lnTo>
                        <a:pt x="2" y="32"/>
                      </a:lnTo>
                      <a:lnTo>
                        <a:pt x="0" y="32"/>
                      </a:lnTo>
                      <a:lnTo>
                        <a:pt x="0" y="33"/>
                      </a:lnTo>
                      <a:lnTo>
                        <a:pt x="0" y="34"/>
                      </a:lnTo>
                      <a:lnTo>
                        <a:pt x="0" y="35"/>
                      </a:lnTo>
                      <a:lnTo>
                        <a:pt x="0" y="37"/>
                      </a:lnTo>
                      <a:lnTo>
                        <a:pt x="1" y="37"/>
                      </a:lnTo>
                      <a:lnTo>
                        <a:pt x="2" y="37"/>
                      </a:lnTo>
                      <a:lnTo>
                        <a:pt x="1" y="38"/>
                      </a:lnTo>
                      <a:lnTo>
                        <a:pt x="1" y="39"/>
                      </a:lnTo>
                      <a:lnTo>
                        <a:pt x="3" y="40"/>
                      </a:lnTo>
                      <a:lnTo>
                        <a:pt x="4" y="39"/>
                      </a:lnTo>
                      <a:lnTo>
                        <a:pt x="6" y="39"/>
                      </a:lnTo>
                      <a:lnTo>
                        <a:pt x="5" y="40"/>
                      </a:lnTo>
                      <a:lnTo>
                        <a:pt x="6" y="41"/>
                      </a:lnTo>
                      <a:lnTo>
                        <a:pt x="8" y="41"/>
                      </a:lnTo>
                      <a:lnTo>
                        <a:pt x="8" y="40"/>
                      </a:lnTo>
                      <a:lnTo>
                        <a:pt x="9" y="39"/>
                      </a:lnTo>
                      <a:lnTo>
                        <a:pt x="10" y="39"/>
                      </a:lnTo>
                      <a:lnTo>
                        <a:pt x="10" y="40"/>
                      </a:lnTo>
                      <a:lnTo>
                        <a:pt x="13" y="41"/>
                      </a:lnTo>
                      <a:lnTo>
                        <a:pt x="13" y="40"/>
                      </a:lnTo>
                      <a:lnTo>
                        <a:pt x="13" y="39"/>
                      </a:lnTo>
                    </a:path>
                  </a:pathLst>
                </a:custGeom>
                <a:solidFill>
                  <a:srgbClr val="16B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90"/>
                <p:cNvSpPr>
                  <a:spLocks/>
                </p:cNvSpPr>
                <p:nvPr/>
              </p:nvSpPr>
              <p:spPr bwMode="auto">
                <a:xfrm>
                  <a:off x="4472" y="2716"/>
                  <a:ext cx="17" cy="21"/>
                </a:xfrm>
                <a:custGeom>
                  <a:avLst/>
                  <a:gdLst>
                    <a:gd name="T0" fmla="*/ 0 w 17"/>
                    <a:gd name="T1" fmla="*/ 0 h 21"/>
                    <a:gd name="T2" fmla="*/ 1 w 17"/>
                    <a:gd name="T3" fmla="*/ 2 h 21"/>
                    <a:gd name="T4" fmla="*/ 1 w 17"/>
                    <a:gd name="T5" fmla="*/ 4 h 21"/>
                    <a:gd name="T6" fmla="*/ 1 w 17"/>
                    <a:gd name="T7" fmla="*/ 6 h 21"/>
                    <a:gd name="T8" fmla="*/ 1 w 17"/>
                    <a:gd name="T9" fmla="*/ 7 h 21"/>
                    <a:gd name="T10" fmla="*/ 5 w 17"/>
                    <a:gd name="T11" fmla="*/ 8 h 21"/>
                    <a:gd name="T12" fmla="*/ 5 w 17"/>
                    <a:gd name="T13" fmla="*/ 9 h 21"/>
                    <a:gd name="T14" fmla="*/ 5 w 17"/>
                    <a:gd name="T15" fmla="*/ 12 h 21"/>
                    <a:gd name="T16" fmla="*/ 5 w 17"/>
                    <a:gd name="T17" fmla="*/ 14 h 21"/>
                    <a:gd name="T18" fmla="*/ 5 w 17"/>
                    <a:gd name="T19" fmla="*/ 18 h 21"/>
                    <a:gd name="T20" fmla="*/ 5 w 17"/>
                    <a:gd name="T21" fmla="*/ 19 h 21"/>
                    <a:gd name="T22" fmla="*/ 5 w 17"/>
                    <a:gd name="T23" fmla="*/ 20 h 21"/>
                    <a:gd name="T24" fmla="*/ 9 w 17"/>
                    <a:gd name="T25" fmla="*/ 20 h 21"/>
                    <a:gd name="T26" fmla="*/ 6 w 17"/>
                    <a:gd name="T27" fmla="*/ 18 h 21"/>
                    <a:gd name="T28" fmla="*/ 6 w 17"/>
                    <a:gd name="T29" fmla="*/ 12 h 21"/>
                    <a:gd name="T30" fmla="*/ 9 w 17"/>
                    <a:gd name="T31" fmla="*/ 11 h 21"/>
                    <a:gd name="T32" fmla="*/ 9 w 17"/>
                    <a:gd name="T33" fmla="*/ 9 h 21"/>
                    <a:gd name="T34" fmla="*/ 9 w 17"/>
                    <a:gd name="T35" fmla="*/ 7 h 21"/>
                    <a:gd name="T36" fmla="*/ 11 w 17"/>
                    <a:gd name="T37" fmla="*/ 5 h 21"/>
                    <a:gd name="T38" fmla="*/ 11 w 17"/>
                    <a:gd name="T39" fmla="*/ 4 h 21"/>
                    <a:gd name="T40" fmla="*/ 14 w 17"/>
                    <a:gd name="T41" fmla="*/ 2 h 21"/>
                    <a:gd name="T42" fmla="*/ 16 w 17"/>
                    <a:gd name="T43" fmla="*/ 0 h 21"/>
                    <a:gd name="T44" fmla="*/ 14 w 17"/>
                    <a:gd name="T45" fmla="*/ 0 h 21"/>
                    <a:gd name="T46" fmla="*/ 11 w 17"/>
                    <a:gd name="T47" fmla="*/ 4 h 21"/>
                    <a:gd name="T48" fmla="*/ 11 w 17"/>
                    <a:gd name="T49" fmla="*/ 2 h 21"/>
                    <a:gd name="T50" fmla="*/ 14 w 17"/>
                    <a:gd name="T51" fmla="*/ 0 h 21"/>
                    <a:gd name="T52" fmla="*/ 11 w 17"/>
                    <a:gd name="T53" fmla="*/ 0 h 21"/>
                    <a:gd name="T54" fmla="*/ 11 w 17"/>
                    <a:gd name="T55" fmla="*/ 1 h 21"/>
                    <a:gd name="T56" fmla="*/ 11 w 17"/>
                    <a:gd name="T57" fmla="*/ 4 h 21"/>
                    <a:gd name="T58" fmla="*/ 9 w 17"/>
                    <a:gd name="T59" fmla="*/ 5 h 21"/>
                    <a:gd name="T60" fmla="*/ 9 w 17"/>
                    <a:gd name="T61" fmla="*/ 6 h 21"/>
                    <a:gd name="T62" fmla="*/ 9 w 17"/>
                    <a:gd name="T63" fmla="*/ 7 h 21"/>
                    <a:gd name="T64" fmla="*/ 6 w 17"/>
                    <a:gd name="T65" fmla="*/ 9 h 21"/>
                    <a:gd name="T66" fmla="*/ 6 w 17"/>
                    <a:gd name="T67" fmla="*/ 7 h 21"/>
                    <a:gd name="T68" fmla="*/ 6 w 17"/>
                    <a:gd name="T69" fmla="*/ 5 h 21"/>
                    <a:gd name="T70" fmla="*/ 6 w 17"/>
                    <a:gd name="T71" fmla="*/ 4 h 21"/>
                    <a:gd name="T72" fmla="*/ 9 w 17"/>
                    <a:gd name="T73" fmla="*/ 1 h 21"/>
                    <a:gd name="T74" fmla="*/ 9 w 17"/>
                    <a:gd name="T75" fmla="*/ 0 h 21"/>
                    <a:gd name="T76" fmla="*/ 6 w 17"/>
                    <a:gd name="T77" fmla="*/ 4 h 21"/>
                    <a:gd name="T78" fmla="*/ 6 w 17"/>
                    <a:gd name="T79" fmla="*/ 5 h 21"/>
                    <a:gd name="T80" fmla="*/ 5 w 17"/>
                    <a:gd name="T81" fmla="*/ 1 h 21"/>
                    <a:gd name="T82" fmla="*/ 5 w 17"/>
                    <a:gd name="T83" fmla="*/ 0 h 21"/>
                    <a:gd name="T84" fmla="*/ 5 w 17"/>
                    <a:gd name="T85" fmla="*/ 2 h 21"/>
                    <a:gd name="T86" fmla="*/ 6 w 17"/>
                    <a:gd name="T87" fmla="*/ 5 h 21"/>
                    <a:gd name="T88" fmla="*/ 6 w 17"/>
                    <a:gd name="T89" fmla="*/ 7 h 21"/>
                    <a:gd name="T90" fmla="*/ 6 w 17"/>
                    <a:gd name="T91" fmla="*/ 10 h 21"/>
                    <a:gd name="T92" fmla="*/ 5 w 17"/>
                    <a:gd name="T93" fmla="*/ 7 h 21"/>
                    <a:gd name="T94" fmla="*/ 1 w 17"/>
                    <a:gd name="T95" fmla="*/ 5 h 21"/>
                    <a:gd name="T96" fmla="*/ 1 w 17"/>
                    <a:gd name="T97" fmla="*/ 0 h 21"/>
                    <a:gd name="T98" fmla="*/ 1 w 17"/>
                    <a:gd name="T99" fmla="*/ 4 h 21"/>
                    <a:gd name="T100" fmla="*/ 1 w 17"/>
                    <a:gd name="T101" fmla="*/ 1 h 21"/>
                    <a:gd name="T102" fmla="*/ 0 w 17"/>
                    <a:gd name="T103" fmla="*/ 0 h 2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7"/>
                    <a:gd name="T157" fmla="*/ 0 h 21"/>
                    <a:gd name="T158" fmla="*/ 17 w 17"/>
                    <a:gd name="T159" fmla="*/ 21 h 2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7" h="21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7"/>
                      </a:lnTo>
                      <a:lnTo>
                        <a:pt x="5" y="8"/>
                      </a:lnTo>
                      <a:lnTo>
                        <a:pt x="5" y="9"/>
                      </a:lnTo>
                      <a:lnTo>
                        <a:pt x="5" y="12"/>
                      </a:lnTo>
                      <a:lnTo>
                        <a:pt x="5" y="14"/>
                      </a:lnTo>
                      <a:lnTo>
                        <a:pt x="5" y="18"/>
                      </a:lnTo>
                      <a:lnTo>
                        <a:pt x="5" y="19"/>
                      </a:lnTo>
                      <a:lnTo>
                        <a:pt x="5" y="20"/>
                      </a:lnTo>
                      <a:lnTo>
                        <a:pt x="9" y="20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9" y="11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11" y="5"/>
                      </a:lnTo>
                      <a:lnTo>
                        <a:pt x="11" y="4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11" y="1"/>
                      </a:lnTo>
                      <a:lnTo>
                        <a:pt x="11" y="4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9" y="7"/>
                      </a:lnTo>
                      <a:lnTo>
                        <a:pt x="6" y="9"/>
                      </a:lnTo>
                      <a:lnTo>
                        <a:pt x="6" y="7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9" y="1"/>
                      </a:lnTo>
                      <a:lnTo>
                        <a:pt x="9" y="0"/>
                      </a:lnTo>
                      <a:lnTo>
                        <a:pt x="6" y="4"/>
                      </a:lnTo>
                      <a:lnTo>
                        <a:pt x="6" y="5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6" y="5"/>
                      </a:lnTo>
                      <a:lnTo>
                        <a:pt x="6" y="7"/>
                      </a:lnTo>
                      <a:lnTo>
                        <a:pt x="6" y="10"/>
                      </a:lnTo>
                      <a:lnTo>
                        <a:pt x="5" y="7"/>
                      </a:lnTo>
                      <a:lnTo>
                        <a:pt x="1" y="5"/>
                      </a:lnTo>
                      <a:lnTo>
                        <a:pt x="1" y="0"/>
                      </a:lnTo>
                      <a:lnTo>
                        <a:pt x="1" y="4"/>
                      </a:lnTo>
                      <a:lnTo>
                        <a:pt x="1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75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91"/>
                <p:cNvSpPr>
                  <a:spLocks/>
                </p:cNvSpPr>
                <p:nvPr/>
              </p:nvSpPr>
              <p:spPr bwMode="auto">
                <a:xfrm>
                  <a:off x="4467" y="2693"/>
                  <a:ext cx="17" cy="28"/>
                </a:xfrm>
                <a:custGeom>
                  <a:avLst/>
                  <a:gdLst>
                    <a:gd name="T0" fmla="*/ 10 w 17"/>
                    <a:gd name="T1" fmla="*/ 26 h 28"/>
                    <a:gd name="T2" fmla="*/ 11 w 17"/>
                    <a:gd name="T3" fmla="*/ 26 h 28"/>
                    <a:gd name="T4" fmla="*/ 12 w 17"/>
                    <a:gd name="T5" fmla="*/ 26 h 28"/>
                    <a:gd name="T6" fmla="*/ 12 w 17"/>
                    <a:gd name="T7" fmla="*/ 25 h 28"/>
                    <a:gd name="T8" fmla="*/ 14 w 17"/>
                    <a:gd name="T9" fmla="*/ 23 h 28"/>
                    <a:gd name="T10" fmla="*/ 12 w 17"/>
                    <a:gd name="T11" fmla="*/ 23 h 28"/>
                    <a:gd name="T12" fmla="*/ 12 w 17"/>
                    <a:gd name="T13" fmla="*/ 22 h 28"/>
                    <a:gd name="T14" fmla="*/ 11 w 17"/>
                    <a:gd name="T15" fmla="*/ 20 h 28"/>
                    <a:gd name="T16" fmla="*/ 10 w 17"/>
                    <a:gd name="T17" fmla="*/ 19 h 28"/>
                    <a:gd name="T18" fmla="*/ 12 w 17"/>
                    <a:gd name="T19" fmla="*/ 18 h 28"/>
                    <a:gd name="T20" fmla="*/ 16 w 17"/>
                    <a:gd name="T21" fmla="*/ 17 h 28"/>
                    <a:gd name="T22" fmla="*/ 14 w 17"/>
                    <a:gd name="T23" fmla="*/ 17 h 28"/>
                    <a:gd name="T24" fmla="*/ 12 w 17"/>
                    <a:gd name="T25" fmla="*/ 16 h 28"/>
                    <a:gd name="T26" fmla="*/ 11 w 17"/>
                    <a:gd name="T27" fmla="*/ 14 h 28"/>
                    <a:gd name="T28" fmla="*/ 12 w 17"/>
                    <a:gd name="T29" fmla="*/ 13 h 28"/>
                    <a:gd name="T30" fmla="*/ 11 w 17"/>
                    <a:gd name="T31" fmla="*/ 12 h 28"/>
                    <a:gd name="T32" fmla="*/ 11 w 17"/>
                    <a:gd name="T33" fmla="*/ 12 h 28"/>
                    <a:gd name="T34" fmla="*/ 12 w 17"/>
                    <a:gd name="T35" fmla="*/ 9 h 28"/>
                    <a:gd name="T36" fmla="*/ 11 w 17"/>
                    <a:gd name="T37" fmla="*/ 7 h 28"/>
                    <a:gd name="T38" fmla="*/ 11 w 17"/>
                    <a:gd name="T39" fmla="*/ 6 h 28"/>
                    <a:gd name="T40" fmla="*/ 10 w 17"/>
                    <a:gd name="T41" fmla="*/ 5 h 28"/>
                    <a:gd name="T42" fmla="*/ 10 w 17"/>
                    <a:gd name="T43" fmla="*/ 5 h 28"/>
                    <a:gd name="T44" fmla="*/ 10 w 17"/>
                    <a:gd name="T45" fmla="*/ 2 h 28"/>
                    <a:gd name="T46" fmla="*/ 7 w 17"/>
                    <a:gd name="T47" fmla="*/ 5 h 28"/>
                    <a:gd name="T48" fmla="*/ 7 w 17"/>
                    <a:gd name="T49" fmla="*/ 3 h 28"/>
                    <a:gd name="T50" fmla="*/ 6 w 17"/>
                    <a:gd name="T51" fmla="*/ 5 h 28"/>
                    <a:gd name="T52" fmla="*/ 5 w 17"/>
                    <a:gd name="T53" fmla="*/ 1 h 28"/>
                    <a:gd name="T54" fmla="*/ 5 w 17"/>
                    <a:gd name="T55" fmla="*/ 1 h 28"/>
                    <a:gd name="T56" fmla="*/ 5 w 17"/>
                    <a:gd name="T57" fmla="*/ 1 h 28"/>
                    <a:gd name="T58" fmla="*/ 3 w 17"/>
                    <a:gd name="T59" fmla="*/ 2 h 28"/>
                    <a:gd name="T60" fmla="*/ 3 w 17"/>
                    <a:gd name="T61" fmla="*/ 4 h 28"/>
                    <a:gd name="T62" fmla="*/ 2 w 17"/>
                    <a:gd name="T63" fmla="*/ 5 h 28"/>
                    <a:gd name="T64" fmla="*/ 2 w 17"/>
                    <a:gd name="T65" fmla="*/ 7 h 28"/>
                    <a:gd name="T66" fmla="*/ 3 w 17"/>
                    <a:gd name="T67" fmla="*/ 8 h 28"/>
                    <a:gd name="T68" fmla="*/ 2 w 17"/>
                    <a:gd name="T69" fmla="*/ 8 h 28"/>
                    <a:gd name="T70" fmla="*/ 2 w 17"/>
                    <a:gd name="T71" fmla="*/ 9 h 28"/>
                    <a:gd name="T72" fmla="*/ 0 w 17"/>
                    <a:gd name="T73" fmla="*/ 8 h 28"/>
                    <a:gd name="T74" fmla="*/ 1 w 17"/>
                    <a:gd name="T75" fmla="*/ 10 h 28"/>
                    <a:gd name="T76" fmla="*/ 1 w 17"/>
                    <a:gd name="T77" fmla="*/ 10 h 28"/>
                    <a:gd name="T78" fmla="*/ 0 w 17"/>
                    <a:gd name="T79" fmla="*/ 12 h 28"/>
                    <a:gd name="T80" fmla="*/ 1 w 17"/>
                    <a:gd name="T81" fmla="*/ 12 h 28"/>
                    <a:gd name="T82" fmla="*/ 1 w 17"/>
                    <a:gd name="T83" fmla="*/ 13 h 28"/>
                    <a:gd name="T84" fmla="*/ 0 w 17"/>
                    <a:gd name="T85" fmla="*/ 14 h 28"/>
                    <a:gd name="T86" fmla="*/ 1 w 17"/>
                    <a:gd name="T87" fmla="*/ 16 h 28"/>
                    <a:gd name="T88" fmla="*/ 1 w 17"/>
                    <a:gd name="T89" fmla="*/ 18 h 28"/>
                    <a:gd name="T90" fmla="*/ 1 w 17"/>
                    <a:gd name="T91" fmla="*/ 18 h 28"/>
                    <a:gd name="T92" fmla="*/ 1 w 17"/>
                    <a:gd name="T93" fmla="*/ 20 h 28"/>
                    <a:gd name="T94" fmla="*/ 0 w 17"/>
                    <a:gd name="T95" fmla="*/ 20 h 28"/>
                    <a:gd name="T96" fmla="*/ 1 w 17"/>
                    <a:gd name="T97" fmla="*/ 21 h 28"/>
                    <a:gd name="T98" fmla="*/ 0 w 17"/>
                    <a:gd name="T99" fmla="*/ 22 h 28"/>
                    <a:gd name="T100" fmla="*/ 0 w 17"/>
                    <a:gd name="T101" fmla="*/ 23 h 28"/>
                    <a:gd name="T102" fmla="*/ 0 w 17"/>
                    <a:gd name="T103" fmla="*/ 24 h 28"/>
                    <a:gd name="T104" fmla="*/ 1 w 17"/>
                    <a:gd name="T105" fmla="*/ 24 h 28"/>
                    <a:gd name="T106" fmla="*/ 2 w 17"/>
                    <a:gd name="T107" fmla="*/ 26 h 28"/>
                    <a:gd name="T108" fmla="*/ 3 w 17"/>
                    <a:gd name="T109" fmla="*/ 26 h 28"/>
                    <a:gd name="T110" fmla="*/ 5 w 17"/>
                    <a:gd name="T111" fmla="*/ 27 h 28"/>
                    <a:gd name="T112" fmla="*/ 5 w 17"/>
                    <a:gd name="T113" fmla="*/ 26 h 28"/>
                    <a:gd name="T114" fmla="*/ 6 w 17"/>
                    <a:gd name="T115" fmla="*/ 27 h 28"/>
                    <a:gd name="T116" fmla="*/ 7 w 17"/>
                    <a:gd name="T117" fmla="*/ 26 h 28"/>
                    <a:gd name="T118" fmla="*/ 10 w 17"/>
                    <a:gd name="T119" fmla="*/ 26 h 2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7"/>
                    <a:gd name="T181" fmla="*/ 0 h 28"/>
                    <a:gd name="T182" fmla="*/ 17 w 17"/>
                    <a:gd name="T183" fmla="*/ 28 h 28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7" h="28">
                      <a:moveTo>
                        <a:pt x="8" y="25"/>
                      </a:move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2" y="26"/>
                      </a:lnTo>
                      <a:lnTo>
                        <a:pt x="12" y="25"/>
                      </a:lnTo>
                      <a:lnTo>
                        <a:pt x="12" y="24"/>
                      </a:lnTo>
                      <a:lnTo>
                        <a:pt x="14" y="23"/>
                      </a:lnTo>
                      <a:lnTo>
                        <a:pt x="12" y="23"/>
                      </a:lnTo>
                      <a:lnTo>
                        <a:pt x="11" y="22"/>
                      </a:lnTo>
                      <a:lnTo>
                        <a:pt x="12" y="22"/>
                      </a:lnTo>
                      <a:lnTo>
                        <a:pt x="12" y="20"/>
                      </a:lnTo>
                      <a:lnTo>
                        <a:pt x="11" y="20"/>
                      </a:lnTo>
                      <a:lnTo>
                        <a:pt x="11" y="19"/>
                      </a:lnTo>
                      <a:lnTo>
                        <a:pt x="10" y="19"/>
                      </a:lnTo>
                      <a:lnTo>
                        <a:pt x="11" y="18"/>
                      </a:lnTo>
                      <a:lnTo>
                        <a:pt x="12" y="18"/>
                      </a:lnTo>
                      <a:lnTo>
                        <a:pt x="14" y="18"/>
                      </a:lnTo>
                      <a:lnTo>
                        <a:pt x="16" y="17"/>
                      </a:lnTo>
                      <a:lnTo>
                        <a:pt x="14" y="17"/>
                      </a:lnTo>
                      <a:lnTo>
                        <a:pt x="14" y="16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4"/>
                      </a:lnTo>
                      <a:lnTo>
                        <a:pt x="12" y="14"/>
                      </a:lnTo>
                      <a:lnTo>
                        <a:pt x="12" y="13"/>
                      </a:lnTo>
                      <a:lnTo>
                        <a:pt x="11" y="12"/>
                      </a:lnTo>
                      <a:lnTo>
                        <a:pt x="12" y="12"/>
                      </a:lnTo>
                      <a:lnTo>
                        <a:pt x="11" y="12"/>
                      </a:lnTo>
                      <a:lnTo>
                        <a:pt x="11" y="10"/>
                      </a:lnTo>
                      <a:lnTo>
                        <a:pt x="12" y="9"/>
                      </a:lnTo>
                      <a:lnTo>
                        <a:pt x="12" y="8"/>
                      </a:lnTo>
                      <a:lnTo>
                        <a:pt x="11" y="7"/>
                      </a:lnTo>
                      <a:lnTo>
                        <a:pt x="11" y="6"/>
                      </a:lnTo>
                      <a:lnTo>
                        <a:pt x="10" y="6"/>
                      </a:ln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4"/>
                      </a:lnTo>
                      <a:lnTo>
                        <a:pt x="6" y="5"/>
                      </a:lnTo>
                      <a:lnTo>
                        <a:pt x="6" y="2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8"/>
                      </a:lnTo>
                      <a:lnTo>
                        <a:pt x="2" y="8"/>
                      </a:lnTo>
                      <a:lnTo>
                        <a:pt x="2" y="9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0"/>
                      </a:lnTo>
                      <a:lnTo>
                        <a:pt x="1" y="12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1" y="17"/>
                      </a:lnTo>
                      <a:lnTo>
                        <a:pt x="1" y="18"/>
                      </a:lnTo>
                      <a:lnTo>
                        <a:pt x="1" y="19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1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4"/>
                      </a:lnTo>
                      <a:lnTo>
                        <a:pt x="1" y="25"/>
                      </a:lnTo>
                      <a:lnTo>
                        <a:pt x="2" y="26"/>
                      </a:lnTo>
                      <a:lnTo>
                        <a:pt x="2" y="25"/>
                      </a:lnTo>
                      <a:lnTo>
                        <a:pt x="3" y="26"/>
                      </a:lnTo>
                      <a:lnTo>
                        <a:pt x="3" y="27"/>
                      </a:lnTo>
                      <a:lnTo>
                        <a:pt x="5" y="27"/>
                      </a:lnTo>
                      <a:lnTo>
                        <a:pt x="5" y="26"/>
                      </a:lnTo>
                      <a:lnTo>
                        <a:pt x="6" y="26"/>
                      </a:lnTo>
                      <a:lnTo>
                        <a:pt x="6" y="27"/>
                      </a:lnTo>
                      <a:lnTo>
                        <a:pt x="7" y="27"/>
                      </a:lnTo>
                      <a:lnTo>
                        <a:pt x="7" y="26"/>
                      </a:lnTo>
                      <a:lnTo>
                        <a:pt x="8" y="27"/>
                      </a:lnTo>
                      <a:lnTo>
                        <a:pt x="10" y="26"/>
                      </a:lnTo>
                      <a:lnTo>
                        <a:pt x="8" y="25"/>
                      </a:lnTo>
                    </a:path>
                  </a:pathLst>
                </a:custGeom>
                <a:solidFill>
                  <a:srgbClr val="16B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92"/>
                <p:cNvSpPr>
                  <a:spLocks/>
                </p:cNvSpPr>
                <p:nvPr/>
              </p:nvSpPr>
              <p:spPr bwMode="auto">
                <a:xfrm>
                  <a:off x="4442" y="2727"/>
                  <a:ext cx="17" cy="34"/>
                </a:xfrm>
                <a:custGeom>
                  <a:avLst/>
                  <a:gdLst>
                    <a:gd name="T0" fmla="*/ 1 w 17"/>
                    <a:gd name="T1" fmla="*/ 0 h 34"/>
                    <a:gd name="T2" fmla="*/ 0 w 17"/>
                    <a:gd name="T3" fmla="*/ 0 h 34"/>
                    <a:gd name="T4" fmla="*/ 1 w 17"/>
                    <a:gd name="T5" fmla="*/ 5 h 34"/>
                    <a:gd name="T6" fmla="*/ 4 w 17"/>
                    <a:gd name="T7" fmla="*/ 8 h 34"/>
                    <a:gd name="T8" fmla="*/ 4 w 17"/>
                    <a:gd name="T9" fmla="*/ 9 h 34"/>
                    <a:gd name="T10" fmla="*/ 4 w 17"/>
                    <a:gd name="T11" fmla="*/ 11 h 34"/>
                    <a:gd name="T12" fmla="*/ 5 w 17"/>
                    <a:gd name="T13" fmla="*/ 14 h 34"/>
                    <a:gd name="T14" fmla="*/ 5 w 17"/>
                    <a:gd name="T15" fmla="*/ 16 h 34"/>
                    <a:gd name="T16" fmla="*/ 5 w 17"/>
                    <a:gd name="T17" fmla="*/ 20 h 34"/>
                    <a:gd name="T18" fmla="*/ 5 w 17"/>
                    <a:gd name="T19" fmla="*/ 22 h 34"/>
                    <a:gd name="T20" fmla="*/ 5 w 17"/>
                    <a:gd name="T21" fmla="*/ 29 h 34"/>
                    <a:gd name="T22" fmla="*/ 5 w 17"/>
                    <a:gd name="T23" fmla="*/ 31 h 34"/>
                    <a:gd name="T24" fmla="*/ 5 w 17"/>
                    <a:gd name="T25" fmla="*/ 33 h 34"/>
                    <a:gd name="T26" fmla="*/ 5 w 17"/>
                    <a:gd name="T27" fmla="*/ 33 h 34"/>
                    <a:gd name="T28" fmla="*/ 8 w 17"/>
                    <a:gd name="T29" fmla="*/ 33 h 34"/>
                    <a:gd name="T30" fmla="*/ 8 w 17"/>
                    <a:gd name="T31" fmla="*/ 29 h 34"/>
                    <a:gd name="T32" fmla="*/ 8 w 17"/>
                    <a:gd name="T33" fmla="*/ 22 h 34"/>
                    <a:gd name="T34" fmla="*/ 10 w 17"/>
                    <a:gd name="T35" fmla="*/ 19 h 34"/>
                    <a:gd name="T36" fmla="*/ 10 w 17"/>
                    <a:gd name="T37" fmla="*/ 16 h 34"/>
                    <a:gd name="T38" fmla="*/ 10 w 17"/>
                    <a:gd name="T39" fmla="*/ 12 h 34"/>
                    <a:gd name="T40" fmla="*/ 10 w 17"/>
                    <a:gd name="T41" fmla="*/ 9 h 34"/>
                    <a:gd name="T42" fmla="*/ 11 w 17"/>
                    <a:gd name="T43" fmla="*/ 8 h 34"/>
                    <a:gd name="T44" fmla="*/ 14 w 17"/>
                    <a:gd name="T45" fmla="*/ 5 h 34"/>
                    <a:gd name="T46" fmla="*/ 16 w 17"/>
                    <a:gd name="T47" fmla="*/ 1 h 34"/>
                    <a:gd name="T48" fmla="*/ 11 w 17"/>
                    <a:gd name="T49" fmla="*/ 7 h 34"/>
                    <a:gd name="T50" fmla="*/ 11 w 17"/>
                    <a:gd name="T51" fmla="*/ 5 h 34"/>
                    <a:gd name="T52" fmla="*/ 11 w 17"/>
                    <a:gd name="T53" fmla="*/ 1 h 34"/>
                    <a:gd name="T54" fmla="*/ 11 w 17"/>
                    <a:gd name="T55" fmla="*/ 4 h 34"/>
                    <a:gd name="T56" fmla="*/ 10 w 17"/>
                    <a:gd name="T57" fmla="*/ 7 h 34"/>
                    <a:gd name="T58" fmla="*/ 10 w 17"/>
                    <a:gd name="T59" fmla="*/ 8 h 34"/>
                    <a:gd name="T60" fmla="*/ 10 w 17"/>
                    <a:gd name="T61" fmla="*/ 10 h 34"/>
                    <a:gd name="T62" fmla="*/ 10 w 17"/>
                    <a:gd name="T63" fmla="*/ 13 h 34"/>
                    <a:gd name="T64" fmla="*/ 8 w 17"/>
                    <a:gd name="T65" fmla="*/ 17 h 34"/>
                    <a:gd name="T66" fmla="*/ 8 w 17"/>
                    <a:gd name="T67" fmla="*/ 11 h 34"/>
                    <a:gd name="T68" fmla="*/ 8 w 17"/>
                    <a:gd name="T69" fmla="*/ 9 h 34"/>
                    <a:gd name="T70" fmla="*/ 8 w 17"/>
                    <a:gd name="T71" fmla="*/ 7 h 34"/>
                    <a:gd name="T72" fmla="*/ 10 w 17"/>
                    <a:gd name="T73" fmla="*/ 4 h 34"/>
                    <a:gd name="T74" fmla="*/ 10 w 17"/>
                    <a:gd name="T75" fmla="*/ 0 h 34"/>
                    <a:gd name="T76" fmla="*/ 10 w 17"/>
                    <a:gd name="T77" fmla="*/ 0 h 34"/>
                    <a:gd name="T78" fmla="*/ 8 w 17"/>
                    <a:gd name="T79" fmla="*/ 6 h 34"/>
                    <a:gd name="T80" fmla="*/ 8 w 17"/>
                    <a:gd name="T81" fmla="*/ 8 h 34"/>
                    <a:gd name="T82" fmla="*/ 5 w 17"/>
                    <a:gd name="T83" fmla="*/ 4 h 34"/>
                    <a:gd name="T84" fmla="*/ 5 w 17"/>
                    <a:gd name="T85" fmla="*/ 0 h 34"/>
                    <a:gd name="T86" fmla="*/ 5 w 17"/>
                    <a:gd name="T87" fmla="*/ 5 h 34"/>
                    <a:gd name="T88" fmla="*/ 8 w 17"/>
                    <a:gd name="T89" fmla="*/ 8 h 34"/>
                    <a:gd name="T90" fmla="*/ 8 w 17"/>
                    <a:gd name="T91" fmla="*/ 11 h 34"/>
                    <a:gd name="T92" fmla="*/ 8 w 17"/>
                    <a:gd name="T93" fmla="*/ 12 h 34"/>
                    <a:gd name="T94" fmla="*/ 8 w 17"/>
                    <a:gd name="T95" fmla="*/ 17 h 34"/>
                    <a:gd name="T96" fmla="*/ 5 w 17"/>
                    <a:gd name="T97" fmla="*/ 11 h 34"/>
                    <a:gd name="T98" fmla="*/ 4 w 17"/>
                    <a:gd name="T99" fmla="*/ 8 h 34"/>
                    <a:gd name="T100" fmla="*/ 4 w 17"/>
                    <a:gd name="T101" fmla="*/ 0 h 34"/>
                    <a:gd name="T102" fmla="*/ 4 w 17"/>
                    <a:gd name="T103" fmla="*/ 8 h 34"/>
                    <a:gd name="T104" fmla="*/ 1 w 17"/>
                    <a:gd name="T105" fmla="*/ 2 h 34"/>
                    <a:gd name="T106" fmla="*/ 1 w 17"/>
                    <a:gd name="T107" fmla="*/ 0 h 3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7"/>
                    <a:gd name="T163" fmla="*/ 0 h 34"/>
                    <a:gd name="T164" fmla="*/ 17 w 17"/>
                    <a:gd name="T165" fmla="*/ 34 h 3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7" h="34">
                      <a:moveTo>
                        <a:pt x="1" y="0"/>
                      </a:move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4" y="8"/>
                      </a:lnTo>
                      <a:lnTo>
                        <a:pt x="4" y="9"/>
                      </a:lnTo>
                      <a:lnTo>
                        <a:pt x="4" y="11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5" y="20"/>
                      </a:lnTo>
                      <a:lnTo>
                        <a:pt x="5" y="22"/>
                      </a:lnTo>
                      <a:lnTo>
                        <a:pt x="5" y="29"/>
                      </a:lnTo>
                      <a:lnTo>
                        <a:pt x="5" y="31"/>
                      </a:lnTo>
                      <a:lnTo>
                        <a:pt x="5" y="33"/>
                      </a:lnTo>
                      <a:lnTo>
                        <a:pt x="8" y="33"/>
                      </a:lnTo>
                      <a:lnTo>
                        <a:pt x="8" y="29"/>
                      </a:lnTo>
                      <a:lnTo>
                        <a:pt x="8" y="22"/>
                      </a:lnTo>
                      <a:lnTo>
                        <a:pt x="10" y="19"/>
                      </a:lnTo>
                      <a:lnTo>
                        <a:pt x="10" y="16"/>
                      </a:lnTo>
                      <a:lnTo>
                        <a:pt x="10" y="12"/>
                      </a:lnTo>
                      <a:lnTo>
                        <a:pt x="10" y="9"/>
                      </a:lnTo>
                      <a:lnTo>
                        <a:pt x="11" y="8"/>
                      </a:lnTo>
                      <a:lnTo>
                        <a:pt x="14" y="5"/>
                      </a:lnTo>
                      <a:lnTo>
                        <a:pt x="16" y="1"/>
                      </a:lnTo>
                      <a:lnTo>
                        <a:pt x="11" y="7"/>
                      </a:lnTo>
                      <a:lnTo>
                        <a:pt x="11" y="5"/>
                      </a:lnTo>
                      <a:lnTo>
                        <a:pt x="11" y="1"/>
                      </a:lnTo>
                      <a:lnTo>
                        <a:pt x="11" y="4"/>
                      </a:lnTo>
                      <a:lnTo>
                        <a:pt x="10" y="7"/>
                      </a:lnTo>
                      <a:lnTo>
                        <a:pt x="10" y="8"/>
                      </a:lnTo>
                      <a:lnTo>
                        <a:pt x="10" y="10"/>
                      </a:lnTo>
                      <a:lnTo>
                        <a:pt x="10" y="13"/>
                      </a:lnTo>
                      <a:lnTo>
                        <a:pt x="8" y="17"/>
                      </a:lnTo>
                      <a:lnTo>
                        <a:pt x="8" y="11"/>
                      </a:lnTo>
                      <a:lnTo>
                        <a:pt x="8" y="9"/>
                      </a:lnTo>
                      <a:lnTo>
                        <a:pt x="8" y="7"/>
                      </a:lnTo>
                      <a:lnTo>
                        <a:pt x="10" y="4"/>
                      </a:lnTo>
                      <a:lnTo>
                        <a:pt x="10" y="0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5" y="4"/>
                      </a:ln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8" y="8"/>
                      </a:lnTo>
                      <a:lnTo>
                        <a:pt x="8" y="11"/>
                      </a:lnTo>
                      <a:lnTo>
                        <a:pt x="8" y="12"/>
                      </a:lnTo>
                      <a:lnTo>
                        <a:pt x="8" y="17"/>
                      </a:lnTo>
                      <a:lnTo>
                        <a:pt x="5" y="11"/>
                      </a:lnTo>
                      <a:lnTo>
                        <a:pt x="4" y="8"/>
                      </a:ln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1" y="2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B75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93"/>
                <p:cNvSpPr>
                  <a:spLocks/>
                </p:cNvSpPr>
                <p:nvPr/>
              </p:nvSpPr>
              <p:spPr bwMode="auto">
                <a:xfrm>
                  <a:off x="4433" y="2688"/>
                  <a:ext cx="26" cy="46"/>
                </a:xfrm>
                <a:custGeom>
                  <a:avLst/>
                  <a:gdLst>
                    <a:gd name="T0" fmla="*/ 16 w 26"/>
                    <a:gd name="T1" fmla="*/ 43 h 46"/>
                    <a:gd name="T2" fmla="*/ 18 w 26"/>
                    <a:gd name="T3" fmla="*/ 43 h 46"/>
                    <a:gd name="T4" fmla="*/ 21 w 26"/>
                    <a:gd name="T5" fmla="*/ 43 h 46"/>
                    <a:gd name="T6" fmla="*/ 21 w 26"/>
                    <a:gd name="T7" fmla="*/ 42 h 46"/>
                    <a:gd name="T8" fmla="*/ 22 w 26"/>
                    <a:gd name="T9" fmla="*/ 40 h 46"/>
                    <a:gd name="T10" fmla="*/ 22 w 26"/>
                    <a:gd name="T11" fmla="*/ 37 h 46"/>
                    <a:gd name="T12" fmla="*/ 19 w 26"/>
                    <a:gd name="T13" fmla="*/ 36 h 46"/>
                    <a:gd name="T14" fmla="*/ 21 w 26"/>
                    <a:gd name="T15" fmla="*/ 33 h 46"/>
                    <a:gd name="T16" fmla="*/ 21 w 26"/>
                    <a:gd name="T17" fmla="*/ 31 h 46"/>
                    <a:gd name="T18" fmla="*/ 18 w 26"/>
                    <a:gd name="T19" fmla="*/ 31 h 46"/>
                    <a:gd name="T20" fmla="*/ 21 w 26"/>
                    <a:gd name="T21" fmla="*/ 29 h 46"/>
                    <a:gd name="T22" fmla="*/ 25 w 26"/>
                    <a:gd name="T23" fmla="*/ 27 h 46"/>
                    <a:gd name="T24" fmla="*/ 22 w 26"/>
                    <a:gd name="T25" fmla="*/ 27 h 46"/>
                    <a:gd name="T26" fmla="*/ 21 w 26"/>
                    <a:gd name="T27" fmla="*/ 25 h 46"/>
                    <a:gd name="T28" fmla="*/ 18 w 26"/>
                    <a:gd name="T29" fmla="*/ 24 h 46"/>
                    <a:gd name="T30" fmla="*/ 21 w 26"/>
                    <a:gd name="T31" fmla="*/ 22 h 46"/>
                    <a:gd name="T32" fmla="*/ 18 w 26"/>
                    <a:gd name="T33" fmla="*/ 21 h 46"/>
                    <a:gd name="T34" fmla="*/ 19 w 26"/>
                    <a:gd name="T35" fmla="*/ 18 h 46"/>
                    <a:gd name="T36" fmla="*/ 21 w 26"/>
                    <a:gd name="T37" fmla="*/ 15 h 46"/>
                    <a:gd name="T38" fmla="*/ 21 w 26"/>
                    <a:gd name="T39" fmla="*/ 12 h 46"/>
                    <a:gd name="T40" fmla="*/ 18 w 26"/>
                    <a:gd name="T41" fmla="*/ 11 h 46"/>
                    <a:gd name="T42" fmla="*/ 18 w 26"/>
                    <a:gd name="T43" fmla="*/ 9 h 46"/>
                    <a:gd name="T44" fmla="*/ 16 w 26"/>
                    <a:gd name="T45" fmla="*/ 9 h 46"/>
                    <a:gd name="T46" fmla="*/ 15 w 26"/>
                    <a:gd name="T47" fmla="*/ 2 h 46"/>
                    <a:gd name="T48" fmla="*/ 13 w 26"/>
                    <a:gd name="T49" fmla="*/ 10 h 46"/>
                    <a:gd name="T50" fmla="*/ 12 w 26"/>
                    <a:gd name="T51" fmla="*/ 4 h 46"/>
                    <a:gd name="T52" fmla="*/ 12 w 26"/>
                    <a:gd name="T53" fmla="*/ 8 h 46"/>
                    <a:gd name="T54" fmla="*/ 10 w 26"/>
                    <a:gd name="T55" fmla="*/ 1 h 46"/>
                    <a:gd name="T56" fmla="*/ 10 w 26"/>
                    <a:gd name="T57" fmla="*/ 3 h 46"/>
                    <a:gd name="T58" fmla="*/ 8 w 26"/>
                    <a:gd name="T59" fmla="*/ 0 h 46"/>
                    <a:gd name="T60" fmla="*/ 8 w 26"/>
                    <a:gd name="T61" fmla="*/ 4 h 46"/>
                    <a:gd name="T62" fmla="*/ 6 w 26"/>
                    <a:gd name="T63" fmla="*/ 3 h 46"/>
                    <a:gd name="T64" fmla="*/ 7 w 26"/>
                    <a:gd name="T65" fmla="*/ 9 h 46"/>
                    <a:gd name="T66" fmla="*/ 5 w 26"/>
                    <a:gd name="T67" fmla="*/ 10 h 46"/>
                    <a:gd name="T68" fmla="*/ 5 w 26"/>
                    <a:gd name="T69" fmla="*/ 12 h 46"/>
                    <a:gd name="T70" fmla="*/ 7 w 26"/>
                    <a:gd name="T71" fmla="*/ 14 h 46"/>
                    <a:gd name="T72" fmla="*/ 4 w 26"/>
                    <a:gd name="T73" fmla="*/ 14 h 46"/>
                    <a:gd name="T74" fmla="*/ 3 w 26"/>
                    <a:gd name="T75" fmla="*/ 15 h 46"/>
                    <a:gd name="T76" fmla="*/ 0 w 26"/>
                    <a:gd name="T77" fmla="*/ 14 h 46"/>
                    <a:gd name="T78" fmla="*/ 1 w 26"/>
                    <a:gd name="T79" fmla="*/ 17 h 46"/>
                    <a:gd name="T80" fmla="*/ 1 w 26"/>
                    <a:gd name="T81" fmla="*/ 18 h 46"/>
                    <a:gd name="T82" fmla="*/ 1 w 26"/>
                    <a:gd name="T83" fmla="*/ 18 h 46"/>
                    <a:gd name="T84" fmla="*/ 1 w 26"/>
                    <a:gd name="T85" fmla="*/ 21 h 46"/>
                    <a:gd name="T86" fmla="*/ 1 w 26"/>
                    <a:gd name="T87" fmla="*/ 23 h 46"/>
                    <a:gd name="T88" fmla="*/ 0 w 26"/>
                    <a:gd name="T89" fmla="*/ 24 h 46"/>
                    <a:gd name="T90" fmla="*/ 1 w 26"/>
                    <a:gd name="T91" fmla="*/ 25 h 46"/>
                    <a:gd name="T92" fmla="*/ 3 w 26"/>
                    <a:gd name="T93" fmla="*/ 28 h 46"/>
                    <a:gd name="T94" fmla="*/ 3 w 26"/>
                    <a:gd name="T95" fmla="*/ 30 h 46"/>
                    <a:gd name="T96" fmla="*/ 3 w 26"/>
                    <a:gd name="T97" fmla="*/ 32 h 46"/>
                    <a:gd name="T98" fmla="*/ 0 w 26"/>
                    <a:gd name="T99" fmla="*/ 32 h 46"/>
                    <a:gd name="T100" fmla="*/ 1 w 26"/>
                    <a:gd name="T101" fmla="*/ 34 h 46"/>
                    <a:gd name="T102" fmla="*/ 0 w 26"/>
                    <a:gd name="T103" fmla="*/ 35 h 46"/>
                    <a:gd name="T104" fmla="*/ 0 w 26"/>
                    <a:gd name="T105" fmla="*/ 37 h 46"/>
                    <a:gd name="T106" fmla="*/ 0 w 26"/>
                    <a:gd name="T107" fmla="*/ 40 h 46"/>
                    <a:gd name="T108" fmla="*/ 3 w 26"/>
                    <a:gd name="T109" fmla="*/ 40 h 46"/>
                    <a:gd name="T110" fmla="*/ 3 w 26"/>
                    <a:gd name="T111" fmla="*/ 43 h 46"/>
                    <a:gd name="T112" fmla="*/ 7 w 26"/>
                    <a:gd name="T113" fmla="*/ 43 h 46"/>
                    <a:gd name="T114" fmla="*/ 8 w 26"/>
                    <a:gd name="T115" fmla="*/ 45 h 46"/>
                    <a:gd name="T116" fmla="*/ 9 w 26"/>
                    <a:gd name="T117" fmla="*/ 44 h 46"/>
                    <a:gd name="T118" fmla="*/ 12 w 26"/>
                    <a:gd name="T119" fmla="*/ 43 h 46"/>
                    <a:gd name="T120" fmla="*/ 12 w 26"/>
                    <a:gd name="T121" fmla="*/ 44 h 46"/>
                    <a:gd name="T122" fmla="*/ 14 w 26"/>
                    <a:gd name="T123" fmla="*/ 45 h 46"/>
                    <a:gd name="T124" fmla="*/ 14 w 26"/>
                    <a:gd name="T125" fmla="*/ 42 h 4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6"/>
                    <a:gd name="T190" fmla="*/ 0 h 46"/>
                    <a:gd name="T191" fmla="*/ 26 w 26"/>
                    <a:gd name="T192" fmla="*/ 46 h 4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6" h="46">
                      <a:moveTo>
                        <a:pt x="14" y="42"/>
                      </a:moveTo>
                      <a:lnTo>
                        <a:pt x="16" y="43"/>
                      </a:lnTo>
                      <a:lnTo>
                        <a:pt x="18" y="44"/>
                      </a:lnTo>
                      <a:lnTo>
                        <a:pt x="18" y="43"/>
                      </a:lnTo>
                      <a:lnTo>
                        <a:pt x="19" y="43"/>
                      </a:lnTo>
                      <a:lnTo>
                        <a:pt x="21" y="43"/>
                      </a:lnTo>
                      <a:lnTo>
                        <a:pt x="21" y="42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38"/>
                      </a:lnTo>
                      <a:lnTo>
                        <a:pt x="22" y="37"/>
                      </a:lnTo>
                      <a:lnTo>
                        <a:pt x="21" y="37"/>
                      </a:lnTo>
                      <a:lnTo>
                        <a:pt x="19" y="36"/>
                      </a:lnTo>
                      <a:lnTo>
                        <a:pt x="21" y="35"/>
                      </a:lnTo>
                      <a:lnTo>
                        <a:pt x="21" y="33"/>
                      </a:lnTo>
                      <a:lnTo>
                        <a:pt x="19" y="33"/>
                      </a:lnTo>
                      <a:lnTo>
                        <a:pt x="21" y="31"/>
                      </a:lnTo>
                      <a:lnTo>
                        <a:pt x="18" y="31"/>
                      </a:lnTo>
                      <a:lnTo>
                        <a:pt x="18" y="29"/>
                      </a:lnTo>
                      <a:lnTo>
                        <a:pt x="21" y="29"/>
                      </a:lnTo>
                      <a:lnTo>
                        <a:pt x="23" y="29"/>
                      </a:lnTo>
                      <a:lnTo>
                        <a:pt x="25" y="27"/>
                      </a:lnTo>
                      <a:lnTo>
                        <a:pt x="22" y="27"/>
                      </a:lnTo>
                      <a:lnTo>
                        <a:pt x="23" y="25"/>
                      </a:lnTo>
                      <a:lnTo>
                        <a:pt x="21" y="25"/>
                      </a:lnTo>
                      <a:lnTo>
                        <a:pt x="19" y="26"/>
                      </a:lnTo>
                      <a:lnTo>
                        <a:pt x="18" y="24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18" y="21"/>
                      </a:lnTo>
                      <a:lnTo>
                        <a:pt x="21" y="19"/>
                      </a:lnTo>
                      <a:lnTo>
                        <a:pt x="19" y="18"/>
                      </a:lnTo>
                      <a:lnTo>
                        <a:pt x="18" y="18"/>
                      </a:lnTo>
                      <a:lnTo>
                        <a:pt x="21" y="15"/>
                      </a:lnTo>
                      <a:lnTo>
                        <a:pt x="21" y="13"/>
                      </a:lnTo>
                      <a:lnTo>
                        <a:pt x="21" y="12"/>
                      </a:lnTo>
                      <a:lnTo>
                        <a:pt x="18" y="11"/>
                      </a:lnTo>
                      <a:lnTo>
                        <a:pt x="18" y="10"/>
                      </a:lnTo>
                      <a:lnTo>
                        <a:pt x="18" y="9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5" y="2"/>
                      </a:lnTo>
                      <a:lnTo>
                        <a:pt x="15" y="7"/>
                      </a:lnTo>
                      <a:lnTo>
                        <a:pt x="13" y="10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2" y="7"/>
                      </a:lnTo>
                      <a:lnTo>
                        <a:pt x="12" y="8"/>
                      </a:lnTo>
                      <a:lnTo>
                        <a:pt x="10" y="3"/>
                      </a:lnTo>
                      <a:lnTo>
                        <a:pt x="10" y="1"/>
                      </a:lnTo>
                      <a:lnTo>
                        <a:pt x="10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8" y="1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7" y="7"/>
                      </a:lnTo>
                      <a:lnTo>
                        <a:pt x="7" y="9"/>
                      </a:lnTo>
                      <a:lnTo>
                        <a:pt x="7" y="10"/>
                      </a:lnTo>
                      <a:lnTo>
                        <a:pt x="5" y="10"/>
                      </a:lnTo>
                      <a:lnTo>
                        <a:pt x="4" y="10"/>
                      </a:lnTo>
                      <a:lnTo>
                        <a:pt x="5" y="12"/>
                      </a:lnTo>
                      <a:lnTo>
                        <a:pt x="7" y="13"/>
                      </a:lnTo>
                      <a:lnTo>
                        <a:pt x="7" y="14"/>
                      </a:lnTo>
                      <a:lnTo>
                        <a:pt x="5" y="13"/>
                      </a:lnTo>
                      <a:lnTo>
                        <a:pt x="4" y="14"/>
                      </a:lnTo>
                      <a:lnTo>
                        <a:pt x="5" y="15"/>
                      </a:lnTo>
                      <a:lnTo>
                        <a:pt x="3" y="15"/>
                      </a:lnTo>
                      <a:lnTo>
                        <a:pt x="1" y="14"/>
                      </a:lnTo>
                      <a:lnTo>
                        <a:pt x="0" y="14"/>
                      </a:lnTo>
                      <a:lnTo>
                        <a:pt x="1" y="15"/>
                      </a:lnTo>
                      <a:lnTo>
                        <a:pt x="1" y="17"/>
                      </a:lnTo>
                      <a:lnTo>
                        <a:pt x="3" y="19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1" y="18"/>
                      </a:lnTo>
                      <a:lnTo>
                        <a:pt x="1" y="20"/>
                      </a:lnTo>
                      <a:lnTo>
                        <a:pt x="1" y="21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1" y="24"/>
                      </a:lnTo>
                      <a:lnTo>
                        <a:pt x="0" y="24"/>
                      </a:lnTo>
                      <a:lnTo>
                        <a:pt x="0" y="25"/>
                      </a:lnTo>
                      <a:lnTo>
                        <a:pt x="1" y="25"/>
                      </a:lnTo>
                      <a:lnTo>
                        <a:pt x="3" y="27"/>
                      </a:lnTo>
                      <a:lnTo>
                        <a:pt x="3" y="28"/>
                      </a:lnTo>
                      <a:lnTo>
                        <a:pt x="3" y="29"/>
                      </a:lnTo>
                      <a:lnTo>
                        <a:pt x="3" y="30"/>
                      </a:lnTo>
                      <a:lnTo>
                        <a:pt x="3" y="31"/>
                      </a:lnTo>
                      <a:lnTo>
                        <a:pt x="3" y="32"/>
                      </a:lnTo>
                      <a:lnTo>
                        <a:pt x="1" y="31"/>
                      </a:lnTo>
                      <a:lnTo>
                        <a:pt x="0" y="32"/>
                      </a:lnTo>
                      <a:lnTo>
                        <a:pt x="0" y="33"/>
                      </a:lnTo>
                      <a:lnTo>
                        <a:pt x="1" y="34"/>
                      </a:lnTo>
                      <a:lnTo>
                        <a:pt x="3" y="35"/>
                      </a:lnTo>
                      <a:lnTo>
                        <a:pt x="0" y="35"/>
                      </a:lnTo>
                      <a:lnTo>
                        <a:pt x="0" y="36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0" y="40"/>
                      </a:lnTo>
                      <a:lnTo>
                        <a:pt x="1" y="40"/>
                      </a:lnTo>
                      <a:lnTo>
                        <a:pt x="3" y="40"/>
                      </a:lnTo>
                      <a:lnTo>
                        <a:pt x="1" y="42"/>
                      </a:lnTo>
                      <a:lnTo>
                        <a:pt x="3" y="43"/>
                      </a:lnTo>
                      <a:lnTo>
                        <a:pt x="5" y="42"/>
                      </a:lnTo>
                      <a:lnTo>
                        <a:pt x="7" y="43"/>
                      </a:lnTo>
                      <a:lnTo>
                        <a:pt x="6" y="44"/>
                      </a:lnTo>
                      <a:lnTo>
                        <a:pt x="8" y="45"/>
                      </a:lnTo>
                      <a:lnTo>
                        <a:pt x="9" y="45"/>
                      </a:lnTo>
                      <a:lnTo>
                        <a:pt x="9" y="44"/>
                      </a:lnTo>
                      <a:lnTo>
                        <a:pt x="10" y="43"/>
                      </a:lnTo>
                      <a:lnTo>
                        <a:pt x="12" y="43"/>
                      </a:lnTo>
                      <a:lnTo>
                        <a:pt x="12" y="44"/>
                      </a:lnTo>
                      <a:lnTo>
                        <a:pt x="13" y="44"/>
                      </a:lnTo>
                      <a:lnTo>
                        <a:pt x="14" y="45"/>
                      </a:lnTo>
                      <a:lnTo>
                        <a:pt x="15" y="44"/>
                      </a:lnTo>
                      <a:lnTo>
                        <a:pt x="14" y="42"/>
                      </a:lnTo>
                    </a:path>
                  </a:pathLst>
                </a:custGeom>
                <a:solidFill>
                  <a:srgbClr val="16B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94"/>
                <p:cNvSpPr>
                  <a:spLocks/>
                </p:cNvSpPr>
                <p:nvPr/>
              </p:nvSpPr>
              <p:spPr bwMode="auto">
                <a:xfrm>
                  <a:off x="4385" y="2724"/>
                  <a:ext cx="34" cy="30"/>
                </a:xfrm>
                <a:custGeom>
                  <a:avLst/>
                  <a:gdLst>
                    <a:gd name="T0" fmla="*/ 0 w 34"/>
                    <a:gd name="T1" fmla="*/ 29 h 30"/>
                    <a:gd name="T2" fmla="*/ 0 w 34"/>
                    <a:gd name="T3" fmla="*/ 0 h 30"/>
                    <a:gd name="T4" fmla="*/ 33 w 34"/>
                    <a:gd name="T5" fmla="*/ 1 h 30"/>
                    <a:gd name="T6" fmla="*/ 33 w 34"/>
                    <a:gd name="T7" fmla="*/ 27 h 30"/>
                    <a:gd name="T8" fmla="*/ 0 w 34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30"/>
                    <a:gd name="T17" fmla="*/ 34 w 3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30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33" y="1"/>
                      </a:lnTo>
                      <a:lnTo>
                        <a:pt x="33" y="27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BAD0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95"/>
                <p:cNvSpPr>
                  <a:spLocks/>
                </p:cNvSpPr>
                <p:nvPr/>
              </p:nvSpPr>
              <p:spPr bwMode="auto">
                <a:xfrm>
                  <a:off x="4393" y="2724"/>
                  <a:ext cx="1" cy="30"/>
                </a:xfrm>
                <a:custGeom>
                  <a:avLst/>
                  <a:gdLst>
                    <a:gd name="T0" fmla="*/ 0 w 1"/>
                    <a:gd name="T1" fmla="*/ 29 h 30"/>
                    <a:gd name="T2" fmla="*/ 0 w 1"/>
                    <a:gd name="T3" fmla="*/ 29 h 30"/>
                    <a:gd name="T4" fmla="*/ 0 w 1"/>
                    <a:gd name="T5" fmla="*/ 0 h 30"/>
                    <a:gd name="T6" fmla="*/ 0 w 1"/>
                    <a:gd name="T7" fmla="*/ 0 h 30"/>
                    <a:gd name="T8" fmla="*/ 0 w 1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30"/>
                    <a:gd name="T17" fmla="*/ 1 w 1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30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96"/>
                <p:cNvSpPr>
                  <a:spLocks/>
                </p:cNvSpPr>
                <p:nvPr/>
              </p:nvSpPr>
              <p:spPr bwMode="auto">
                <a:xfrm>
                  <a:off x="4403" y="2724"/>
                  <a:ext cx="1" cy="30"/>
                </a:xfrm>
                <a:custGeom>
                  <a:avLst/>
                  <a:gdLst>
                    <a:gd name="T0" fmla="*/ 0 w 1"/>
                    <a:gd name="T1" fmla="*/ 29 h 30"/>
                    <a:gd name="T2" fmla="*/ 0 w 1"/>
                    <a:gd name="T3" fmla="*/ 29 h 30"/>
                    <a:gd name="T4" fmla="*/ 0 w 1"/>
                    <a:gd name="T5" fmla="*/ 0 h 30"/>
                    <a:gd name="T6" fmla="*/ 0 w 1"/>
                    <a:gd name="T7" fmla="*/ 0 h 30"/>
                    <a:gd name="T8" fmla="*/ 0 w 1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30"/>
                    <a:gd name="T17" fmla="*/ 1 w 1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30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97"/>
                <p:cNvSpPr>
                  <a:spLocks/>
                </p:cNvSpPr>
                <p:nvPr/>
              </p:nvSpPr>
              <p:spPr bwMode="auto">
                <a:xfrm>
                  <a:off x="4418" y="2724"/>
                  <a:ext cx="17" cy="30"/>
                </a:xfrm>
                <a:custGeom>
                  <a:avLst/>
                  <a:gdLst>
                    <a:gd name="T0" fmla="*/ 16 w 17"/>
                    <a:gd name="T1" fmla="*/ 29 h 30"/>
                    <a:gd name="T2" fmla="*/ 0 w 17"/>
                    <a:gd name="T3" fmla="*/ 29 h 30"/>
                    <a:gd name="T4" fmla="*/ 0 w 17"/>
                    <a:gd name="T5" fmla="*/ 0 h 30"/>
                    <a:gd name="T6" fmla="*/ 16 w 17"/>
                    <a:gd name="T7" fmla="*/ 0 h 30"/>
                    <a:gd name="T8" fmla="*/ 16 w 17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0"/>
                    <a:gd name="T17" fmla="*/ 17 w 17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0">
                      <a:moveTo>
                        <a:pt x="16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98"/>
                <p:cNvSpPr>
                  <a:spLocks/>
                </p:cNvSpPr>
                <p:nvPr/>
              </p:nvSpPr>
              <p:spPr bwMode="auto">
                <a:xfrm>
                  <a:off x="4429" y="2676"/>
                  <a:ext cx="17" cy="76"/>
                </a:xfrm>
                <a:custGeom>
                  <a:avLst/>
                  <a:gdLst>
                    <a:gd name="T0" fmla="*/ 16 w 17"/>
                    <a:gd name="T1" fmla="*/ 0 h 76"/>
                    <a:gd name="T2" fmla="*/ 0 w 17"/>
                    <a:gd name="T3" fmla="*/ 22 h 76"/>
                    <a:gd name="T4" fmla="*/ 0 w 17"/>
                    <a:gd name="T5" fmla="*/ 75 h 76"/>
                    <a:gd name="T6" fmla="*/ 16 w 17"/>
                    <a:gd name="T7" fmla="*/ 75 h 76"/>
                    <a:gd name="T8" fmla="*/ 16 w 17"/>
                    <a:gd name="T9" fmla="*/ 0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76"/>
                    <a:gd name="T17" fmla="*/ 17 w 17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76">
                      <a:moveTo>
                        <a:pt x="16" y="0"/>
                      </a:moveTo>
                      <a:lnTo>
                        <a:pt x="0" y="22"/>
                      </a:lnTo>
                      <a:lnTo>
                        <a:pt x="0" y="75"/>
                      </a:lnTo>
                      <a:lnTo>
                        <a:pt x="16" y="7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AA3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" name="Rectangle 99"/>
              <p:cNvSpPr>
                <a:spLocks noChangeArrowheads="1"/>
              </p:cNvSpPr>
              <p:nvPr/>
            </p:nvSpPr>
            <p:spPr bwMode="auto">
              <a:xfrm>
                <a:off x="3696" y="1493"/>
                <a:ext cx="63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850" tIns="34925" rIns="69850" bIns="34925">
                <a:spAutoFit/>
              </a:bodyPr>
              <a:lstStyle/>
              <a:p>
                <a:pPr algn="ctr" defTabSz="514350" eaLnBrk="0" hangingPunct="0">
                  <a:spcBef>
                    <a:spcPct val="50000"/>
                  </a:spcBef>
                </a:pPr>
                <a:r>
                  <a:rPr lang="en-US" b="1" i="1">
                    <a:latin typeface="Book Antiqua" pitchFamily="18" charset="0"/>
                  </a:rPr>
                  <a:t>Retailers</a:t>
                </a:r>
              </a:p>
            </p:txBody>
          </p:sp>
          <p:sp>
            <p:nvSpPr>
              <p:cNvPr id="94" name="AutoShape 100"/>
              <p:cNvSpPr>
                <a:spLocks noChangeArrowheads="1"/>
              </p:cNvSpPr>
              <p:nvPr/>
            </p:nvSpPr>
            <p:spPr bwMode="auto">
              <a:xfrm>
                <a:off x="3508" y="1826"/>
                <a:ext cx="199" cy="33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101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199" cy="33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96" name="Object 102"/>
              <p:cNvGraphicFramePr>
                <a:graphicFrameLocks/>
              </p:cNvGraphicFramePr>
              <p:nvPr/>
            </p:nvGraphicFramePr>
            <p:xfrm>
              <a:off x="912" y="1824"/>
              <a:ext cx="48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909" name="Microsoft ClipArt Gallery" r:id="rId9" imgW="5805360" imgH="3008160" progId="MS_ClipArt_Gallery">
                      <p:embed/>
                    </p:oleObj>
                  </mc:Choice>
                  <mc:Fallback>
                    <p:oleObj name="Microsoft ClipArt Gallery" r:id="rId9" imgW="5805360" imgH="3008160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824"/>
                            <a:ext cx="486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1008" y="3243"/>
              <a:ext cx="3142" cy="420"/>
              <a:chOff x="820" y="3267"/>
              <a:chExt cx="3142" cy="394"/>
            </a:xfrm>
          </p:grpSpPr>
          <p:grpSp>
            <p:nvGrpSpPr>
              <p:cNvPr id="27" name="Group 104"/>
              <p:cNvGrpSpPr>
                <a:grpSpLocks/>
              </p:cNvGrpSpPr>
              <p:nvPr/>
            </p:nvGrpSpPr>
            <p:grpSpPr bwMode="auto">
              <a:xfrm>
                <a:off x="820" y="3267"/>
                <a:ext cx="354" cy="393"/>
                <a:chOff x="1551" y="3383"/>
                <a:chExt cx="354" cy="393"/>
              </a:xfrm>
            </p:grpSpPr>
            <p:grpSp>
              <p:nvGrpSpPr>
                <p:cNvPr id="70" name="Group 105"/>
                <p:cNvGrpSpPr>
                  <a:grpSpLocks/>
                </p:cNvGrpSpPr>
                <p:nvPr/>
              </p:nvGrpSpPr>
              <p:grpSpPr bwMode="auto">
                <a:xfrm>
                  <a:off x="1551" y="3603"/>
                  <a:ext cx="354" cy="103"/>
                  <a:chOff x="1633" y="2847"/>
                  <a:chExt cx="354" cy="103"/>
                </a:xfrm>
              </p:grpSpPr>
              <p:sp>
                <p:nvSpPr>
                  <p:cNvPr id="79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633" y="284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725" y="2847"/>
                    <a:ext cx="81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284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04" y="284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>
                  <a:off x="1643" y="3493"/>
                  <a:ext cx="81" cy="10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32" y="3493"/>
                  <a:ext cx="82" cy="10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Rectangle 112"/>
                <p:cNvSpPr>
                  <a:spLocks noChangeArrowheads="1"/>
                </p:cNvSpPr>
                <p:nvPr/>
              </p:nvSpPr>
              <p:spPr bwMode="auto">
                <a:xfrm>
                  <a:off x="1683" y="3383"/>
                  <a:ext cx="83" cy="102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4" name="Group 113"/>
                <p:cNvGrpSpPr>
                  <a:grpSpLocks/>
                </p:cNvGrpSpPr>
                <p:nvPr/>
              </p:nvGrpSpPr>
              <p:grpSpPr bwMode="auto">
                <a:xfrm>
                  <a:off x="1551" y="3673"/>
                  <a:ext cx="354" cy="103"/>
                  <a:chOff x="1633" y="2917"/>
                  <a:chExt cx="354" cy="103"/>
                </a:xfrm>
              </p:grpSpPr>
              <p:sp>
                <p:nvSpPr>
                  <p:cNvPr id="75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633" y="291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725" y="2917"/>
                    <a:ext cx="81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04" y="291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118"/>
              <p:cNvGrpSpPr>
                <a:grpSpLocks/>
              </p:cNvGrpSpPr>
              <p:nvPr/>
            </p:nvGrpSpPr>
            <p:grpSpPr bwMode="auto">
              <a:xfrm>
                <a:off x="1779" y="3268"/>
                <a:ext cx="353" cy="393"/>
                <a:chOff x="2181" y="3383"/>
                <a:chExt cx="353" cy="393"/>
              </a:xfrm>
            </p:grpSpPr>
            <p:grpSp>
              <p:nvGrpSpPr>
                <p:cNvPr id="57" name="Group 119"/>
                <p:cNvGrpSpPr>
                  <a:grpSpLocks/>
                </p:cNvGrpSpPr>
                <p:nvPr/>
              </p:nvGrpSpPr>
              <p:grpSpPr bwMode="auto">
                <a:xfrm>
                  <a:off x="2181" y="3383"/>
                  <a:ext cx="352" cy="323"/>
                  <a:chOff x="2263" y="2627"/>
                  <a:chExt cx="352" cy="323"/>
                </a:xfrm>
              </p:grpSpPr>
              <p:sp>
                <p:nvSpPr>
                  <p:cNvPr id="6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63" y="284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847"/>
                    <a:ext cx="81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284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534" y="2847"/>
                    <a:ext cx="81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737"/>
                    <a:ext cx="81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443" y="2737"/>
                    <a:ext cx="83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2627"/>
                    <a:ext cx="83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8" name="Group 127"/>
                <p:cNvGrpSpPr>
                  <a:grpSpLocks/>
                </p:cNvGrpSpPr>
                <p:nvPr/>
              </p:nvGrpSpPr>
              <p:grpSpPr bwMode="auto">
                <a:xfrm>
                  <a:off x="2181" y="3673"/>
                  <a:ext cx="353" cy="103"/>
                  <a:chOff x="2263" y="2917"/>
                  <a:chExt cx="353" cy="103"/>
                </a:xfrm>
              </p:grpSpPr>
              <p:sp>
                <p:nvSpPr>
                  <p:cNvPr id="5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63" y="291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534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" name="Group 132"/>
              <p:cNvGrpSpPr>
                <a:grpSpLocks/>
              </p:cNvGrpSpPr>
              <p:nvPr/>
            </p:nvGrpSpPr>
            <p:grpSpPr bwMode="auto">
              <a:xfrm>
                <a:off x="2659" y="3268"/>
                <a:ext cx="354" cy="393"/>
                <a:chOff x="2889" y="3383"/>
                <a:chExt cx="354" cy="393"/>
              </a:xfrm>
            </p:grpSpPr>
            <p:grpSp>
              <p:nvGrpSpPr>
                <p:cNvPr id="44" name="Group 133"/>
                <p:cNvGrpSpPr>
                  <a:grpSpLocks/>
                </p:cNvGrpSpPr>
                <p:nvPr/>
              </p:nvGrpSpPr>
              <p:grpSpPr bwMode="auto">
                <a:xfrm>
                  <a:off x="2889" y="3383"/>
                  <a:ext cx="353" cy="323"/>
                  <a:chOff x="2971" y="2627"/>
                  <a:chExt cx="353" cy="323"/>
                </a:xfrm>
              </p:grpSpPr>
              <p:sp>
                <p:nvSpPr>
                  <p:cNvPr id="5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84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847"/>
                    <a:ext cx="80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51" y="284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284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737"/>
                    <a:ext cx="80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151" y="2737"/>
                    <a:ext cx="83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3103" y="2627"/>
                    <a:ext cx="83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141"/>
                <p:cNvGrpSpPr>
                  <a:grpSpLocks/>
                </p:cNvGrpSpPr>
                <p:nvPr/>
              </p:nvGrpSpPr>
              <p:grpSpPr bwMode="auto">
                <a:xfrm>
                  <a:off x="2889" y="3673"/>
                  <a:ext cx="354" cy="103"/>
                  <a:chOff x="2971" y="2917"/>
                  <a:chExt cx="354" cy="103"/>
                </a:xfrm>
              </p:grpSpPr>
              <p:sp>
                <p:nvSpPr>
                  <p:cNvPr id="46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91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917"/>
                    <a:ext cx="81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2917"/>
                    <a:ext cx="83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146"/>
              <p:cNvGrpSpPr>
                <a:grpSpLocks/>
              </p:cNvGrpSpPr>
              <p:nvPr/>
            </p:nvGrpSpPr>
            <p:grpSpPr bwMode="auto">
              <a:xfrm>
                <a:off x="3608" y="3267"/>
                <a:ext cx="354" cy="393"/>
                <a:chOff x="3715" y="3383"/>
                <a:chExt cx="354" cy="393"/>
              </a:xfrm>
            </p:grpSpPr>
            <p:grpSp>
              <p:nvGrpSpPr>
                <p:cNvPr id="31" name="Group 147"/>
                <p:cNvGrpSpPr>
                  <a:grpSpLocks/>
                </p:cNvGrpSpPr>
                <p:nvPr/>
              </p:nvGrpSpPr>
              <p:grpSpPr bwMode="auto">
                <a:xfrm>
                  <a:off x="3715" y="3383"/>
                  <a:ext cx="354" cy="323"/>
                  <a:chOff x="3797" y="2627"/>
                  <a:chExt cx="354" cy="323"/>
                </a:xfrm>
              </p:grpSpPr>
              <p:sp>
                <p:nvSpPr>
                  <p:cNvPr id="3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284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889" y="284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79" y="284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284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889" y="2737"/>
                    <a:ext cx="82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979" y="2737"/>
                    <a:ext cx="82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929" y="2627"/>
                    <a:ext cx="83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" name="Group 155"/>
                <p:cNvGrpSpPr>
                  <a:grpSpLocks/>
                </p:cNvGrpSpPr>
                <p:nvPr/>
              </p:nvGrpSpPr>
              <p:grpSpPr bwMode="auto">
                <a:xfrm>
                  <a:off x="3715" y="3673"/>
                  <a:ext cx="354" cy="103"/>
                  <a:chOff x="3797" y="2917"/>
                  <a:chExt cx="354" cy="103"/>
                </a:xfrm>
              </p:grpSpPr>
              <p:sp>
                <p:nvSpPr>
                  <p:cNvPr id="3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2917"/>
                    <a:ext cx="84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889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979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2917"/>
                    <a:ext cx="82" cy="103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" name="Group 160"/>
            <p:cNvGrpSpPr>
              <a:grpSpLocks/>
            </p:cNvGrpSpPr>
            <p:nvPr/>
          </p:nvGrpSpPr>
          <p:grpSpPr bwMode="auto">
            <a:xfrm>
              <a:off x="1346" y="2607"/>
              <a:ext cx="3407" cy="1617"/>
              <a:chOff x="1394" y="2284"/>
              <a:chExt cx="3407" cy="1516"/>
            </a:xfrm>
          </p:grpSpPr>
          <p:grpSp>
            <p:nvGrpSpPr>
              <p:cNvPr id="9" name="Group 161"/>
              <p:cNvGrpSpPr>
                <a:grpSpLocks/>
              </p:cNvGrpSpPr>
              <p:nvPr/>
            </p:nvGrpSpPr>
            <p:grpSpPr bwMode="auto">
              <a:xfrm>
                <a:off x="1394" y="2284"/>
                <a:ext cx="3407" cy="638"/>
                <a:chOff x="1394" y="2284"/>
                <a:chExt cx="3407" cy="638"/>
              </a:xfrm>
            </p:grpSpPr>
            <p:sp>
              <p:nvSpPr>
                <p:cNvPr id="11" name="Rectangle 162"/>
                <p:cNvSpPr>
                  <a:spLocks noChangeArrowheads="1"/>
                </p:cNvSpPr>
                <p:nvPr/>
              </p:nvSpPr>
              <p:spPr bwMode="auto">
                <a:xfrm>
                  <a:off x="2610" y="2736"/>
                  <a:ext cx="40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Time</a:t>
                  </a:r>
                </a:p>
              </p:txBody>
            </p:sp>
            <p:sp>
              <p:nvSpPr>
                <p:cNvPr id="12" name="Freeform 163"/>
                <p:cNvSpPr>
                  <a:spLocks/>
                </p:cNvSpPr>
                <p:nvPr/>
              </p:nvSpPr>
              <p:spPr bwMode="auto">
                <a:xfrm>
                  <a:off x="2576" y="2353"/>
                  <a:ext cx="474" cy="383"/>
                </a:xfrm>
                <a:custGeom>
                  <a:avLst/>
                  <a:gdLst>
                    <a:gd name="T0" fmla="*/ 0 w 474"/>
                    <a:gd name="T1" fmla="*/ 0 h 383"/>
                    <a:gd name="T2" fmla="*/ 0 w 474"/>
                    <a:gd name="T3" fmla="*/ 382 h 383"/>
                    <a:gd name="T4" fmla="*/ 473 w 474"/>
                    <a:gd name="T5" fmla="*/ 382 h 383"/>
                    <a:gd name="T6" fmla="*/ 0 60000 65536"/>
                    <a:gd name="T7" fmla="*/ 0 60000 65536"/>
                    <a:gd name="T8" fmla="*/ 0 60000 65536"/>
                    <a:gd name="T9" fmla="*/ 0 w 474"/>
                    <a:gd name="T10" fmla="*/ 0 h 383"/>
                    <a:gd name="T11" fmla="*/ 474 w 474"/>
                    <a:gd name="T12" fmla="*/ 383 h 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4" h="383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73" y="38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64"/>
                <p:cNvSpPr>
                  <a:spLocks/>
                </p:cNvSpPr>
                <p:nvPr/>
              </p:nvSpPr>
              <p:spPr bwMode="auto">
                <a:xfrm>
                  <a:off x="2622" y="2396"/>
                  <a:ext cx="305" cy="298"/>
                </a:xfrm>
                <a:custGeom>
                  <a:avLst/>
                  <a:gdLst>
                    <a:gd name="T0" fmla="*/ 0 w 305"/>
                    <a:gd name="T1" fmla="*/ 297 h 298"/>
                    <a:gd name="T2" fmla="*/ 67 w 305"/>
                    <a:gd name="T3" fmla="*/ 297 h 298"/>
                    <a:gd name="T4" fmla="*/ 135 w 305"/>
                    <a:gd name="T5" fmla="*/ 0 h 298"/>
                    <a:gd name="T6" fmla="*/ 168 w 305"/>
                    <a:gd name="T7" fmla="*/ 212 h 298"/>
                    <a:gd name="T8" fmla="*/ 236 w 305"/>
                    <a:gd name="T9" fmla="*/ 212 h 298"/>
                    <a:gd name="T10" fmla="*/ 270 w 305"/>
                    <a:gd name="T11" fmla="*/ 0 h 298"/>
                    <a:gd name="T12" fmla="*/ 304 w 305"/>
                    <a:gd name="T13" fmla="*/ 212 h 2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5"/>
                    <a:gd name="T22" fmla="*/ 0 h 298"/>
                    <a:gd name="T23" fmla="*/ 305 w 305"/>
                    <a:gd name="T24" fmla="*/ 298 h 2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5" h="298">
                      <a:moveTo>
                        <a:pt x="0" y="297"/>
                      </a:moveTo>
                      <a:lnTo>
                        <a:pt x="67" y="297"/>
                      </a:lnTo>
                      <a:lnTo>
                        <a:pt x="135" y="0"/>
                      </a:lnTo>
                      <a:lnTo>
                        <a:pt x="168" y="212"/>
                      </a:lnTo>
                      <a:lnTo>
                        <a:pt x="236" y="212"/>
                      </a:lnTo>
                      <a:lnTo>
                        <a:pt x="270" y="0"/>
                      </a:lnTo>
                      <a:lnTo>
                        <a:pt x="304" y="21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Rectangle 165"/>
                <p:cNvSpPr>
                  <a:spLocks noChangeArrowheads="1"/>
                </p:cNvSpPr>
                <p:nvPr/>
              </p:nvSpPr>
              <p:spPr bwMode="auto">
                <a:xfrm rot="-5400000">
                  <a:off x="2309" y="2478"/>
                  <a:ext cx="404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Sales</a:t>
                  </a:r>
                </a:p>
              </p:txBody>
            </p:sp>
            <p:sp>
              <p:nvSpPr>
                <p:cNvPr id="15" name="Freeform 166"/>
                <p:cNvSpPr>
                  <a:spLocks/>
                </p:cNvSpPr>
                <p:nvPr/>
              </p:nvSpPr>
              <p:spPr bwMode="auto">
                <a:xfrm>
                  <a:off x="3430" y="2284"/>
                  <a:ext cx="474" cy="383"/>
                </a:xfrm>
                <a:custGeom>
                  <a:avLst/>
                  <a:gdLst>
                    <a:gd name="T0" fmla="*/ 0 w 474"/>
                    <a:gd name="T1" fmla="*/ 0 h 383"/>
                    <a:gd name="T2" fmla="*/ 0 w 474"/>
                    <a:gd name="T3" fmla="*/ 382 h 383"/>
                    <a:gd name="T4" fmla="*/ 473 w 474"/>
                    <a:gd name="T5" fmla="*/ 382 h 383"/>
                    <a:gd name="T6" fmla="*/ 0 60000 65536"/>
                    <a:gd name="T7" fmla="*/ 0 60000 65536"/>
                    <a:gd name="T8" fmla="*/ 0 60000 65536"/>
                    <a:gd name="T9" fmla="*/ 0 w 474"/>
                    <a:gd name="T10" fmla="*/ 0 h 383"/>
                    <a:gd name="T11" fmla="*/ 474 w 474"/>
                    <a:gd name="T12" fmla="*/ 383 h 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4" h="383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73" y="38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7"/>
                <p:cNvSpPr>
                  <a:spLocks/>
                </p:cNvSpPr>
                <p:nvPr/>
              </p:nvSpPr>
              <p:spPr bwMode="auto">
                <a:xfrm>
                  <a:off x="3464" y="2366"/>
                  <a:ext cx="313" cy="118"/>
                </a:xfrm>
                <a:custGeom>
                  <a:avLst/>
                  <a:gdLst>
                    <a:gd name="T0" fmla="*/ 0 w 313"/>
                    <a:gd name="T1" fmla="*/ 117 h 118"/>
                    <a:gd name="T2" fmla="*/ 53 w 313"/>
                    <a:gd name="T3" fmla="*/ 102 h 118"/>
                    <a:gd name="T4" fmla="*/ 78 w 313"/>
                    <a:gd name="T5" fmla="*/ 0 h 118"/>
                    <a:gd name="T6" fmla="*/ 117 w 313"/>
                    <a:gd name="T7" fmla="*/ 117 h 118"/>
                    <a:gd name="T8" fmla="*/ 156 w 313"/>
                    <a:gd name="T9" fmla="*/ 0 h 118"/>
                    <a:gd name="T10" fmla="*/ 195 w 313"/>
                    <a:gd name="T11" fmla="*/ 78 h 118"/>
                    <a:gd name="T12" fmla="*/ 234 w 313"/>
                    <a:gd name="T13" fmla="*/ 38 h 118"/>
                    <a:gd name="T14" fmla="*/ 312 w 313"/>
                    <a:gd name="T15" fmla="*/ 78 h 1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3"/>
                    <a:gd name="T25" fmla="*/ 0 h 118"/>
                    <a:gd name="T26" fmla="*/ 313 w 313"/>
                    <a:gd name="T27" fmla="*/ 118 h 1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3" h="118">
                      <a:moveTo>
                        <a:pt x="0" y="117"/>
                      </a:moveTo>
                      <a:lnTo>
                        <a:pt x="53" y="102"/>
                      </a:lnTo>
                      <a:lnTo>
                        <a:pt x="78" y="0"/>
                      </a:lnTo>
                      <a:lnTo>
                        <a:pt x="117" y="117"/>
                      </a:lnTo>
                      <a:lnTo>
                        <a:pt x="156" y="0"/>
                      </a:lnTo>
                      <a:lnTo>
                        <a:pt x="195" y="78"/>
                      </a:lnTo>
                      <a:lnTo>
                        <a:pt x="234" y="38"/>
                      </a:lnTo>
                      <a:lnTo>
                        <a:pt x="312" y="78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ectangle 168"/>
                <p:cNvSpPr>
                  <a:spLocks noChangeArrowheads="1"/>
                </p:cNvSpPr>
                <p:nvPr/>
              </p:nvSpPr>
              <p:spPr bwMode="auto">
                <a:xfrm rot="-5400000">
                  <a:off x="3159" y="2431"/>
                  <a:ext cx="406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Sales</a:t>
                  </a:r>
                </a:p>
              </p:txBody>
            </p:sp>
            <p:sp>
              <p:nvSpPr>
                <p:cNvPr id="1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445" y="2686"/>
                  <a:ext cx="403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Time</a:t>
                  </a:r>
                </a:p>
              </p:txBody>
            </p:sp>
            <p:sp>
              <p:nvSpPr>
                <p:cNvPr id="19" name="Freeform 170"/>
                <p:cNvSpPr>
                  <a:spLocks/>
                </p:cNvSpPr>
                <p:nvPr/>
              </p:nvSpPr>
              <p:spPr bwMode="auto">
                <a:xfrm>
                  <a:off x="4327" y="2284"/>
                  <a:ext cx="474" cy="383"/>
                </a:xfrm>
                <a:custGeom>
                  <a:avLst/>
                  <a:gdLst>
                    <a:gd name="T0" fmla="*/ 0 w 474"/>
                    <a:gd name="T1" fmla="*/ 0 h 383"/>
                    <a:gd name="T2" fmla="*/ 0 w 474"/>
                    <a:gd name="T3" fmla="*/ 382 h 383"/>
                    <a:gd name="T4" fmla="*/ 473 w 474"/>
                    <a:gd name="T5" fmla="*/ 382 h 383"/>
                    <a:gd name="T6" fmla="*/ 0 60000 65536"/>
                    <a:gd name="T7" fmla="*/ 0 60000 65536"/>
                    <a:gd name="T8" fmla="*/ 0 60000 65536"/>
                    <a:gd name="T9" fmla="*/ 0 w 474"/>
                    <a:gd name="T10" fmla="*/ 0 h 383"/>
                    <a:gd name="T11" fmla="*/ 474 w 474"/>
                    <a:gd name="T12" fmla="*/ 383 h 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4" h="383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73" y="38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71"/>
                <p:cNvSpPr>
                  <a:spLocks/>
                </p:cNvSpPr>
                <p:nvPr/>
              </p:nvSpPr>
              <p:spPr bwMode="auto">
                <a:xfrm>
                  <a:off x="4368" y="2496"/>
                  <a:ext cx="339" cy="1"/>
                </a:xfrm>
                <a:custGeom>
                  <a:avLst/>
                  <a:gdLst>
                    <a:gd name="T0" fmla="*/ 0 w 339"/>
                    <a:gd name="T1" fmla="*/ 0 h 1"/>
                    <a:gd name="T2" fmla="*/ 338 w 339"/>
                    <a:gd name="T3" fmla="*/ 0 h 1"/>
                    <a:gd name="T4" fmla="*/ 0 60000 65536"/>
                    <a:gd name="T5" fmla="*/ 0 60000 65536"/>
                    <a:gd name="T6" fmla="*/ 0 w 339"/>
                    <a:gd name="T7" fmla="*/ 0 h 1"/>
                    <a:gd name="T8" fmla="*/ 339 w 33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1">
                      <a:moveTo>
                        <a:pt x="0" y="0"/>
                      </a:moveTo>
                      <a:lnTo>
                        <a:pt x="338" y="0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Rectangle 172"/>
                <p:cNvSpPr>
                  <a:spLocks noChangeArrowheads="1"/>
                </p:cNvSpPr>
                <p:nvPr/>
              </p:nvSpPr>
              <p:spPr bwMode="auto">
                <a:xfrm rot="-5400000">
                  <a:off x="4058" y="2431"/>
                  <a:ext cx="406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Sales</a:t>
                  </a:r>
                </a:p>
              </p:txBody>
            </p:sp>
            <p:sp>
              <p:nvSpPr>
                <p:cNvPr id="22" name="Rectangle 173"/>
                <p:cNvSpPr>
                  <a:spLocks noChangeArrowheads="1"/>
                </p:cNvSpPr>
                <p:nvPr/>
              </p:nvSpPr>
              <p:spPr bwMode="auto">
                <a:xfrm>
                  <a:off x="4342" y="2686"/>
                  <a:ext cx="405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Time</a:t>
                  </a:r>
                </a:p>
              </p:txBody>
            </p:sp>
            <p:sp>
              <p:nvSpPr>
                <p:cNvPr id="23" name="Freeform 174"/>
                <p:cNvSpPr>
                  <a:spLocks/>
                </p:cNvSpPr>
                <p:nvPr/>
              </p:nvSpPr>
              <p:spPr bwMode="auto">
                <a:xfrm>
                  <a:off x="1538" y="2309"/>
                  <a:ext cx="474" cy="383"/>
                </a:xfrm>
                <a:custGeom>
                  <a:avLst/>
                  <a:gdLst>
                    <a:gd name="T0" fmla="*/ 0 w 474"/>
                    <a:gd name="T1" fmla="*/ 0 h 383"/>
                    <a:gd name="T2" fmla="*/ 0 w 474"/>
                    <a:gd name="T3" fmla="*/ 382 h 383"/>
                    <a:gd name="T4" fmla="*/ 473 w 474"/>
                    <a:gd name="T5" fmla="*/ 382 h 383"/>
                    <a:gd name="T6" fmla="*/ 0 60000 65536"/>
                    <a:gd name="T7" fmla="*/ 0 60000 65536"/>
                    <a:gd name="T8" fmla="*/ 0 60000 65536"/>
                    <a:gd name="T9" fmla="*/ 0 w 474"/>
                    <a:gd name="T10" fmla="*/ 0 h 383"/>
                    <a:gd name="T11" fmla="*/ 474 w 474"/>
                    <a:gd name="T12" fmla="*/ 383 h 3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4" h="383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73" y="38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stealth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75"/>
                <p:cNvSpPr>
                  <a:spLocks/>
                </p:cNvSpPr>
                <p:nvPr/>
              </p:nvSpPr>
              <p:spPr bwMode="auto">
                <a:xfrm>
                  <a:off x="1584" y="2352"/>
                  <a:ext cx="305" cy="298"/>
                </a:xfrm>
                <a:custGeom>
                  <a:avLst/>
                  <a:gdLst>
                    <a:gd name="T0" fmla="*/ 0 w 305"/>
                    <a:gd name="T1" fmla="*/ 297 h 298"/>
                    <a:gd name="T2" fmla="*/ 67 w 305"/>
                    <a:gd name="T3" fmla="*/ 297 h 298"/>
                    <a:gd name="T4" fmla="*/ 135 w 305"/>
                    <a:gd name="T5" fmla="*/ 0 h 298"/>
                    <a:gd name="T6" fmla="*/ 168 w 305"/>
                    <a:gd name="T7" fmla="*/ 212 h 298"/>
                    <a:gd name="T8" fmla="*/ 236 w 305"/>
                    <a:gd name="T9" fmla="*/ 212 h 298"/>
                    <a:gd name="T10" fmla="*/ 270 w 305"/>
                    <a:gd name="T11" fmla="*/ 0 h 298"/>
                    <a:gd name="T12" fmla="*/ 304 w 305"/>
                    <a:gd name="T13" fmla="*/ 212 h 2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5"/>
                    <a:gd name="T22" fmla="*/ 0 h 298"/>
                    <a:gd name="T23" fmla="*/ 305 w 305"/>
                    <a:gd name="T24" fmla="*/ 298 h 2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5" h="298">
                      <a:moveTo>
                        <a:pt x="0" y="297"/>
                      </a:moveTo>
                      <a:lnTo>
                        <a:pt x="67" y="297"/>
                      </a:lnTo>
                      <a:lnTo>
                        <a:pt x="135" y="0"/>
                      </a:lnTo>
                      <a:lnTo>
                        <a:pt x="168" y="212"/>
                      </a:lnTo>
                      <a:lnTo>
                        <a:pt x="236" y="212"/>
                      </a:lnTo>
                      <a:lnTo>
                        <a:pt x="270" y="0"/>
                      </a:lnTo>
                      <a:lnTo>
                        <a:pt x="304" y="21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Rectangle 176"/>
                <p:cNvSpPr>
                  <a:spLocks noChangeArrowheads="1"/>
                </p:cNvSpPr>
                <p:nvPr/>
              </p:nvSpPr>
              <p:spPr bwMode="auto">
                <a:xfrm rot="-5400000">
                  <a:off x="1270" y="2434"/>
                  <a:ext cx="404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Sales</a:t>
                  </a:r>
                </a:p>
              </p:txBody>
            </p:sp>
            <p:sp>
              <p:nvSpPr>
                <p:cNvPr id="2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746" y="2686"/>
                  <a:ext cx="405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000">
                      <a:latin typeface="Book Antiqua" pitchFamily="18" charset="0"/>
                    </a:rPr>
                    <a:t>Time</a:t>
                  </a:r>
                </a:p>
              </p:txBody>
            </p:sp>
          </p:grpSp>
          <p:sp>
            <p:nvSpPr>
              <p:cNvPr id="10" name="Text Box 178"/>
              <p:cNvSpPr txBox="1">
                <a:spLocks noChangeArrowheads="1"/>
              </p:cNvSpPr>
              <p:nvPr/>
            </p:nvSpPr>
            <p:spPr bwMode="auto">
              <a:xfrm>
                <a:off x="1726" y="3498"/>
                <a:ext cx="273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274638" tIns="46038" rIns="274638" bIns="46038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b="1" i="1">
                    <a:latin typeface="Times New Roman" pitchFamily="18" charset="0"/>
                  </a:rPr>
                  <a:t>Bullwhip Effect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3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Bullwhip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Occurs </a:t>
            </a:r>
            <a:r>
              <a:rPr lang="en-US" dirty="0"/>
              <a:t>when slight demand variability is magnified as information moves back upstream</a:t>
            </a:r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79115" y="2416175"/>
            <a:ext cx="7344595" cy="3375025"/>
            <a:chOff x="816" y="1872"/>
            <a:chExt cx="4272" cy="212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922" y="2846"/>
              <a:ext cx="107" cy="165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872"/>
              <a:ext cx="4272" cy="2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70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the bull-whip effect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7899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dirty="0" smtClean="0"/>
              <a:t>Reduce uncertainty in the supply chain</a:t>
            </a:r>
          </a:p>
          <a:p>
            <a:pPr marL="863600" lvl="1" indent="-406400"/>
            <a:r>
              <a:rPr lang="en-US" sz="1600" kern="0" dirty="0" smtClean="0"/>
              <a:t>Centralize demand information and improve forecasting process</a:t>
            </a:r>
          </a:p>
          <a:p>
            <a:pPr marL="863600" lvl="1" indent="-406400"/>
            <a:r>
              <a:rPr lang="en-US" sz="1600" kern="0" dirty="0" smtClean="0"/>
              <a:t>Continuous planning and tracking: JIT style of management</a:t>
            </a:r>
          </a:p>
          <a:p>
            <a:pPr marL="863600" lvl="1" indent="-406400"/>
            <a:r>
              <a:rPr lang="en-US" sz="1600" kern="0" dirty="0" smtClean="0"/>
              <a:t> Order synchronization and warehouse efficiency methods</a:t>
            </a:r>
          </a:p>
          <a:p>
            <a:pPr>
              <a:lnSpc>
                <a:spcPct val="90000"/>
              </a:lnSpc>
            </a:pPr>
            <a:r>
              <a:rPr lang="en-US" sz="1800" kern="0" dirty="0" smtClean="0"/>
              <a:t>Reduce variability in the supply chain</a:t>
            </a:r>
          </a:p>
          <a:p>
            <a:pPr marL="863600" lvl="1" indent="-406400"/>
            <a:r>
              <a:rPr lang="en-US" sz="1600" kern="0" dirty="0" smtClean="0"/>
              <a:t>Planned pricing and promotional strategies to reduce variance in customer demand</a:t>
            </a:r>
          </a:p>
          <a:p>
            <a:pPr>
              <a:lnSpc>
                <a:spcPct val="90000"/>
              </a:lnSpc>
            </a:pPr>
            <a:r>
              <a:rPr lang="en-US" sz="1800" kern="0" dirty="0" smtClean="0"/>
              <a:t>Reduce lead times</a:t>
            </a:r>
          </a:p>
          <a:p>
            <a:pPr marL="863600" lvl="1" indent="-406400"/>
            <a:r>
              <a:rPr lang="en-US" sz="1600" kern="0" dirty="0" smtClean="0"/>
              <a:t>Use cross-docking to reduce order lead times</a:t>
            </a:r>
          </a:p>
          <a:p>
            <a:pPr marL="863600" lvl="1" indent="-406400"/>
            <a:r>
              <a:rPr lang="en-US" sz="1600" kern="0" dirty="0" smtClean="0"/>
              <a:t>Use EDI techniques to reduce information lead times</a:t>
            </a:r>
          </a:p>
          <a:p>
            <a:pPr marL="863600" lvl="1" indent="-406400"/>
            <a:r>
              <a:rPr lang="en-US" sz="1600" kern="0" dirty="0" smtClean="0"/>
              <a:t>Vendor assessment</a:t>
            </a:r>
          </a:p>
          <a:p>
            <a:pPr>
              <a:lnSpc>
                <a:spcPct val="90000"/>
              </a:lnSpc>
            </a:pPr>
            <a:r>
              <a:rPr lang="en-US" sz="1800" kern="0" dirty="0" smtClean="0"/>
              <a:t>Eliminate the bullwhip through strategic partnerships</a:t>
            </a:r>
          </a:p>
          <a:p>
            <a:pPr marL="863600" lvl="1" indent="-406400"/>
            <a:r>
              <a:rPr lang="en-US" sz="1600" kern="0" dirty="0" smtClean="0"/>
              <a:t>Vendor-managed inventory (VMI)</a:t>
            </a:r>
          </a:p>
          <a:p>
            <a:pPr marL="863600" lvl="1" indent="-406400"/>
            <a:r>
              <a:rPr lang="en-US" sz="1600" kern="0" dirty="0" smtClean="0"/>
              <a:t>Collaborative planning, forecasting and replenishment (CPFR)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012" y="6215390"/>
            <a:ext cx="8799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http://www.aalhysterforklifts.com.au/index.php/about/blog-post/what_is_the_bullwhip_effect_understanding_the_concept_definition</a:t>
            </a:r>
          </a:p>
        </p:txBody>
      </p:sp>
    </p:spTree>
    <p:extLst>
      <p:ext uri="{BB962C8B-B14F-4D97-AF65-F5344CB8AC3E}">
        <p14:creationId xmlns:p14="http://schemas.microsoft.com/office/powerpoint/2010/main" val="1062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strategies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1812" y="1371600"/>
            <a:ext cx="871537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 smtClean="0"/>
              <a:t>Classical manufacturing supply chain strategy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Manufacturing forecasts are long-range </a:t>
            </a:r>
          </a:p>
          <a:p>
            <a:pPr marL="863600" lvl="1" indent="-406400"/>
            <a:r>
              <a:rPr lang="en-US" sz="1200" kern="0" dirty="0" smtClean="0"/>
              <a:t>Orders from retailers’ warehouses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Longer response time to react to marketplace changes </a:t>
            </a:r>
          </a:p>
          <a:p>
            <a:pPr marL="863600" lvl="1" indent="-406400"/>
            <a:r>
              <a:rPr lang="en-US" sz="1200" kern="0" dirty="0" smtClean="0"/>
              <a:t>Unable to meet changing demand patterns</a:t>
            </a:r>
          </a:p>
          <a:p>
            <a:pPr marL="863600" lvl="1" indent="-406400"/>
            <a:r>
              <a:rPr lang="en-US" sz="1200" kern="0" dirty="0" smtClean="0"/>
              <a:t>Supply chain inventory becomes obsolete as demand for certain products disappears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Increased variability (Bullwhip effect) leading to:</a:t>
            </a:r>
          </a:p>
          <a:p>
            <a:pPr marL="863600" lvl="1" indent="-406400"/>
            <a:r>
              <a:rPr lang="en-US" sz="1200" kern="0" dirty="0" smtClean="0"/>
              <a:t>Large inventory safety stocks</a:t>
            </a:r>
          </a:p>
          <a:p>
            <a:pPr marL="863600" lvl="1" indent="-406400"/>
            <a:r>
              <a:rPr lang="en-US" sz="1200" kern="0" dirty="0" smtClean="0"/>
              <a:t>Larger and more variably sized production batches</a:t>
            </a:r>
          </a:p>
          <a:p>
            <a:pPr marL="863600" lvl="1" indent="-406400"/>
            <a:r>
              <a:rPr lang="en-US" sz="1200" kern="0" dirty="0" smtClean="0"/>
              <a:t>Unacceptable service levels</a:t>
            </a:r>
          </a:p>
          <a:p>
            <a:pPr marL="863600" lvl="1" indent="-406400"/>
            <a:r>
              <a:rPr lang="en-US" sz="1200" kern="0" dirty="0" smtClean="0"/>
              <a:t>Inventory obsolescence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Inefficient use of production facilities (factories)</a:t>
            </a:r>
          </a:p>
          <a:p>
            <a:pPr marL="863600" lvl="1" indent="-406400"/>
            <a:r>
              <a:rPr lang="en-US" sz="1200" kern="0" dirty="0" smtClean="0"/>
              <a:t>How is demand determined? Peak? Average? </a:t>
            </a:r>
          </a:p>
          <a:p>
            <a:pPr marL="863600" lvl="1" indent="-406400"/>
            <a:r>
              <a:rPr lang="en-US" sz="1200" kern="0" dirty="0" smtClean="0"/>
              <a:t>How is transportation capacity determined?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Examples:  Auto industry, large appliances, others?</a:t>
            </a:r>
          </a:p>
          <a:p>
            <a:pPr marL="863600" lvl="1" indent="-406400"/>
            <a:endParaRPr lang="en-US" sz="1200" kern="0" dirty="0" smtClean="0"/>
          </a:p>
        </p:txBody>
      </p:sp>
      <p:pic>
        <p:nvPicPr>
          <p:cNvPr id="5" name="Picture 4" descr="C:\Program Files\Common Files\Microsoft Shared\Clipart\cagcat50\TN00332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4888309"/>
            <a:ext cx="190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www.andrew.cmu.edu/org/sae/sponsors.htm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07518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umich.edu/~bbsa/sponsors.htm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023540"/>
            <a:ext cx="9604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3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strategies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1812" y="1371600"/>
            <a:ext cx="77739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 smtClean="0"/>
              <a:t>Production and distribution are demand-driven</a:t>
            </a:r>
          </a:p>
          <a:p>
            <a:pPr marL="863600" lvl="1" indent="-406400"/>
            <a:r>
              <a:rPr lang="en-US" sz="1200" kern="0" dirty="0" smtClean="0"/>
              <a:t>Coordinated with true customer demand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None or little inventory held</a:t>
            </a:r>
          </a:p>
          <a:p>
            <a:pPr marL="863600" lvl="1" indent="-406400"/>
            <a:r>
              <a:rPr lang="en-US" sz="1200" kern="0" dirty="0" smtClean="0"/>
              <a:t>Only in response to specific orders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Fast information flow mechanisms</a:t>
            </a:r>
          </a:p>
          <a:p>
            <a:pPr marL="863600" lvl="1" indent="-406400"/>
            <a:r>
              <a:rPr lang="en-US" sz="1200" kern="0" dirty="0" smtClean="0"/>
              <a:t>POS data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Decreased lead times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Decreased retailer inventory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Decreased variability in the supply chain and especially at manufacturers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Decreased manufacturer inventory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More efficient use of resources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More difficult to take advantage of scale opportunities</a:t>
            </a:r>
          </a:p>
          <a:p>
            <a:pPr>
              <a:lnSpc>
                <a:spcPct val="90000"/>
              </a:lnSpc>
            </a:pPr>
            <a:r>
              <a:rPr lang="en-US" sz="1400" kern="0" dirty="0" smtClean="0"/>
              <a:t>Examples:  Dell, Amazon</a:t>
            </a:r>
          </a:p>
        </p:txBody>
      </p:sp>
      <p:pic>
        <p:nvPicPr>
          <p:cNvPr id="5" name="Picture 6" descr="http://www.webtownusa.com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4260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://www.tucoo.com/logo/logo_eps056/html/image19.ht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2" y="156845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0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v/s Pull strategies</a:t>
            </a:r>
            <a:endParaRPr lang="en-US" dirty="0"/>
          </a:p>
        </p:txBody>
      </p:sp>
      <p:graphicFrame>
        <p:nvGraphicFramePr>
          <p:cNvPr id="4" name="Group 1095"/>
          <p:cNvGraphicFramePr>
            <a:graphicFrameLocks noGrp="1"/>
          </p:cNvGraphicFramePr>
          <p:nvPr/>
        </p:nvGraphicFramePr>
        <p:xfrm>
          <a:off x="762000" y="2133600"/>
          <a:ext cx="7162800" cy="3435350"/>
        </p:xfrm>
        <a:graphic>
          <a:graphicData uri="http://schemas.openxmlformats.org/drawingml/2006/table">
            <a:tbl>
              <a:tblPr/>
              <a:tblGrid>
                <a:gridCol w="3200400"/>
                <a:gridCol w="1981200"/>
                <a:gridCol w="1981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Minimize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Maximize Service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Complexity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Resource 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Responsiveness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Lead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Supply Chain 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Order Fulfillment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to know about Supply Chain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400" dirty="0"/>
              <a:t>Estimated that the grocery industry could save $30 billion (10% of operating cost) by using effective logistics and supply chain strategies</a:t>
            </a:r>
          </a:p>
          <a:p>
            <a:pPr lvl="1"/>
            <a:r>
              <a:rPr lang="en-US" sz="1200" dirty="0"/>
              <a:t>A typical box of cereal spends 104 days from factory to sale</a:t>
            </a:r>
          </a:p>
          <a:p>
            <a:pPr lvl="1"/>
            <a:r>
              <a:rPr lang="en-US" sz="1200" dirty="0"/>
              <a:t>A typical car spends 15 days from factory to </a:t>
            </a:r>
            <a:r>
              <a:rPr lang="en-US" sz="1200" dirty="0" smtClean="0"/>
              <a:t>dealership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Compaq </a:t>
            </a:r>
            <a:r>
              <a:rPr lang="en-US" sz="1400" dirty="0"/>
              <a:t>estimates </a:t>
            </a:r>
            <a:r>
              <a:rPr lang="en-US" sz="1400" dirty="0" smtClean="0"/>
              <a:t>its loss of  </a:t>
            </a:r>
            <a:r>
              <a:rPr lang="en-US" sz="1400" dirty="0"/>
              <a:t>$0.5 B to $1 B in sales </a:t>
            </a:r>
            <a:r>
              <a:rPr lang="en-US" sz="1400" dirty="0" smtClean="0"/>
              <a:t>because </a:t>
            </a:r>
            <a:r>
              <a:rPr lang="en-US" sz="1400" dirty="0"/>
              <a:t>laptops were not available when and where </a:t>
            </a:r>
            <a:r>
              <a:rPr lang="en-US" sz="1400" dirty="0" smtClean="0"/>
              <a:t>needed</a:t>
            </a:r>
          </a:p>
          <a:p>
            <a:pPr marL="234950" lvl="1" indent="-234950">
              <a:spcBef>
                <a:spcPct val="100000"/>
              </a:spcBef>
              <a:buFont typeface="Webdings" pitchFamily="18" charset="2"/>
              <a:buChar char="4"/>
            </a:pPr>
            <a:r>
              <a:rPr lang="en-US" dirty="0"/>
              <a:t>National Semiconductor used air transportation and closed 6 warehouses, 34% increase in sales and 47% decrease in delivery lead time.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P&amp;G </a:t>
            </a:r>
            <a:r>
              <a:rPr lang="en-US" sz="1400" dirty="0"/>
              <a:t>(</a:t>
            </a:r>
            <a:r>
              <a:rPr lang="en-US" sz="1400" dirty="0" smtClean="0"/>
              <a:t>Proctor &amp; Gamble</a:t>
            </a:r>
            <a:r>
              <a:rPr lang="en-US" sz="1400" dirty="0"/>
              <a:t>) estimates it saved retail customers $65 M (in 18 months) by collaboration resulting in a better match of supply and demand 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400" dirty="0" smtClean="0"/>
              <a:t>When </a:t>
            </a:r>
            <a:r>
              <a:rPr lang="en-US" sz="1400" dirty="0"/>
              <a:t>the 1 gig processor was introduced by AMD (Advanced Micro Devices), the price of the 800 meg processor dropped by 30%</a:t>
            </a:r>
          </a:p>
          <a:p>
            <a:r>
              <a:rPr lang="en-US" sz="1400" b="1" dirty="0"/>
              <a:t>Eliminating inefficiencies in supply chains can save millions of </a:t>
            </a:r>
            <a:r>
              <a:rPr lang="en-US" sz="1400" b="1" dirty="0" smtClean="0"/>
              <a:t>$.</a:t>
            </a:r>
          </a:p>
        </p:txBody>
      </p:sp>
    </p:spTree>
    <p:extLst>
      <p:ext uri="{BB962C8B-B14F-4D97-AF65-F5344CB8AC3E}">
        <p14:creationId xmlns:p14="http://schemas.microsoft.com/office/powerpoint/2010/main" val="39483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model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3716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Hybrid of “push” and “pull” strategies to overcome disadvantages of each model</a:t>
            </a:r>
          </a:p>
          <a:p>
            <a:r>
              <a:rPr lang="en-US" sz="1800" kern="0" dirty="0" smtClean="0"/>
              <a:t>Early stages of product assembly are done in a “push” manner</a:t>
            </a:r>
          </a:p>
          <a:p>
            <a:pPr marL="863600" lvl="1" indent="-406400"/>
            <a:r>
              <a:rPr lang="en-US" sz="1600" kern="0" dirty="0" smtClean="0"/>
              <a:t>Partial assembly of product based on aggregate demand forecasts (which are more accurate than individual product demand forecasts)</a:t>
            </a:r>
          </a:p>
          <a:p>
            <a:pPr marL="863600" lvl="1" indent="-406400"/>
            <a:r>
              <a:rPr lang="en-US" sz="1600" kern="0" dirty="0" smtClean="0"/>
              <a:t>Uncertainty is reduced so safety stock inventory is lower</a:t>
            </a:r>
          </a:p>
          <a:p>
            <a:r>
              <a:rPr lang="en-US" sz="1800" kern="0" dirty="0" smtClean="0"/>
              <a:t>Final product assembly is done based on customer demand for specific product configurations</a:t>
            </a:r>
          </a:p>
          <a:p>
            <a:r>
              <a:rPr lang="en-US" sz="1800" kern="0" dirty="0" smtClean="0"/>
              <a:t>Supply chain timeline determines “push-pull boundary”</a:t>
            </a:r>
          </a:p>
          <a:p>
            <a:pPr lvl="1" indent="0">
              <a:buNone/>
            </a:pPr>
            <a:endParaRPr lang="en-US" sz="1600" kern="0" dirty="0" smtClean="0"/>
          </a:p>
        </p:txBody>
      </p:sp>
      <p:pic>
        <p:nvPicPr>
          <p:cNvPr id="5" name="Picture 7" descr="Cisco Systems, Inc.(R)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3" y="2286000"/>
            <a:ext cx="12573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://www.webtownusa.com/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3" y="33528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295400" y="6400800"/>
            <a:ext cx="617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60725" y="6407150"/>
            <a:ext cx="191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Supply Chain Timeline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6096000"/>
            <a:ext cx="885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/>
              <a:t>Raw</a:t>
            </a:r>
          </a:p>
          <a:p>
            <a:pPr algn="ctr"/>
            <a:r>
              <a:rPr lang="en-US"/>
              <a:t>Materials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67600" y="6096000"/>
            <a:ext cx="969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/>
              <a:t>End</a:t>
            </a:r>
          </a:p>
          <a:p>
            <a:pPr algn="ctr"/>
            <a:r>
              <a:rPr lang="en-US"/>
              <a:t>Consumer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828800" y="5715000"/>
            <a:ext cx="2286000" cy="533400"/>
          </a:xfrm>
          <a:prstGeom prst="roundRect">
            <a:avLst>
              <a:gd name="adj" fmla="val 16667"/>
            </a:avLst>
          </a:prstGeom>
          <a:solidFill>
            <a:srgbClr val="0066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Push Strategy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419600" y="5715000"/>
            <a:ext cx="2286000" cy="533400"/>
          </a:xfrm>
          <a:prstGeom prst="roundRect">
            <a:avLst>
              <a:gd name="adj" fmla="val 16667"/>
            </a:avLst>
          </a:prstGeom>
          <a:solidFill>
            <a:srgbClr val="0066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Pull Strategy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467100" y="4724400"/>
            <a:ext cx="16002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200" dirty="0" smtClean="0">
                <a:solidFill>
                  <a:schemeClr val="bg1"/>
                </a:solidFill>
              </a:rPr>
              <a:t>Push-Pull</a:t>
            </a:r>
            <a:endParaRPr lang="en-US" sz="1200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Boundary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267200" y="5562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600200" y="5181600"/>
            <a:ext cx="157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“Generic” Product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34000" y="5181600"/>
            <a:ext cx="1881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“Customized” Product</a:t>
            </a:r>
          </a:p>
        </p:txBody>
      </p:sp>
    </p:spTree>
    <p:extLst>
      <p:ext uri="{BB962C8B-B14F-4D97-AF65-F5344CB8AC3E}">
        <p14:creationId xmlns:p14="http://schemas.microsoft.com/office/powerpoint/2010/main" val="30081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which model?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133600" y="1524000"/>
            <a:ext cx="4419600" cy="4114800"/>
            <a:chOff x="1344" y="816"/>
            <a:chExt cx="2784" cy="259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344" y="816"/>
              <a:ext cx="1392" cy="1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736" y="816"/>
              <a:ext cx="1392" cy="1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344" y="2112"/>
              <a:ext cx="1392" cy="1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736" y="2112"/>
              <a:ext cx="1392" cy="1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133600" y="60960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16200000">
            <a:off x="-800100" y="35433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41525" y="6254750"/>
            <a:ext cx="463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Pull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003925" y="61785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Push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85800" y="1447800"/>
            <a:ext cx="463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Pull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33400" y="533400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Push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5200" y="5715000"/>
            <a:ext cx="1697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Economies of Scale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057400" y="5638800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Low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019800" y="5638800"/>
            <a:ext cx="542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High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0200" y="5334000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Low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600200" y="1524000"/>
            <a:ext cx="542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High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 rot="16200000">
            <a:off x="935037" y="3408363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Demand Uncertainty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193925" y="1606550"/>
            <a:ext cx="199548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Industries where:</a:t>
            </a:r>
          </a:p>
          <a:p>
            <a:endParaRPr lang="en-US" sz="1200"/>
          </a:p>
          <a:p>
            <a:pPr>
              <a:buFontTx/>
              <a:buChar char="•"/>
            </a:pPr>
            <a:r>
              <a:rPr lang="en-US" sz="1200"/>
              <a:t> Customization is High</a:t>
            </a:r>
          </a:p>
          <a:p>
            <a:pPr>
              <a:buFontTx/>
              <a:buChar char="•"/>
            </a:pPr>
            <a:r>
              <a:rPr lang="en-US" sz="1200"/>
              <a:t> Demand is uncertain</a:t>
            </a:r>
          </a:p>
          <a:p>
            <a:pPr>
              <a:buFontTx/>
              <a:buChar char="•"/>
            </a:pPr>
            <a:r>
              <a:rPr lang="en-US" sz="1200"/>
              <a:t> Scale economies are Low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362200" y="2819400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Computer equipment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343400" y="3581400"/>
            <a:ext cx="2209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Industries where:</a:t>
            </a:r>
          </a:p>
          <a:p>
            <a:endParaRPr lang="en-US" sz="1200"/>
          </a:p>
          <a:p>
            <a:pPr>
              <a:buFontTx/>
              <a:buChar char="•"/>
            </a:pPr>
            <a:r>
              <a:rPr lang="en-US" sz="1200"/>
              <a:t> Standard processes are the 	norm</a:t>
            </a:r>
          </a:p>
          <a:p>
            <a:pPr>
              <a:buFontTx/>
              <a:buChar char="•"/>
            </a:pPr>
            <a:r>
              <a:rPr lang="en-US" sz="1200"/>
              <a:t> Demand is stable</a:t>
            </a:r>
          </a:p>
          <a:p>
            <a:pPr>
              <a:buFontTx/>
              <a:buChar char="•"/>
            </a:pPr>
            <a:r>
              <a:rPr lang="en-US" sz="1200"/>
              <a:t> Scale economies are High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572000" y="4953000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Grocery,</a:t>
            </a:r>
          </a:p>
          <a:p>
            <a:pPr algn="ctr"/>
            <a:r>
              <a:rPr lang="en-US" b="1"/>
              <a:t>Beverages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133600" y="3581400"/>
            <a:ext cx="22098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Industries where:</a:t>
            </a:r>
          </a:p>
          <a:p>
            <a:endParaRPr lang="en-US" sz="1200"/>
          </a:p>
          <a:p>
            <a:pPr>
              <a:buFontTx/>
              <a:buChar char="•"/>
            </a:pPr>
            <a:r>
              <a:rPr lang="en-US" sz="1200"/>
              <a:t> Uncertainty is low</a:t>
            </a:r>
          </a:p>
          <a:p>
            <a:pPr>
              <a:buFontTx/>
              <a:buChar char="•"/>
            </a:pPr>
            <a:r>
              <a:rPr lang="en-US" sz="1200"/>
              <a:t> Low economies of scale</a:t>
            </a:r>
          </a:p>
          <a:p>
            <a:pPr>
              <a:buFontTx/>
              <a:buChar char="•"/>
            </a:pPr>
            <a:r>
              <a:rPr lang="en-US" sz="1200"/>
              <a:t> Push-pull supply chain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438400" y="4876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Books, CD’s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343400" y="1600200"/>
            <a:ext cx="22098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Industries where:</a:t>
            </a:r>
          </a:p>
          <a:p>
            <a:endParaRPr lang="en-US" sz="1200"/>
          </a:p>
          <a:p>
            <a:pPr>
              <a:buFontTx/>
              <a:buChar char="•"/>
            </a:pPr>
            <a:r>
              <a:rPr lang="en-US" sz="1200"/>
              <a:t> Demand is uncertain</a:t>
            </a:r>
          </a:p>
          <a:p>
            <a:pPr>
              <a:buFontTx/>
              <a:buChar char="•"/>
            </a:pPr>
            <a:r>
              <a:rPr lang="en-US" sz="1200"/>
              <a:t> Scale economies are High</a:t>
            </a:r>
          </a:p>
          <a:p>
            <a:pPr>
              <a:buFontTx/>
              <a:buChar char="•"/>
            </a:pPr>
            <a:r>
              <a:rPr lang="en-US" sz="1200"/>
              <a:t> Low economies of scale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4648200" y="2895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Furniture</a:t>
            </a:r>
          </a:p>
        </p:txBody>
      </p:sp>
      <p:sp>
        <p:nvSpPr>
          <p:cNvPr id="29" name="Rectangle 32"/>
          <p:cNvSpPr txBox="1">
            <a:spLocks noChangeArrowheads="1"/>
          </p:cNvSpPr>
          <p:nvPr/>
        </p:nvSpPr>
        <p:spPr bwMode="auto">
          <a:xfrm>
            <a:off x="6629400" y="1524000"/>
            <a:ext cx="228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 New Roman" pitchFamily="18" charset="0"/>
              <a:buNone/>
            </a:pPr>
            <a:r>
              <a:rPr lang="en-US" sz="1400" b="1" kern="0" smtClean="0">
                <a:latin typeface="Tahoma" pitchFamily="34" charset="0"/>
              </a:rPr>
              <a:t>Where do the following industries fit in this model:</a:t>
            </a:r>
          </a:p>
          <a:p>
            <a:pPr marL="0" indent="0">
              <a:buFont typeface="Times New Roman" pitchFamily="18" charset="0"/>
              <a:buNone/>
            </a:pPr>
            <a:endParaRPr lang="en-US" sz="1400" b="1" kern="0" smtClean="0">
              <a:latin typeface="Tahoma" pitchFamily="34" charset="0"/>
            </a:endParaRP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Automobile?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Aircraft?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Fashion?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Petroleum refining?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Pharmaceuticals?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Biotechnology?</a:t>
            </a:r>
          </a:p>
          <a:p>
            <a:pPr marL="0" indent="0"/>
            <a:r>
              <a:rPr lang="en-US" sz="1400" b="1" kern="0" smtClean="0">
                <a:latin typeface="Tahoma" pitchFamily="34" charset="0"/>
              </a:rPr>
              <a:t> Medical Devices?</a:t>
            </a:r>
          </a:p>
          <a:p>
            <a:pPr marL="0" indent="0"/>
            <a:endParaRPr lang="en-US" sz="1400" b="1" kern="0" smtClean="0">
              <a:latin typeface="Tahoma" pitchFamily="34" charset="0"/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6934200" y="6400800"/>
            <a:ext cx="178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Source:  Simchi-Levi</a:t>
            </a:r>
          </a:p>
        </p:txBody>
      </p:sp>
    </p:spTree>
    <p:extLst>
      <p:ext uri="{BB962C8B-B14F-4D97-AF65-F5344CB8AC3E}">
        <p14:creationId xmlns:p14="http://schemas.microsoft.com/office/powerpoint/2010/main" val="42513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planning and forecasting</a:t>
            </a:r>
            <a:endParaRPr lang="en-US" dirty="0"/>
          </a:p>
        </p:txBody>
      </p:sp>
      <p:sp>
        <p:nvSpPr>
          <p:cNvPr id="4" name="TextBox 192"/>
          <p:cNvSpPr txBox="1">
            <a:spLocks noChangeArrowheads="1"/>
          </p:cNvSpPr>
          <p:nvPr/>
        </p:nvSpPr>
        <p:spPr bwMode="auto">
          <a:xfrm>
            <a:off x="409574" y="5854700"/>
            <a:ext cx="9006840" cy="58521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Font typeface="Webdings" pitchFamily="18" charset="2"/>
              <a:buChar char="4"/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Highly accurate forecast obtained by smoothening shipment data &amp; accounting for causal factors</a:t>
            </a:r>
          </a:p>
          <a:p>
            <a:pPr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Font typeface="Webdings" pitchFamily="18" charset="2"/>
              <a:buChar char="4"/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Reduce supply chain costs, overstocks &amp; out-of-stocks by driving efficient inventory </a:t>
            </a:r>
            <a:r>
              <a:rPr lang="en-US" sz="14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management</a:t>
            </a:r>
            <a:endParaRPr lang="en-US" sz="1400" kern="1200" dirty="0">
              <a:solidFill>
                <a:schemeClr val="bg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06400" y="1371600"/>
            <a:ext cx="8869363" cy="4446588"/>
            <a:chOff x="406400" y="1346200"/>
            <a:chExt cx="8869363" cy="4446588"/>
          </a:xfrm>
        </p:grpSpPr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1306513" y="1530350"/>
              <a:ext cx="2965450" cy="1582738"/>
              <a:chOff x="1268413" y="1623805"/>
              <a:chExt cx="3049587" cy="1627395"/>
            </a:xfrm>
          </p:grpSpPr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1268413" y="1689100"/>
                <a:ext cx="3001962" cy="1562100"/>
              </a:xfrm>
              <a:custGeom>
                <a:avLst/>
                <a:gdLst>
                  <a:gd name="T0" fmla="*/ 0 w 1891"/>
                  <a:gd name="T1" fmla="*/ 0 h 710"/>
                  <a:gd name="T2" fmla="*/ 0 w 1891"/>
                  <a:gd name="T3" fmla="*/ 2147483647 h 710"/>
                  <a:gd name="T4" fmla="*/ 2147483647 w 1891"/>
                  <a:gd name="T5" fmla="*/ 2147483647 h 710"/>
                  <a:gd name="T6" fmla="*/ 2147483647 w 1891"/>
                  <a:gd name="T7" fmla="*/ 2147483647 h 710"/>
                  <a:gd name="T8" fmla="*/ 2147483647 w 1891"/>
                  <a:gd name="T9" fmla="*/ 2147483647 h 710"/>
                  <a:gd name="T10" fmla="*/ 2147483647 w 1891"/>
                  <a:gd name="T11" fmla="*/ 2147483647 h 710"/>
                  <a:gd name="T12" fmla="*/ 2147483647 w 1891"/>
                  <a:gd name="T13" fmla="*/ 2147483647 h 710"/>
                  <a:gd name="T14" fmla="*/ 2147483647 w 1891"/>
                  <a:gd name="T15" fmla="*/ 2147483647 h 710"/>
                  <a:gd name="T16" fmla="*/ 2147483647 w 1891"/>
                  <a:gd name="T17" fmla="*/ 2147483647 h 710"/>
                  <a:gd name="T18" fmla="*/ 2147483647 w 1891"/>
                  <a:gd name="T19" fmla="*/ 2147483647 h 710"/>
                  <a:gd name="T20" fmla="*/ 2147483647 w 1891"/>
                  <a:gd name="T21" fmla="*/ 0 h 710"/>
                  <a:gd name="T22" fmla="*/ 0 w 1891"/>
                  <a:gd name="T23" fmla="*/ 0 h 7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91"/>
                  <a:gd name="T37" fmla="*/ 0 h 710"/>
                  <a:gd name="T38" fmla="*/ 1891 w 1891"/>
                  <a:gd name="T39" fmla="*/ 710 h 71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91" h="710">
                    <a:moveTo>
                      <a:pt x="0" y="0"/>
                    </a:moveTo>
                    <a:lnTo>
                      <a:pt x="0" y="472"/>
                    </a:lnTo>
                    <a:lnTo>
                      <a:pt x="866" y="472"/>
                    </a:lnTo>
                    <a:lnTo>
                      <a:pt x="866" y="551"/>
                    </a:lnTo>
                    <a:lnTo>
                      <a:pt x="788" y="551"/>
                    </a:lnTo>
                    <a:lnTo>
                      <a:pt x="945" y="709"/>
                    </a:lnTo>
                    <a:lnTo>
                      <a:pt x="1103" y="551"/>
                    </a:lnTo>
                    <a:lnTo>
                      <a:pt x="1024" y="551"/>
                    </a:lnTo>
                    <a:lnTo>
                      <a:pt x="1024" y="472"/>
                    </a:lnTo>
                    <a:lnTo>
                      <a:pt x="1890" y="472"/>
                    </a:lnTo>
                    <a:lnTo>
                      <a:pt x="18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buNone/>
                </a:pPr>
                <a:endParaRPr lang="en-US" sz="11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3517900" y="1623805"/>
                <a:ext cx="800100" cy="120789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234950" indent="-23495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buNone/>
                </a:pPr>
                <a:endParaRPr lang="en-US" sz="11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" name="Freeform 11" descr="60%"/>
            <p:cNvSpPr>
              <a:spLocks noChangeAspect="1"/>
            </p:cNvSpPr>
            <p:nvPr/>
          </p:nvSpPr>
          <p:spPr bwMode="auto">
            <a:xfrm rot="-7626945">
              <a:off x="6950869" y="3344069"/>
              <a:ext cx="1306512" cy="1720850"/>
            </a:xfrm>
            <a:custGeom>
              <a:avLst/>
              <a:gdLst>
                <a:gd name="T0" fmla="*/ 0 w 4164"/>
                <a:gd name="T1" fmla="*/ 2147483647 h 217"/>
                <a:gd name="T2" fmla="*/ 2147483647 w 4164"/>
                <a:gd name="T3" fmla="*/ 0 h 217"/>
                <a:gd name="T4" fmla="*/ 2147483647 w 4164"/>
                <a:gd name="T5" fmla="*/ 2147483647 h 217"/>
                <a:gd name="T6" fmla="*/ 2147483647 w 4164"/>
                <a:gd name="T7" fmla="*/ 2147483647 h 217"/>
                <a:gd name="T8" fmla="*/ 2147483647 w 4164"/>
                <a:gd name="T9" fmla="*/ 2147483647 h 217"/>
                <a:gd name="T10" fmla="*/ 2147483647 w 4164"/>
                <a:gd name="T11" fmla="*/ 2147483647 h 217"/>
                <a:gd name="T12" fmla="*/ 2147483647 w 4164"/>
                <a:gd name="T13" fmla="*/ 2147483647 h 217"/>
                <a:gd name="T14" fmla="*/ 2147483647 w 4164"/>
                <a:gd name="T15" fmla="*/ 2147483647 h 217"/>
                <a:gd name="T16" fmla="*/ 2147483647 w 4164"/>
                <a:gd name="T17" fmla="*/ 2147483647 h 217"/>
                <a:gd name="T18" fmla="*/ 2147483647 w 4164"/>
                <a:gd name="T19" fmla="*/ 2147483647 h 217"/>
                <a:gd name="T20" fmla="*/ 2147483647 w 4164"/>
                <a:gd name="T21" fmla="*/ 2147483647 h 217"/>
                <a:gd name="T22" fmla="*/ 2147483647 w 4164"/>
                <a:gd name="T23" fmla="*/ 2147483647 h 217"/>
                <a:gd name="T24" fmla="*/ 0 w 4164"/>
                <a:gd name="T25" fmla="*/ 2147483647 h 2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4"/>
                <a:gd name="T40" fmla="*/ 0 h 217"/>
                <a:gd name="T41" fmla="*/ 4164 w 4164"/>
                <a:gd name="T42" fmla="*/ 217 h 2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4" h="217">
                  <a:moveTo>
                    <a:pt x="0" y="118"/>
                  </a:moveTo>
                  <a:cubicBezTo>
                    <a:pt x="3" y="113"/>
                    <a:pt x="4161" y="5"/>
                    <a:pt x="4164" y="0"/>
                  </a:cubicBezTo>
                  <a:cubicBezTo>
                    <a:pt x="4158" y="9"/>
                    <a:pt x="2159" y="113"/>
                    <a:pt x="2202" y="113"/>
                  </a:cubicBezTo>
                  <a:cubicBezTo>
                    <a:pt x="2157" y="114"/>
                    <a:pt x="2238" y="113"/>
                    <a:pt x="2240" y="112"/>
                  </a:cubicBezTo>
                  <a:cubicBezTo>
                    <a:pt x="2242" y="111"/>
                    <a:pt x="2235" y="105"/>
                    <a:pt x="2217" y="105"/>
                  </a:cubicBezTo>
                  <a:cubicBezTo>
                    <a:pt x="2199" y="105"/>
                    <a:pt x="2185" y="114"/>
                    <a:pt x="2130" y="112"/>
                  </a:cubicBezTo>
                  <a:cubicBezTo>
                    <a:pt x="2138" y="112"/>
                    <a:pt x="2186" y="106"/>
                    <a:pt x="2194" y="106"/>
                  </a:cubicBezTo>
                  <a:cubicBezTo>
                    <a:pt x="2197" y="106"/>
                    <a:pt x="2217" y="115"/>
                    <a:pt x="2140" y="113"/>
                  </a:cubicBezTo>
                  <a:lnTo>
                    <a:pt x="2122" y="110"/>
                  </a:lnTo>
                  <a:cubicBezTo>
                    <a:pt x="2133" y="110"/>
                    <a:pt x="2142" y="119"/>
                    <a:pt x="2153" y="119"/>
                  </a:cubicBezTo>
                  <a:lnTo>
                    <a:pt x="1001" y="215"/>
                  </a:lnTo>
                  <a:cubicBezTo>
                    <a:pt x="1006" y="214"/>
                    <a:pt x="886" y="217"/>
                    <a:pt x="891" y="216"/>
                  </a:cubicBezTo>
                  <a:lnTo>
                    <a:pt x="0" y="118"/>
                  </a:lnTo>
                  <a:close/>
                </a:path>
              </a:pathLst>
            </a:custGeom>
            <a:pattFill prst="pct60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45720" rIns="45720"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Freeform 12" descr="60%"/>
            <p:cNvSpPr>
              <a:spLocks/>
            </p:cNvSpPr>
            <p:nvPr/>
          </p:nvSpPr>
          <p:spPr bwMode="auto">
            <a:xfrm rot="60000">
              <a:off x="7594600" y="3108325"/>
              <a:ext cx="958850" cy="1066800"/>
            </a:xfrm>
            <a:custGeom>
              <a:avLst/>
              <a:gdLst>
                <a:gd name="T0" fmla="*/ 2147483647 w 598"/>
                <a:gd name="T1" fmla="*/ 2147483647 h 1197"/>
                <a:gd name="T2" fmla="*/ 0 w 598"/>
                <a:gd name="T3" fmla="*/ 0 h 1197"/>
                <a:gd name="T4" fmla="*/ 2147483647 w 598"/>
                <a:gd name="T5" fmla="*/ 2147483647 h 1197"/>
                <a:gd name="T6" fmla="*/ 2147483647 w 598"/>
                <a:gd name="T7" fmla="*/ 2147483647 h 1197"/>
                <a:gd name="T8" fmla="*/ 2147483647 w 598"/>
                <a:gd name="T9" fmla="*/ 2147483647 h 1197"/>
                <a:gd name="T10" fmla="*/ 2147483647 w 598"/>
                <a:gd name="T11" fmla="*/ 2147483647 h 1197"/>
                <a:gd name="T12" fmla="*/ 2147483647 w 598"/>
                <a:gd name="T13" fmla="*/ 2147483647 h 11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8"/>
                <a:gd name="T22" fmla="*/ 0 h 1197"/>
                <a:gd name="T23" fmla="*/ 598 w 598"/>
                <a:gd name="T24" fmla="*/ 1197 h 11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8" h="1197">
                  <a:moveTo>
                    <a:pt x="14" y="1153"/>
                  </a:moveTo>
                  <a:cubicBezTo>
                    <a:pt x="28" y="1176"/>
                    <a:pt x="2" y="64"/>
                    <a:pt x="0" y="0"/>
                  </a:cubicBezTo>
                  <a:lnTo>
                    <a:pt x="592" y="108"/>
                  </a:lnTo>
                  <a:lnTo>
                    <a:pt x="592" y="980"/>
                  </a:lnTo>
                  <a:lnTo>
                    <a:pt x="598" y="980"/>
                  </a:lnTo>
                  <a:lnTo>
                    <a:pt x="16" y="1167"/>
                  </a:lnTo>
                  <a:cubicBezTo>
                    <a:pt x="15" y="1123"/>
                    <a:pt x="15" y="1197"/>
                    <a:pt x="14" y="1153"/>
                  </a:cubicBezTo>
                  <a:close/>
                </a:path>
              </a:pathLst>
            </a:custGeom>
            <a:pattFill prst="pct60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45720" rIns="45720"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Freeform 11" descr="60%"/>
            <p:cNvSpPr>
              <a:spLocks noChangeAspect="1"/>
            </p:cNvSpPr>
            <p:nvPr/>
          </p:nvSpPr>
          <p:spPr bwMode="auto">
            <a:xfrm rot="10560000">
              <a:off x="6332538" y="2505075"/>
              <a:ext cx="2230437" cy="871538"/>
            </a:xfrm>
            <a:custGeom>
              <a:avLst/>
              <a:gdLst>
                <a:gd name="T0" fmla="*/ 0 w 4905"/>
                <a:gd name="T1" fmla="*/ 2147483647 h 110"/>
                <a:gd name="T2" fmla="*/ 2147483647 w 4905"/>
                <a:gd name="T3" fmla="*/ 2147483647 h 110"/>
                <a:gd name="T4" fmla="*/ 2147483647 w 4905"/>
                <a:gd name="T5" fmla="*/ 2147483647 h 110"/>
                <a:gd name="T6" fmla="*/ 2147483647 w 4905"/>
                <a:gd name="T7" fmla="*/ 2147483647 h 110"/>
                <a:gd name="T8" fmla="*/ 2147483647 w 4905"/>
                <a:gd name="T9" fmla="*/ 2147483647 h 110"/>
                <a:gd name="T10" fmla="*/ 2147483647 w 4905"/>
                <a:gd name="T11" fmla="*/ 2147483647 h 110"/>
                <a:gd name="T12" fmla="*/ 0 w 4905"/>
                <a:gd name="T13" fmla="*/ 2147483647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05"/>
                <a:gd name="T22" fmla="*/ 0 h 110"/>
                <a:gd name="T23" fmla="*/ 4905 w 4905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05" h="110">
                  <a:moveTo>
                    <a:pt x="0" y="5"/>
                  </a:moveTo>
                  <a:cubicBezTo>
                    <a:pt x="3" y="0"/>
                    <a:pt x="2169" y="37"/>
                    <a:pt x="2172" y="32"/>
                  </a:cubicBezTo>
                  <a:lnTo>
                    <a:pt x="4905" y="41"/>
                  </a:lnTo>
                  <a:lnTo>
                    <a:pt x="3320" y="80"/>
                  </a:lnTo>
                  <a:lnTo>
                    <a:pt x="1018" y="110"/>
                  </a:lnTo>
                  <a:cubicBezTo>
                    <a:pt x="1032" y="109"/>
                    <a:pt x="1016" y="110"/>
                    <a:pt x="1030" y="109"/>
                  </a:cubicBezTo>
                  <a:lnTo>
                    <a:pt x="0" y="5"/>
                  </a:lnTo>
                  <a:close/>
                </a:path>
              </a:pathLst>
            </a:custGeom>
            <a:pattFill prst="pct60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45720" rIns="45720"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Freeform 7" descr="60%"/>
            <p:cNvSpPr>
              <a:spLocks/>
            </p:cNvSpPr>
            <p:nvPr/>
          </p:nvSpPr>
          <p:spPr bwMode="auto">
            <a:xfrm>
              <a:off x="5197475" y="2271713"/>
              <a:ext cx="2854325" cy="815975"/>
            </a:xfrm>
            <a:custGeom>
              <a:avLst/>
              <a:gdLst>
                <a:gd name="T0" fmla="*/ 0 w 2531"/>
                <a:gd name="T1" fmla="*/ 2147483647 h 528"/>
                <a:gd name="T2" fmla="*/ 2147483647 w 2531"/>
                <a:gd name="T3" fmla="*/ 2147483647 h 528"/>
                <a:gd name="T4" fmla="*/ 2147483647 w 2531"/>
                <a:gd name="T5" fmla="*/ 2147483647 h 528"/>
                <a:gd name="T6" fmla="*/ 2147483647 w 2531"/>
                <a:gd name="T7" fmla="*/ 2147483647 h 528"/>
                <a:gd name="T8" fmla="*/ 2147483647 w 2531"/>
                <a:gd name="T9" fmla="*/ 2147483647 h 528"/>
                <a:gd name="T10" fmla="*/ 0 w 2531"/>
                <a:gd name="T11" fmla="*/ 2147483647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1"/>
                <a:gd name="T19" fmla="*/ 0 h 528"/>
                <a:gd name="T20" fmla="*/ 2531 w 2531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1" h="528">
                  <a:moveTo>
                    <a:pt x="0" y="526"/>
                  </a:moveTo>
                  <a:cubicBezTo>
                    <a:pt x="8" y="528"/>
                    <a:pt x="1646" y="2"/>
                    <a:pt x="1643" y="12"/>
                  </a:cubicBezTo>
                  <a:cubicBezTo>
                    <a:pt x="1675" y="0"/>
                    <a:pt x="2235" y="84"/>
                    <a:pt x="2531" y="120"/>
                  </a:cubicBezTo>
                  <a:lnTo>
                    <a:pt x="1573" y="416"/>
                  </a:lnTo>
                  <a:cubicBezTo>
                    <a:pt x="1571" y="419"/>
                    <a:pt x="1141" y="525"/>
                    <a:pt x="1139" y="528"/>
                  </a:cubicBezTo>
                  <a:lnTo>
                    <a:pt x="0" y="526"/>
                  </a:lnTo>
                  <a:close/>
                </a:path>
              </a:pathLst>
            </a:custGeom>
            <a:pattFill prst="pct60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45720" rIns="45720"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1306513" y="4137025"/>
              <a:ext cx="2965450" cy="1519238"/>
              <a:chOff x="1268413" y="4318000"/>
              <a:chExt cx="3049587" cy="156210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 flipV="1">
                <a:off x="1268413" y="4318000"/>
                <a:ext cx="3001962" cy="1562100"/>
              </a:xfrm>
              <a:custGeom>
                <a:avLst/>
                <a:gdLst>
                  <a:gd name="T0" fmla="*/ 0 w 1891"/>
                  <a:gd name="T1" fmla="*/ 0 h 710"/>
                  <a:gd name="T2" fmla="*/ 0 w 1891"/>
                  <a:gd name="T3" fmla="*/ 2147483647 h 710"/>
                  <a:gd name="T4" fmla="*/ 2147483647 w 1891"/>
                  <a:gd name="T5" fmla="*/ 2147483647 h 710"/>
                  <a:gd name="T6" fmla="*/ 2147483647 w 1891"/>
                  <a:gd name="T7" fmla="*/ 2147483647 h 710"/>
                  <a:gd name="T8" fmla="*/ 2147483647 w 1891"/>
                  <a:gd name="T9" fmla="*/ 2147483647 h 710"/>
                  <a:gd name="T10" fmla="*/ 2147483647 w 1891"/>
                  <a:gd name="T11" fmla="*/ 2147483647 h 710"/>
                  <a:gd name="T12" fmla="*/ 2147483647 w 1891"/>
                  <a:gd name="T13" fmla="*/ 2147483647 h 710"/>
                  <a:gd name="T14" fmla="*/ 2147483647 w 1891"/>
                  <a:gd name="T15" fmla="*/ 2147483647 h 710"/>
                  <a:gd name="T16" fmla="*/ 2147483647 w 1891"/>
                  <a:gd name="T17" fmla="*/ 2147483647 h 710"/>
                  <a:gd name="T18" fmla="*/ 2147483647 w 1891"/>
                  <a:gd name="T19" fmla="*/ 2147483647 h 710"/>
                  <a:gd name="T20" fmla="*/ 2147483647 w 1891"/>
                  <a:gd name="T21" fmla="*/ 0 h 710"/>
                  <a:gd name="T22" fmla="*/ 0 w 1891"/>
                  <a:gd name="T23" fmla="*/ 0 h 7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91"/>
                  <a:gd name="T37" fmla="*/ 0 h 710"/>
                  <a:gd name="T38" fmla="*/ 1891 w 1891"/>
                  <a:gd name="T39" fmla="*/ 710 h 71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91" h="710">
                    <a:moveTo>
                      <a:pt x="0" y="0"/>
                    </a:moveTo>
                    <a:lnTo>
                      <a:pt x="0" y="472"/>
                    </a:lnTo>
                    <a:lnTo>
                      <a:pt x="866" y="472"/>
                    </a:lnTo>
                    <a:lnTo>
                      <a:pt x="866" y="551"/>
                    </a:lnTo>
                    <a:lnTo>
                      <a:pt x="788" y="551"/>
                    </a:lnTo>
                    <a:lnTo>
                      <a:pt x="945" y="709"/>
                    </a:lnTo>
                    <a:lnTo>
                      <a:pt x="1103" y="551"/>
                    </a:lnTo>
                    <a:lnTo>
                      <a:pt x="1024" y="551"/>
                    </a:lnTo>
                    <a:lnTo>
                      <a:pt x="1024" y="472"/>
                    </a:lnTo>
                    <a:lnTo>
                      <a:pt x="1890" y="472"/>
                    </a:lnTo>
                    <a:lnTo>
                      <a:pt x="18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buNone/>
                </a:pPr>
                <a:endParaRPr lang="en-US" sz="11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3517900" y="4838700"/>
                <a:ext cx="800100" cy="1041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234950" indent="-234950" algn="ctr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rgbClr val="0B1F65"/>
                  </a:buClr>
                  <a:buFont typeface="Webdings" pitchFamily="18" charset="2"/>
                  <a:buNone/>
                </a:pPr>
                <a:endParaRPr lang="en-US" sz="11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2" name="Rectangle 67"/>
            <p:cNvSpPr>
              <a:spLocks noChangeArrowheads="1"/>
            </p:cNvSpPr>
            <p:nvPr/>
          </p:nvSpPr>
          <p:spPr bwMode="auto">
            <a:xfrm>
              <a:off x="555625" y="4643438"/>
              <a:ext cx="2927350" cy="10128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234950" indent="-23495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Rectangle 66"/>
            <p:cNvSpPr>
              <a:spLocks noChangeArrowheads="1"/>
            </p:cNvSpPr>
            <p:nvPr/>
          </p:nvSpPr>
          <p:spPr bwMode="auto">
            <a:xfrm>
              <a:off x="555625" y="1593850"/>
              <a:ext cx="2927350" cy="10128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234950" indent="-23495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78075" y="3109913"/>
              <a:ext cx="2425700" cy="102711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555625" y="2647950"/>
              <a:ext cx="1825625" cy="1946275"/>
            </a:xfrm>
            <a:custGeom>
              <a:avLst/>
              <a:gdLst>
                <a:gd name="T0" fmla="*/ 0 w 1182"/>
                <a:gd name="T1" fmla="*/ 0 h 1261"/>
                <a:gd name="T2" fmla="*/ 2147483647 w 1182"/>
                <a:gd name="T3" fmla="*/ 0 h 1261"/>
                <a:gd name="T4" fmla="*/ 2147483647 w 1182"/>
                <a:gd name="T5" fmla="*/ 2147483647 h 1261"/>
                <a:gd name="T6" fmla="*/ 2147483647 w 1182"/>
                <a:gd name="T7" fmla="*/ 2147483647 h 1261"/>
                <a:gd name="T8" fmla="*/ 2147483647 w 1182"/>
                <a:gd name="T9" fmla="*/ 2147483647 h 1261"/>
                <a:gd name="T10" fmla="*/ 2147483647 w 1182"/>
                <a:gd name="T11" fmla="*/ 2147483647 h 1261"/>
                <a:gd name="T12" fmla="*/ 2147483647 w 1182"/>
                <a:gd name="T13" fmla="*/ 2147483647 h 1261"/>
                <a:gd name="T14" fmla="*/ 2147483647 w 1182"/>
                <a:gd name="T15" fmla="*/ 2147483647 h 1261"/>
                <a:gd name="T16" fmla="*/ 2147483647 w 1182"/>
                <a:gd name="T17" fmla="*/ 2147483647 h 1261"/>
                <a:gd name="T18" fmla="*/ 2147483647 w 1182"/>
                <a:gd name="T19" fmla="*/ 2147483647 h 1261"/>
                <a:gd name="T20" fmla="*/ 0 w 1182"/>
                <a:gd name="T21" fmla="*/ 2147483647 h 1261"/>
                <a:gd name="T22" fmla="*/ 0 w 1182"/>
                <a:gd name="T23" fmla="*/ 0 h 126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82"/>
                <a:gd name="T37" fmla="*/ 0 h 1261"/>
                <a:gd name="T38" fmla="*/ 1182 w 1182"/>
                <a:gd name="T39" fmla="*/ 1261 h 126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82" h="1261">
                  <a:moveTo>
                    <a:pt x="0" y="0"/>
                  </a:moveTo>
                  <a:lnTo>
                    <a:pt x="945" y="0"/>
                  </a:lnTo>
                  <a:lnTo>
                    <a:pt x="945" y="552"/>
                  </a:lnTo>
                  <a:lnTo>
                    <a:pt x="1023" y="552"/>
                  </a:lnTo>
                  <a:lnTo>
                    <a:pt x="1023" y="473"/>
                  </a:lnTo>
                  <a:lnTo>
                    <a:pt x="1181" y="630"/>
                  </a:lnTo>
                  <a:lnTo>
                    <a:pt x="1023" y="788"/>
                  </a:lnTo>
                  <a:lnTo>
                    <a:pt x="1023" y="709"/>
                  </a:lnTo>
                  <a:lnTo>
                    <a:pt x="945" y="709"/>
                  </a:lnTo>
                  <a:lnTo>
                    <a:pt x="945" y="1260"/>
                  </a:lnTo>
                  <a:lnTo>
                    <a:pt x="0" y="1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508000" y="2730500"/>
              <a:ext cx="1554163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4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(Estimate Level)</a:t>
              </a:r>
            </a:p>
            <a:p>
              <a:pPr algn="ctr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HISTORICAL POS DATA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9938" y="3609975"/>
              <a:ext cx="890587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0288" y="1627188"/>
              <a:ext cx="1149350" cy="94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57"/>
            <p:cNvSpPr txBox="1">
              <a:spLocks noChangeArrowheads="1"/>
            </p:cNvSpPr>
            <p:nvPr/>
          </p:nvSpPr>
          <p:spPr bwMode="auto">
            <a:xfrm>
              <a:off x="517525" y="1728788"/>
              <a:ext cx="1889125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4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(Calculate Trend)</a:t>
              </a:r>
            </a:p>
            <a:p>
              <a:pPr algn="ctr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MACROECONOMIC FACTORS</a:t>
              </a: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7700" y="4784725"/>
              <a:ext cx="977900" cy="73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61"/>
            <p:cNvSpPr txBox="1">
              <a:spLocks noChangeArrowheads="1"/>
            </p:cNvSpPr>
            <p:nvPr/>
          </p:nvSpPr>
          <p:spPr bwMode="auto">
            <a:xfrm>
              <a:off x="1498600" y="4852988"/>
              <a:ext cx="2070100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4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WEATHER PATTERNS</a:t>
              </a:r>
            </a:p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4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(Compute </a:t>
              </a:r>
              <a:r>
                <a:rPr lang="en-US" sz="14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Seasonality</a:t>
              </a:r>
              <a:r>
                <a:rPr lang="en-US" sz="14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3395663" y="3162300"/>
              <a:ext cx="1666875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Arial" charset="0"/>
                  <a:ea typeface="+mn-ea"/>
                  <a:cs typeface="Times New Roman" pitchFamily="18" charset="0"/>
                </a:rPr>
                <a:t>STATISTICAL FORECAST</a:t>
              </a:r>
            </a:p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200" kern="120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2654300" y="2555875"/>
              <a:ext cx="212725" cy="1365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234950" indent="-23495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54300" y="4581525"/>
              <a:ext cx="212725" cy="1365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234950" indent="-23495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Straight Connector 83"/>
            <p:cNvCxnSpPr>
              <a:cxnSpLocks noChangeShapeType="1"/>
            </p:cNvCxnSpPr>
            <p:nvPr/>
          </p:nvCxnSpPr>
          <p:spPr bwMode="auto">
            <a:xfrm rot="5400000">
              <a:off x="-1804987" y="3568700"/>
              <a:ext cx="4446588" cy="1587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" name="Straight Connector 85"/>
            <p:cNvCxnSpPr>
              <a:cxnSpLocks noChangeShapeType="1"/>
            </p:cNvCxnSpPr>
            <p:nvPr/>
          </p:nvCxnSpPr>
          <p:spPr bwMode="auto">
            <a:xfrm>
              <a:off x="419100" y="1346200"/>
              <a:ext cx="6669088" cy="158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7" name="Straight Connector 87"/>
            <p:cNvCxnSpPr>
              <a:cxnSpLocks noChangeShapeType="1"/>
            </p:cNvCxnSpPr>
            <p:nvPr/>
          </p:nvCxnSpPr>
          <p:spPr bwMode="auto">
            <a:xfrm>
              <a:off x="406400" y="5780088"/>
              <a:ext cx="6675438" cy="1587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prstDash val="sysDot"/>
              <a:round/>
              <a:headEnd/>
              <a:tailEnd/>
            </a:ln>
          </p:spPr>
        </p:cxn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rot="5400000" flipV="1">
              <a:off x="8721726" y="3751262"/>
              <a:ext cx="368300" cy="7397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 rot="5400000" flipH="1" flipV="1">
              <a:off x="8720932" y="2642394"/>
              <a:ext cx="369887" cy="7397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rot="5400000" flipV="1">
              <a:off x="8074025" y="4675188"/>
              <a:ext cx="647700" cy="647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rot="5400000" flipH="1" flipV="1">
              <a:off x="8074819" y="1810544"/>
              <a:ext cx="646112" cy="647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5"/>
            <a:srcRect l="7124" r="6854"/>
            <a:stretch>
              <a:fillRect/>
            </a:stretch>
          </p:blipFill>
          <p:spPr bwMode="auto">
            <a:xfrm>
              <a:off x="7150100" y="1384300"/>
              <a:ext cx="1019175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3370637">
              <a:off x="8261351" y="2252662"/>
              <a:ext cx="889000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7"/>
            <a:srcRect l="46190"/>
            <a:stretch>
              <a:fillRect/>
            </a:stretch>
          </p:blipFill>
          <p:spPr bwMode="auto">
            <a:xfrm>
              <a:off x="9010650" y="3055938"/>
              <a:ext cx="263525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 t="27049" b="23770"/>
            <a:stretch>
              <a:fillRect/>
            </a:stretch>
          </p:blipFill>
          <p:spPr bwMode="auto">
            <a:xfrm>
              <a:off x="8591550" y="3659188"/>
              <a:ext cx="4445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9"/>
            <a:srcRect l="21529" t="7639"/>
            <a:stretch>
              <a:fillRect/>
            </a:stretch>
          </p:blipFill>
          <p:spPr bwMode="auto">
            <a:xfrm>
              <a:off x="7199313" y="4803775"/>
              <a:ext cx="9779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154"/>
            <p:cNvSpPr txBox="1">
              <a:spLocks noChangeArrowheads="1"/>
            </p:cNvSpPr>
            <p:nvPr/>
          </p:nvSpPr>
          <p:spPr bwMode="auto">
            <a:xfrm rot="-1402431">
              <a:off x="5889625" y="2581275"/>
              <a:ext cx="1666875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PROMOTIONS</a:t>
              </a:r>
            </a:p>
          </p:txBody>
        </p:sp>
        <p:sp>
          <p:nvSpPr>
            <p:cNvPr id="38" name="TextBox 155"/>
            <p:cNvSpPr txBox="1">
              <a:spLocks noChangeArrowheads="1"/>
            </p:cNvSpPr>
            <p:nvPr/>
          </p:nvSpPr>
          <p:spPr bwMode="auto">
            <a:xfrm>
              <a:off x="6964363" y="2819400"/>
              <a:ext cx="1652587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MARKDOWNS</a:t>
              </a:r>
            </a:p>
          </p:txBody>
        </p:sp>
        <p:sp>
          <p:nvSpPr>
            <p:cNvPr id="39" name="TextBox 156"/>
            <p:cNvSpPr txBox="1">
              <a:spLocks noChangeArrowheads="1"/>
            </p:cNvSpPr>
            <p:nvPr/>
          </p:nvSpPr>
          <p:spPr bwMode="auto">
            <a:xfrm>
              <a:off x="6989763" y="4235450"/>
              <a:ext cx="1666875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HOLIDAYS</a:t>
              </a: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 rot="5400000">
              <a:off x="5946776" y="2457450"/>
              <a:ext cx="4438650" cy="2219325"/>
            </a:xfrm>
            <a:custGeom>
              <a:avLst/>
              <a:gdLst>
                <a:gd name="T0" fmla="*/ 0 w 3781"/>
                <a:gd name="T1" fmla="*/ 2147483647 h 1891"/>
                <a:gd name="T2" fmla="*/ 0 w 3781"/>
                <a:gd name="T3" fmla="*/ 2147483647 h 1891"/>
                <a:gd name="T4" fmla="*/ 2147483647 w 3781"/>
                <a:gd name="T5" fmla="*/ 2147483647 h 1891"/>
                <a:gd name="T6" fmla="*/ 2147483647 w 3781"/>
                <a:gd name="T7" fmla="*/ 0 h 1891"/>
                <a:gd name="T8" fmla="*/ 2147483647 w 3781"/>
                <a:gd name="T9" fmla="*/ 0 h 1891"/>
                <a:gd name="T10" fmla="*/ 2147483647 w 3781"/>
                <a:gd name="T11" fmla="*/ 2147483647 h 1891"/>
                <a:gd name="T12" fmla="*/ 2147483647 w 3781"/>
                <a:gd name="T13" fmla="*/ 2147483647 h 1891"/>
                <a:gd name="T14" fmla="*/ 2147483647 w 3781"/>
                <a:gd name="T15" fmla="*/ 2147483647 h 1891"/>
                <a:gd name="T16" fmla="*/ 2147483647 w 3781"/>
                <a:gd name="T17" fmla="*/ 2147483647 h 1891"/>
                <a:gd name="T18" fmla="*/ 2147483647 w 3781"/>
                <a:gd name="T19" fmla="*/ 2147483647 h 1891"/>
                <a:gd name="T20" fmla="*/ 2147483647 w 3781"/>
                <a:gd name="T21" fmla="*/ 2147483647 h 1891"/>
                <a:gd name="T22" fmla="*/ 2147483647 w 3781"/>
                <a:gd name="T23" fmla="*/ 2147483647 h 1891"/>
                <a:gd name="T24" fmla="*/ 2147483647 w 3781"/>
                <a:gd name="T25" fmla="*/ 2147483647 h 1891"/>
                <a:gd name="T26" fmla="*/ 2147483647 w 3781"/>
                <a:gd name="T27" fmla="*/ 2147483647 h 1891"/>
                <a:gd name="T28" fmla="*/ 0 w 3781"/>
                <a:gd name="T29" fmla="*/ 2147483647 h 18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781"/>
                <a:gd name="T46" fmla="*/ 0 h 1891"/>
                <a:gd name="T47" fmla="*/ 3781 w 3781"/>
                <a:gd name="T48" fmla="*/ 1891 h 18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781" h="1891">
                  <a:moveTo>
                    <a:pt x="0" y="1890"/>
                  </a:moveTo>
                  <a:lnTo>
                    <a:pt x="0" y="1417"/>
                  </a:lnTo>
                  <a:lnTo>
                    <a:pt x="394" y="472"/>
                  </a:lnTo>
                  <a:lnTo>
                    <a:pt x="1260" y="0"/>
                  </a:lnTo>
                  <a:lnTo>
                    <a:pt x="2520" y="0"/>
                  </a:lnTo>
                  <a:lnTo>
                    <a:pt x="3386" y="472"/>
                  </a:lnTo>
                  <a:lnTo>
                    <a:pt x="3780" y="1417"/>
                  </a:lnTo>
                  <a:lnTo>
                    <a:pt x="3780" y="1890"/>
                  </a:lnTo>
                  <a:lnTo>
                    <a:pt x="2993" y="1890"/>
                  </a:lnTo>
                  <a:lnTo>
                    <a:pt x="2835" y="1024"/>
                  </a:lnTo>
                  <a:lnTo>
                    <a:pt x="2205" y="630"/>
                  </a:lnTo>
                  <a:lnTo>
                    <a:pt x="1575" y="630"/>
                  </a:lnTo>
                  <a:lnTo>
                    <a:pt x="945" y="1024"/>
                  </a:lnTo>
                  <a:lnTo>
                    <a:pt x="788" y="1890"/>
                  </a:lnTo>
                  <a:lnTo>
                    <a:pt x="0" y="189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Freeform 7" descr="60%"/>
            <p:cNvSpPr>
              <a:spLocks/>
            </p:cNvSpPr>
            <p:nvPr/>
          </p:nvSpPr>
          <p:spPr bwMode="auto">
            <a:xfrm flipV="1">
              <a:off x="5148263" y="4149725"/>
              <a:ext cx="2963862" cy="728663"/>
            </a:xfrm>
            <a:custGeom>
              <a:avLst/>
              <a:gdLst>
                <a:gd name="T0" fmla="*/ 0 w 2590"/>
                <a:gd name="T1" fmla="*/ 2147483647 h 547"/>
                <a:gd name="T2" fmla="*/ 2147483647 w 2590"/>
                <a:gd name="T3" fmla="*/ 2147483647 h 547"/>
                <a:gd name="T4" fmla="*/ 2147483647 w 2590"/>
                <a:gd name="T5" fmla="*/ 2147483647 h 547"/>
                <a:gd name="T6" fmla="*/ 2147483647 w 2590"/>
                <a:gd name="T7" fmla="*/ 2147483647 h 547"/>
                <a:gd name="T8" fmla="*/ 2147483647 w 2590"/>
                <a:gd name="T9" fmla="*/ 2147483647 h 547"/>
                <a:gd name="T10" fmla="*/ 2147483647 w 2590"/>
                <a:gd name="T11" fmla="*/ 2147483647 h 547"/>
                <a:gd name="T12" fmla="*/ 0 w 2590"/>
                <a:gd name="T13" fmla="*/ 2147483647 h 5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0"/>
                <a:gd name="T22" fmla="*/ 0 h 547"/>
                <a:gd name="T23" fmla="*/ 2590 w 2590"/>
                <a:gd name="T24" fmla="*/ 547 h 5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0" h="547">
                  <a:moveTo>
                    <a:pt x="0" y="545"/>
                  </a:moveTo>
                  <a:cubicBezTo>
                    <a:pt x="63" y="538"/>
                    <a:pt x="1690" y="11"/>
                    <a:pt x="1643" y="12"/>
                  </a:cubicBezTo>
                  <a:cubicBezTo>
                    <a:pt x="1675" y="0"/>
                    <a:pt x="2235" y="103"/>
                    <a:pt x="2531" y="139"/>
                  </a:cubicBezTo>
                  <a:cubicBezTo>
                    <a:pt x="2527" y="142"/>
                    <a:pt x="2590" y="146"/>
                    <a:pt x="2520" y="204"/>
                  </a:cubicBezTo>
                  <a:cubicBezTo>
                    <a:pt x="2360" y="253"/>
                    <a:pt x="1803" y="378"/>
                    <a:pt x="1573" y="435"/>
                  </a:cubicBezTo>
                  <a:cubicBezTo>
                    <a:pt x="1571" y="438"/>
                    <a:pt x="1141" y="544"/>
                    <a:pt x="1139" y="547"/>
                  </a:cubicBezTo>
                  <a:cubicBezTo>
                    <a:pt x="759" y="546"/>
                    <a:pt x="73" y="527"/>
                    <a:pt x="0" y="545"/>
                  </a:cubicBezTo>
                  <a:close/>
                </a:path>
              </a:pathLst>
            </a:custGeom>
            <a:pattFill prst="pct60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45720" rIns="45720"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5173663" y="3097213"/>
              <a:ext cx="2457450" cy="107791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TextBox 157"/>
            <p:cNvSpPr txBox="1">
              <a:spLocks noChangeArrowheads="1"/>
            </p:cNvSpPr>
            <p:nvPr/>
          </p:nvSpPr>
          <p:spPr bwMode="auto">
            <a:xfrm rot="1270580">
              <a:off x="5927725" y="4362450"/>
              <a:ext cx="1652588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CO-PURCHASE</a:t>
              </a:r>
            </a:p>
          </p:txBody>
        </p:sp>
        <p:sp>
          <p:nvSpPr>
            <p:cNvPr id="44" name="TextBox 161"/>
            <p:cNvSpPr txBox="1">
              <a:spLocks noChangeArrowheads="1"/>
            </p:cNvSpPr>
            <p:nvPr/>
          </p:nvSpPr>
          <p:spPr bwMode="auto">
            <a:xfrm>
              <a:off x="7453313" y="3433763"/>
              <a:ext cx="1246187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COMPETI-TION</a:t>
              </a:r>
            </a:p>
          </p:txBody>
        </p:sp>
        <p:grpSp>
          <p:nvGrpSpPr>
            <p:cNvPr id="45" name="Group 176"/>
            <p:cNvGrpSpPr>
              <a:grpSpLocks noChangeAspect="1"/>
            </p:cNvGrpSpPr>
            <p:nvPr/>
          </p:nvGrpSpPr>
          <p:grpSpPr>
            <a:xfrm rot="16200000">
              <a:off x="4788784" y="3235955"/>
              <a:ext cx="369225" cy="1421829"/>
              <a:chOff x="2341567" y="3900488"/>
              <a:chExt cx="649289" cy="2500312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grpSp>
            <p:nvGrpSpPr>
              <p:cNvPr id="55" name="Group 14"/>
              <p:cNvGrpSpPr>
                <a:grpSpLocks/>
              </p:cNvGrpSpPr>
              <p:nvPr/>
            </p:nvGrpSpPr>
            <p:grpSpPr bwMode="auto">
              <a:xfrm>
                <a:off x="2365380" y="3900488"/>
                <a:ext cx="625476" cy="1000125"/>
                <a:chOff x="1490" y="2457"/>
                <a:chExt cx="394" cy="630"/>
              </a:xfrm>
            </p:grpSpPr>
            <p:sp>
              <p:nvSpPr>
                <p:cNvPr id="60" name="AutoShape 15"/>
                <p:cNvSpPr>
                  <a:spLocks noChangeArrowheads="1"/>
                </p:cNvSpPr>
                <p:nvPr/>
              </p:nvSpPr>
              <p:spPr bwMode="auto">
                <a:xfrm>
                  <a:off x="1490" y="2457"/>
                  <a:ext cx="394" cy="6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BBBBB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sp3d/>
              </p:spPr>
              <p:txBody>
                <a:bodyPr wrap="none" anchor="ctr">
                  <a:spAutoFit/>
                </a:bodyPr>
                <a:lstStyle/>
                <a:p>
                  <a:pPr algn="ctr" rtl="0">
                    <a:defRPr/>
                  </a:pPr>
                  <a:endParaRPr lang="en-US">
                    <a:latin typeface="Arial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61" name="AutoShape 16"/>
                <p:cNvSpPr>
                  <a:spLocks noChangeArrowheads="1"/>
                </p:cNvSpPr>
                <p:nvPr/>
              </p:nvSpPr>
              <p:spPr bwMode="auto">
                <a:xfrm>
                  <a:off x="1568" y="2527"/>
                  <a:ext cx="236" cy="4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sp3d/>
              </p:spPr>
              <p:txBody>
                <a:bodyPr wrap="none" anchor="ctr">
                  <a:spAutoFit/>
                </a:bodyPr>
                <a:lstStyle/>
                <a:p>
                  <a:pPr algn="ctr" rtl="0">
                    <a:defRPr/>
                  </a:pPr>
                  <a:endParaRPr lang="en-US">
                    <a:latin typeface="Arial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6" name="Group 17"/>
              <p:cNvGrpSpPr>
                <a:grpSpLocks/>
              </p:cNvGrpSpPr>
              <p:nvPr/>
            </p:nvGrpSpPr>
            <p:grpSpPr bwMode="auto">
              <a:xfrm>
                <a:off x="2341567" y="5400675"/>
                <a:ext cx="625476" cy="1000125"/>
                <a:chOff x="1475" y="3402"/>
                <a:chExt cx="394" cy="630"/>
              </a:xfrm>
            </p:grpSpPr>
            <p:sp>
              <p:nvSpPr>
                <p:cNvPr id="58" name="AutoShape 18"/>
                <p:cNvSpPr>
                  <a:spLocks noChangeArrowheads="1"/>
                </p:cNvSpPr>
                <p:nvPr/>
              </p:nvSpPr>
              <p:spPr bwMode="auto">
                <a:xfrm>
                  <a:off x="1475" y="3402"/>
                  <a:ext cx="394" cy="6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BBBBB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sp3d/>
              </p:spPr>
              <p:txBody>
                <a:bodyPr wrap="none" anchor="ctr">
                  <a:spAutoFit/>
                </a:bodyPr>
                <a:lstStyle/>
                <a:p>
                  <a:pPr algn="ctr" rtl="0">
                    <a:defRPr/>
                  </a:pPr>
                  <a:endParaRPr lang="en-US">
                    <a:latin typeface="Arial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59" name="AutoShape 19"/>
                <p:cNvSpPr>
                  <a:spLocks noChangeArrowheads="1"/>
                </p:cNvSpPr>
                <p:nvPr/>
              </p:nvSpPr>
              <p:spPr bwMode="auto">
                <a:xfrm>
                  <a:off x="1555" y="3472"/>
                  <a:ext cx="236" cy="4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sp3d/>
              </p:spPr>
              <p:txBody>
                <a:bodyPr wrap="none" anchor="ctr">
                  <a:spAutoFit/>
                </a:bodyPr>
                <a:lstStyle/>
                <a:p>
                  <a:pPr algn="ctr" rtl="0">
                    <a:defRPr/>
                  </a:pPr>
                  <a:endParaRPr lang="en-US">
                    <a:latin typeface="Arial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7" name="AutoShape 21"/>
              <p:cNvSpPr>
                <a:spLocks noChangeArrowheads="1"/>
              </p:cNvSpPr>
              <p:nvPr/>
            </p:nvSpPr>
            <p:spPr bwMode="auto">
              <a:xfrm>
                <a:off x="2593152" y="4651321"/>
                <a:ext cx="123823" cy="998538"/>
              </a:xfrm>
              <a:prstGeom prst="roundRect">
                <a:avLst>
                  <a:gd name="adj" fmla="val 22856"/>
                </a:avLst>
              </a:prstGeom>
              <a:solidFill>
                <a:srgbClr val="BBBBBB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sp3d/>
            </p:spPr>
            <p:txBody>
              <a:bodyPr wrap="none" anchor="ctr">
                <a:spAutoFit/>
              </a:bodyPr>
              <a:lstStyle/>
              <a:p>
                <a:pPr algn="ctr" rtl="0">
                  <a:defRPr/>
                </a:pPr>
                <a:endParaRPr lang="en-US">
                  <a:latin typeface="Arial" charset="0"/>
                  <a:ea typeface="+mn-ea"/>
                  <a:cs typeface="Times New Roman" pitchFamily="18" charset="0"/>
                </a:endParaRPr>
              </a:p>
            </p:txBody>
          </p:sp>
        </p:grpSp>
        <p:pic>
          <p:nvPicPr>
            <p:cNvPr id="46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351588" y="3168650"/>
              <a:ext cx="1222375" cy="898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178"/>
            <p:cNvSpPr txBox="1">
              <a:spLocks noChangeArrowheads="1"/>
            </p:cNvSpPr>
            <p:nvPr/>
          </p:nvSpPr>
          <p:spPr bwMode="auto">
            <a:xfrm>
              <a:off x="5049838" y="3151188"/>
              <a:ext cx="1401762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Arial" charset="0"/>
                  <a:ea typeface="+mn-ea"/>
                  <a:cs typeface="Times New Roman" pitchFamily="18" charset="0"/>
                </a:rPr>
                <a:t>EXTERNAL DEMAND DRIVERS</a:t>
              </a:r>
            </a:p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200" kern="120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pic>
          <p:nvPicPr>
            <p:cNvPr id="48" name="Picture 18"/>
            <p:cNvPicPr>
              <a:picLocks noChangeAspect="1" noChangeArrowheads="1"/>
            </p:cNvPicPr>
            <p:nvPr/>
          </p:nvPicPr>
          <p:blipFill>
            <a:blip r:embed="rId11"/>
            <a:srcRect l="6145"/>
            <a:stretch>
              <a:fillRect/>
            </a:stretch>
          </p:blipFill>
          <p:spPr bwMode="auto">
            <a:xfrm>
              <a:off x="2406650" y="3160713"/>
              <a:ext cx="1244600" cy="93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4259263" y="1430338"/>
              <a:ext cx="1408112" cy="1249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1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186"/>
            <p:cNvSpPr txBox="1">
              <a:spLocks noChangeArrowheads="1"/>
            </p:cNvSpPr>
            <p:nvPr/>
          </p:nvSpPr>
          <p:spPr bwMode="auto">
            <a:xfrm>
              <a:off x="4186238" y="1457325"/>
              <a:ext cx="1592262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200" b="1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Minimal </a:t>
              </a:r>
              <a:r>
                <a:rPr lang="en-US" sz="1200" kern="1200">
                  <a:solidFill>
                    <a:srgbClr val="000000"/>
                  </a:solidFill>
                  <a:latin typeface="Arial" charset="0"/>
                  <a:ea typeface="+mn-ea"/>
                  <a:cs typeface="Times New Roman" pitchFamily="18" charset="0"/>
                </a:rPr>
                <a:t>manual intervention</a:t>
              </a:r>
              <a:endParaRPr lang="en-US" sz="1200" b="1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  <a:p>
              <a:pPr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18" charset="2"/>
                <a:buNone/>
              </a:pPr>
              <a:endParaRPr lang="en-US" sz="1200" kern="120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pic>
          <p:nvPicPr>
            <p:cNvPr id="51" name="Picture 20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45000" y="1927225"/>
              <a:ext cx="1012825" cy="71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Lightning Bolt 51"/>
            <p:cNvSpPr/>
            <p:nvPr/>
          </p:nvSpPr>
          <p:spPr bwMode="auto">
            <a:xfrm rot="1104150">
              <a:off x="4783138" y="2513013"/>
              <a:ext cx="407987" cy="1265237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marL="234950" indent="-234950" algn="ctr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B1F65"/>
                </a:buClr>
                <a:buFont typeface="Webdings" pitchFamily="-111" charset="2"/>
                <a:buNone/>
                <a:defRPr/>
              </a:pPr>
              <a:endParaRPr lang="en-US" sz="1100" b="1" kern="1200">
                <a:solidFill>
                  <a:srgbClr val="000000"/>
                </a:solidFill>
                <a:latin typeface="Arial" pitchFamily="-111" charset="0"/>
                <a:ea typeface="Times New Roman" pitchFamily="-111" charset="0"/>
                <a:cs typeface="Times New Roman" pitchFamily="-111" charset="0"/>
              </a:endParaRPr>
            </a:p>
          </p:txBody>
        </p:sp>
        <p:pic>
          <p:nvPicPr>
            <p:cNvPr id="53" name="Picture 2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8366125" y="4230688"/>
              <a:ext cx="549275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2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558213" y="3373438"/>
              <a:ext cx="457200" cy="20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019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planning and forecasting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1pPr>
            <a:lvl2pPr marL="457200" algn="ctr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algn="ctr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algn="ctr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algn="ctr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Times New Roman" pitchFamily="18" charset="0"/>
              </a:defRPr>
            </a:lvl9pPr>
          </a:lstStyle>
          <a:p>
            <a:pPr>
              <a:defRPr/>
            </a:pPr>
            <a:fld id="{AB3AF775-5D54-41E6-B742-8FA8B59319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6" descr="C:\Documents and Settings\enash\Application Data\Microsoft\Media Catalog\Downloaded Clips\cl1f\j007882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9812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Documents and Settings\enash\Application Data\Microsoft\Media Catalog\Downloaded Clips\cl7c\j031239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517775"/>
            <a:ext cx="115728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Documents and Settings\enash\Application Data\Microsoft\Media Catalog\Downloaded Clips\cl70\j028073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87813"/>
            <a:ext cx="15240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Documents and Settings\enash\Application Data\Microsoft\Media Catalog\Downloaded Clips\cl52\j020559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1406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Documents and Settings\enash\Application Data\Microsoft\Media Catalog\Downloaded Clips\cl5f\j0238013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16764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057650" y="3733800"/>
            <a:ext cx="1039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Accurate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Forecasts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90600" y="2209800"/>
            <a:ext cx="1535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Panels of Experts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667000" y="2667000"/>
            <a:ext cx="1219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2438400" y="39624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5181600" y="28194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5257800" y="4038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69925" y="2749550"/>
            <a:ext cx="16335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Internal experts</a:t>
            </a:r>
          </a:p>
          <a:p>
            <a:pPr>
              <a:buFontTx/>
              <a:buChar char="•"/>
            </a:pPr>
            <a:r>
              <a:rPr lang="en-US"/>
              <a:t> External experts</a:t>
            </a:r>
          </a:p>
          <a:p>
            <a:pPr>
              <a:buFontTx/>
              <a:buChar char="•"/>
            </a:pPr>
            <a:r>
              <a:rPr lang="en-US"/>
              <a:t> Domain experts</a:t>
            </a:r>
          </a:p>
          <a:p>
            <a:pPr>
              <a:buFontTx/>
              <a:buChar char="•"/>
            </a:pPr>
            <a:r>
              <a:rPr lang="en-US"/>
              <a:t> Delphi technique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17525" y="5492750"/>
            <a:ext cx="2101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Moving average</a:t>
            </a:r>
          </a:p>
          <a:p>
            <a:pPr>
              <a:buFontTx/>
              <a:buChar char="•"/>
            </a:pPr>
            <a:r>
              <a:rPr lang="en-US"/>
              <a:t> Exponential smoothing</a:t>
            </a:r>
          </a:p>
          <a:p>
            <a:pPr>
              <a:buFontTx/>
              <a:buChar char="•"/>
            </a:pPr>
            <a:r>
              <a:rPr lang="en-US"/>
              <a:t> Trend analysis</a:t>
            </a:r>
          </a:p>
          <a:p>
            <a:pPr>
              <a:buFontTx/>
              <a:buChar char="•"/>
            </a:pPr>
            <a:r>
              <a:rPr lang="en-US"/>
              <a:t> Seasonality analysis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2613" y="1219200"/>
            <a:ext cx="1893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 dirty="0"/>
              <a:t>Judgment Methods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0850" y="3733800"/>
            <a:ext cx="2068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Time-Series Methods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Causal Analysis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027738" y="1219200"/>
            <a:ext cx="2481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b="1"/>
              <a:t>Market Research Analysis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232525" y="5797550"/>
            <a:ext cx="26066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Relies on data other than 	that being predicted</a:t>
            </a:r>
          </a:p>
          <a:p>
            <a:pPr>
              <a:buFontTx/>
              <a:buChar char="•"/>
            </a:pPr>
            <a:r>
              <a:rPr lang="en-US"/>
              <a:t> Economic data, commodity 	data, etc.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308725" y="3054350"/>
            <a:ext cx="15033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Market testing</a:t>
            </a:r>
          </a:p>
          <a:p>
            <a:pPr>
              <a:buFontTx/>
              <a:buChar char="•"/>
            </a:pPr>
            <a:r>
              <a:rPr lang="en-US"/>
              <a:t> Market surveys</a:t>
            </a:r>
          </a:p>
          <a:p>
            <a:pPr>
              <a:buFontTx/>
              <a:buChar char="•"/>
            </a:pPr>
            <a:r>
              <a:rPr lang="en-US"/>
              <a:t> Focus groups</a:t>
            </a:r>
          </a:p>
        </p:txBody>
      </p:sp>
    </p:spTree>
    <p:extLst>
      <p:ext uri="{BB962C8B-B14F-4D97-AF65-F5344CB8AC3E}">
        <p14:creationId xmlns:p14="http://schemas.microsoft.com/office/powerpoint/2010/main" val="15504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Inventory</a:t>
            </a:r>
            <a:r>
              <a:rPr lang="en-US" b="1" dirty="0" smtClean="0"/>
              <a:t> </a:t>
            </a:r>
            <a:r>
              <a:rPr lang="en-US" dirty="0"/>
              <a:t>is the stock of any item or resource used in an organization. An inventory </a:t>
            </a:r>
            <a:r>
              <a:rPr lang="en-US" dirty="0" smtClean="0"/>
              <a:t>system is </a:t>
            </a:r>
            <a:r>
              <a:rPr lang="en-US" dirty="0"/>
              <a:t>the set of policies and controls that monitor levels of inventory and determine what </a:t>
            </a:r>
            <a:r>
              <a:rPr lang="en-US" dirty="0" smtClean="0"/>
              <a:t>levels should </a:t>
            </a:r>
            <a:r>
              <a:rPr lang="en-US" dirty="0"/>
              <a:t>be maintained, when stock should be replenished, and how large orders should be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The most frequently asked questions in Inventory Management are :-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 should I order?</a:t>
            </a:r>
          </a:p>
          <a:p>
            <a:pPr lvl="1"/>
            <a:r>
              <a:rPr lang="en-US" b="1" dirty="0" smtClean="0"/>
              <a:t>How much should I order?</a:t>
            </a:r>
          </a:p>
        </p:txBody>
      </p:sp>
    </p:spTree>
    <p:extLst>
      <p:ext uri="{BB962C8B-B14F-4D97-AF65-F5344CB8AC3E}">
        <p14:creationId xmlns:p14="http://schemas.microsoft.com/office/powerpoint/2010/main" val="17107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the deterministic and the stochastic nature of the demand different types of inventory models were built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0699" y="1905000"/>
            <a:ext cx="8921427" cy="3886799"/>
            <a:chOff x="519916" y="2361601"/>
            <a:chExt cx="8921427" cy="3119712"/>
          </a:xfrm>
        </p:grpSpPr>
        <p:sp>
          <p:nvSpPr>
            <p:cNvPr id="36" name="Freeform 35"/>
            <p:cNvSpPr/>
            <p:nvPr/>
          </p:nvSpPr>
          <p:spPr>
            <a:xfrm>
              <a:off x="7141289" y="4187358"/>
              <a:ext cx="153337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8649"/>
                  </a:lnTo>
                  <a:lnTo>
                    <a:pt x="1533370" y="248649"/>
                  </a:lnTo>
                  <a:lnTo>
                    <a:pt x="153337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7095569" y="4187358"/>
              <a:ext cx="9144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5607918" y="4187358"/>
              <a:ext cx="153337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33370" y="0"/>
                  </a:moveTo>
                  <a:lnTo>
                    <a:pt x="1533370" y="248649"/>
                  </a:lnTo>
                  <a:lnTo>
                    <a:pt x="0" y="248649"/>
                  </a:lnTo>
                  <a:lnTo>
                    <a:pt x="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4841233" y="3025829"/>
              <a:ext cx="2300055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8649"/>
                  </a:lnTo>
                  <a:lnTo>
                    <a:pt x="2300055" y="248649"/>
                  </a:lnTo>
                  <a:lnTo>
                    <a:pt x="2300055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2541177" y="4187358"/>
              <a:ext cx="153337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8649"/>
                  </a:lnTo>
                  <a:lnTo>
                    <a:pt x="1533370" y="248649"/>
                  </a:lnTo>
                  <a:lnTo>
                    <a:pt x="153337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2495457" y="4187358"/>
              <a:ext cx="9144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1007807" y="4187358"/>
              <a:ext cx="1533370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33370" y="0"/>
                  </a:moveTo>
                  <a:lnTo>
                    <a:pt x="1533370" y="248649"/>
                  </a:lnTo>
                  <a:lnTo>
                    <a:pt x="0" y="248649"/>
                  </a:lnTo>
                  <a:lnTo>
                    <a:pt x="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42"/>
            <p:cNvSpPr/>
            <p:nvPr/>
          </p:nvSpPr>
          <p:spPr>
            <a:xfrm>
              <a:off x="2541177" y="3025829"/>
              <a:ext cx="2300055" cy="3648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00055" y="0"/>
                  </a:moveTo>
                  <a:lnTo>
                    <a:pt x="2300055" y="248649"/>
                  </a:lnTo>
                  <a:lnTo>
                    <a:pt x="0" y="248649"/>
                  </a:lnTo>
                  <a:lnTo>
                    <a:pt x="0" y="3648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reeform 44"/>
            <p:cNvSpPr/>
            <p:nvPr/>
          </p:nvSpPr>
          <p:spPr>
            <a:xfrm>
              <a:off x="4353342" y="2361601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Inventory models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917060" y="3394345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Deterministic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19916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Economic Order Quantity model (EOQ)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053287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Price Break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586657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smtClean="0">
                  <a:solidFill>
                    <a:schemeClr val="bg1"/>
                  </a:solidFill>
                </a:rPr>
                <a:t>Sensitivity Analysis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502589" y="3394345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Probabilistic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120027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Single Period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6653398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bg1"/>
                  </a:solidFill>
                </a:rPr>
                <a:t>Fixed – Order Quantity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186768" y="4684658"/>
              <a:ext cx="1254575" cy="796655"/>
            </a:xfrm>
            <a:custGeom>
              <a:avLst/>
              <a:gdLst>
                <a:gd name="connsiteX0" fmla="*/ 0 w 1254575"/>
                <a:gd name="connsiteY0" fmla="*/ 79666 h 796655"/>
                <a:gd name="connsiteX1" fmla="*/ 79666 w 1254575"/>
                <a:gd name="connsiteY1" fmla="*/ 0 h 796655"/>
                <a:gd name="connsiteX2" fmla="*/ 1174910 w 1254575"/>
                <a:gd name="connsiteY2" fmla="*/ 0 h 796655"/>
                <a:gd name="connsiteX3" fmla="*/ 1254576 w 1254575"/>
                <a:gd name="connsiteY3" fmla="*/ 79666 h 796655"/>
                <a:gd name="connsiteX4" fmla="*/ 1254575 w 1254575"/>
                <a:gd name="connsiteY4" fmla="*/ 716990 h 796655"/>
                <a:gd name="connsiteX5" fmla="*/ 1174909 w 1254575"/>
                <a:gd name="connsiteY5" fmla="*/ 796656 h 796655"/>
                <a:gd name="connsiteX6" fmla="*/ 79666 w 1254575"/>
                <a:gd name="connsiteY6" fmla="*/ 796655 h 796655"/>
                <a:gd name="connsiteX7" fmla="*/ 0 w 1254575"/>
                <a:gd name="connsiteY7" fmla="*/ 716989 h 796655"/>
                <a:gd name="connsiteX8" fmla="*/ 0 w 1254575"/>
                <a:gd name="connsiteY8" fmla="*/ 79666 h 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575" h="796655">
                  <a:moveTo>
                    <a:pt x="0" y="79666"/>
                  </a:moveTo>
                  <a:cubicBezTo>
                    <a:pt x="0" y="35668"/>
                    <a:pt x="35668" y="0"/>
                    <a:pt x="79666" y="0"/>
                  </a:cubicBezTo>
                  <a:lnTo>
                    <a:pt x="1174910" y="0"/>
                  </a:lnTo>
                  <a:cubicBezTo>
                    <a:pt x="1218908" y="0"/>
                    <a:pt x="1254576" y="35668"/>
                    <a:pt x="1254576" y="79666"/>
                  </a:cubicBezTo>
                  <a:cubicBezTo>
                    <a:pt x="1254576" y="292107"/>
                    <a:pt x="1254575" y="504549"/>
                    <a:pt x="1254575" y="716990"/>
                  </a:cubicBezTo>
                  <a:cubicBezTo>
                    <a:pt x="1254575" y="760988"/>
                    <a:pt x="1218907" y="796656"/>
                    <a:pt x="1174909" y="796656"/>
                  </a:cubicBezTo>
                  <a:lnTo>
                    <a:pt x="79666" y="796655"/>
                  </a:lnTo>
                  <a:cubicBezTo>
                    <a:pt x="35668" y="796655"/>
                    <a:pt x="0" y="760987"/>
                    <a:pt x="0" y="716989"/>
                  </a:cubicBezTo>
                  <a:lnTo>
                    <a:pt x="0" y="79666"/>
                  </a:lnTo>
                  <a:close/>
                </a:path>
              </a:pathLst>
            </a:custGeom>
            <a:solidFill>
              <a:srgbClr val="AA0000">
                <a:alpha val="90000"/>
              </a:srgb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863" tIns="72863" rIns="72863" bIns="728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smtClean="0">
                  <a:solidFill>
                    <a:schemeClr val="bg1"/>
                  </a:solidFill>
                </a:rPr>
                <a:t>Fixed – Time Period Model</a:t>
              </a:r>
              <a:endParaRPr lang="en-US" sz="13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8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2823" y="1643063"/>
            <a:ext cx="4191000" cy="445293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56646" y="1643062"/>
            <a:ext cx="4413357" cy="44529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EOQ Model</a:t>
            </a:r>
            <a:endParaRPr lang="en-US" dirty="0"/>
          </a:p>
        </p:txBody>
      </p:sp>
      <p:pic>
        <p:nvPicPr>
          <p:cNvPr id="1147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3" y="1643062"/>
            <a:ext cx="4191000" cy="447831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47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46" y="1643062"/>
            <a:ext cx="4413357" cy="4478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single-period model. </a:t>
            </a:r>
            <a:r>
              <a:rPr lang="en-US" dirty="0"/>
              <a:t>This is used when we are making a one-time purchase </a:t>
            </a:r>
            <a:r>
              <a:rPr lang="en-US" dirty="0" smtClean="0"/>
              <a:t>of an </a:t>
            </a:r>
            <a:r>
              <a:rPr lang="en-US" dirty="0"/>
              <a:t>item. An example might be purchasing T-shirts to sell at a one-time sporting event.</a:t>
            </a:r>
          </a:p>
          <a:p>
            <a:r>
              <a:rPr lang="en-US" b="1" dirty="0" smtClean="0"/>
              <a:t>Fixed–order </a:t>
            </a:r>
            <a:r>
              <a:rPr lang="en-US" b="1" dirty="0"/>
              <a:t>quantity model. </a:t>
            </a:r>
            <a:r>
              <a:rPr lang="en-US" dirty="0"/>
              <a:t>This is used when we want to maintain an </a:t>
            </a:r>
            <a:r>
              <a:rPr lang="en-US" dirty="0" smtClean="0"/>
              <a:t>item “in-stock</a:t>
            </a:r>
            <a:r>
              <a:rPr lang="en-US" dirty="0"/>
              <a:t>,” and when we resupply the item, a certain number of units must be </a:t>
            </a:r>
            <a:r>
              <a:rPr lang="en-US" dirty="0" smtClean="0"/>
              <a:t>ordered each </a:t>
            </a:r>
            <a:r>
              <a:rPr lang="en-US" dirty="0"/>
              <a:t>time. Inventory for the item is monitored until it gets down to a </a:t>
            </a:r>
            <a:r>
              <a:rPr lang="en-US" dirty="0" smtClean="0"/>
              <a:t>level where </a:t>
            </a:r>
            <a:r>
              <a:rPr lang="en-US" dirty="0"/>
              <a:t>the risk of stocking out is great enough that we are compelled to order.</a:t>
            </a:r>
          </a:p>
          <a:p>
            <a:r>
              <a:rPr lang="en-US" b="1" dirty="0" smtClean="0"/>
              <a:t>Fixed–time </a:t>
            </a:r>
            <a:r>
              <a:rPr lang="en-US" b="1" dirty="0"/>
              <a:t>period model. </a:t>
            </a:r>
            <a:r>
              <a:rPr lang="en-US" dirty="0"/>
              <a:t>This is similar to the </a:t>
            </a:r>
            <a:r>
              <a:rPr lang="en-US" dirty="0" smtClean="0"/>
              <a:t>fixed–order </a:t>
            </a:r>
            <a:r>
              <a:rPr lang="en-US" dirty="0"/>
              <a:t>quantity model; </a:t>
            </a:r>
            <a:r>
              <a:rPr lang="en-US" dirty="0" smtClean="0"/>
              <a:t>it is </a:t>
            </a:r>
            <a:r>
              <a:rPr lang="en-US" dirty="0"/>
              <a:t>used when the item should be in-stock and ready to use. In this case, rather </a:t>
            </a:r>
            <a:r>
              <a:rPr lang="en-US" dirty="0" smtClean="0"/>
              <a:t>than monitoring </a:t>
            </a:r>
            <a:r>
              <a:rPr lang="en-US" dirty="0"/>
              <a:t>the inventory level and ordering when the level gets down to a </a:t>
            </a:r>
            <a:r>
              <a:rPr lang="en-US" dirty="0" smtClean="0"/>
              <a:t>critical quantity</a:t>
            </a:r>
            <a:r>
              <a:rPr lang="en-US" dirty="0"/>
              <a:t>, the item is ordered at certain intervals of 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Wal-Mart Follows Fixed Periodic review model</a:t>
            </a:r>
            <a:endParaRPr lang="en-US" dirty="0"/>
          </a:p>
        </p:txBody>
      </p:sp>
      <p:pic>
        <p:nvPicPr>
          <p:cNvPr id="1146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1438275"/>
            <a:ext cx="96964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4212" y="53340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/>
              <a:t>Wondering, What are all these terminologies in the picture?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651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planning and replenishment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81137" y="1717675"/>
            <a:ext cx="0" cy="358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81137" y="5330825"/>
            <a:ext cx="296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62087" y="4497388"/>
            <a:ext cx="255905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481137" y="2544763"/>
            <a:ext cx="1268413" cy="19637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730500" y="2559050"/>
            <a:ext cx="0" cy="193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33675" y="2540000"/>
            <a:ext cx="1268412" cy="19637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7987" y="4129088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Safety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Stock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2275" y="2281238"/>
            <a:ext cx="1060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Reorder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Point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749550" y="3457575"/>
            <a:ext cx="0" cy="1858963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987800" y="4483100"/>
            <a:ext cx="0" cy="842963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 flipV="1">
            <a:off x="3214688" y="4924425"/>
            <a:ext cx="265112" cy="1176337"/>
          </a:xfrm>
          <a:prstGeom prst="leftBrace">
            <a:avLst>
              <a:gd name="adj1" fmla="val 369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952750" y="5613400"/>
            <a:ext cx="7477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Lead Time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4021137" y="2559050"/>
            <a:ext cx="261938" cy="1930400"/>
          </a:xfrm>
          <a:prstGeom prst="rightBrace">
            <a:avLst>
              <a:gd name="adj1" fmla="val 614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466850" y="2544763"/>
            <a:ext cx="2549525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291012" y="3216275"/>
            <a:ext cx="11239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Reorder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Quantity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098925" y="5316538"/>
            <a:ext cx="6540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03212" y="1728788"/>
            <a:ext cx="1212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inventory</a:t>
            </a:r>
            <a:br>
              <a:rPr lang="en-US"/>
            </a:br>
            <a:r>
              <a:rPr lang="en-US"/>
              <a:t>level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662112" y="28336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965325" y="2833688"/>
            <a:ext cx="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474912" y="1778000"/>
            <a:ext cx="12715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Demand rate</a:t>
            </a:r>
          </a:p>
        </p:txBody>
      </p:sp>
      <p:cxnSp>
        <p:nvCxnSpPr>
          <p:cNvPr id="24" name="AutoShape 23"/>
          <p:cNvCxnSpPr>
            <a:cxnSpLocks noChangeShapeType="1"/>
            <a:stCxn id="23" idx="1"/>
            <a:endCxn id="22" idx="0"/>
          </p:cNvCxnSpPr>
          <p:nvPr/>
        </p:nvCxnSpPr>
        <p:spPr bwMode="auto">
          <a:xfrm rot="10800000" flipV="1">
            <a:off x="1965325" y="2057400"/>
            <a:ext cx="509587" cy="776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414962" y="1295400"/>
            <a:ext cx="3832226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What is safety stock?</a:t>
            </a:r>
          </a:p>
          <a:p>
            <a:r>
              <a:rPr lang="en-US" sz="1400" kern="0" dirty="0" smtClean="0"/>
              <a:t>Why is it necessary?</a:t>
            </a:r>
          </a:p>
          <a:p>
            <a:r>
              <a:rPr lang="en-US" sz="1400" kern="0" dirty="0" smtClean="0"/>
              <a:t>How to compute safety stock for a set service level?</a:t>
            </a:r>
          </a:p>
          <a:p>
            <a:r>
              <a:rPr lang="en-US" sz="1400" kern="0" dirty="0" smtClean="0"/>
              <a:t>What are some important assumptions to keep in mind while using a closed form solution?</a:t>
            </a:r>
          </a:p>
          <a:p>
            <a:r>
              <a:rPr lang="en-US" sz="1400" dirty="0" smtClean="0"/>
              <a:t>1</a:t>
            </a:r>
            <a:r>
              <a:rPr lang="en-US" sz="1400" dirty="0"/>
              <a:t>. </a:t>
            </a:r>
            <a:r>
              <a:rPr lang="en-US" sz="1400" b="1" dirty="0"/>
              <a:t>Z:</a:t>
            </a:r>
            <a:r>
              <a:rPr lang="en-US" sz="1400" dirty="0"/>
              <a:t> NORMSINV(Service level), for example Z=1.64 for a 95% service level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Safety stock:</a:t>
            </a:r>
            <a:r>
              <a:rPr lang="en-US" sz="1400" dirty="0"/>
              <a:t> {Z*SQRT(Avg. Lead Time * Standard Deviation of Demand^2 + Avg. Demand^2 * Standard Deviation of Lead Time^2)}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Re-order Point (ROP):</a:t>
            </a:r>
            <a:r>
              <a:rPr lang="en-US" sz="1400" dirty="0"/>
              <a:t> Average Lead Time*Average Demand + </a:t>
            </a:r>
            <a:r>
              <a:rPr lang="en-US" sz="1400" i="1" dirty="0"/>
              <a:t>Z*SQRT(Avg. Lead Time * Standard Deviation of Demand^2 + Avg. Demand^2 * Standard Deviation of Lead Time^2)</a:t>
            </a:r>
            <a:endParaRPr lang="en-US" sz="1400" dirty="0"/>
          </a:p>
          <a:p>
            <a:endParaRPr lang="en-US" sz="1400" kern="0" dirty="0" smtClean="0"/>
          </a:p>
          <a:p>
            <a:pPr marL="863600" lvl="1" indent="-406400"/>
            <a:endParaRPr lang="en-US" sz="1200" kern="0" dirty="0" smtClean="0"/>
          </a:p>
        </p:txBody>
      </p:sp>
    </p:spTree>
    <p:extLst>
      <p:ext uri="{BB962C8B-B14F-4D97-AF65-F5344CB8AC3E}">
        <p14:creationId xmlns:p14="http://schemas.microsoft.com/office/powerpoint/2010/main" val="42072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Supply Chain – 1/2</a:t>
            </a:r>
            <a:endParaRPr lang="en-US" dirty="0"/>
          </a:p>
        </p:txBody>
      </p:sp>
      <p:pic>
        <p:nvPicPr>
          <p:cNvPr id="1142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869680" cy="517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8300" y="3200400"/>
            <a:ext cx="83613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We use math to combine the probability distributions  for demand risk and for supply risk into a single probability distribution for demand inside of lead time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Safety stock is selected as the quantity from this combined probability distribution that represents the percentile of the distribution equal to the desired CSL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S= Re-order Point = Safety Stock + Mean Lead Time Demand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Safety Stock accounts for the variability of demand within the lead time resulting out of supply as well as demand risks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Safety Stock is calculated for each SKU, Location, Time period combination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Lead Time demand is purely deterministic and is based on CSL of intermediate nodes and mean supply lead time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kern="0" dirty="0" smtClean="0"/>
              <a:t>For every replenishment cycle , an order , of size equal to ( safety stock + lead time demand + cycle stock ), is placed</a:t>
            </a:r>
          </a:p>
          <a:p>
            <a:pPr fontAlgn="auto">
              <a:spcAft>
                <a:spcPts val="0"/>
              </a:spcAft>
              <a:defRPr/>
            </a:pPr>
            <a:endParaRPr lang="en-US" sz="1200" kern="0" dirty="0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99154"/>
              </p:ext>
            </p:extLst>
          </p:nvPr>
        </p:nvGraphicFramePr>
        <p:xfrm>
          <a:off x="2938463" y="1484313"/>
          <a:ext cx="256063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86" name="Visio" r:id="rId3" imgW="2561223" imgH="1181963" progId="Visio.Drawing.6">
                  <p:embed/>
                </p:oleObj>
              </mc:Choice>
              <mc:Fallback>
                <p:oleObj name="Visio" r:id="rId3" imgW="2561223" imgH="118196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1484313"/>
                        <a:ext cx="256063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736850" y="2635250"/>
            <a:ext cx="320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80025" y="2333625"/>
            <a:ext cx="28765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/>
              <a:t>Demand within lead time (x)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945063" y="1446213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465638" y="2124075"/>
            <a:ext cx="295275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360863" y="2058988"/>
            <a:ext cx="33337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256088" y="1960563"/>
            <a:ext cx="388937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151313" y="1885950"/>
            <a:ext cx="43180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4046538" y="1782763"/>
            <a:ext cx="492125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3941763" y="1725613"/>
            <a:ext cx="525462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3836988" y="1651000"/>
            <a:ext cx="568325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732213" y="1573213"/>
            <a:ext cx="612775" cy="106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3627438" y="1517650"/>
            <a:ext cx="644525" cy="1119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522663" y="1509713"/>
            <a:ext cx="649287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417888" y="1878013"/>
            <a:ext cx="436562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4575175" y="2209800"/>
            <a:ext cx="242888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4684713" y="2301875"/>
            <a:ext cx="187325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4794250" y="2360613"/>
            <a:ext cx="150813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3332163" y="2446338"/>
            <a:ext cx="984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499100" y="1585913"/>
            <a:ext cx="22145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/>
              <a:t>% of total area = CSL</a:t>
            </a:r>
          </a:p>
        </p:txBody>
      </p:sp>
      <p:cxnSp>
        <p:nvCxnSpPr>
          <p:cNvPr id="25" name="AutoShape 24"/>
          <p:cNvCxnSpPr>
            <a:cxnSpLocks noChangeShapeType="1"/>
            <a:stCxn id="24" idx="1"/>
            <a:endCxn id="14" idx="0"/>
          </p:cNvCxnSpPr>
          <p:nvPr/>
        </p:nvCxnSpPr>
        <p:spPr bwMode="auto">
          <a:xfrm rot="10800000">
            <a:off x="4468813" y="1725613"/>
            <a:ext cx="1030287" cy="11112"/>
          </a:xfrm>
          <a:prstGeom prst="curvedConnector4">
            <a:avLst>
              <a:gd name="adj1" fmla="val 50079"/>
              <a:gd name="adj2" fmla="val 21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814763" y="2798763"/>
            <a:ext cx="16589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/>
              <a:t>Safety Stock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" y="1752600"/>
            <a:ext cx="1609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/>
              <a:t>Probability Distribution of demand within lead time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825750" y="1427163"/>
            <a:ext cx="0" cy="133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 rot="16200000">
            <a:off x="4429125" y="2390775"/>
            <a:ext cx="301625" cy="727075"/>
          </a:xfrm>
          <a:prstGeom prst="leftBrace">
            <a:avLst>
              <a:gd name="adj1" fmla="val 200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4211638" y="14700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886325" y="2624138"/>
            <a:ext cx="285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</a:t>
            </a: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449"/>
              </p:ext>
            </p:extLst>
          </p:nvPr>
        </p:nvGraphicFramePr>
        <p:xfrm>
          <a:off x="3200400" y="1600200"/>
          <a:ext cx="4667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87" name="Equation" r:id="rId5" imgW="317087" imgH="215619" progId="Equation.3">
                  <p:embed/>
                </p:oleObj>
              </mc:Choice>
              <mc:Fallback>
                <p:oleObj name="Equation" r:id="rId5" imgW="317087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46672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3733800" y="1752600"/>
            <a:ext cx="45720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2157413" y="1812925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P(x)</a:t>
            </a:r>
          </a:p>
        </p:txBody>
      </p:sp>
    </p:spTree>
    <p:extLst>
      <p:ext uri="{BB962C8B-B14F-4D97-AF65-F5344CB8AC3E}">
        <p14:creationId xmlns:p14="http://schemas.microsoft.com/office/powerpoint/2010/main" val="3094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with </a:t>
            </a:r>
            <a:r>
              <a:rPr lang="en-US" dirty="0"/>
              <a:t>S</a:t>
            </a:r>
            <a:r>
              <a:rPr lang="en-US" dirty="0" smtClean="0"/>
              <a:t>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4191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Safety Stock – Stock held in excess of expected demand against stock out during Lead time</a:t>
            </a:r>
          </a:p>
          <a:p>
            <a:endParaRPr lang="en-US" sz="1800" dirty="0" smtClean="0"/>
          </a:p>
          <a:p>
            <a:r>
              <a:rPr lang="en-US" sz="1800" dirty="0" smtClean="0"/>
              <a:t>Safety Stock      Holding Cost      Stock out      </a:t>
            </a:r>
          </a:p>
          <a:p>
            <a:r>
              <a:rPr lang="en-US" sz="1800" dirty="0" smtClean="0"/>
              <a:t>Safety Stock      Holding Cost      Stock out           </a:t>
            </a:r>
          </a:p>
          <a:p>
            <a:endParaRPr lang="en-US" sz="1800" dirty="0"/>
          </a:p>
        </p:txBody>
      </p:sp>
      <p:sp>
        <p:nvSpPr>
          <p:cNvPr id="4" name="Up Arrow 3"/>
          <p:cNvSpPr/>
          <p:nvPr/>
        </p:nvSpPr>
        <p:spPr bwMode="auto">
          <a:xfrm>
            <a:off x="2208212" y="2474228"/>
            <a:ext cx="152400" cy="228600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3884612" y="2474228"/>
            <a:ext cx="152400" cy="228600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5180012" y="2487876"/>
            <a:ext cx="152400" cy="228600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208212" y="3012744"/>
            <a:ext cx="152400" cy="228600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3884612" y="3010472"/>
            <a:ext cx="152400" cy="228600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5180012" y="3010472"/>
            <a:ext cx="152400" cy="228600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level of Stock 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 Manager!!!</a:t>
            </a:r>
          </a:p>
          <a:p>
            <a:r>
              <a:rPr lang="en-US" dirty="0" smtClean="0"/>
              <a:t>Acceptable level of stock outs depends on the managements tolerance</a:t>
            </a:r>
          </a:p>
          <a:p>
            <a:r>
              <a:rPr lang="en-US" dirty="0" smtClean="0"/>
              <a:t>A related term is Service level</a:t>
            </a:r>
          </a:p>
          <a:p>
            <a:pPr lvl="1"/>
            <a:r>
              <a:rPr lang="en-US" dirty="0" smtClean="0"/>
              <a:t>Wal-Mart Follows 98% service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 and order simulation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1371600"/>
            <a:ext cx="4064000" cy="5080000"/>
          </a:xfrm>
          <a:prstGeom prst="rect">
            <a:avLst/>
          </a:prstGeom>
          <a:solidFill>
            <a:srgbClr val="E2E1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rtl="0" fontAlgn="base">
              <a:spcBef>
                <a:spcPct val="100000"/>
              </a:spcBef>
              <a:spcAft>
                <a:spcPct val="0"/>
              </a:spcAft>
              <a:buFont typeface="Webdings" pitchFamily="18" charset="2"/>
              <a:buChar char="4"/>
              <a:defRPr/>
            </a:pPr>
            <a:endParaRPr lang="en-US" sz="1600" dirty="0" err="1">
              <a:solidFill>
                <a:srgbClr val="000000"/>
              </a:solidFill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9" y="1801820"/>
            <a:ext cx="3749040" cy="226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8" y="4138624"/>
            <a:ext cx="3749040" cy="22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3200" y="1422400"/>
            <a:ext cx="433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defRPr/>
            </a:pPr>
            <a:r>
              <a:rPr lang="en-US" sz="1400" b="1" u="sng" dirty="0">
                <a:latin typeface="Arial" charset="0"/>
                <a:ea typeface="+mn-ea"/>
                <a:cs typeface="Times New Roman" pitchFamily="18" charset="0"/>
              </a:rPr>
              <a:t>Step 1: Analyze demand &amp; order patterns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963887" y="1358900"/>
            <a:ext cx="4664364" cy="5084064"/>
          </a:xfrm>
          <a:prstGeom prst="rect">
            <a:avLst/>
          </a:prstGeom>
          <a:solidFill>
            <a:srgbClr val="E2E1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rtl="0" fontAlgn="base">
              <a:spcBef>
                <a:spcPct val="100000"/>
              </a:spcBef>
              <a:spcAft>
                <a:spcPct val="0"/>
              </a:spcAft>
              <a:buFont typeface="Webdings" pitchFamily="18" charset="2"/>
              <a:buChar char="4"/>
              <a:defRPr/>
            </a:pPr>
            <a:endParaRPr lang="en-US" sz="1600" dirty="0" err="1">
              <a:solidFill>
                <a:srgbClr val="000000"/>
              </a:solidFill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0650" y="1409700"/>
            <a:ext cx="433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defRPr/>
            </a:pPr>
            <a:r>
              <a:rPr lang="en-US" sz="1400" b="1" u="sng" dirty="0">
                <a:latin typeface="Arial" charset="0"/>
                <a:ea typeface="+mn-ea"/>
                <a:cs typeface="Times New Roman" pitchFamily="18" charset="0"/>
              </a:rPr>
              <a:t>Step 2: Cluster SKUs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 t="13359" b="6234"/>
          <a:stretch>
            <a:fillRect/>
          </a:stretch>
        </p:blipFill>
        <p:spPr bwMode="auto">
          <a:xfrm>
            <a:off x="5281099" y="1828800"/>
            <a:ext cx="1005840" cy="83424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353302" y="1863275"/>
            <a:ext cx="288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defRPr/>
            </a:pPr>
            <a:r>
              <a:rPr lang="en-US" sz="1200" dirty="0">
                <a:latin typeface="Arial" charset="0"/>
                <a:ea typeface="+mn-ea"/>
                <a:cs typeface="Times New Roman" pitchFamily="18" charset="0"/>
              </a:rPr>
              <a:t>Group SKUs based on variability &amp; assign specific inventory policies for a similar set of 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1475" y="2686975"/>
            <a:ext cx="43307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600"/>
              </a:spcAft>
              <a:defRPr/>
            </a:pPr>
            <a:r>
              <a:rPr lang="en-US" sz="1400" b="1" u="sng" dirty="0">
                <a:latin typeface="Arial" charset="0"/>
                <a:ea typeface="+mn-ea"/>
                <a:cs typeface="Times New Roman" pitchFamily="18" charset="0"/>
              </a:rPr>
              <a:t>Step 3: Calculate order quantity for each SKU</a:t>
            </a:r>
          </a:p>
          <a:p>
            <a:pPr marL="274320" indent="-274320" algn="l" rtl="0">
              <a:spcAft>
                <a:spcPts val="600"/>
              </a:spcAft>
              <a:defRPr/>
            </a:pPr>
            <a:r>
              <a:rPr lang="en-US" sz="1200" dirty="0">
                <a:latin typeface="Arial" charset="0"/>
                <a:ea typeface="+mn-ea"/>
                <a:cs typeface="Times New Roman" pitchFamily="18" charset="0"/>
              </a:rPr>
              <a:t>	A Monte Carlo simulation method is used to generate the theoretical demand during the order cycle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blackWhite">
          <a:xfrm rot="5400000">
            <a:off x="3351212" y="3662364"/>
            <a:ext cx="2701925" cy="46355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lang="en-US"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6235" y="3406622"/>
            <a:ext cx="2797870" cy="30175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764481" y="3559473"/>
            <a:ext cx="19376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algn="l" rtl="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200" dirty="0">
                <a:latin typeface="Arial" charset="0"/>
                <a:ea typeface="+mn-ea"/>
                <a:cs typeface="Times New Roman" pitchFamily="18" charset="0"/>
              </a:rPr>
              <a:t>Set appropriate SLs based on volume &amp; velocity </a:t>
            </a:r>
          </a:p>
          <a:p>
            <a:pPr marL="182880" indent="-182880" algn="l" rtl="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200" dirty="0">
                <a:latin typeface="Arial" charset="0"/>
                <a:ea typeface="+mn-ea"/>
                <a:cs typeface="Times New Roman" pitchFamily="18" charset="0"/>
              </a:rPr>
              <a:t>Generate demand distributions during the order cycle &amp; determine EOQs</a:t>
            </a:r>
          </a:p>
          <a:p>
            <a:pPr marL="182880" indent="-182880" algn="l" rtl="0">
              <a:spcBef>
                <a:spcPts val="600"/>
              </a:spcBef>
              <a:buFont typeface="Webdings" pitchFamily="18" charset="2"/>
              <a:buChar char="4"/>
              <a:defRPr/>
            </a:pPr>
            <a:r>
              <a:rPr lang="en-US" sz="1200" dirty="0">
                <a:latin typeface="Arial" charset="0"/>
                <a:ea typeface="+mn-ea"/>
                <a:cs typeface="Times New Roman" pitchFamily="18" charset="0"/>
              </a:rPr>
              <a:t>Evaluate validation metrics like number of stock outs and theoretical SL achieved</a:t>
            </a:r>
          </a:p>
        </p:txBody>
      </p:sp>
    </p:spTree>
    <p:extLst>
      <p:ext uri="{BB962C8B-B14F-4D97-AF65-F5344CB8AC3E}">
        <p14:creationId xmlns:p14="http://schemas.microsoft.com/office/powerpoint/2010/main" val="7148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8012" y="1245941"/>
            <a:ext cx="8595360" cy="10668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"/>
              <a:tabLst/>
              <a:defRPr/>
            </a:pP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</a:rPr>
              <a:t>Text book solutions assume that the demand during the order cycle is normally distributed &amp; use a closed form solutio</a:t>
            </a: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n</a:t>
            </a:r>
            <a:endParaRPr kumimoji="0" lang="en-US" sz="11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itchFamily="18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"/>
              <a:tabLst/>
              <a:defRPr/>
            </a:pP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Packaged solutions use this methodology as a base &amp; tweak it to approximately account for different distributions</a:t>
            </a: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"/>
              <a:tabLst/>
              <a:defRPr/>
            </a:pP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</a:rPr>
              <a:t>Because of this approximation, packaged solutions generally do not handle </a:t>
            </a: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JLQ SKUs, SKUs with lumpy demand and SKUs with a long-tail distributions that require a very high service levels.</a:t>
            </a: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</a:rPr>
              <a:t> </a:t>
            </a: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"/>
              <a:tabLst/>
              <a:defRPr/>
            </a:pPr>
            <a:r>
              <a:rPr kumimoji="0" lang="en-US" sz="11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However, packaged solutions scale well &amp; have high processing speeds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85775" y="2298251"/>
            <a:ext cx="8904288" cy="4187825"/>
            <a:chOff x="306" y="1538"/>
            <a:chExt cx="5609" cy="2638"/>
          </a:xfrm>
        </p:grpSpPr>
        <p:sp>
          <p:nvSpPr>
            <p:cNvPr id="624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6" y="1538"/>
              <a:ext cx="5501" cy="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69" name="Freeform 5"/>
            <p:cNvSpPr>
              <a:spLocks noEditPoints="1"/>
            </p:cNvSpPr>
            <p:nvPr/>
          </p:nvSpPr>
          <p:spPr bwMode="auto">
            <a:xfrm>
              <a:off x="3865" y="1590"/>
              <a:ext cx="948" cy="9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2824" y="0"/>
                </a:cxn>
                <a:cxn ang="0">
                  <a:pos x="2832" y="8"/>
                </a:cxn>
                <a:cxn ang="0">
                  <a:pos x="2832" y="2680"/>
                </a:cxn>
                <a:cxn ang="0">
                  <a:pos x="2824" y="2688"/>
                </a:cxn>
                <a:cxn ang="0">
                  <a:pos x="8" y="2688"/>
                </a:cxn>
                <a:cxn ang="0">
                  <a:pos x="0" y="2680"/>
                </a:cxn>
                <a:cxn ang="0">
                  <a:pos x="0" y="8"/>
                </a:cxn>
                <a:cxn ang="0">
                  <a:pos x="16" y="2680"/>
                </a:cxn>
                <a:cxn ang="0">
                  <a:pos x="8" y="2672"/>
                </a:cxn>
                <a:cxn ang="0">
                  <a:pos x="2824" y="2672"/>
                </a:cxn>
                <a:cxn ang="0">
                  <a:pos x="2816" y="2680"/>
                </a:cxn>
                <a:cxn ang="0">
                  <a:pos x="2816" y="8"/>
                </a:cxn>
                <a:cxn ang="0">
                  <a:pos x="2824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2680"/>
                </a:cxn>
              </a:cxnLst>
              <a:rect l="0" t="0" r="r" b="b"/>
              <a:pathLst>
                <a:path w="2832" h="268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2824" y="0"/>
                  </a:lnTo>
                  <a:cubicBezTo>
                    <a:pt x="2829" y="0"/>
                    <a:pt x="2832" y="4"/>
                    <a:pt x="2832" y="8"/>
                  </a:cubicBezTo>
                  <a:lnTo>
                    <a:pt x="2832" y="2680"/>
                  </a:lnTo>
                  <a:cubicBezTo>
                    <a:pt x="2832" y="2685"/>
                    <a:pt x="2829" y="2688"/>
                    <a:pt x="2824" y="2688"/>
                  </a:cubicBezTo>
                  <a:lnTo>
                    <a:pt x="8" y="2688"/>
                  </a:lnTo>
                  <a:cubicBezTo>
                    <a:pt x="4" y="2688"/>
                    <a:pt x="0" y="2685"/>
                    <a:pt x="0" y="2680"/>
                  </a:cubicBezTo>
                  <a:lnTo>
                    <a:pt x="0" y="8"/>
                  </a:lnTo>
                  <a:close/>
                  <a:moveTo>
                    <a:pt x="16" y="2680"/>
                  </a:moveTo>
                  <a:lnTo>
                    <a:pt x="8" y="2672"/>
                  </a:lnTo>
                  <a:lnTo>
                    <a:pt x="2824" y="2672"/>
                  </a:lnTo>
                  <a:lnTo>
                    <a:pt x="2816" y="2680"/>
                  </a:lnTo>
                  <a:lnTo>
                    <a:pt x="2816" y="8"/>
                  </a:lnTo>
                  <a:lnTo>
                    <a:pt x="2824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2680"/>
                  </a:ln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42" y="1582"/>
              <a:ext cx="2010" cy="1379"/>
              <a:chOff x="1742" y="1582"/>
              <a:chExt cx="2010" cy="1379"/>
            </a:xfrm>
          </p:grpSpPr>
          <p:pic>
            <p:nvPicPr>
              <p:cNvPr id="6247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46" y="1586"/>
                <a:ext cx="2006" cy="1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1" name="Freeform 7"/>
              <p:cNvSpPr>
                <a:spLocks noEditPoints="1"/>
              </p:cNvSpPr>
              <p:nvPr/>
            </p:nvSpPr>
            <p:spPr bwMode="auto">
              <a:xfrm>
                <a:off x="1742" y="1582"/>
                <a:ext cx="2010" cy="13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9" y="0"/>
                  </a:cxn>
                  <a:cxn ang="0">
                    <a:pos x="2019" y="1379"/>
                  </a:cxn>
                  <a:cxn ang="0">
                    <a:pos x="0" y="1379"/>
                  </a:cxn>
                  <a:cxn ang="0">
                    <a:pos x="0" y="0"/>
                  </a:cxn>
                  <a:cxn ang="0">
                    <a:pos x="4" y="1376"/>
                  </a:cxn>
                  <a:cxn ang="0">
                    <a:pos x="2" y="1374"/>
                  </a:cxn>
                  <a:cxn ang="0">
                    <a:pos x="2017" y="1374"/>
                  </a:cxn>
                  <a:cxn ang="0">
                    <a:pos x="2014" y="1376"/>
                  </a:cxn>
                  <a:cxn ang="0">
                    <a:pos x="2014" y="2"/>
                  </a:cxn>
                  <a:cxn ang="0">
                    <a:pos x="2017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1376"/>
                  </a:cxn>
                </a:cxnLst>
                <a:rect l="0" t="0" r="r" b="b"/>
                <a:pathLst>
                  <a:path w="2019" h="1379">
                    <a:moveTo>
                      <a:pt x="0" y="0"/>
                    </a:moveTo>
                    <a:lnTo>
                      <a:pt x="2019" y="0"/>
                    </a:lnTo>
                    <a:lnTo>
                      <a:pt x="2019" y="1379"/>
                    </a:lnTo>
                    <a:lnTo>
                      <a:pt x="0" y="1379"/>
                    </a:lnTo>
                    <a:lnTo>
                      <a:pt x="0" y="0"/>
                    </a:lnTo>
                    <a:close/>
                    <a:moveTo>
                      <a:pt x="4" y="1376"/>
                    </a:moveTo>
                    <a:lnTo>
                      <a:pt x="2" y="1374"/>
                    </a:lnTo>
                    <a:lnTo>
                      <a:pt x="2017" y="1374"/>
                    </a:lnTo>
                    <a:lnTo>
                      <a:pt x="2014" y="1376"/>
                    </a:lnTo>
                    <a:lnTo>
                      <a:pt x="2014" y="2"/>
                    </a:lnTo>
                    <a:lnTo>
                      <a:pt x="2017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137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pic>
          <p:nvPicPr>
            <p:cNvPr id="6247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" y="1579"/>
              <a:ext cx="1295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7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0" y="2271"/>
              <a:ext cx="1295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5" name="Freeform 11"/>
            <p:cNvSpPr>
              <a:spLocks noEditPoints="1"/>
            </p:cNvSpPr>
            <p:nvPr/>
          </p:nvSpPr>
          <p:spPr bwMode="auto">
            <a:xfrm>
              <a:off x="3825" y="4015"/>
              <a:ext cx="1886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9" y="6"/>
                </a:cxn>
                <a:cxn ang="0">
                  <a:pos x="97" y="0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50" y="6"/>
                </a:cxn>
                <a:cxn ang="0">
                  <a:pos x="209" y="6"/>
                </a:cxn>
                <a:cxn ang="0">
                  <a:pos x="247" y="0"/>
                </a:cxn>
                <a:cxn ang="0">
                  <a:pos x="263" y="0"/>
                </a:cxn>
                <a:cxn ang="0">
                  <a:pos x="263" y="0"/>
                </a:cxn>
                <a:cxn ang="0">
                  <a:pos x="300" y="6"/>
                </a:cxn>
                <a:cxn ang="0">
                  <a:pos x="360" y="6"/>
                </a:cxn>
                <a:cxn ang="0">
                  <a:pos x="397" y="0"/>
                </a:cxn>
                <a:cxn ang="0">
                  <a:pos x="413" y="0"/>
                </a:cxn>
                <a:cxn ang="0">
                  <a:pos x="413" y="0"/>
                </a:cxn>
                <a:cxn ang="0">
                  <a:pos x="451" y="6"/>
                </a:cxn>
                <a:cxn ang="0">
                  <a:pos x="510" y="6"/>
                </a:cxn>
                <a:cxn ang="0">
                  <a:pos x="547" y="0"/>
                </a:cxn>
                <a:cxn ang="0">
                  <a:pos x="563" y="0"/>
                </a:cxn>
                <a:cxn ang="0">
                  <a:pos x="563" y="0"/>
                </a:cxn>
                <a:cxn ang="0">
                  <a:pos x="601" y="6"/>
                </a:cxn>
                <a:cxn ang="0">
                  <a:pos x="660" y="6"/>
                </a:cxn>
                <a:cxn ang="0">
                  <a:pos x="698" y="0"/>
                </a:cxn>
                <a:cxn ang="0">
                  <a:pos x="714" y="0"/>
                </a:cxn>
                <a:cxn ang="0">
                  <a:pos x="714" y="0"/>
                </a:cxn>
                <a:cxn ang="0">
                  <a:pos x="751" y="6"/>
                </a:cxn>
                <a:cxn ang="0">
                  <a:pos x="810" y="6"/>
                </a:cxn>
                <a:cxn ang="0">
                  <a:pos x="847" y="0"/>
                </a:cxn>
                <a:cxn ang="0">
                  <a:pos x="864" y="0"/>
                </a:cxn>
                <a:cxn ang="0">
                  <a:pos x="864" y="0"/>
                </a:cxn>
                <a:cxn ang="0">
                  <a:pos x="901" y="6"/>
                </a:cxn>
                <a:cxn ang="0">
                  <a:pos x="960" y="6"/>
                </a:cxn>
                <a:cxn ang="0">
                  <a:pos x="997" y="0"/>
                </a:cxn>
                <a:cxn ang="0">
                  <a:pos x="1014" y="0"/>
                </a:cxn>
                <a:cxn ang="0">
                  <a:pos x="1014" y="0"/>
                </a:cxn>
                <a:cxn ang="0">
                  <a:pos x="1051" y="6"/>
                </a:cxn>
                <a:cxn ang="0">
                  <a:pos x="1110" y="6"/>
                </a:cxn>
                <a:cxn ang="0">
                  <a:pos x="1148" y="0"/>
                </a:cxn>
                <a:cxn ang="0">
                  <a:pos x="1164" y="0"/>
                </a:cxn>
                <a:cxn ang="0">
                  <a:pos x="1164" y="0"/>
                </a:cxn>
                <a:cxn ang="0">
                  <a:pos x="1201" y="6"/>
                </a:cxn>
                <a:cxn ang="0">
                  <a:pos x="1260" y="6"/>
                </a:cxn>
                <a:cxn ang="0">
                  <a:pos x="1298" y="0"/>
                </a:cxn>
                <a:cxn ang="0">
                  <a:pos x="1314" y="0"/>
                </a:cxn>
                <a:cxn ang="0">
                  <a:pos x="1314" y="0"/>
                </a:cxn>
                <a:cxn ang="0">
                  <a:pos x="1351" y="6"/>
                </a:cxn>
                <a:cxn ang="0">
                  <a:pos x="1411" y="6"/>
                </a:cxn>
                <a:cxn ang="0">
                  <a:pos x="1448" y="0"/>
                </a:cxn>
                <a:cxn ang="0">
                  <a:pos x="1464" y="0"/>
                </a:cxn>
                <a:cxn ang="0">
                  <a:pos x="1464" y="0"/>
                </a:cxn>
                <a:cxn ang="0">
                  <a:pos x="1502" y="6"/>
                </a:cxn>
                <a:cxn ang="0">
                  <a:pos x="1561" y="6"/>
                </a:cxn>
                <a:cxn ang="0">
                  <a:pos x="1598" y="0"/>
                </a:cxn>
                <a:cxn ang="0">
                  <a:pos x="1614" y="0"/>
                </a:cxn>
                <a:cxn ang="0">
                  <a:pos x="1614" y="0"/>
                </a:cxn>
                <a:cxn ang="0">
                  <a:pos x="1652" y="6"/>
                </a:cxn>
                <a:cxn ang="0">
                  <a:pos x="1711" y="6"/>
                </a:cxn>
                <a:cxn ang="0">
                  <a:pos x="1748" y="0"/>
                </a:cxn>
                <a:cxn ang="0">
                  <a:pos x="1764" y="0"/>
                </a:cxn>
                <a:cxn ang="0">
                  <a:pos x="1764" y="0"/>
                </a:cxn>
                <a:cxn ang="0">
                  <a:pos x="1802" y="6"/>
                </a:cxn>
                <a:cxn ang="0">
                  <a:pos x="1861" y="6"/>
                </a:cxn>
                <a:cxn ang="0">
                  <a:pos x="1886" y="0"/>
                </a:cxn>
              </a:cxnLst>
              <a:rect l="0" t="0" r="r" b="b"/>
              <a:pathLst>
                <a:path w="1886" h="6">
                  <a:moveTo>
                    <a:pt x="0" y="0"/>
                  </a:moveTo>
                  <a:lnTo>
                    <a:pt x="22" y="0"/>
                  </a:lnTo>
                  <a:lnTo>
                    <a:pt x="22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38" y="0"/>
                  </a:moveTo>
                  <a:lnTo>
                    <a:pt x="59" y="0"/>
                  </a:lnTo>
                  <a:lnTo>
                    <a:pt x="59" y="6"/>
                  </a:lnTo>
                  <a:lnTo>
                    <a:pt x="38" y="6"/>
                  </a:lnTo>
                  <a:lnTo>
                    <a:pt x="38" y="0"/>
                  </a:lnTo>
                  <a:close/>
                  <a:moveTo>
                    <a:pt x="75" y="0"/>
                  </a:moveTo>
                  <a:lnTo>
                    <a:pt x="97" y="0"/>
                  </a:lnTo>
                  <a:lnTo>
                    <a:pt x="97" y="6"/>
                  </a:lnTo>
                  <a:lnTo>
                    <a:pt x="75" y="6"/>
                  </a:lnTo>
                  <a:lnTo>
                    <a:pt x="75" y="0"/>
                  </a:lnTo>
                  <a:close/>
                  <a:moveTo>
                    <a:pt x="113" y="0"/>
                  </a:moveTo>
                  <a:lnTo>
                    <a:pt x="134" y="0"/>
                  </a:lnTo>
                  <a:lnTo>
                    <a:pt x="134" y="6"/>
                  </a:lnTo>
                  <a:lnTo>
                    <a:pt x="113" y="6"/>
                  </a:lnTo>
                  <a:lnTo>
                    <a:pt x="113" y="0"/>
                  </a:lnTo>
                  <a:close/>
                  <a:moveTo>
                    <a:pt x="150" y="0"/>
                  </a:moveTo>
                  <a:lnTo>
                    <a:pt x="172" y="0"/>
                  </a:lnTo>
                  <a:lnTo>
                    <a:pt x="172" y="6"/>
                  </a:lnTo>
                  <a:lnTo>
                    <a:pt x="150" y="6"/>
                  </a:lnTo>
                  <a:lnTo>
                    <a:pt x="150" y="0"/>
                  </a:lnTo>
                  <a:close/>
                  <a:moveTo>
                    <a:pt x="188" y="0"/>
                  </a:moveTo>
                  <a:lnTo>
                    <a:pt x="209" y="0"/>
                  </a:lnTo>
                  <a:lnTo>
                    <a:pt x="209" y="6"/>
                  </a:lnTo>
                  <a:lnTo>
                    <a:pt x="188" y="6"/>
                  </a:lnTo>
                  <a:lnTo>
                    <a:pt x="188" y="0"/>
                  </a:lnTo>
                  <a:close/>
                  <a:moveTo>
                    <a:pt x="225" y="0"/>
                  </a:moveTo>
                  <a:lnTo>
                    <a:pt x="247" y="0"/>
                  </a:lnTo>
                  <a:lnTo>
                    <a:pt x="247" y="6"/>
                  </a:lnTo>
                  <a:lnTo>
                    <a:pt x="225" y="6"/>
                  </a:lnTo>
                  <a:lnTo>
                    <a:pt x="225" y="0"/>
                  </a:lnTo>
                  <a:close/>
                  <a:moveTo>
                    <a:pt x="263" y="0"/>
                  </a:moveTo>
                  <a:lnTo>
                    <a:pt x="284" y="0"/>
                  </a:lnTo>
                  <a:lnTo>
                    <a:pt x="284" y="6"/>
                  </a:lnTo>
                  <a:lnTo>
                    <a:pt x="263" y="6"/>
                  </a:lnTo>
                  <a:lnTo>
                    <a:pt x="263" y="0"/>
                  </a:lnTo>
                  <a:close/>
                  <a:moveTo>
                    <a:pt x="300" y="0"/>
                  </a:moveTo>
                  <a:lnTo>
                    <a:pt x="322" y="0"/>
                  </a:lnTo>
                  <a:lnTo>
                    <a:pt x="322" y="6"/>
                  </a:lnTo>
                  <a:lnTo>
                    <a:pt x="300" y="6"/>
                  </a:lnTo>
                  <a:lnTo>
                    <a:pt x="300" y="0"/>
                  </a:lnTo>
                  <a:close/>
                  <a:moveTo>
                    <a:pt x="338" y="0"/>
                  </a:moveTo>
                  <a:lnTo>
                    <a:pt x="360" y="0"/>
                  </a:lnTo>
                  <a:lnTo>
                    <a:pt x="360" y="6"/>
                  </a:lnTo>
                  <a:lnTo>
                    <a:pt x="338" y="6"/>
                  </a:lnTo>
                  <a:lnTo>
                    <a:pt x="338" y="0"/>
                  </a:lnTo>
                  <a:close/>
                  <a:moveTo>
                    <a:pt x="376" y="0"/>
                  </a:moveTo>
                  <a:lnTo>
                    <a:pt x="397" y="0"/>
                  </a:lnTo>
                  <a:lnTo>
                    <a:pt x="397" y="6"/>
                  </a:lnTo>
                  <a:lnTo>
                    <a:pt x="376" y="6"/>
                  </a:lnTo>
                  <a:lnTo>
                    <a:pt x="376" y="0"/>
                  </a:lnTo>
                  <a:close/>
                  <a:moveTo>
                    <a:pt x="413" y="0"/>
                  </a:moveTo>
                  <a:lnTo>
                    <a:pt x="435" y="0"/>
                  </a:lnTo>
                  <a:lnTo>
                    <a:pt x="435" y="6"/>
                  </a:lnTo>
                  <a:lnTo>
                    <a:pt x="413" y="6"/>
                  </a:lnTo>
                  <a:lnTo>
                    <a:pt x="413" y="0"/>
                  </a:lnTo>
                  <a:close/>
                  <a:moveTo>
                    <a:pt x="451" y="0"/>
                  </a:moveTo>
                  <a:lnTo>
                    <a:pt x="472" y="0"/>
                  </a:lnTo>
                  <a:lnTo>
                    <a:pt x="472" y="6"/>
                  </a:lnTo>
                  <a:lnTo>
                    <a:pt x="451" y="6"/>
                  </a:lnTo>
                  <a:lnTo>
                    <a:pt x="451" y="0"/>
                  </a:lnTo>
                  <a:close/>
                  <a:moveTo>
                    <a:pt x="488" y="0"/>
                  </a:moveTo>
                  <a:lnTo>
                    <a:pt x="510" y="0"/>
                  </a:lnTo>
                  <a:lnTo>
                    <a:pt x="510" y="6"/>
                  </a:lnTo>
                  <a:lnTo>
                    <a:pt x="488" y="6"/>
                  </a:lnTo>
                  <a:lnTo>
                    <a:pt x="488" y="0"/>
                  </a:lnTo>
                  <a:close/>
                  <a:moveTo>
                    <a:pt x="526" y="0"/>
                  </a:moveTo>
                  <a:lnTo>
                    <a:pt x="547" y="0"/>
                  </a:lnTo>
                  <a:lnTo>
                    <a:pt x="547" y="6"/>
                  </a:lnTo>
                  <a:lnTo>
                    <a:pt x="526" y="6"/>
                  </a:lnTo>
                  <a:lnTo>
                    <a:pt x="526" y="0"/>
                  </a:lnTo>
                  <a:close/>
                  <a:moveTo>
                    <a:pt x="563" y="0"/>
                  </a:moveTo>
                  <a:lnTo>
                    <a:pt x="585" y="0"/>
                  </a:lnTo>
                  <a:lnTo>
                    <a:pt x="585" y="6"/>
                  </a:lnTo>
                  <a:lnTo>
                    <a:pt x="563" y="6"/>
                  </a:lnTo>
                  <a:lnTo>
                    <a:pt x="563" y="0"/>
                  </a:lnTo>
                  <a:close/>
                  <a:moveTo>
                    <a:pt x="601" y="0"/>
                  </a:moveTo>
                  <a:lnTo>
                    <a:pt x="622" y="0"/>
                  </a:lnTo>
                  <a:lnTo>
                    <a:pt x="622" y="6"/>
                  </a:lnTo>
                  <a:lnTo>
                    <a:pt x="601" y="6"/>
                  </a:lnTo>
                  <a:lnTo>
                    <a:pt x="601" y="0"/>
                  </a:lnTo>
                  <a:close/>
                  <a:moveTo>
                    <a:pt x="638" y="0"/>
                  </a:moveTo>
                  <a:lnTo>
                    <a:pt x="660" y="0"/>
                  </a:lnTo>
                  <a:lnTo>
                    <a:pt x="660" y="6"/>
                  </a:lnTo>
                  <a:lnTo>
                    <a:pt x="638" y="6"/>
                  </a:lnTo>
                  <a:lnTo>
                    <a:pt x="638" y="0"/>
                  </a:lnTo>
                  <a:close/>
                  <a:moveTo>
                    <a:pt x="676" y="0"/>
                  </a:moveTo>
                  <a:lnTo>
                    <a:pt x="698" y="0"/>
                  </a:lnTo>
                  <a:lnTo>
                    <a:pt x="698" y="6"/>
                  </a:lnTo>
                  <a:lnTo>
                    <a:pt x="676" y="6"/>
                  </a:lnTo>
                  <a:lnTo>
                    <a:pt x="676" y="0"/>
                  </a:lnTo>
                  <a:close/>
                  <a:moveTo>
                    <a:pt x="714" y="0"/>
                  </a:moveTo>
                  <a:lnTo>
                    <a:pt x="735" y="0"/>
                  </a:lnTo>
                  <a:lnTo>
                    <a:pt x="735" y="6"/>
                  </a:lnTo>
                  <a:lnTo>
                    <a:pt x="714" y="6"/>
                  </a:lnTo>
                  <a:lnTo>
                    <a:pt x="714" y="0"/>
                  </a:lnTo>
                  <a:close/>
                  <a:moveTo>
                    <a:pt x="751" y="0"/>
                  </a:moveTo>
                  <a:lnTo>
                    <a:pt x="773" y="0"/>
                  </a:lnTo>
                  <a:lnTo>
                    <a:pt x="773" y="6"/>
                  </a:lnTo>
                  <a:lnTo>
                    <a:pt x="751" y="6"/>
                  </a:lnTo>
                  <a:lnTo>
                    <a:pt x="751" y="0"/>
                  </a:lnTo>
                  <a:close/>
                  <a:moveTo>
                    <a:pt x="789" y="0"/>
                  </a:moveTo>
                  <a:lnTo>
                    <a:pt x="810" y="0"/>
                  </a:lnTo>
                  <a:lnTo>
                    <a:pt x="810" y="6"/>
                  </a:lnTo>
                  <a:lnTo>
                    <a:pt x="789" y="6"/>
                  </a:lnTo>
                  <a:lnTo>
                    <a:pt x="789" y="0"/>
                  </a:lnTo>
                  <a:close/>
                  <a:moveTo>
                    <a:pt x="826" y="0"/>
                  </a:moveTo>
                  <a:lnTo>
                    <a:pt x="847" y="0"/>
                  </a:lnTo>
                  <a:lnTo>
                    <a:pt x="847" y="6"/>
                  </a:lnTo>
                  <a:lnTo>
                    <a:pt x="826" y="6"/>
                  </a:lnTo>
                  <a:lnTo>
                    <a:pt x="826" y="0"/>
                  </a:lnTo>
                  <a:close/>
                  <a:moveTo>
                    <a:pt x="864" y="0"/>
                  </a:moveTo>
                  <a:lnTo>
                    <a:pt x="885" y="0"/>
                  </a:lnTo>
                  <a:lnTo>
                    <a:pt x="885" y="6"/>
                  </a:lnTo>
                  <a:lnTo>
                    <a:pt x="864" y="6"/>
                  </a:lnTo>
                  <a:lnTo>
                    <a:pt x="864" y="0"/>
                  </a:lnTo>
                  <a:close/>
                  <a:moveTo>
                    <a:pt x="901" y="0"/>
                  </a:moveTo>
                  <a:lnTo>
                    <a:pt x="922" y="0"/>
                  </a:lnTo>
                  <a:lnTo>
                    <a:pt x="922" y="6"/>
                  </a:lnTo>
                  <a:lnTo>
                    <a:pt x="901" y="6"/>
                  </a:lnTo>
                  <a:lnTo>
                    <a:pt x="901" y="0"/>
                  </a:lnTo>
                  <a:close/>
                  <a:moveTo>
                    <a:pt x="939" y="0"/>
                  </a:moveTo>
                  <a:lnTo>
                    <a:pt x="960" y="0"/>
                  </a:lnTo>
                  <a:lnTo>
                    <a:pt x="960" y="6"/>
                  </a:lnTo>
                  <a:lnTo>
                    <a:pt x="939" y="6"/>
                  </a:lnTo>
                  <a:lnTo>
                    <a:pt x="939" y="0"/>
                  </a:lnTo>
                  <a:close/>
                  <a:moveTo>
                    <a:pt x="976" y="0"/>
                  </a:moveTo>
                  <a:lnTo>
                    <a:pt x="997" y="0"/>
                  </a:lnTo>
                  <a:lnTo>
                    <a:pt x="997" y="6"/>
                  </a:lnTo>
                  <a:lnTo>
                    <a:pt x="976" y="6"/>
                  </a:lnTo>
                  <a:lnTo>
                    <a:pt x="976" y="0"/>
                  </a:lnTo>
                  <a:close/>
                  <a:moveTo>
                    <a:pt x="1014" y="0"/>
                  </a:moveTo>
                  <a:lnTo>
                    <a:pt x="1035" y="0"/>
                  </a:lnTo>
                  <a:lnTo>
                    <a:pt x="1035" y="6"/>
                  </a:lnTo>
                  <a:lnTo>
                    <a:pt x="1014" y="6"/>
                  </a:lnTo>
                  <a:lnTo>
                    <a:pt x="1014" y="0"/>
                  </a:lnTo>
                  <a:close/>
                  <a:moveTo>
                    <a:pt x="1051" y="0"/>
                  </a:moveTo>
                  <a:lnTo>
                    <a:pt x="1073" y="0"/>
                  </a:lnTo>
                  <a:lnTo>
                    <a:pt x="1073" y="6"/>
                  </a:lnTo>
                  <a:lnTo>
                    <a:pt x="1051" y="6"/>
                  </a:lnTo>
                  <a:lnTo>
                    <a:pt x="1051" y="0"/>
                  </a:lnTo>
                  <a:close/>
                  <a:moveTo>
                    <a:pt x="1089" y="0"/>
                  </a:moveTo>
                  <a:lnTo>
                    <a:pt x="1110" y="0"/>
                  </a:lnTo>
                  <a:lnTo>
                    <a:pt x="1110" y="6"/>
                  </a:lnTo>
                  <a:lnTo>
                    <a:pt x="1089" y="6"/>
                  </a:lnTo>
                  <a:lnTo>
                    <a:pt x="1089" y="0"/>
                  </a:lnTo>
                  <a:close/>
                  <a:moveTo>
                    <a:pt x="1126" y="0"/>
                  </a:moveTo>
                  <a:lnTo>
                    <a:pt x="1148" y="0"/>
                  </a:lnTo>
                  <a:lnTo>
                    <a:pt x="1148" y="6"/>
                  </a:lnTo>
                  <a:lnTo>
                    <a:pt x="1126" y="6"/>
                  </a:lnTo>
                  <a:lnTo>
                    <a:pt x="1126" y="0"/>
                  </a:lnTo>
                  <a:close/>
                  <a:moveTo>
                    <a:pt x="1164" y="0"/>
                  </a:moveTo>
                  <a:lnTo>
                    <a:pt x="1185" y="0"/>
                  </a:lnTo>
                  <a:lnTo>
                    <a:pt x="1185" y="6"/>
                  </a:lnTo>
                  <a:lnTo>
                    <a:pt x="1164" y="6"/>
                  </a:lnTo>
                  <a:lnTo>
                    <a:pt x="1164" y="0"/>
                  </a:lnTo>
                  <a:close/>
                  <a:moveTo>
                    <a:pt x="1201" y="0"/>
                  </a:moveTo>
                  <a:lnTo>
                    <a:pt x="1223" y="0"/>
                  </a:lnTo>
                  <a:lnTo>
                    <a:pt x="1223" y="6"/>
                  </a:lnTo>
                  <a:lnTo>
                    <a:pt x="1201" y="6"/>
                  </a:lnTo>
                  <a:lnTo>
                    <a:pt x="1201" y="0"/>
                  </a:lnTo>
                  <a:close/>
                  <a:moveTo>
                    <a:pt x="1239" y="0"/>
                  </a:moveTo>
                  <a:lnTo>
                    <a:pt x="1260" y="0"/>
                  </a:lnTo>
                  <a:lnTo>
                    <a:pt x="1260" y="6"/>
                  </a:lnTo>
                  <a:lnTo>
                    <a:pt x="1239" y="6"/>
                  </a:lnTo>
                  <a:lnTo>
                    <a:pt x="1239" y="0"/>
                  </a:lnTo>
                  <a:close/>
                  <a:moveTo>
                    <a:pt x="1276" y="0"/>
                  </a:moveTo>
                  <a:lnTo>
                    <a:pt x="1298" y="0"/>
                  </a:lnTo>
                  <a:lnTo>
                    <a:pt x="1298" y="6"/>
                  </a:lnTo>
                  <a:lnTo>
                    <a:pt x="1276" y="6"/>
                  </a:lnTo>
                  <a:lnTo>
                    <a:pt x="1276" y="0"/>
                  </a:lnTo>
                  <a:close/>
                  <a:moveTo>
                    <a:pt x="1314" y="0"/>
                  </a:moveTo>
                  <a:lnTo>
                    <a:pt x="1335" y="0"/>
                  </a:lnTo>
                  <a:lnTo>
                    <a:pt x="1335" y="6"/>
                  </a:lnTo>
                  <a:lnTo>
                    <a:pt x="1314" y="6"/>
                  </a:lnTo>
                  <a:lnTo>
                    <a:pt x="1314" y="0"/>
                  </a:lnTo>
                  <a:close/>
                  <a:moveTo>
                    <a:pt x="1351" y="0"/>
                  </a:moveTo>
                  <a:lnTo>
                    <a:pt x="1373" y="0"/>
                  </a:lnTo>
                  <a:lnTo>
                    <a:pt x="1373" y="6"/>
                  </a:lnTo>
                  <a:lnTo>
                    <a:pt x="1351" y="6"/>
                  </a:lnTo>
                  <a:lnTo>
                    <a:pt x="1351" y="0"/>
                  </a:lnTo>
                  <a:close/>
                  <a:moveTo>
                    <a:pt x="1389" y="0"/>
                  </a:moveTo>
                  <a:lnTo>
                    <a:pt x="1411" y="0"/>
                  </a:lnTo>
                  <a:lnTo>
                    <a:pt x="1411" y="6"/>
                  </a:lnTo>
                  <a:lnTo>
                    <a:pt x="1389" y="6"/>
                  </a:lnTo>
                  <a:lnTo>
                    <a:pt x="1389" y="0"/>
                  </a:lnTo>
                  <a:close/>
                  <a:moveTo>
                    <a:pt x="1427" y="0"/>
                  </a:moveTo>
                  <a:lnTo>
                    <a:pt x="1448" y="0"/>
                  </a:lnTo>
                  <a:lnTo>
                    <a:pt x="1448" y="6"/>
                  </a:lnTo>
                  <a:lnTo>
                    <a:pt x="1427" y="6"/>
                  </a:lnTo>
                  <a:lnTo>
                    <a:pt x="1427" y="0"/>
                  </a:lnTo>
                  <a:close/>
                  <a:moveTo>
                    <a:pt x="1464" y="0"/>
                  </a:moveTo>
                  <a:lnTo>
                    <a:pt x="1486" y="0"/>
                  </a:lnTo>
                  <a:lnTo>
                    <a:pt x="1486" y="6"/>
                  </a:lnTo>
                  <a:lnTo>
                    <a:pt x="1464" y="6"/>
                  </a:lnTo>
                  <a:lnTo>
                    <a:pt x="1464" y="0"/>
                  </a:lnTo>
                  <a:close/>
                  <a:moveTo>
                    <a:pt x="1502" y="0"/>
                  </a:moveTo>
                  <a:lnTo>
                    <a:pt x="1523" y="0"/>
                  </a:lnTo>
                  <a:lnTo>
                    <a:pt x="1523" y="6"/>
                  </a:lnTo>
                  <a:lnTo>
                    <a:pt x="1502" y="6"/>
                  </a:lnTo>
                  <a:lnTo>
                    <a:pt x="1502" y="0"/>
                  </a:lnTo>
                  <a:close/>
                  <a:moveTo>
                    <a:pt x="1539" y="0"/>
                  </a:moveTo>
                  <a:lnTo>
                    <a:pt x="1561" y="0"/>
                  </a:lnTo>
                  <a:lnTo>
                    <a:pt x="1561" y="6"/>
                  </a:lnTo>
                  <a:lnTo>
                    <a:pt x="1539" y="6"/>
                  </a:lnTo>
                  <a:lnTo>
                    <a:pt x="1539" y="0"/>
                  </a:lnTo>
                  <a:close/>
                  <a:moveTo>
                    <a:pt x="1577" y="0"/>
                  </a:moveTo>
                  <a:lnTo>
                    <a:pt x="1598" y="0"/>
                  </a:lnTo>
                  <a:lnTo>
                    <a:pt x="1598" y="6"/>
                  </a:lnTo>
                  <a:lnTo>
                    <a:pt x="1577" y="6"/>
                  </a:lnTo>
                  <a:lnTo>
                    <a:pt x="1577" y="0"/>
                  </a:lnTo>
                  <a:close/>
                  <a:moveTo>
                    <a:pt x="1614" y="0"/>
                  </a:moveTo>
                  <a:lnTo>
                    <a:pt x="1636" y="0"/>
                  </a:lnTo>
                  <a:lnTo>
                    <a:pt x="1636" y="6"/>
                  </a:lnTo>
                  <a:lnTo>
                    <a:pt x="1614" y="6"/>
                  </a:lnTo>
                  <a:lnTo>
                    <a:pt x="1614" y="0"/>
                  </a:lnTo>
                  <a:close/>
                  <a:moveTo>
                    <a:pt x="1652" y="0"/>
                  </a:moveTo>
                  <a:lnTo>
                    <a:pt x="1673" y="0"/>
                  </a:lnTo>
                  <a:lnTo>
                    <a:pt x="1673" y="6"/>
                  </a:lnTo>
                  <a:lnTo>
                    <a:pt x="1652" y="6"/>
                  </a:lnTo>
                  <a:lnTo>
                    <a:pt x="1652" y="0"/>
                  </a:lnTo>
                  <a:close/>
                  <a:moveTo>
                    <a:pt x="1689" y="0"/>
                  </a:moveTo>
                  <a:lnTo>
                    <a:pt x="1711" y="0"/>
                  </a:lnTo>
                  <a:lnTo>
                    <a:pt x="1711" y="6"/>
                  </a:lnTo>
                  <a:lnTo>
                    <a:pt x="1689" y="6"/>
                  </a:lnTo>
                  <a:lnTo>
                    <a:pt x="1689" y="0"/>
                  </a:lnTo>
                  <a:close/>
                  <a:moveTo>
                    <a:pt x="1727" y="0"/>
                  </a:moveTo>
                  <a:lnTo>
                    <a:pt x="1748" y="0"/>
                  </a:lnTo>
                  <a:lnTo>
                    <a:pt x="1748" y="6"/>
                  </a:lnTo>
                  <a:lnTo>
                    <a:pt x="1727" y="6"/>
                  </a:lnTo>
                  <a:lnTo>
                    <a:pt x="1727" y="0"/>
                  </a:lnTo>
                  <a:close/>
                  <a:moveTo>
                    <a:pt x="1764" y="0"/>
                  </a:moveTo>
                  <a:lnTo>
                    <a:pt x="1786" y="0"/>
                  </a:lnTo>
                  <a:lnTo>
                    <a:pt x="1786" y="6"/>
                  </a:lnTo>
                  <a:lnTo>
                    <a:pt x="1764" y="6"/>
                  </a:lnTo>
                  <a:lnTo>
                    <a:pt x="1764" y="0"/>
                  </a:lnTo>
                  <a:close/>
                  <a:moveTo>
                    <a:pt x="1802" y="0"/>
                  </a:moveTo>
                  <a:lnTo>
                    <a:pt x="1823" y="0"/>
                  </a:lnTo>
                  <a:lnTo>
                    <a:pt x="1823" y="6"/>
                  </a:lnTo>
                  <a:lnTo>
                    <a:pt x="1802" y="6"/>
                  </a:lnTo>
                  <a:lnTo>
                    <a:pt x="1802" y="0"/>
                  </a:lnTo>
                  <a:close/>
                  <a:moveTo>
                    <a:pt x="1839" y="0"/>
                  </a:moveTo>
                  <a:lnTo>
                    <a:pt x="1861" y="0"/>
                  </a:lnTo>
                  <a:lnTo>
                    <a:pt x="1861" y="6"/>
                  </a:lnTo>
                  <a:lnTo>
                    <a:pt x="1839" y="6"/>
                  </a:lnTo>
                  <a:lnTo>
                    <a:pt x="1839" y="0"/>
                  </a:lnTo>
                  <a:close/>
                  <a:moveTo>
                    <a:pt x="1877" y="0"/>
                  </a:moveTo>
                  <a:lnTo>
                    <a:pt x="1886" y="0"/>
                  </a:lnTo>
                  <a:lnTo>
                    <a:pt x="1886" y="6"/>
                  </a:lnTo>
                  <a:lnTo>
                    <a:pt x="1877" y="6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76" name="Freeform 12"/>
            <p:cNvSpPr>
              <a:spLocks/>
            </p:cNvSpPr>
            <p:nvPr/>
          </p:nvSpPr>
          <p:spPr bwMode="auto">
            <a:xfrm>
              <a:off x="3782" y="1549"/>
              <a:ext cx="166" cy="17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248" y="0"/>
                </a:cxn>
                <a:cxn ang="0">
                  <a:pos x="248" y="0"/>
                </a:cxn>
                <a:cxn ang="0">
                  <a:pos x="248" y="0"/>
                </a:cxn>
                <a:cxn ang="0">
                  <a:pos x="496" y="256"/>
                </a:cxn>
                <a:cxn ang="0">
                  <a:pos x="496" y="256"/>
                </a:cxn>
                <a:cxn ang="0">
                  <a:pos x="496" y="256"/>
                </a:cxn>
                <a:cxn ang="0">
                  <a:pos x="248" y="512"/>
                </a:cxn>
                <a:cxn ang="0">
                  <a:pos x="248" y="512"/>
                </a:cxn>
                <a:cxn ang="0">
                  <a:pos x="248" y="512"/>
                </a:cxn>
                <a:cxn ang="0">
                  <a:pos x="0" y="256"/>
                </a:cxn>
                <a:cxn ang="0">
                  <a:pos x="0" y="256"/>
                </a:cxn>
              </a:cxnLst>
              <a:rect l="0" t="0" r="r" b="b"/>
              <a:pathLst>
                <a:path w="496" h="512">
                  <a:moveTo>
                    <a:pt x="0" y="256"/>
                  </a:moveTo>
                  <a:cubicBezTo>
                    <a:pt x="0" y="115"/>
                    <a:pt x="112" y="0"/>
                    <a:pt x="248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0"/>
                  </a:lnTo>
                  <a:cubicBezTo>
                    <a:pt x="385" y="0"/>
                    <a:pt x="496" y="115"/>
                    <a:pt x="496" y="256"/>
                  </a:cubicBezTo>
                  <a:cubicBezTo>
                    <a:pt x="496" y="256"/>
                    <a:pt x="496" y="256"/>
                    <a:pt x="496" y="256"/>
                  </a:cubicBezTo>
                  <a:lnTo>
                    <a:pt x="496" y="256"/>
                  </a:lnTo>
                  <a:cubicBezTo>
                    <a:pt x="496" y="398"/>
                    <a:pt x="385" y="512"/>
                    <a:pt x="248" y="512"/>
                  </a:cubicBezTo>
                  <a:cubicBezTo>
                    <a:pt x="248" y="512"/>
                    <a:pt x="248" y="512"/>
                    <a:pt x="248" y="512"/>
                  </a:cubicBezTo>
                  <a:lnTo>
                    <a:pt x="248" y="512"/>
                  </a:lnTo>
                  <a:cubicBezTo>
                    <a:pt x="112" y="512"/>
                    <a:pt x="0" y="398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01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77" name="Freeform 13"/>
            <p:cNvSpPr>
              <a:spLocks noEditPoints="1"/>
            </p:cNvSpPr>
            <p:nvPr/>
          </p:nvSpPr>
          <p:spPr bwMode="auto">
            <a:xfrm>
              <a:off x="3780" y="1546"/>
              <a:ext cx="171" cy="180"/>
            </a:xfrm>
            <a:custGeom>
              <a:avLst/>
              <a:gdLst/>
              <a:ahLst/>
              <a:cxnLst>
                <a:cxn ang="0">
                  <a:pos x="5" y="213"/>
                </a:cxn>
                <a:cxn ang="0">
                  <a:pos x="21" y="162"/>
                </a:cxn>
                <a:cxn ang="0">
                  <a:pos x="75" y="79"/>
                </a:cxn>
                <a:cxn ang="0">
                  <a:pos x="114" y="46"/>
                </a:cxn>
                <a:cxn ang="0">
                  <a:pos x="204" y="6"/>
                </a:cxn>
                <a:cxn ang="0">
                  <a:pos x="257" y="0"/>
                </a:cxn>
                <a:cxn ang="0">
                  <a:pos x="356" y="21"/>
                </a:cxn>
                <a:cxn ang="0">
                  <a:pos x="401" y="46"/>
                </a:cxn>
                <a:cxn ang="0">
                  <a:pos x="469" y="116"/>
                </a:cxn>
                <a:cxn ang="0">
                  <a:pos x="493" y="163"/>
                </a:cxn>
                <a:cxn ang="0">
                  <a:pos x="512" y="264"/>
                </a:cxn>
                <a:cxn ang="0">
                  <a:pos x="507" y="319"/>
                </a:cxn>
                <a:cxn ang="0">
                  <a:pos x="470" y="411"/>
                </a:cxn>
                <a:cxn ang="0">
                  <a:pos x="437" y="452"/>
                </a:cxn>
                <a:cxn ang="0">
                  <a:pos x="357" y="507"/>
                </a:cxn>
                <a:cxn ang="0">
                  <a:pos x="307" y="523"/>
                </a:cxn>
                <a:cxn ang="0">
                  <a:pos x="206" y="523"/>
                </a:cxn>
                <a:cxn ang="0">
                  <a:pos x="156" y="507"/>
                </a:cxn>
                <a:cxn ang="0">
                  <a:pos x="76" y="452"/>
                </a:cxn>
                <a:cxn ang="0">
                  <a:pos x="44" y="411"/>
                </a:cxn>
                <a:cxn ang="0">
                  <a:pos x="6" y="319"/>
                </a:cxn>
                <a:cxn ang="0">
                  <a:pos x="21" y="316"/>
                </a:cxn>
                <a:cxn ang="0">
                  <a:pos x="36" y="361"/>
                </a:cxn>
                <a:cxn ang="0">
                  <a:pos x="88" y="441"/>
                </a:cxn>
                <a:cxn ang="0">
                  <a:pos x="122" y="470"/>
                </a:cxn>
                <a:cxn ang="0">
                  <a:pos x="209" y="508"/>
                </a:cxn>
                <a:cxn ang="0">
                  <a:pos x="256" y="512"/>
                </a:cxn>
                <a:cxn ang="0">
                  <a:pos x="351" y="493"/>
                </a:cxn>
                <a:cxn ang="0">
                  <a:pos x="390" y="470"/>
                </a:cxn>
                <a:cxn ang="0">
                  <a:pos x="456" y="402"/>
                </a:cxn>
                <a:cxn ang="0">
                  <a:pos x="478" y="362"/>
                </a:cxn>
                <a:cxn ang="0">
                  <a:pos x="496" y="264"/>
                </a:cxn>
                <a:cxn ang="0">
                  <a:pos x="492" y="216"/>
                </a:cxn>
                <a:cxn ang="0">
                  <a:pos x="455" y="125"/>
                </a:cxn>
                <a:cxn ang="0">
                  <a:pos x="426" y="90"/>
                </a:cxn>
                <a:cxn ang="0">
                  <a:pos x="349" y="35"/>
                </a:cxn>
                <a:cxn ang="0">
                  <a:pos x="306" y="21"/>
                </a:cxn>
                <a:cxn ang="0">
                  <a:pos x="207" y="21"/>
                </a:cxn>
                <a:cxn ang="0">
                  <a:pos x="164" y="35"/>
                </a:cxn>
                <a:cxn ang="0">
                  <a:pos x="87" y="90"/>
                </a:cxn>
                <a:cxn ang="0">
                  <a:pos x="59" y="125"/>
                </a:cxn>
                <a:cxn ang="0">
                  <a:pos x="21" y="216"/>
                </a:cxn>
                <a:cxn ang="0">
                  <a:pos x="16" y="264"/>
                </a:cxn>
              </a:cxnLst>
              <a:rect l="0" t="0" r="r" b="b"/>
              <a:pathLst>
                <a:path w="512" h="528">
                  <a:moveTo>
                    <a:pt x="0" y="265"/>
                  </a:moveTo>
                  <a:cubicBezTo>
                    <a:pt x="0" y="265"/>
                    <a:pt x="0" y="264"/>
                    <a:pt x="0" y="264"/>
                  </a:cubicBezTo>
                  <a:lnTo>
                    <a:pt x="5" y="213"/>
                  </a:lnTo>
                  <a:cubicBezTo>
                    <a:pt x="6" y="212"/>
                    <a:pt x="6" y="212"/>
                    <a:pt x="6" y="211"/>
                  </a:cubicBezTo>
                  <a:lnTo>
                    <a:pt x="21" y="163"/>
                  </a:lnTo>
                  <a:cubicBezTo>
                    <a:pt x="21" y="163"/>
                    <a:pt x="21" y="162"/>
                    <a:pt x="21" y="162"/>
                  </a:cubicBezTo>
                  <a:lnTo>
                    <a:pt x="44" y="118"/>
                  </a:lnTo>
                  <a:cubicBezTo>
                    <a:pt x="45" y="117"/>
                    <a:pt x="45" y="117"/>
                    <a:pt x="45" y="117"/>
                  </a:cubicBezTo>
                  <a:lnTo>
                    <a:pt x="75" y="79"/>
                  </a:lnTo>
                  <a:cubicBezTo>
                    <a:pt x="76" y="78"/>
                    <a:pt x="76" y="78"/>
                    <a:pt x="76" y="77"/>
                  </a:cubicBezTo>
                  <a:lnTo>
                    <a:pt x="113" y="46"/>
                  </a:lnTo>
                  <a:cubicBezTo>
                    <a:pt x="114" y="46"/>
                    <a:pt x="114" y="46"/>
                    <a:pt x="114" y="46"/>
                  </a:cubicBezTo>
                  <a:lnTo>
                    <a:pt x="156" y="22"/>
                  </a:lnTo>
                  <a:cubicBezTo>
                    <a:pt x="157" y="21"/>
                    <a:pt x="157" y="21"/>
                    <a:pt x="158" y="21"/>
                  </a:cubicBezTo>
                  <a:lnTo>
                    <a:pt x="204" y="6"/>
                  </a:lnTo>
                  <a:cubicBezTo>
                    <a:pt x="205" y="6"/>
                    <a:pt x="205" y="6"/>
                    <a:pt x="206" y="5"/>
                  </a:cubicBezTo>
                  <a:lnTo>
                    <a:pt x="256" y="0"/>
                  </a:lnTo>
                  <a:cubicBezTo>
                    <a:pt x="256" y="0"/>
                    <a:pt x="257" y="0"/>
                    <a:pt x="257" y="0"/>
                  </a:cubicBezTo>
                  <a:lnTo>
                    <a:pt x="307" y="5"/>
                  </a:lnTo>
                  <a:cubicBezTo>
                    <a:pt x="308" y="6"/>
                    <a:pt x="308" y="6"/>
                    <a:pt x="309" y="6"/>
                  </a:cubicBezTo>
                  <a:lnTo>
                    <a:pt x="356" y="21"/>
                  </a:lnTo>
                  <a:cubicBezTo>
                    <a:pt x="356" y="21"/>
                    <a:pt x="357" y="21"/>
                    <a:pt x="357" y="22"/>
                  </a:cubicBezTo>
                  <a:lnTo>
                    <a:pt x="399" y="46"/>
                  </a:lnTo>
                  <a:cubicBezTo>
                    <a:pt x="400" y="46"/>
                    <a:pt x="400" y="46"/>
                    <a:pt x="401" y="46"/>
                  </a:cubicBezTo>
                  <a:lnTo>
                    <a:pt x="437" y="77"/>
                  </a:lnTo>
                  <a:cubicBezTo>
                    <a:pt x="437" y="78"/>
                    <a:pt x="437" y="78"/>
                    <a:pt x="438" y="78"/>
                  </a:cubicBezTo>
                  <a:lnTo>
                    <a:pt x="469" y="116"/>
                  </a:lnTo>
                  <a:cubicBezTo>
                    <a:pt x="469" y="117"/>
                    <a:pt x="469" y="117"/>
                    <a:pt x="470" y="118"/>
                  </a:cubicBezTo>
                  <a:lnTo>
                    <a:pt x="493" y="162"/>
                  </a:lnTo>
                  <a:cubicBezTo>
                    <a:pt x="493" y="162"/>
                    <a:pt x="493" y="163"/>
                    <a:pt x="493" y="163"/>
                  </a:cubicBezTo>
                  <a:lnTo>
                    <a:pt x="507" y="211"/>
                  </a:lnTo>
                  <a:cubicBezTo>
                    <a:pt x="507" y="212"/>
                    <a:pt x="507" y="212"/>
                    <a:pt x="507" y="213"/>
                  </a:cubicBezTo>
                  <a:lnTo>
                    <a:pt x="512" y="264"/>
                  </a:lnTo>
                  <a:cubicBezTo>
                    <a:pt x="512" y="264"/>
                    <a:pt x="512" y="265"/>
                    <a:pt x="512" y="265"/>
                  </a:cubicBezTo>
                  <a:lnTo>
                    <a:pt x="507" y="317"/>
                  </a:lnTo>
                  <a:cubicBezTo>
                    <a:pt x="507" y="318"/>
                    <a:pt x="507" y="318"/>
                    <a:pt x="507" y="319"/>
                  </a:cubicBezTo>
                  <a:lnTo>
                    <a:pt x="493" y="367"/>
                  </a:lnTo>
                  <a:cubicBezTo>
                    <a:pt x="493" y="367"/>
                    <a:pt x="493" y="368"/>
                    <a:pt x="493" y="368"/>
                  </a:cubicBezTo>
                  <a:lnTo>
                    <a:pt x="470" y="411"/>
                  </a:lnTo>
                  <a:cubicBezTo>
                    <a:pt x="469" y="412"/>
                    <a:pt x="469" y="412"/>
                    <a:pt x="469" y="413"/>
                  </a:cubicBezTo>
                  <a:lnTo>
                    <a:pt x="438" y="451"/>
                  </a:lnTo>
                  <a:cubicBezTo>
                    <a:pt x="437" y="451"/>
                    <a:pt x="437" y="451"/>
                    <a:pt x="437" y="452"/>
                  </a:cubicBezTo>
                  <a:lnTo>
                    <a:pt x="401" y="483"/>
                  </a:lnTo>
                  <a:cubicBezTo>
                    <a:pt x="400" y="483"/>
                    <a:pt x="400" y="483"/>
                    <a:pt x="399" y="483"/>
                  </a:cubicBezTo>
                  <a:lnTo>
                    <a:pt x="357" y="507"/>
                  </a:lnTo>
                  <a:cubicBezTo>
                    <a:pt x="357" y="508"/>
                    <a:pt x="356" y="508"/>
                    <a:pt x="356" y="508"/>
                  </a:cubicBezTo>
                  <a:lnTo>
                    <a:pt x="309" y="523"/>
                  </a:lnTo>
                  <a:cubicBezTo>
                    <a:pt x="308" y="523"/>
                    <a:pt x="308" y="523"/>
                    <a:pt x="307" y="523"/>
                  </a:cubicBezTo>
                  <a:lnTo>
                    <a:pt x="257" y="528"/>
                  </a:lnTo>
                  <a:cubicBezTo>
                    <a:pt x="257" y="528"/>
                    <a:pt x="256" y="528"/>
                    <a:pt x="256" y="528"/>
                  </a:cubicBezTo>
                  <a:lnTo>
                    <a:pt x="206" y="523"/>
                  </a:lnTo>
                  <a:cubicBezTo>
                    <a:pt x="205" y="523"/>
                    <a:pt x="205" y="523"/>
                    <a:pt x="204" y="523"/>
                  </a:cubicBezTo>
                  <a:lnTo>
                    <a:pt x="158" y="508"/>
                  </a:lnTo>
                  <a:cubicBezTo>
                    <a:pt x="157" y="508"/>
                    <a:pt x="157" y="508"/>
                    <a:pt x="156" y="507"/>
                  </a:cubicBezTo>
                  <a:lnTo>
                    <a:pt x="114" y="483"/>
                  </a:lnTo>
                  <a:cubicBezTo>
                    <a:pt x="114" y="483"/>
                    <a:pt x="114" y="483"/>
                    <a:pt x="113" y="483"/>
                  </a:cubicBezTo>
                  <a:lnTo>
                    <a:pt x="76" y="452"/>
                  </a:lnTo>
                  <a:cubicBezTo>
                    <a:pt x="76" y="451"/>
                    <a:pt x="76" y="451"/>
                    <a:pt x="75" y="450"/>
                  </a:cubicBezTo>
                  <a:lnTo>
                    <a:pt x="45" y="412"/>
                  </a:lnTo>
                  <a:cubicBezTo>
                    <a:pt x="45" y="412"/>
                    <a:pt x="45" y="412"/>
                    <a:pt x="44" y="411"/>
                  </a:cubicBezTo>
                  <a:lnTo>
                    <a:pt x="21" y="368"/>
                  </a:lnTo>
                  <a:cubicBezTo>
                    <a:pt x="21" y="368"/>
                    <a:pt x="21" y="367"/>
                    <a:pt x="21" y="367"/>
                  </a:cubicBezTo>
                  <a:lnTo>
                    <a:pt x="6" y="319"/>
                  </a:lnTo>
                  <a:cubicBezTo>
                    <a:pt x="6" y="318"/>
                    <a:pt x="6" y="318"/>
                    <a:pt x="5" y="317"/>
                  </a:cubicBezTo>
                  <a:lnTo>
                    <a:pt x="0" y="265"/>
                  </a:lnTo>
                  <a:close/>
                  <a:moveTo>
                    <a:pt x="21" y="316"/>
                  </a:moveTo>
                  <a:lnTo>
                    <a:pt x="21" y="314"/>
                  </a:lnTo>
                  <a:lnTo>
                    <a:pt x="36" y="362"/>
                  </a:lnTo>
                  <a:lnTo>
                    <a:pt x="36" y="361"/>
                  </a:lnTo>
                  <a:lnTo>
                    <a:pt x="59" y="404"/>
                  </a:lnTo>
                  <a:lnTo>
                    <a:pt x="58" y="403"/>
                  </a:lnTo>
                  <a:lnTo>
                    <a:pt x="88" y="441"/>
                  </a:lnTo>
                  <a:lnTo>
                    <a:pt x="87" y="439"/>
                  </a:lnTo>
                  <a:lnTo>
                    <a:pt x="124" y="470"/>
                  </a:lnTo>
                  <a:lnTo>
                    <a:pt x="122" y="470"/>
                  </a:lnTo>
                  <a:lnTo>
                    <a:pt x="164" y="494"/>
                  </a:lnTo>
                  <a:lnTo>
                    <a:pt x="163" y="493"/>
                  </a:lnTo>
                  <a:lnTo>
                    <a:pt x="209" y="508"/>
                  </a:lnTo>
                  <a:lnTo>
                    <a:pt x="207" y="507"/>
                  </a:lnTo>
                  <a:lnTo>
                    <a:pt x="257" y="512"/>
                  </a:lnTo>
                  <a:lnTo>
                    <a:pt x="256" y="512"/>
                  </a:lnTo>
                  <a:lnTo>
                    <a:pt x="306" y="507"/>
                  </a:lnTo>
                  <a:lnTo>
                    <a:pt x="304" y="508"/>
                  </a:lnTo>
                  <a:lnTo>
                    <a:pt x="351" y="493"/>
                  </a:lnTo>
                  <a:lnTo>
                    <a:pt x="349" y="494"/>
                  </a:lnTo>
                  <a:lnTo>
                    <a:pt x="391" y="470"/>
                  </a:lnTo>
                  <a:lnTo>
                    <a:pt x="390" y="470"/>
                  </a:lnTo>
                  <a:lnTo>
                    <a:pt x="426" y="439"/>
                  </a:lnTo>
                  <a:lnTo>
                    <a:pt x="425" y="440"/>
                  </a:lnTo>
                  <a:lnTo>
                    <a:pt x="456" y="402"/>
                  </a:lnTo>
                  <a:lnTo>
                    <a:pt x="455" y="404"/>
                  </a:lnTo>
                  <a:lnTo>
                    <a:pt x="478" y="361"/>
                  </a:lnTo>
                  <a:lnTo>
                    <a:pt x="478" y="362"/>
                  </a:lnTo>
                  <a:lnTo>
                    <a:pt x="492" y="314"/>
                  </a:lnTo>
                  <a:lnTo>
                    <a:pt x="491" y="316"/>
                  </a:lnTo>
                  <a:lnTo>
                    <a:pt x="496" y="264"/>
                  </a:lnTo>
                  <a:lnTo>
                    <a:pt x="496" y="265"/>
                  </a:lnTo>
                  <a:lnTo>
                    <a:pt x="491" y="214"/>
                  </a:lnTo>
                  <a:lnTo>
                    <a:pt x="492" y="216"/>
                  </a:lnTo>
                  <a:lnTo>
                    <a:pt x="478" y="168"/>
                  </a:lnTo>
                  <a:lnTo>
                    <a:pt x="478" y="169"/>
                  </a:lnTo>
                  <a:lnTo>
                    <a:pt x="455" y="125"/>
                  </a:lnTo>
                  <a:lnTo>
                    <a:pt x="456" y="127"/>
                  </a:lnTo>
                  <a:lnTo>
                    <a:pt x="425" y="89"/>
                  </a:lnTo>
                  <a:lnTo>
                    <a:pt x="426" y="90"/>
                  </a:lnTo>
                  <a:lnTo>
                    <a:pt x="390" y="59"/>
                  </a:lnTo>
                  <a:lnTo>
                    <a:pt x="391" y="59"/>
                  </a:lnTo>
                  <a:lnTo>
                    <a:pt x="349" y="35"/>
                  </a:lnTo>
                  <a:lnTo>
                    <a:pt x="351" y="36"/>
                  </a:lnTo>
                  <a:lnTo>
                    <a:pt x="304" y="21"/>
                  </a:lnTo>
                  <a:lnTo>
                    <a:pt x="306" y="21"/>
                  </a:lnTo>
                  <a:lnTo>
                    <a:pt x="256" y="16"/>
                  </a:lnTo>
                  <a:lnTo>
                    <a:pt x="257" y="16"/>
                  </a:lnTo>
                  <a:lnTo>
                    <a:pt x="207" y="21"/>
                  </a:lnTo>
                  <a:lnTo>
                    <a:pt x="209" y="21"/>
                  </a:lnTo>
                  <a:lnTo>
                    <a:pt x="163" y="36"/>
                  </a:lnTo>
                  <a:lnTo>
                    <a:pt x="164" y="35"/>
                  </a:lnTo>
                  <a:lnTo>
                    <a:pt x="122" y="59"/>
                  </a:lnTo>
                  <a:lnTo>
                    <a:pt x="124" y="59"/>
                  </a:lnTo>
                  <a:lnTo>
                    <a:pt x="87" y="90"/>
                  </a:lnTo>
                  <a:lnTo>
                    <a:pt x="88" y="88"/>
                  </a:lnTo>
                  <a:lnTo>
                    <a:pt x="58" y="126"/>
                  </a:lnTo>
                  <a:lnTo>
                    <a:pt x="59" y="125"/>
                  </a:lnTo>
                  <a:lnTo>
                    <a:pt x="36" y="169"/>
                  </a:lnTo>
                  <a:lnTo>
                    <a:pt x="36" y="168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16" y="265"/>
                  </a:lnTo>
                  <a:lnTo>
                    <a:pt x="16" y="264"/>
                  </a:lnTo>
                  <a:lnTo>
                    <a:pt x="21" y="3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3846" y="1590"/>
              <a:ext cx="9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3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97" y="2971"/>
              <a:ext cx="1291" cy="34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80" name="Freeform 16"/>
            <p:cNvSpPr>
              <a:spLocks noEditPoints="1"/>
            </p:cNvSpPr>
            <p:nvPr/>
          </p:nvSpPr>
          <p:spPr bwMode="auto">
            <a:xfrm>
              <a:off x="394" y="2969"/>
              <a:ext cx="1297" cy="34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864" y="0"/>
                </a:cxn>
                <a:cxn ang="0">
                  <a:pos x="3872" y="8"/>
                </a:cxn>
                <a:cxn ang="0">
                  <a:pos x="3872" y="1016"/>
                </a:cxn>
                <a:cxn ang="0">
                  <a:pos x="3864" y="1024"/>
                </a:cxn>
                <a:cxn ang="0">
                  <a:pos x="8" y="1024"/>
                </a:cxn>
                <a:cxn ang="0">
                  <a:pos x="0" y="1016"/>
                </a:cxn>
                <a:cxn ang="0">
                  <a:pos x="0" y="8"/>
                </a:cxn>
                <a:cxn ang="0">
                  <a:pos x="16" y="1016"/>
                </a:cxn>
                <a:cxn ang="0">
                  <a:pos x="8" y="1008"/>
                </a:cxn>
                <a:cxn ang="0">
                  <a:pos x="3864" y="1008"/>
                </a:cxn>
                <a:cxn ang="0">
                  <a:pos x="3856" y="1016"/>
                </a:cxn>
                <a:cxn ang="0">
                  <a:pos x="3856" y="8"/>
                </a:cxn>
                <a:cxn ang="0">
                  <a:pos x="3864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016"/>
                </a:cxn>
              </a:cxnLst>
              <a:rect l="0" t="0" r="r" b="b"/>
              <a:pathLst>
                <a:path w="3872" h="1024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3864" y="0"/>
                  </a:lnTo>
                  <a:cubicBezTo>
                    <a:pt x="3869" y="0"/>
                    <a:pt x="3872" y="4"/>
                    <a:pt x="3872" y="8"/>
                  </a:cubicBezTo>
                  <a:lnTo>
                    <a:pt x="3872" y="1016"/>
                  </a:lnTo>
                  <a:cubicBezTo>
                    <a:pt x="3872" y="1021"/>
                    <a:pt x="3869" y="1024"/>
                    <a:pt x="3864" y="1024"/>
                  </a:cubicBezTo>
                  <a:lnTo>
                    <a:pt x="8" y="1024"/>
                  </a:lnTo>
                  <a:cubicBezTo>
                    <a:pt x="4" y="1024"/>
                    <a:pt x="0" y="1021"/>
                    <a:pt x="0" y="1016"/>
                  </a:cubicBezTo>
                  <a:lnTo>
                    <a:pt x="0" y="8"/>
                  </a:lnTo>
                  <a:close/>
                  <a:moveTo>
                    <a:pt x="16" y="1016"/>
                  </a:moveTo>
                  <a:lnTo>
                    <a:pt x="8" y="1008"/>
                  </a:lnTo>
                  <a:lnTo>
                    <a:pt x="3864" y="1008"/>
                  </a:lnTo>
                  <a:lnTo>
                    <a:pt x="3856" y="1016"/>
                  </a:lnTo>
                  <a:lnTo>
                    <a:pt x="3856" y="8"/>
                  </a:lnTo>
                  <a:lnTo>
                    <a:pt x="3864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016"/>
                  </a:lnTo>
                  <a:close/>
                </a:path>
              </a:pathLst>
            </a:custGeom>
            <a:solidFill>
              <a:srgbClr val="940000"/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529" y="3003"/>
              <a:ext cx="77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Process each store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1193" y="3003"/>
              <a:ext cx="65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-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1220" y="3003"/>
              <a:ext cx="2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SKU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529" y="3101"/>
              <a:ext cx="120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individually to analyze various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529" y="3194"/>
              <a:ext cx="95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demand &amp; order profiles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1747" y="2971"/>
              <a:ext cx="2009" cy="344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87" name="Freeform 23"/>
            <p:cNvSpPr>
              <a:spLocks noEditPoints="1"/>
            </p:cNvSpPr>
            <p:nvPr/>
          </p:nvSpPr>
          <p:spPr bwMode="auto">
            <a:xfrm>
              <a:off x="1744" y="2969"/>
              <a:ext cx="2014" cy="34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6008" y="0"/>
                </a:cxn>
                <a:cxn ang="0">
                  <a:pos x="6016" y="8"/>
                </a:cxn>
                <a:cxn ang="0">
                  <a:pos x="6016" y="1016"/>
                </a:cxn>
                <a:cxn ang="0">
                  <a:pos x="6008" y="1024"/>
                </a:cxn>
                <a:cxn ang="0">
                  <a:pos x="8" y="1024"/>
                </a:cxn>
                <a:cxn ang="0">
                  <a:pos x="0" y="1016"/>
                </a:cxn>
                <a:cxn ang="0">
                  <a:pos x="0" y="8"/>
                </a:cxn>
                <a:cxn ang="0">
                  <a:pos x="16" y="1016"/>
                </a:cxn>
                <a:cxn ang="0">
                  <a:pos x="8" y="1008"/>
                </a:cxn>
                <a:cxn ang="0">
                  <a:pos x="6008" y="1008"/>
                </a:cxn>
                <a:cxn ang="0">
                  <a:pos x="6000" y="1016"/>
                </a:cxn>
                <a:cxn ang="0">
                  <a:pos x="6000" y="8"/>
                </a:cxn>
                <a:cxn ang="0">
                  <a:pos x="600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016"/>
                </a:cxn>
              </a:cxnLst>
              <a:rect l="0" t="0" r="r" b="b"/>
              <a:pathLst>
                <a:path w="6016" h="1024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6008" y="0"/>
                  </a:lnTo>
                  <a:cubicBezTo>
                    <a:pt x="6013" y="0"/>
                    <a:pt x="6016" y="4"/>
                    <a:pt x="6016" y="8"/>
                  </a:cubicBezTo>
                  <a:lnTo>
                    <a:pt x="6016" y="1016"/>
                  </a:lnTo>
                  <a:cubicBezTo>
                    <a:pt x="6016" y="1021"/>
                    <a:pt x="6013" y="1024"/>
                    <a:pt x="6008" y="1024"/>
                  </a:cubicBezTo>
                  <a:lnTo>
                    <a:pt x="8" y="1024"/>
                  </a:lnTo>
                  <a:cubicBezTo>
                    <a:pt x="4" y="1024"/>
                    <a:pt x="0" y="1021"/>
                    <a:pt x="0" y="1016"/>
                  </a:cubicBezTo>
                  <a:lnTo>
                    <a:pt x="0" y="8"/>
                  </a:lnTo>
                  <a:close/>
                  <a:moveTo>
                    <a:pt x="16" y="1016"/>
                  </a:moveTo>
                  <a:lnTo>
                    <a:pt x="8" y="1008"/>
                  </a:lnTo>
                  <a:lnTo>
                    <a:pt x="6008" y="1008"/>
                  </a:lnTo>
                  <a:lnTo>
                    <a:pt x="6000" y="1016"/>
                  </a:lnTo>
                  <a:lnTo>
                    <a:pt x="6000" y="8"/>
                  </a:lnTo>
                  <a:lnTo>
                    <a:pt x="600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016"/>
                  </a:lnTo>
                  <a:close/>
                </a:path>
              </a:pathLst>
            </a:custGeom>
            <a:solidFill>
              <a:srgbClr val="800000"/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1878" y="3003"/>
              <a:ext cx="61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Slot each store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2393" y="3003"/>
              <a:ext cx="65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-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2419" y="3003"/>
              <a:ext cx="135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SKU to one of 20 different profiles 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1878" y="3101"/>
              <a:ext cx="99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using a “coin sorter” logic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3868" y="2514"/>
              <a:ext cx="1928" cy="34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93" name="Freeform 29"/>
            <p:cNvSpPr>
              <a:spLocks noEditPoints="1"/>
            </p:cNvSpPr>
            <p:nvPr/>
          </p:nvSpPr>
          <p:spPr bwMode="auto">
            <a:xfrm>
              <a:off x="3865" y="2511"/>
              <a:ext cx="1934" cy="34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5768" y="0"/>
                </a:cxn>
                <a:cxn ang="0">
                  <a:pos x="5776" y="8"/>
                </a:cxn>
                <a:cxn ang="0">
                  <a:pos x="5776" y="1016"/>
                </a:cxn>
                <a:cxn ang="0">
                  <a:pos x="5768" y="1024"/>
                </a:cxn>
                <a:cxn ang="0">
                  <a:pos x="8" y="1024"/>
                </a:cxn>
                <a:cxn ang="0">
                  <a:pos x="0" y="1016"/>
                </a:cxn>
                <a:cxn ang="0">
                  <a:pos x="0" y="8"/>
                </a:cxn>
                <a:cxn ang="0">
                  <a:pos x="16" y="1016"/>
                </a:cxn>
                <a:cxn ang="0">
                  <a:pos x="8" y="1008"/>
                </a:cxn>
                <a:cxn ang="0">
                  <a:pos x="5768" y="1008"/>
                </a:cxn>
                <a:cxn ang="0">
                  <a:pos x="5760" y="1016"/>
                </a:cxn>
                <a:cxn ang="0">
                  <a:pos x="5760" y="8"/>
                </a:cxn>
                <a:cxn ang="0">
                  <a:pos x="576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016"/>
                </a:cxn>
              </a:cxnLst>
              <a:rect l="0" t="0" r="r" b="b"/>
              <a:pathLst>
                <a:path w="5776" h="1024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5768" y="0"/>
                  </a:lnTo>
                  <a:cubicBezTo>
                    <a:pt x="5773" y="0"/>
                    <a:pt x="5776" y="4"/>
                    <a:pt x="5776" y="8"/>
                  </a:cubicBezTo>
                  <a:lnTo>
                    <a:pt x="5776" y="1016"/>
                  </a:lnTo>
                  <a:cubicBezTo>
                    <a:pt x="5776" y="1021"/>
                    <a:pt x="5773" y="1024"/>
                    <a:pt x="5768" y="1024"/>
                  </a:cubicBezTo>
                  <a:lnTo>
                    <a:pt x="8" y="1024"/>
                  </a:lnTo>
                  <a:cubicBezTo>
                    <a:pt x="4" y="1024"/>
                    <a:pt x="0" y="1021"/>
                    <a:pt x="0" y="1016"/>
                  </a:cubicBezTo>
                  <a:lnTo>
                    <a:pt x="0" y="8"/>
                  </a:lnTo>
                  <a:close/>
                  <a:moveTo>
                    <a:pt x="16" y="1016"/>
                  </a:moveTo>
                  <a:lnTo>
                    <a:pt x="8" y="1008"/>
                  </a:lnTo>
                  <a:lnTo>
                    <a:pt x="5768" y="1008"/>
                  </a:lnTo>
                  <a:lnTo>
                    <a:pt x="5760" y="1016"/>
                  </a:lnTo>
                  <a:lnTo>
                    <a:pt x="5760" y="8"/>
                  </a:lnTo>
                  <a:lnTo>
                    <a:pt x="57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016"/>
                  </a:lnTo>
                  <a:close/>
                </a:path>
              </a:pathLst>
            </a:custGeom>
            <a:solidFill>
              <a:srgbClr val="94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94" name="Rectangle 30"/>
            <p:cNvSpPr>
              <a:spLocks noChangeArrowheads="1"/>
            </p:cNvSpPr>
            <p:nvPr/>
          </p:nvSpPr>
          <p:spPr bwMode="auto">
            <a:xfrm>
              <a:off x="4002" y="2546"/>
              <a:ext cx="19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Use simulation  &amp; overlay several distributions to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5" name="Rectangle 31"/>
            <p:cNvSpPr>
              <a:spLocks noChangeArrowheads="1"/>
            </p:cNvSpPr>
            <p:nvPr/>
          </p:nvSpPr>
          <p:spPr bwMode="auto">
            <a:xfrm>
              <a:off x="4002" y="2644"/>
              <a:ext cx="1875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construct custom distribution for demand during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4002" y="2737"/>
              <a:ext cx="455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order cycle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7" name="Freeform 33"/>
            <p:cNvSpPr>
              <a:spLocks noEditPoints="1"/>
            </p:cNvSpPr>
            <p:nvPr/>
          </p:nvSpPr>
          <p:spPr bwMode="auto">
            <a:xfrm>
              <a:off x="1375" y="1710"/>
              <a:ext cx="311" cy="229"/>
            </a:xfrm>
            <a:custGeom>
              <a:avLst/>
              <a:gdLst/>
              <a:ahLst/>
              <a:cxnLst>
                <a:cxn ang="0">
                  <a:pos x="1" y="334"/>
                </a:cxn>
                <a:cxn ang="0">
                  <a:pos x="11" y="266"/>
                </a:cxn>
                <a:cxn ang="0">
                  <a:pos x="39" y="203"/>
                </a:cxn>
                <a:cxn ang="0">
                  <a:pos x="83" y="145"/>
                </a:cxn>
                <a:cxn ang="0">
                  <a:pos x="139" y="97"/>
                </a:cxn>
                <a:cxn ang="0">
                  <a:pos x="209" y="57"/>
                </a:cxn>
                <a:cxn ang="0">
                  <a:pos x="287" y="26"/>
                </a:cxn>
                <a:cxn ang="0">
                  <a:pos x="463" y="1"/>
                </a:cxn>
                <a:cxn ang="0">
                  <a:pos x="556" y="8"/>
                </a:cxn>
                <a:cxn ang="0">
                  <a:pos x="645" y="27"/>
                </a:cxn>
                <a:cxn ang="0">
                  <a:pos x="724" y="58"/>
                </a:cxn>
                <a:cxn ang="0">
                  <a:pos x="792" y="98"/>
                </a:cxn>
                <a:cxn ang="0">
                  <a:pos x="849" y="148"/>
                </a:cxn>
                <a:cxn ang="0">
                  <a:pos x="892" y="206"/>
                </a:cxn>
                <a:cxn ang="0">
                  <a:pos x="919" y="270"/>
                </a:cxn>
                <a:cxn ang="0">
                  <a:pos x="928" y="339"/>
                </a:cxn>
                <a:cxn ang="0">
                  <a:pos x="918" y="408"/>
                </a:cxn>
                <a:cxn ang="0">
                  <a:pos x="890" y="471"/>
                </a:cxn>
                <a:cxn ang="0">
                  <a:pos x="847" y="528"/>
                </a:cxn>
                <a:cxn ang="0">
                  <a:pos x="790" y="576"/>
                </a:cxn>
                <a:cxn ang="0">
                  <a:pos x="721" y="616"/>
                </a:cxn>
                <a:cxn ang="0">
                  <a:pos x="643" y="647"/>
                </a:cxn>
                <a:cxn ang="0">
                  <a:pos x="556" y="666"/>
                </a:cxn>
                <a:cxn ang="0">
                  <a:pos x="373" y="666"/>
                </a:cxn>
                <a:cxn ang="0">
                  <a:pos x="287" y="647"/>
                </a:cxn>
                <a:cxn ang="0">
                  <a:pos x="209" y="616"/>
                </a:cxn>
                <a:cxn ang="0">
                  <a:pos x="139" y="576"/>
                </a:cxn>
                <a:cxn ang="0">
                  <a:pos x="83" y="528"/>
                </a:cxn>
                <a:cxn ang="0">
                  <a:pos x="39" y="471"/>
                </a:cxn>
                <a:cxn ang="0">
                  <a:pos x="11" y="408"/>
                </a:cxn>
                <a:cxn ang="0">
                  <a:pos x="1" y="339"/>
                </a:cxn>
                <a:cxn ang="0">
                  <a:pos x="40" y="395"/>
                </a:cxn>
                <a:cxn ang="0">
                  <a:pos x="64" y="452"/>
                </a:cxn>
                <a:cxn ang="0">
                  <a:pos x="104" y="503"/>
                </a:cxn>
                <a:cxn ang="0">
                  <a:pos x="156" y="549"/>
                </a:cxn>
                <a:cxn ang="0">
                  <a:pos x="220" y="587"/>
                </a:cxn>
                <a:cxn ang="0">
                  <a:pos x="294" y="616"/>
                </a:cxn>
                <a:cxn ang="0">
                  <a:pos x="376" y="635"/>
                </a:cxn>
                <a:cxn ang="0">
                  <a:pos x="553" y="635"/>
                </a:cxn>
                <a:cxn ang="0">
                  <a:pos x="636" y="616"/>
                </a:cxn>
                <a:cxn ang="0">
                  <a:pos x="710" y="587"/>
                </a:cxn>
                <a:cxn ang="0">
                  <a:pos x="773" y="549"/>
                </a:cxn>
                <a:cxn ang="0">
                  <a:pos x="826" y="503"/>
                </a:cxn>
                <a:cxn ang="0">
                  <a:pos x="865" y="452"/>
                </a:cxn>
                <a:cxn ang="0">
                  <a:pos x="889" y="395"/>
                </a:cxn>
                <a:cxn ang="0">
                  <a:pos x="897" y="334"/>
                </a:cxn>
                <a:cxn ang="0">
                  <a:pos x="888" y="275"/>
                </a:cxn>
                <a:cxn ang="0">
                  <a:pos x="863" y="219"/>
                </a:cxn>
                <a:cxn ang="0">
                  <a:pos x="824" y="167"/>
                </a:cxn>
                <a:cxn ang="0">
                  <a:pos x="771" y="123"/>
                </a:cxn>
                <a:cxn ang="0">
                  <a:pos x="707" y="85"/>
                </a:cxn>
                <a:cxn ang="0">
                  <a:pos x="634" y="56"/>
                </a:cxn>
                <a:cxn ang="0">
                  <a:pos x="553" y="39"/>
                </a:cxn>
                <a:cxn ang="0">
                  <a:pos x="466" y="32"/>
                </a:cxn>
                <a:cxn ang="0">
                  <a:pos x="294" y="57"/>
                </a:cxn>
                <a:cxn ang="0">
                  <a:pos x="220" y="86"/>
                </a:cxn>
                <a:cxn ang="0">
                  <a:pos x="156" y="124"/>
                </a:cxn>
                <a:cxn ang="0">
                  <a:pos x="104" y="170"/>
                </a:cxn>
                <a:cxn ang="0">
                  <a:pos x="64" y="222"/>
                </a:cxn>
                <a:cxn ang="0">
                  <a:pos x="40" y="279"/>
                </a:cxn>
                <a:cxn ang="0">
                  <a:pos x="32" y="339"/>
                </a:cxn>
                <a:cxn ang="0">
                  <a:pos x="41" y="399"/>
                </a:cxn>
              </a:cxnLst>
              <a:rect l="0" t="0" r="r" b="b"/>
              <a:pathLst>
                <a:path w="929" h="672">
                  <a:moveTo>
                    <a:pt x="1" y="339"/>
                  </a:moveTo>
                  <a:cubicBezTo>
                    <a:pt x="0" y="337"/>
                    <a:pt x="0" y="336"/>
                    <a:pt x="1" y="334"/>
                  </a:cubicBezTo>
                  <a:lnTo>
                    <a:pt x="10" y="270"/>
                  </a:lnTo>
                  <a:cubicBezTo>
                    <a:pt x="10" y="269"/>
                    <a:pt x="10" y="267"/>
                    <a:pt x="11" y="266"/>
                  </a:cubicBezTo>
                  <a:lnTo>
                    <a:pt x="37" y="206"/>
                  </a:lnTo>
                  <a:cubicBezTo>
                    <a:pt x="37" y="205"/>
                    <a:pt x="38" y="204"/>
                    <a:pt x="39" y="203"/>
                  </a:cubicBezTo>
                  <a:lnTo>
                    <a:pt x="81" y="148"/>
                  </a:lnTo>
                  <a:cubicBezTo>
                    <a:pt x="81" y="147"/>
                    <a:pt x="82" y="146"/>
                    <a:pt x="83" y="145"/>
                  </a:cubicBezTo>
                  <a:lnTo>
                    <a:pt x="137" y="98"/>
                  </a:lnTo>
                  <a:cubicBezTo>
                    <a:pt x="138" y="98"/>
                    <a:pt x="139" y="97"/>
                    <a:pt x="139" y="97"/>
                  </a:cubicBezTo>
                  <a:lnTo>
                    <a:pt x="206" y="58"/>
                  </a:lnTo>
                  <a:cubicBezTo>
                    <a:pt x="207" y="57"/>
                    <a:pt x="208" y="57"/>
                    <a:pt x="209" y="57"/>
                  </a:cubicBezTo>
                  <a:lnTo>
                    <a:pt x="285" y="27"/>
                  </a:lnTo>
                  <a:cubicBezTo>
                    <a:pt x="285" y="26"/>
                    <a:pt x="286" y="26"/>
                    <a:pt x="287" y="26"/>
                  </a:cubicBezTo>
                  <a:lnTo>
                    <a:pt x="371" y="8"/>
                  </a:lnTo>
                  <a:lnTo>
                    <a:pt x="463" y="1"/>
                  </a:lnTo>
                  <a:cubicBezTo>
                    <a:pt x="464" y="0"/>
                    <a:pt x="465" y="0"/>
                    <a:pt x="466" y="1"/>
                  </a:cubicBezTo>
                  <a:lnTo>
                    <a:pt x="556" y="8"/>
                  </a:lnTo>
                  <a:lnTo>
                    <a:pt x="643" y="26"/>
                  </a:lnTo>
                  <a:cubicBezTo>
                    <a:pt x="644" y="26"/>
                    <a:pt x="645" y="26"/>
                    <a:pt x="645" y="27"/>
                  </a:cubicBezTo>
                  <a:lnTo>
                    <a:pt x="721" y="57"/>
                  </a:lnTo>
                  <a:cubicBezTo>
                    <a:pt x="722" y="57"/>
                    <a:pt x="723" y="57"/>
                    <a:pt x="724" y="58"/>
                  </a:cubicBezTo>
                  <a:lnTo>
                    <a:pt x="790" y="97"/>
                  </a:lnTo>
                  <a:cubicBezTo>
                    <a:pt x="790" y="97"/>
                    <a:pt x="791" y="98"/>
                    <a:pt x="792" y="98"/>
                  </a:cubicBezTo>
                  <a:lnTo>
                    <a:pt x="847" y="145"/>
                  </a:lnTo>
                  <a:cubicBezTo>
                    <a:pt x="848" y="146"/>
                    <a:pt x="849" y="147"/>
                    <a:pt x="849" y="148"/>
                  </a:cubicBezTo>
                  <a:lnTo>
                    <a:pt x="890" y="203"/>
                  </a:lnTo>
                  <a:cubicBezTo>
                    <a:pt x="891" y="204"/>
                    <a:pt x="892" y="205"/>
                    <a:pt x="892" y="206"/>
                  </a:cubicBezTo>
                  <a:lnTo>
                    <a:pt x="918" y="266"/>
                  </a:lnTo>
                  <a:cubicBezTo>
                    <a:pt x="919" y="267"/>
                    <a:pt x="919" y="269"/>
                    <a:pt x="919" y="270"/>
                  </a:cubicBezTo>
                  <a:lnTo>
                    <a:pt x="928" y="334"/>
                  </a:lnTo>
                  <a:cubicBezTo>
                    <a:pt x="929" y="336"/>
                    <a:pt x="929" y="337"/>
                    <a:pt x="928" y="339"/>
                  </a:cubicBezTo>
                  <a:lnTo>
                    <a:pt x="919" y="404"/>
                  </a:lnTo>
                  <a:cubicBezTo>
                    <a:pt x="919" y="405"/>
                    <a:pt x="919" y="406"/>
                    <a:pt x="918" y="408"/>
                  </a:cubicBezTo>
                  <a:lnTo>
                    <a:pt x="892" y="468"/>
                  </a:lnTo>
                  <a:cubicBezTo>
                    <a:pt x="892" y="469"/>
                    <a:pt x="891" y="470"/>
                    <a:pt x="890" y="471"/>
                  </a:cubicBezTo>
                  <a:lnTo>
                    <a:pt x="849" y="525"/>
                  </a:lnTo>
                  <a:cubicBezTo>
                    <a:pt x="849" y="526"/>
                    <a:pt x="848" y="527"/>
                    <a:pt x="847" y="528"/>
                  </a:cubicBezTo>
                  <a:lnTo>
                    <a:pt x="792" y="575"/>
                  </a:lnTo>
                  <a:cubicBezTo>
                    <a:pt x="791" y="575"/>
                    <a:pt x="790" y="576"/>
                    <a:pt x="790" y="576"/>
                  </a:cubicBezTo>
                  <a:lnTo>
                    <a:pt x="724" y="615"/>
                  </a:lnTo>
                  <a:cubicBezTo>
                    <a:pt x="723" y="616"/>
                    <a:pt x="722" y="616"/>
                    <a:pt x="721" y="616"/>
                  </a:cubicBezTo>
                  <a:lnTo>
                    <a:pt x="645" y="646"/>
                  </a:lnTo>
                  <a:cubicBezTo>
                    <a:pt x="645" y="647"/>
                    <a:pt x="644" y="647"/>
                    <a:pt x="643" y="647"/>
                  </a:cubicBezTo>
                  <a:lnTo>
                    <a:pt x="558" y="666"/>
                  </a:lnTo>
                  <a:cubicBezTo>
                    <a:pt x="557" y="666"/>
                    <a:pt x="556" y="666"/>
                    <a:pt x="556" y="666"/>
                  </a:cubicBezTo>
                  <a:lnTo>
                    <a:pt x="466" y="672"/>
                  </a:lnTo>
                  <a:lnTo>
                    <a:pt x="373" y="666"/>
                  </a:lnTo>
                  <a:cubicBezTo>
                    <a:pt x="373" y="666"/>
                    <a:pt x="372" y="666"/>
                    <a:pt x="371" y="666"/>
                  </a:cubicBezTo>
                  <a:lnTo>
                    <a:pt x="287" y="647"/>
                  </a:lnTo>
                  <a:cubicBezTo>
                    <a:pt x="286" y="647"/>
                    <a:pt x="285" y="647"/>
                    <a:pt x="285" y="646"/>
                  </a:cubicBezTo>
                  <a:lnTo>
                    <a:pt x="209" y="616"/>
                  </a:lnTo>
                  <a:cubicBezTo>
                    <a:pt x="208" y="616"/>
                    <a:pt x="207" y="616"/>
                    <a:pt x="206" y="615"/>
                  </a:cubicBezTo>
                  <a:lnTo>
                    <a:pt x="139" y="576"/>
                  </a:lnTo>
                  <a:cubicBezTo>
                    <a:pt x="139" y="576"/>
                    <a:pt x="138" y="575"/>
                    <a:pt x="137" y="575"/>
                  </a:cubicBezTo>
                  <a:lnTo>
                    <a:pt x="83" y="528"/>
                  </a:lnTo>
                  <a:cubicBezTo>
                    <a:pt x="82" y="527"/>
                    <a:pt x="81" y="526"/>
                    <a:pt x="81" y="525"/>
                  </a:cubicBezTo>
                  <a:lnTo>
                    <a:pt x="39" y="471"/>
                  </a:lnTo>
                  <a:cubicBezTo>
                    <a:pt x="38" y="470"/>
                    <a:pt x="37" y="469"/>
                    <a:pt x="37" y="468"/>
                  </a:cubicBezTo>
                  <a:lnTo>
                    <a:pt x="11" y="408"/>
                  </a:lnTo>
                  <a:cubicBezTo>
                    <a:pt x="10" y="406"/>
                    <a:pt x="10" y="405"/>
                    <a:pt x="10" y="404"/>
                  </a:cubicBezTo>
                  <a:lnTo>
                    <a:pt x="1" y="339"/>
                  </a:lnTo>
                  <a:close/>
                  <a:moveTo>
                    <a:pt x="41" y="399"/>
                  </a:moveTo>
                  <a:lnTo>
                    <a:pt x="40" y="395"/>
                  </a:lnTo>
                  <a:lnTo>
                    <a:pt x="66" y="455"/>
                  </a:lnTo>
                  <a:lnTo>
                    <a:pt x="64" y="452"/>
                  </a:lnTo>
                  <a:lnTo>
                    <a:pt x="106" y="506"/>
                  </a:lnTo>
                  <a:lnTo>
                    <a:pt x="104" y="503"/>
                  </a:lnTo>
                  <a:lnTo>
                    <a:pt x="158" y="550"/>
                  </a:lnTo>
                  <a:lnTo>
                    <a:pt x="156" y="549"/>
                  </a:lnTo>
                  <a:lnTo>
                    <a:pt x="223" y="588"/>
                  </a:lnTo>
                  <a:lnTo>
                    <a:pt x="220" y="587"/>
                  </a:lnTo>
                  <a:lnTo>
                    <a:pt x="296" y="617"/>
                  </a:lnTo>
                  <a:lnTo>
                    <a:pt x="294" y="616"/>
                  </a:lnTo>
                  <a:lnTo>
                    <a:pt x="378" y="635"/>
                  </a:lnTo>
                  <a:lnTo>
                    <a:pt x="376" y="635"/>
                  </a:lnTo>
                  <a:lnTo>
                    <a:pt x="463" y="641"/>
                  </a:lnTo>
                  <a:lnTo>
                    <a:pt x="553" y="635"/>
                  </a:lnTo>
                  <a:lnTo>
                    <a:pt x="551" y="635"/>
                  </a:lnTo>
                  <a:lnTo>
                    <a:pt x="636" y="616"/>
                  </a:lnTo>
                  <a:lnTo>
                    <a:pt x="634" y="617"/>
                  </a:lnTo>
                  <a:lnTo>
                    <a:pt x="710" y="587"/>
                  </a:lnTo>
                  <a:lnTo>
                    <a:pt x="707" y="588"/>
                  </a:lnTo>
                  <a:lnTo>
                    <a:pt x="773" y="549"/>
                  </a:lnTo>
                  <a:lnTo>
                    <a:pt x="771" y="550"/>
                  </a:lnTo>
                  <a:lnTo>
                    <a:pt x="826" y="503"/>
                  </a:lnTo>
                  <a:lnTo>
                    <a:pt x="824" y="506"/>
                  </a:lnTo>
                  <a:lnTo>
                    <a:pt x="865" y="452"/>
                  </a:lnTo>
                  <a:lnTo>
                    <a:pt x="863" y="455"/>
                  </a:lnTo>
                  <a:lnTo>
                    <a:pt x="889" y="395"/>
                  </a:lnTo>
                  <a:lnTo>
                    <a:pt x="888" y="399"/>
                  </a:lnTo>
                  <a:lnTo>
                    <a:pt x="897" y="334"/>
                  </a:lnTo>
                  <a:lnTo>
                    <a:pt x="897" y="339"/>
                  </a:lnTo>
                  <a:lnTo>
                    <a:pt x="888" y="275"/>
                  </a:lnTo>
                  <a:lnTo>
                    <a:pt x="889" y="279"/>
                  </a:lnTo>
                  <a:lnTo>
                    <a:pt x="863" y="219"/>
                  </a:lnTo>
                  <a:lnTo>
                    <a:pt x="865" y="222"/>
                  </a:lnTo>
                  <a:lnTo>
                    <a:pt x="824" y="167"/>
                  </a:lnTo>
                  <a:lnTo>
                    <a:pt x="826" y="170"/>
                  </a:lnTo>
                  <a:lnTo>
                    <a:pt x="771" y="123"/>
                  </a:lnTo>
                  <a:lnTo>
                    <a:pt x="773" y="124"/>
                  </a:lnTo>
                  <a:lnTo>
                    <a:pt x="707" y="85"/>
                  </a:lnTo>
                  <a:lnTo>
                    <a:pt x="710" y="86"/>
                  </a:lnTo>
                  <a:lnTo>
                    <a:pt x="634" y="56"/>
                  </a:lnTo>
                  <a:lnTo>
                    <a:pt x="636" y="57"/>
                  </a:lnTo>
                  <a:lnTo>
                    <a:pt x="553" y="39"/>
                  </a:lnTo>
                  <a:lnTo>
                    <a:pt x="463" y="32"/>
                  </a:lnTo>
                  <a:lnTo>
                    <a:pt x="466" y="32"/>
                  </a:lnTo>
                  <a:lnTo>
                    <a:pt x="378" y="39"/>
                  </a:lnTo>
                  <a:lnTo>
                    <a:pt x="294" y="57"/>
                  </a:lnTo>
                  <a:lnTo>
                    <a:pt x="296" y="56"/>
                  </a:lnTo>
                  <a:lnTo>
                    <a:pt x="220" y="86"/>
                  </a:lnTo>
                  <a:lnTo>
                    <a:pt x="223" y="85"/>
                  </a:lnTo>
                  <a:lnTo>
                    <a:pt x="156" y="124"/>
                  </a:lnTo>
                  <a:lnTo>
                    <a:pt x="158" y="123"/>
                  </a:lnTo>
                  <a:lnTo>
                    <a:pt x="104" y="170"/>
                  </a:lnTo>
                  <a:lnTo>
                    <a:pt x="106" y="167"/>
                  </a:lnTo>
                  <a:lnTo>
                    <a:pt x="64" y="222"/>
                  </a:lnTo>
                  <a:lnTo>
                    <a:pt x="66" y="219"/>
                  </a:lnTo>
                  <a:lnTo>
                    <a:pt x="40" y="279"/>
                  </a:lnTo>
                  <a:lnTo>
                    <a:pt x="41" y="275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41" y="399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98" name="Freeform 34"/>
            <p:cNvSpPr>
              <a:spLocks/>
            </p:cNvSpPr>
            <p:nvPr/>
          </p:nvSpPr>
          <p:spPr bwMode="auto">
            <a:xfrm>
              <a:off x="311" y="1543"/>
              <a:ext cx="172" cy="175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0" y="256"/>
                </a:cxn>
                <a:cxn ang="0">
                  <a:pos x="0" y="256"/>
                </a:cxn>
              </a:cxnLst>
              <a:rect l="0" t="0" r="r" b="b"/>
              <a:pathLst>
                <a:path w="512" h="512">
                  <a:moveTo>
                    <a:pt x="0" y="256"/>
                  </a:moveTo>
                  <a:cubicBezTo>
                    <a:pt x="0" y="115"/>
                    <a:pt x="115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256" y="0"/>
                  </a:lnTo>
                  <a:cubicBezTo>
                    <a:pt x="398" y="0"/>
                    <a:pt x="512" y="115"/>
                    <a:pt x="512" y="256"/>
                  </a:cubicBezTo>
                  <a:cubicBezTo>
                    <a:pt x="512" y="256"/>
                    <a:pt x="512" y="256"/>
                    <a:pt x="512" y="256"/>
                  </a:cubicBezTo>
                  <a:lnTo>
                    <a:pt x="512" y="256"/>
                  </a:lnTo>
                  <a:cubicBezTo>
                    <a:pt x="512" y="398"/>
                    <a:pt x="398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lnTo>
                    <a:pt x="256" y="512"/>
                  </a:lnTo>
                  <a:cubicBezTo>
                    <a:pt x="115" y="512"/>
                    <a:pt x="0" y="398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01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99" name="Freeform 35"/>
            <p:cNvSpPr>
              <a:spLocks noEditPoints="1"/>
            </p:cNvSpPr>
            <p:nvPr/>
          </p:nvSpPr>
          <p:spPr bwMode="auto">
            <a:xfrm>
              <a:off x="309" y="1541"/>
              <a:ext cx="176" cy="180"/>
            </a:xfrm>
            <a:custGeom>
              <a:avLst/>
              <a:gdLst/>
              <a:ahLst/>
              <a:cxnLst>
                <a:cxn ang="0">
                  <a:pos x="5" y="213"/>
                </a:cxn>
                <a:cxn ang="0">
                  <a:pos x="21" y="162"/>
                </a:cxn>
                <a:cxn ang="0">
                  <a:pos x="77" y="78"/>
                </a:cxn>
                <a:cxn ang="0">
                  <a:pos x="118" y="45"/>
                </a:cxn>
                <a:cxn ang="0">
                  <a:pos x="211" y="6"/>
                </a:cxn>
                <a:cxn ang="0">
                  <a:pos x="265" y="0"/>
                </a:cxn>
                <a:cxn ang="0">
                  <a:pos x="367" y="21"/>
                </a:cxn>
                <a:cxn ang="0">
                  <a:pos x="413" y="46"/>
                </a:cxn>
                <a:cxn ang="0">
                  <a:pos x="483" y="116"/>
                </a:cxn>
                <a:cxn ang="0">
                  <a:pos x="508" y="163"/>
                </a:cxn>
                <a:cxn ang="0">
                  <a:pos x="528" y="264"/>
                </a:cxn>
                <a:cxn ang="0">
                  <a:pos x="523" y="319"/>
                </a:cxn>
                <a:cxn ang="0">
                  <a:pos x="483" y="411"/>
                </a:cxn>
                <a:cxn ang="0">
                  <a:pos x="451" y="452"/>
                </a:cxn>
                <a:cxn ang="0">
                  <a:pos x="368" y="507"/>
                </a:cxn>
                <a:cxn ang="0">
                  <a:pos x="317" y="523"/>
                </a:cxn>
                <a:cxn ang="0">
                  <a:pos x="213" y="523"/>
                </a:cxn>
                <a:cxn ang="0">
                  <a:pos x="162" y="507"/>
                </a:cxn>
                <a:cxn ang="0">
                  <a:pos x="78" y="452"/>
                </a:cxn>
                <a:cxn ang="0">
                  <a:pos x="45" y="411"/>
                </a:cxn>
                <a:cxn ang="0">
                  <a:pos x="6" y="319"/>
                </a:cxn>
                <a:cxn ang="0">
                  <a:pos x="21" y="316"/>
                </a:cxn>
                <a:cxn ang="0">
                  <a:pos x="35" y="361"/>
                </a:cxn>
                <a:cxn ang="0">
                  <a:pos x="90" y="440"/>
                </a:cxn>
                <a:cxn ang="0">
                  <a:pos x="125" y="469"/>
                </a:cxn>
                <a:cxn ang="0">
                  <a:pos x="216" y="508"/>
                </a:cxn>
                <a:cxn ang="0">
                  <a:pos x="264" y="512"/>
                </a:cxn>
                <a:cxn ang="0">
                  <a:pos x="362" y="493"/>
                </a:cxn>
                <a:cxn ang="0">
                  <a:pos x="402" y="470"/>
                </a:cxn>
                <a:cxn ang="0">
                  <a:pos x="470" y="402"/>
                </a:cxn>
                <a:cxn ang="0">
                  <a:pos x="493" y="362"/>
                </a:cxn>
                <a:cxn ang="0">
                  <a:pos x="512" y="264"/>
                </a:cxn>
                <a:cxn ang="0">
                  <a:pos x="508" y="216"/>
                </a:cxn>
                <a:cxn ang="0">
                  <a:pos x="469" y="125"/>
                </a:cxn>
                <a:cxn ang="0">
                  <a:pos x="440" y="90"/>
                </a:cxn>
                <a:cxn ang="0">
                  <a:pos x="361" y="35"/>
                </a:cxn>
                <a:cxn ang="0">
                  <a:pos x="316" y="21"/>
                </a:cxn>
                <a:cxn ang="0">
                  <a:pos x="214" y="21"/>
                </a:cxn>
                <a:cxn ang="0">
                  <a:pos x="169" y="35"/>
                </a:cxn>
                <a:cxn ang="0">
                  <a:pos x="89" y="90"/>
                </a:cxn>
                <a:cxn ang="0">
                  <a:pos x="59" y="125"/>
                </a:cxn>
                <a:cxn ang="0">
                  <a:pos x="21" y="216"/>
                </a:cxn>
                <a:cxn ang="0">
                  <a:pos x="16" y="264"/>
                </a:cxn>
              </a:cxnLst>
              <a:rect l="0" t="0" r="r" b="b"/>
              <a:pathLst>
                <a:path w="528" h="528">
                  <a:moveTo>
                    <a:pt x="0" y="265"/>
                  </a:moveTo>
                  <a:cubicBezTo>
                    <a:pt x="0" y="265"/>
                    <a:pt x="0" y="264"/>
                    <a:pt x="0" y="264"/>
                  </a:cubicBezTo>
                  <a:lnTo>
                    <a:pt x="5" y="213"/>
                  </a:lnTo>
                  <a:cubicBezTo>
                    <a:pt x="6" y="212"/>
                    <a:pt x="6" y="212"/>
                    <a:pt x="6" y="211"/>
                  </a:cubicBezTo>
                  <a:lnTo>
                    <a:pt x="21" y="163"/>
                  </a:lnTo>
                  <a:cubicBezTo>
                    <a:pt x="21" y="163"/>
                    <a:pt x="21" y="162"/>
                    <a:pt x="21" y="162"/>
                  </a:cubicBezTo>
                  <a:lnTo>
                    <a:pt x="45" y="118"/>
                  </a:lnTo>
                  <a:cubicBezTo>
                    <a:pt x="46" y="117"/>
                    <a:pt x="46" y="117"/>
                    <a:pt x="46" y="116"/>
                  </a:cubicBezTo>
                  <a:lnTo>
                    <a:pt x="77" y="78"/>
                  </a:lnTo>
                  <a:cubicBezTo>
                    <a:pt x="78" y="78"/>
                    <a:pt x="78" y="78"/>
                    <a:pt x="78" y="77"/>
                  </a:cubicBezTo>
                  <a:lnTo>
                    <a:pt x="116" y="46"/>
                  </a:lnTo>
                  <a:cubicBezTo>
                    <a:pt x="117" y="46"/>
                    <a:pt x="117" y="46"/>
                    <a:pt x="118" y="45"/>
                  </a:cubicBezTo>
                  <a:lnTo>
                    <a:pt x="162" y="21"/>
                  </a:lnTo>
                  <a:cubicBezTo>
                    <a:pt x="162" y="21"/>
                    <a:pt x="163" y="21"/>
                    <a:pt x="163" y="21"/>
                  </a:cubicBezTo>
                  <a:lnTo>
                    <a:pt x="211" y="6"/>
                  </a:lnTo>
                  <a:cubicBezTo>
                    <a:pt x="212" y="6"/>
                    <a:pt x="212" y="6"/>
                    <a:pt x="213" y="5"/>
                  </a:cubicBezTo>
                  <a:lnTo>
                    <a:pt x="264" y="0"/>
                  </a:lnTo>
                  <a:cubicBezTo>
                    <a:pt x="264" y="0"/>
                    <a:pt x="265" y="0"/>
                    <a:pt x="265" y="0"/>
                  </a:cubicBezTo>
                  <a:lnTo>
                    <a:pt x="317" y="5"/>
                  </a:lnTo>
                  <a:cubicBezTo>
                    <a:pt x="318" y="6"/>
                    <a:pt x="318" y="6"/>
                    <a:pt x="319" y="6"/>
                  </a:cubicBezTo>
                  <a:lnTo>
                    <a:pt x="367" y="21"/>
                  </a:lnTo>
                  <a:cubicBezTo>
                    <a:pt x="367" y="21"/>
                    <a:pt x="368" y="21"/>
                    <a:pt x="368" y="21"/>
                  </a:cubicBezTo>
                  <a:lnTo>
                    <a:pt x="411" y="45"/>
                  </a:lnTo>
                  <a:cubicBezTo>
                    <a:pt x="412" y="46"/>
                    <a:pt x="412" y="46"/>
                    <a:pt x="413" y="46"/>
                  </a:cubicBezTo>
                  <a:lnTo>
                    <a:pt x="451" y="77"/>
                  </a:lnTo>
                  <a:cubicBezTo>
                    <a:pt x="451" y="78"/>
                    <a:pt x="451" y="78"/>
                    <a:pt x="452" y="78"/>
                  </a:cubicBezTo>
                  <a:lnTo>
                    <a:pt x="483" y="116"/>
                  </a:lnTo>
                  <a:cubicBezTo>
                    <a:pt x="483" y="117"/>
                    <a:pt x="483" y="117"/>
                    <a:pt x="483" y="118"/>
                  </a:cubicBezTo>
                  <a:lnTo>
                    <a:pt x="507" y="162"/>
                  </a:lnTo>
                  <a:cubicBezTo>
                    <a:pt x="508" y="162"/>
                    <a:pt x="508" y="163"/>
                    <a:pt x="508" y="163"/>
                  </a:cubicBezTo>
                  <a:lnTo>
                    <a:pt x="523" y="211"/>
                  </a:lnTo>
                  <a:cubicBezTo>
                    <a:pt x="523" y="212"/>
                    <a:pt x="523" y="212"/>
                    <a:pt x="523" y="213"/>
                  </a:cubicBezTo>
                  <a:lnTo>
                    <a:pt x="528" y="264"/>
                  </a:lnTo>
                  <a:cubicBezTo>
                    <a:pt x="528" y="264"/>
                    <a:pt x="528" y="265"/>
                    <a:pt x="528" y="265"/>
                  </a:cubicBezTo>
                  <a:lnTo>
                    <a:pt x="523" y="317"/>
                  </a:lnTo>
                  <a:cubicBezTo>
                    <a:pt x="523" y="318"/>
                    <a:pt x="523" y="318"/>
                    <a:pt x="523" y="319"/>
                  </a:cubicBezTo>
                  <a:lnTo>
                    <a:pt x="508" y="367"/>
                  </a:lnTo>
                  <a:cubicBezTo>
                    <a:pt x="508" y="367"/>
                    <a:pt x="508" y="368"/>
                    <a:pt x="507" y="368"/>
                  </a:cubicBezTo>
                  <a:lnTo>
                    <a:pt x="483" y="411"/>
                  </a:lnTo>
                  <a:cubicBezTo>
                    <a:pt x="483" y="412"/>
                    <a:pt x="483" y="412"/>
                    <a:pt x="483" y="413"/>
                  </a:cubicBezTo>
                  <a:lnTo>
                    <a:pt x="452" y="451"/>
                  </a:lnTo>
                  <a:cubicBezTo>
                    <a:pt x="451" y="451"/>
                    <a:pt x="451" y="451"/>
                    <a:pt x="451" y="452"/>
                  </a:cubicBezTo>
                  <a:lnTo>
                    <a:pt x="413" y="483"/>
                  </a:lnTo>
                  <a:cubicBezTo>
                    <a:pt x="412" y="483"/>
                    <a:pt x="412" y="483"/>
                    <a:pt x="411" y="483"/>
                  </a:cubicBezTo>
                  <a:lnTo>
                    <a:pt x="368" y="507"/>
                  </a:lnTo>
                  <a:cubicBezTo>
                    <a:pt x="368" y="508"/>
                    <a:pt x="367" y="508"/>
                    <a:pt x="367" y="508"/>
                  </a:cubicBezTo>
                  <a:lnTo>
                    <a:pt x="319" y="523"/>
                  </a:lnTo>
                  <a:cubicBezTo>
                    <a:pt x="318" y="523"/>
                    <a:pt x="318" y="523"/>
                    <a:pt x="317" y="523"/>
                  </a:cubicBezTo>
                  <a:lnTo>
                    <a:pt x="265" y="528"/>
                  </a:lnTo>
                  <a:cubicBezTo>
                    <a:pt x="265" y="528"/>
                    <a:pt x="264" y="528"/>
                    <a:pt x="264" y="528"/>
                  </a:cubicBezTo>
                  <a:lnTo>
                    <a:pt x="213" y="523"/>
                  </a:lnTo>
                  <a:cubicBezTo>
                    <a:pt x="212" y="523"/>
                    <a:pt x="212" y="523"/>
                    <a:pt x="211" y="523"/>
                  </a:cubicBezTo>
                  <a:lnTo>
                    <a:pt x="163" y="508"/>
                  </a:lnTo>
                  <a:cubicBezTo>
                    <a:pt x="163" y="508"/>
                    <a:pt x="162" y="508"/>
                    <a:pt x="162" y="507"/>
                  </a:cubicBezTo>
                  <a:lnTo>
                    <a:pt x="118" y="483"/>
                  </a:lnTo>
                  <a:cubicBezTo>
                    <a:pt x="117" y="483"/>
                    <a:pt x="117" y="483"/>
                    <a:pt x="116" y="483"/>
                  </a:cubicBezTo>
                  <a:lnTo>
                    <a:pt x="78" y="452"/>
                  </a:lnTo>
                  <a:cubicBezTo>
                    <a:pt x="78" y="451"/>
                    <a:pt x="78" y="451"/>
                    <a:pt x="77" y="451"/>
                  </a:cubicBezTo>
                  <a:lnTo>
                    <a:pt x="46" y="413"/>
                  </a:lnTo>
                  <a:cubicBezTo>
                    <a:pt x="46" y="412"/>
                    <a:pt x="46" y="412"/>
                    <a:pt x="45" y="411"/>
                  </a:cubicBezTo>
                  <a:lnTo>
                    <a:pt x="21" y="368"/>
                  </a:lnTo>
                  <a:cubicBezTo>
                    <a:pt x="21" y="368"/>
                    <a:pt x="21" y="367"/>
                    <a:pt x="21" y="367"/>
                  </a:cubicBezTo>
                  <a:lnTo>
                    <a:pt x="6" y="319"/>
                  </a:lnTo>
                  <a:cubicBezTo>
                    <a:pt x="6" y="318"/>
                    <a:pt x="6" y="318"/>
                    <a:pt x="5" y="317"/>
                  </a:cubicBezTo>
                  <a:lnTo>
                    <a:pt x="0" y="265"/>
                  </a:lnTo>
                  <a:close/>
                  <a:moveTo>
                    <a:pt x="21" y="316"/>
                  </a:moveTo>
                  <a:lnTo>
                    <a:pt x="21" y="314"/>
                  </a:lnTo>
                  <a:lnTo>
                    <a:pt x="36" y="362"/>
                  </a:lnTo>
                  <a:lnTo>
                    <a:pt x="35" y="361"/>
                  </a:lnTo>
                  <a:lnTo>
                    <a:pt x="59" y="404"/>
                  </a:lnTo>
                  <a:lnTo>
                    <a:pt x="59" y="402"/>
                  </a:lnTo>
                  <a:lnTo>
                    <a:pt x="90" y="440"/>
                  </a:lnTo>
                  <a:lnTo>
                    <a:pt x="89" y="439"/>
                  </a:lnTo>
                  <a:lnTo>
                    <a:pt x="127" y="470"/>
                  </a:lnTo>
                  <a:lnTo>
                    <a:pt x="125" y="469"/>
                  </a:lnTo>
                  <a:lnTo>
                    <a:pt x="169" y="493"/>
                  </a:lnTo>
                  <a:lnTo>
                    <a:pt x="168" y="493"/>
                  </a:lnTo>
                  <a:lnTo>
                    <a:pt x="216" y="508"/>
                  </a:lnTo>
                  <a:lnTo>
                    <a:pt x="214" y="507"/>
                  </a:lnTo>
                  <a:lnTo>
                    <a:pt x="265" y="512"/>
                  </a:lnTo>
                  <a:lnTo>
                    <a:pt x="264" y="512"/>
                  </a:lnTo>
                  <a:lnTo>
                    <a:pt x="316" y="507"/>
                  </a:lnTo>
                  <a:lnTo>
                    <a:pt x="314" y="508"/>
                  </a:lnTo>
                  <a:lnTo>
                    <a:pt x="362" y="493"/>
                  </a:lnTo>
                  <a:lnTo>
                    <a:pt x="361" y="493"/>
                  </a:lnTo>
                  <a:lnTo>
                    <a:pt x="404" y="469"/>
                  </a:lnTo>
                  <a:lnTo>
                    <a:pt x="402" y="470"/>
                  </a:lnTo>
                  <a:lnTo>
                    <a:pt x="440" y="439"/>
                  </a:lnTo>
                  <a:lnTo>
                    <a:pt x="439" y="440"/>
                  </a:lnTo>
                  <a:lnTo>
                    <a:pt x="470" y="402"/>
                  </a:lnTo>
                  <a:lnTo>
                    <a:pt x="469" y="404"/>
                  </a:lnTo>
                  <a:lnTo>
                    <a:pt x="493" y="361"/>
                  </a:lnTo>
                  <a:lnTo>
                    <a:pt x="493" y="362"/>
                  </a:lnTo>
                  <a:lnTo>
                    <a:pt x="508" y="314"/>
                  </a:lnTo>
                  <a:lnTo>
                    <a:pt x="507" y="316"/>
                  </a:lnTo>
                  <a:lnTo>
                    <a:pt x="512" y="264"/>
                  </a:lnTo>
                  <a:lnTo>
                    <a:pt x="512" y="265"/>
                  </a:lnTo>
                  <a:lnTo>
                    <a:pt x="507" y="214"/>
                  </a:lnTo>
                  <a:lnTo>
                    <a:pt x="508" y="216"/>
                  </a:lnTo>
                  <a:lnTo>
                    <a:pt x="493" y="168"/>
                  </a:lnTo>
                  <a:lnTo>
                    <a:pt x="493" y="169"/>
                  </a:lnTo>
                  <a:lnTo>
                    <a:pt x="469" y="125"/>
                  </a:lnTo>
                  <a:lnTo>
                    <a:pt x="470" y="127"/>
                  </a:lnTo>
                  <a:lnTo>
                    <a:pt x="439" y="89"/>
                  </a:lnTo>
                  <a:lnTo>
                    <a:pt x="440" y="90"/>
                  </a:lnTo>
                  <a:lnTo>
                    <a:pt x="402" y="59"/>
                  </a:lnTo>
                  <a:lnTo>
                    <a:pt x="404" y="59"/>
                  </a:lnTo>
                  <a:lnTo>
                    <a:pt x="361" y="35"/>
                  </a:lnTo>
                  <a:lnTo>
                    <a:pt x="362" y="36"/>
                  </a:lnTo>
                  <a:lnTo>
                    <a:pt x="314" y="21"/>
                  </a:lnTo>
                  <a:lnTo>
                    <a:pt x="316" y="21"/>
                  </a:lnTo>
                  <a:lnTo>
                    <a:pt x="264" y="16"/>
                  </a:lnTo>
                  <a:lnTo>
                    <a:pt x="265" y="16"/>
                  </a:lnTo>
                  <a:lnTo>
                    <a:pt x="214" y="21"/>
                  </a:lnTo>
                  <a:lnTo>
                    <a:pt x="216" y="21"/>
                  </a:lnTo>
                  <a:lnTo>
                    <a:pt x="168" y="36"/>
                  </a:lnTo>
                  <a:lnTo>
                    <a:pt x="169" y="35"/>
                  </a:lnTo>
                  <a:lnTo>
                    <a:pt x="125" y="59"/>
                  </a:lnTo>
                  <a:lnTo>
                    <a:pt x="127" y="59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59" y="127"/>
                  </a:lnTo>
                  <a:lnTo>
                    <a:pt x="59" y="125"/>
                  </a:lnTo>
                  <a:lnTo>
                    <a:pt x="35" y="169"/>
                  </a:lnTo>
                  <a:lnTo>
                    <a:pt x="36" y="168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16" y="265"/>
                  </a:lnTo>
                  <a:lnTo>
                    <a:pt x="16" y="264"/>
                  </a:lnTo>
                  <a:lnTo>
                    <a:pt x="21" y="3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377" y="1585"/>
              <a:ext cx="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01" name="Freeform 37"/>
            <p:cNvSpPr>
              <a:spLocks/>
            </p:cNvSpPr>
            <p:nvPr/>
          </p:nvSpPr>
          <p:spPr bwMode="auto">
            <a:xfrm>
              <a:off x="1715" y="1543"/>
              <a:ext cx="171" cy="175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0" y="256"/>
                </a:cxn>
                <a:cxn ang="0">
                  <a:pos x="0" y="256"/>
                </a:cxn>
              </a:cxnLst>
              <a:rect l="0" t="0" r="r" b="b"/>
              <a:pathLst>
                <a:path w="512" h="512">
                  <a:moveTo>
                    <a:pt x="0" y="256"/>
                  </a:moveTo>
                  <a:cubicBezTo>
                    <a:pt x="0" y="115"/>
                    <a:pt x="115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256" y="0"/>
                  </a:lnTo>
                  <a:cubicBezTo>
                    <a:pt x="398" y="0"/>
                    <a:pt x="512" y="115"/>
                    <a:pt x="512" y="256"/>
                  </a:cubicBezTo>
                  <a:cubicBezTo>
                    <a:pt x="512" y="256"/>
                    <a:pt x="512" y="256"/>
                    <a:pt x="512" y="256"/>
                  </a:cubicBezTo>
                  <a:lnTo>
                    <a:pt x="512" y="256"/>
                  </a:lnTo>
                  <a:cubicBezTo>
                    <a:pt x="512" y="398"/>
                    <a:pt x="398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lnTo>
                    <a:pt x="256" y="512"/>
                  </a:lnTo>
                  <a:cubicBezTo>
                    <a:pt x="115" y="512"/>
                    <a:pt x="0" y="398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01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2" name="Freeform 38"/>
            <p:cNvSpPr>
              <a:spLocks noEditPoints="1"/>
            </p:cNvSpPr>
            <p:nvPr/>
          </p:nvSpPr>
          <p:spPr bwMode="auto">
            <a:xfrm>
              <a:off x="1712" y="1541"/>
              <a:ext cx="177" cy="180"/>
            </a:xfrm>
            <a:custGeom>
              <a:avLst/>
              <a:gdLst/>
              <a:ahLst/>
              <a:cxnLst>
                <a:cxn ang="0">
                  <a:pos x="5" y="213"/>
                </a:cxn>
                <a:cxn ang="0">
                  <a:pos x="21" y="162"/>
                </a:cxn>
                <a:cxn ang="0">
                  <a:pos x="77" y="78"/>
                </a:cxn>
                <a:cxn ang="0">
                  <a:pos x="118" y="45"/>
                </a:cxn>
                <a:cxn ang="0">
                  <a:pos x="211" y="6"/>
                </a:cxn>
                <a:cxn ang="0">
                  <a:pos x="265" y="0"/>
                </a:cxn>
                <a:cxn ang="0">
                  <a:pos x="367" y="21"/>
                </a:cxn>
                <a:cxn ang="0">
                  <a:pos x="413" y="46"/>
                </a:cxn>
                <a:cxn ang="0">
                  <a:pos x="483" y="116"/>
                </a:cxn>
                <a:cxn ang="0">
                  <a:pos x="508" y="163"/>
                </a:cxn>
                <a:cxn ang="0">
                  <a:pos x="528" y="264"/>
                </a:cxn>
                <a:cxn ang="0">
                  <a:pos x="523" y="319"/>
                </a:cxn>
                <a:cxn ang="0">
                  <a:pos x="483" y="411"/>
                </a:cxn>
                <a:cxn ang="0">
                  <a:pos x="451" y="452"/>
                </a:cxn>
                <a:cxn ang="0">
                  <a:pos x="368" y="507"/>
                </a:cxn>
                <a:cxn ang="0">
                  <a:pos x="317" y="523"/>
                </a:cxn>
                <a:cxn ang="0">
                  <a:pos x="213" y="523"/>
                </a:cxn>
                <a:cxn ang="0">
                  <a:pos x="162" y="507"/>
                </a:cxn>
                <a:cxn ang="0">
                  <a:pos x="78" y="452"/>
                </a:cxn>
                <a:cxn ang="0">
                  <a:pos x="45" y="411"/>
                </a:cxn>
                <a:cxn ang="0">
                  <a:pos x="6" y="319"/>
                </a:cxn>
                <a:cxn ang="0">
                  <a:pos x="21" y="316"/>
                </a:cxn>
                <a:cxn ang="0">
                  <a:pos x="35" y="361"/>
                </a:cxn>
                <a:cxn ang="0">
                  <a:pos x="90" y="440"/>
                </a:cxn>
                <a:cxn ang="0">
                  <a:pos x="125" y="469"/>
                </a:cxn>
                <a:cxn ang="0">
                  <a:pos x="216" y="508"/>
                </a:cxn>
                <a:cxn ang="0">
                  <a:pos x="264" y="512"/>
                </a:cxn>
                <a:cxn ang="0">
                  <a:pos x="362" y="493"/>
                </a:cxn>
                <a:cxn ang="0">
                  <a:pos x="402" y="470"/>
                </a:cxn>
                <a:cxn ang="0">
                  <a:pos x="470" y="402"/>
                </a:cxn>
                <a:cxn ang="0">
                  <a:pos x="493" y="362"/>
                </a:cxn>
                <a:cxn ang="0">
                  <a:pos x="512" y="264"/>
                </a:cxn>
                <a:cxn ang="0">
                  <a:pos x="508" y="216"/>
                </a:cxn>
                <a:cxn ang="0">
                  <a:pos x="469" y="125"/>
                </a:cxn>
                <a:cxn ang="0">
                  <a:pos x="440" y="90"/>
                </a:cxn>
                <a:cxn ang="0">
                  <a:pos x="361" y="35"/>
                </a:cxn>
                <a:cxn ang="0">
                  <a:pos x="316" y="21"/>
                </a:cxn>
                <a:cxn ang="0">
                  <a:pos x="214" y="21"/>
                </a:cxn>
                <a:cxn ang="0">
                  <a:pos x="169" y="35"/>
                </a:cxn>
                <a:cxn ang="0">
                  <a:pos x="89" y="90"/>
                </a:cxn>
                <a:cxn ang="0">
                  <a:pos x="59" y="125"/>
                </a:cxn>
                <a:cxn ang="0">
                  <a:pos x="21" y="216"/>
                </a:cxn>
                <a:cxn ang="0">
                  <a:pos x="16" y="264"/>
                </a:cxn>
              </a:cxnLst>
              <a:rect l="0" t="0" r="r" b="b"/>
              <a:pathLst>
                <a:path w="528" h="528">
                  <a:moveTo>
                    <a:pt x="0" y="265"/>
                  </a:moveTo>
                  <a:cubicBezTo>
                    <a:pt x="0" y="265"/>
                    <a:pt x="0" y="264"/>
                    <a:pt x="0" y="264"/>
                  </a:cubicBezTo>
                  <a:lnTo>
                    <a:pt x="5" y="213"/>
                  </a:lnTo>
                  <a:cubicBezTo>
                    <a:pt x="6" y="212"/>
                    <a:pt x="6" y="212"/>
                    <a:pt x="6" y="211"/>
                  </a:cubicBezTo>
                  <a:lnTo>
                    <a:pt x="21" y="163"/>
                  </a:lnTo>
                  <a:cubicBezTo>
                    <a:pt x="21" y="163"/>
                    <a:pt x="21" y="162"/>
                    <a:pt x="21" y="162"/>
                  </a:cubicBezTo>
                  <a:lnTo>
                    <a:pt x="45" y="118"/>
                  </a:lnTo>
                  <a:cubicBezTo>
                    <a:pt x="46" y="117"/>
                    <a:pt x="46" y="117"/>
                    <a:pt x="46" y="116"/>
                  </a:cubicBezTo>
                  <a:lnTo>
                    <a:pt x="77" y="78"/>
                  </a:lnTo>
                  <a:cubicBezTo>
                    <a:pt x="78" y="78"/>
                    <a:pt x="78" y="78"/>
                    <a:pt x="78" y="77"/>
                  </a:cubicBezTo>
                  <a:lnTo>
                    <a:pt x="116" y="46"/>
                  </a:lnTo>
                  <a:cubicBezTo>
                    <a:pt x="117" y="46"/>
                    <a:pt x="117" y="46"/>
                    <a:pt x="118" y="45"/>
                  </a:cubicBezTo>
                  <a:lnTo>
                    <a:pt x="162" y="21"/>
                  </a:lnTo>
                  <a:cubicBezTo>
                    <a:pt x="162" y="21"/>
                    <a:pt x="163" y="21"/>
                    <a:pt x="163" y="21"/>
                  </a:cubicBezTo>
                  <a:lnTo>
                    <a:pt x="211" y="6"/>
                  </a:lnTo>
                  <a:cubicBezTo>
                    <a:pt x="212" y="6"/>
                    <a:pt x="212" y="6"/>
                    <a:pt x="213" y="5"/>
                  </a:cubicBezTo>
                  <a:lnTo>
                    <a:pt x="264" y="0"/>
                  </a:lnTo>
                  <a:cubicBezTo>
                    <a:pt x="264" y="0"/>
                    <a:pt x="265" y="0"/>
                    <a:pt x="265" y="0"/>
                  </a:cubicBezTo>
                  <a:lnTo>
                    <a:pt x="317" y="5"/>
                  </a:lnTo>
                  <a:cubicBezTo>
                    <a:pt x="318" y="6"/>
                    <a:pt x="318" y="6"/>
                    <a:pt x="319" y="6"/>
                  </a:cubicBezTo>
                  <a:lnTo>
                    <a:pt x="367" y="21"/>
                  </a:lnTo>
                  <a:cubicBezTo>
                    <a:pt x="367" y="21"/>
                    <a:pt x="368" y="21"/>
                    <a:pt x="368" y="21"/>
                  </a:cubicBezTo>
                  <a:lnTo>
                    <a:pt x="411" y="45"/>
                  </a:lnTo>
                  <a:cubicBezTo>
                    <a:pt x="412" y="46"/>
                    <a:pt x="412" y="46"/>
                    <a:pt x="413" y="46"/>
                  </a:cubicBezTo>
                  <a:lnTo>
                    <a:pt x="451" y="77"/>
                  </a:lnTo>
                  <a:cubicBezTo>
                    <a:pt x="451" y="78"/>
                    <a:pt x="451" y="78"/>
                    <a:pt x="452" y="78"/>
                  </a:cubicBezTo>
                  <a:lnTo>
                    <a:pt x="483" y="116"/>
                  </a:lnTo>
                  <a:cubicBezTo>
                    <a:pt x="483" y="117"/>
                    <a:pt x="483" y="117"/>
                    <a:pt x="483" y="118"/>
                  </a:cubicBezTo>
                  <a:lnTo>
                    <a:pt x="507" y="162"/>
                  </a:lnTo>
                  <a:cubicBezTo>
                    <a:pt x="508" y="162"/>
                    <a:pt x="508" y="163"/>
                    <a:pt x="508" y="163"/>
                  </a:cubicBezTo>
                  <a:lnTo>
                    <a:pt x="523" y="211"/>
                  </a:lnTo>
                  <a:cubicBezTo>
                    <a:pt x="523" y="212"/>
                    <a:pt x="523" y="212"/>
                    <a:pt x="523" y="213"/>
                  </a:cubicBezTo>
                  <a:lnTo>
                    <a:pt x="528" y="264"/>
                  </a:lnTo>
                  <a:cubicBezTo>
                    <a:pt x="528" y="264"/>
                    <a:pt x="528" y="265"/>
                    <a:pt x="528" y="265"/>
                  </a:cubicBezTo>
                  <a:lnTo>
                    <a:pt x="523" y="317"/>
                  </a:lnTo>
                  <a:cubicBezTo>
                    <a:pt x="523" y="318"/>
                    <a:pt x="523" y="318"/>
                    <a:pt x="523" y="319"/>
                  </a:cubicBezTo>
                  <a:lnTo>
                    <a:pt x="508" y="367"/>
                  </a:lnTo>
                  <a:cubicBezTo>
                    <a:pt x="508" y="367"/>
                    <a:pt x="508" y="368"/>
                    <a:pt x="507" y="368"/>
                  </a:cubicBezTo>
                  <a:lnTo>
                    <a:pt x="483" y="411"/>
                  </a:lnTo>
                  <a:cubicBezTo>
                    <a:pt x="483" y="412"/>
                    <a:pt x="483" y="412"/>
                    <a:pt x="483" y="413"/>
                  </a:cubicBezTo>
                  <a:lnTo>
                    <a:pt x="452" y="451"/>
                  </a:lnTo>
                  <a:cubicBezTo>
                    <a:pt x="451" y="451"/>
                    <a:pt x="451" y="451"/>
                    <a:pt x="451" y="452"/>
                  </a:cubicBezTo>
                  <a:lnTo>
                    <a:pt x="413" y="483"/>
                  </a:lnTo>
                  <a:cubicBezTo>
                    <a:pt x="412" y="483"/>
                    <a:pt x="412" y="483"/>
                    <a:pt x="411" y="483"/>
                  </a:cubicBezTo>
                  <a:lnTo>
                    <a:pt x="368" y="507"/>
                  </a:lnTo>
                  <a:cubicBezTo>
                    <a:pt x="368" y="508"/>
                    <a:pt x="367" y="508"/>
                    <a:pt x="367" y="508"/>
                  </a:cubicBezTo>
                  <a:lnTo>
                    <a:pt x="319" y="523"/>
                  </a:lnTo>
                  <a:cubicBezTo>
                    <a:pt x="318" y="523"/>
                    <a:pt x="318" y="523"/>
                    <a:pt x="317" y="523"/>
                  </a:cubicBezTo>
                  <a:lnTo>
                    <a:pt x="265" y="528"/>
                  </a:lnTo>
                  <a:cubicBezTo>
                    <a:pt x="265" y="528"/>
                    <a:pt x="264" y="528"/>
                    <a:pt x="264" y="528"/>
                  </a:cubicBezTo>
                  <a:lnTo>
                    <a:pt x="213" y="523"/>
                  </a:lnTo>
                  <a:cubicBezTo>
                    <a:pt x="212" y="523"/>
                    <a:pt x="212" y="523"/>
                    <a:pt x="211" y="523"/>
                  </a:cubicBezTo>
                  <a:lnTo>
                    <a:pt x="163" y="508"/>
                  </a:lnTo>
                  <a:cubicBezTo>
                    <a:pt x="163" y="508"/>
                    <a:pt x="162" y="508"/>
                    <a:pt x="162" y="507"/>
                  </a:cubicBezTo>
                  <a:lnTo>
                    <a:pt x="118" y="483"/>
                  </a:lnTo>
                  <a:cubicBezTo>
                    <a:pt x="117" y="483"/>
                    <a:pt x="117" y="483"/>
                    <a:pt x="116" y="483"/>
                  </a:cubicBezTo>
                  <a:lnTo>
                    <a:pt x="78" y="452"/>
                  </a:lnTo>
                  <a:cubicBezTo>
                    <a:pt x="78" y="451"/>
                    <a:pt x="78" y="451"/>
                    <a:pt x="77" y="451"/>
                  </a:cubicBezTo>
                  <a:lnTo>
                    <a:pt x="46" y="413"/>
                  </a:lnTo>
                  <a:cubicBezTo>
                    <a:pt x="46" y="412"/>
                    <a:pt x="46" y="412"/>
                    <a:pt x="45" y="411"/>
                  </a:cubicBezTo>
                  <a:lnTo>
                    <a:pt x="21" y="368"/>
                  </a:lnTo>
                  <a:cubicBezTo>
                    <a:pt x="21" y="368"/>
                    <a:pt x="21" y="367"/>
                    <a:pt x="21" y="367"/>
                  </a:cubicBezTo>
                  <a:lnTo>
                    <a:pt x="6" y="319"/>
                  </a:lnTo>
                  <a:cubicBezTo>
                    <a:pt x="6" y="318"/>
                    <a:pt x="6" y="318"/>
                    <a:pt x="5" y="317"/>
                  </a:cubicBezTo>
                  <a:lnTo>
                    <a:pt x="0" y="265"/>
                  </a:lnTo>
                  <a:close/>
                  <a:moveTo>
                    <a:pt x="21" y="316"/>
                  </a:moveTo>
                  <a:lnTo>
                    <a:pt x="21" y="314"/>
                  </a:lnTo>
                  <a:lnTo>
                    <a:pt x="36" y="362"/>
                  </a:lnTo>
                  <a:lnTo>
                    <a:pt x="35" y="361"/>
                  </a:lnTo>
                  <a:lnTo>
                    <a:pt x="59" y="404"/>
                  </a:lnTo>
                  <a:lnTo>
                    <a:pt x="59" y="402"/>
                  </a:lnTo>
                  <a:lnTo>
                    <a:pt x="90" y="440"/>
                  </a:lnTo>
                  <a:lnTo>
                    <a:pt x="89" y="439"/>
                  </a:lnTo>
                  <a:lnTo>
                    <a:pt x="127" y="470"/>
                  </a:lnTo>
                  <a:lnTo>
                    <a:pt x="125" y="469"/>
                  </a:lnTo>
                  <a:lnTo>
                    <a:pt x="169" y="493"/>
                  </a:lnTo>
                  <a:lnTo>
                    <a:pt x="168" y="493"/>
                  </a:lnTo>
                  <a:lnTo>
                    <a:pt x="216" y="508"/>
                  </a:lnTo>
                  <a:lnTo>
                    <a:pt x="214" y="507"/>
                  </a:lnTo>
                  <a:lnTo>
                    <a:pt x="265" y="512"/>
                  </a:lnTo>
                  <a:lnTo>
                    <a:pt x="264" y="512"/>
                  </a:lnTo>
                  <a:lnTo>
                    <a:pt x="316" y="507"/>
                  </a:lnTo>
                  <a:lnTo>
                    <a:pt x="314" y="508"/>
                  </a:lnTo>
                  <a:lnTo>
                    <a:pt x="362" y="493"/>
                  </a:lnTo>
                  <a:lnTo>
                    <a:pt x="361" y="493"/>
                  </a:lnTo>
                  <a:lnTo>
                    <a:pt x="404" y="469"/>
                  </a:lnTo>
                  <a:lnTo>
                    <a:pt x="402" y="470"/>
                  </a:lnTo>
                  <a:lnTo>
                    <a:pt x="440" y="439"/>
                  </a:lnTo>
                  <a:lnTo>
                    <a:pt x="439" y="440"/>
                  </a:lnTo>
                  <a:lnTo>
                    <a:pt x="470" y="402"/>
                  </a:lnTo>
                  <a:lnTo>
                    <a:pt x="469" y="404"/>
                  </a:lnTo>
                  <a:lnTo>
                    <a:pt x="493" y="361"/>
                  </a:lnTo>
                  <a:lnTo>
                    <a:pt x="493" y="362"/>
                  </a:lnTo>
                  <a:lnTo>
                    <a:pt x="508" y="314"/>
                  </a:lnTo>
                  <a:lnTo>
                    <a:pt x="507" y="316"/>
                  </a:lnTo>
                  <a:lnTo>
                    <a:pt x="512" y="264"/>
                  </a:lnTo>
                  <a:lnTo>
                    <a:pt x="512" y="265"/>
                  </a:lnTo>
                  <a:lnTo>
                    <a:pt x="507" y="214"/>
                  </a:lnTo>
                  <a:lnTo>
                    <a:pt x="508" y="216"/>
                  </a:lnTo>
                  <a:lnTo>
                    <a:pt x="493" y="168"/>
                  </a:lnTo>
                  <a:lnTo>
                    <a:pt x="493" y="169"/>
                  </a:lnTo>
                  <a:lnTo>
                    <a:pt x="469" y="125"/>
                  </a:lnTo>
                  <a:lnTo>
                    <a:pt x="470" y="127"/>
                  </a:lnTo>
                  <a:lnTo>
                    <a:pt x="439" y="89"/>
                  </a:lnTo>
                  <a:lnTo>
                    <a:pt x="440" y="90"/>
                  </a:lnTo>
                  <a:lnTo>
                    <a:pt x="402" y="59"/>
                  </a:lnTo>
                  <a:lnTo>
                    <a:pt x="404" y="59"/>
                  </a:lnTo>
                  <a:lnTo>
                    <a:pt x="361" y="35"/>
                  </a:lnTo>
                  <a:lnTo>
                    <a:pt x="362" y="36"/>
                  </a:lnTo>
                  <a:lnTo>
                    <a:pt x="314" y="21"/>
                  </a:lnTo>
                  <a:lnTo>
                    <a:pt x="316" y="21"/>
                  </a:lnTo>
                  <a:lnTo>
                    <a:pt x="264" y="16"/>
                  </a:lnTo>
                  <a:lnTo>
                    <a:pt x="265" y="16"/>
                  </a:lnTo>
                  <a:lnTo>
                    <a:pt x="214" y="21"/>
                  </a:lnTo>
                  <a:lnTo>
                    <a:pt x="216" y="21"/>
                  </a:lnTo>
                  <a:lnTo>
                    <a:pt x="168" y="36"/>
                  </a:lnTo>
                  <a:lnTo>
                    <a:pt x="169" y="35"/>
                  </a:lnTo>
                  <a:lnTo>
                    <a:pt x="125" y="59"/>
                  </a:lnTo>
                  <a:lnTo>
                    <a:pt x="127" y="59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59" y="127"/>
                  </a:lnTo>
                  <a:lnTo>
                    <a:pt x="59" y="125"/>
                  </a:lnTo>
                  <a:lnTo>
                    <a:pt x="35" y="169"/>
                  </a:lnTo>
                  <a:lnTo>
                    <a:pt x="36" y="168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16" y="265"/>
                  </a:lnTo>
                  <a:lnTo>
                    <a:pt x="16" y="264"/>
                  </a:lnTo>
                  <a:lnTo>
                    <a:pt x="21" y="3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1783" y="1584"/>
              <a:ext cx="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2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2004" y="1657"/>
              <a:ext cx="41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Times New Roman" pitchFamily="18" charset="0"/>
                </a:rPr>
                <a:t>JLQ SKU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05" name="Freeform 41"/>
            <p:cNvSpPr>
              <a:spLocks noEditPoints="1"/>
            </p:cNvSpPr>
            <p:nvPr/>
          </p:nvSpPr>
          <p:spPr bwMode="auto">
            <a:xfrm>
              <a:off x="1620" y="1702"/>
              <a:ext cx="358" cy="7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1034" y="60"/>
                </a:cxn>
                <a:cxn ang="0">
                  <a:pos x="1038" y="92"/>
                </a:cxn>
                <a:cxn ang="0">
                  <a:pos x="5" y="230"/>
                </a:cxn>
                <a:cxn ang="0">
                  <a:pos x="0" y="198"/>
                </a:cxn>
                <a:cxn ang="0">
                  <a:pos x="905" y="4"/>
                </a:cxn>
                <a:cxn ang="0">
                  <a:pos x="1067" y="71"/>
                </a:cxn>
                <a:cxn ang="0">
                  <a:pos x="929" y="179"/>
                </a:cxn>
                <a:cxn ang="0">
                  <a:pos x="906" y="176"/>
                </a:cxn>
                <a:cxn ang="0">
                  <a:pos x="909" y="154"/>
                </a:cxn>
                <a:cxn ang="0">
                  <a:pos x="1026" y="63"/>
                </a:cxn>
                <a:cxn ang="0">
                  <a:pos x="1030" y="90"/>
                </a:cxn>
                <a:cxn ang="0">
                  <a:pos x="893" y="33"/>
                </a:cxn>
                <a:cxn ang="0">
                  <a:pos x="884" y="12"/>
                </a:cxn>
                <a:cxn ang="0">
                  <a:pos x="905" y="4"/>
                </a:cxn>
              </a:cxnLst>
              <a:rect l="0" t="0" r="r" b="b"/>
              <a:pathLst>
                <a:path w="1067" h="230">
                  <a:moveTo>
                    <a:pt x="0" y="198"/>
                  </a:moveTo>
                  <a:lnTo>
                    <a:pt x="1034" y="60"/>
                  </a:lnTo>
                  <a:lnTo>
                    <a:pt x="1038" y="92"/>
                  </a:lnTo>
                  <a:lnTo>
                    <a:pt x="5" y="230"/>
                  </a:lnTo>
                  <a:lnTo>
                    <a:pt x="0" y="198"/>
                  </a:lnTo>
                  <a:close/>
                  <a:moveTo>
                    <a:pt x="905" y="4"/>
                  </a:moveTo>
                  <a:lnTo>
                    <a:pt x="1067" y="71"/>
                  </a:lnTo>
                  <a:lnTo>
                    <a:pt x="929" y="179"/>
                  </a:lnTo>
                  <a:cubicBezTo>
                    <a:pt x="922" y="185"/>
                    <a:pt x="912" y="183"/>
                    <a:pt x="906" y="176"/>
                  </a:cubicBezTo>
                  <a:cubicBezTo>
                    <a:pt x="901" y="169"/>
                    <a:pt x="902" y="159"/>
                    <a:pt x="909" y="154"/>
                  </a:cubicBezTo>
                  <a:lnTo>
                    <a:pt x="1026" y="63"/>
                  </a:lnTo>
                  <a:lnTo>
                    <a:pt x="1030" y="90"/>
                  </a:lnTo>
                  <a:lnTo>
                    <a:pt x="893" y="33"/>
                  </a:lnTo>
                  <a:cubicBezTo>
                    <a:pt x="885" y="30"/>
                    <a:pt x="881" y="21"/>
                    <a:pt x="884" y="12"/>
                  </a:cubicBezTo>
                  <a:cubicBezTo>
                    <a:pt x="888" y="4"/>
                    <a:pt x="897" y="0"/>
                    <a:pt x="905" y="4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3863" y="3920"/>
              <a:ext cx="1933" cy="245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7" name="Freeform 43"/>
            <p:cNvSpPr>
              <a:spLocks noEditPoints="1"/>
            </p:cNvSpPr>
            <p:nvPr/>
          </p:nvSpPr>
          <p:spPr bwMode="auto">
            <a:xfrm>
              <a:off x="3860" y="3917"/>
              <a:ext cx="1939" cy="25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5784" y="0"/>
                </a:cxn>
                <a:cxn ang="0">
                  <a:pos x="5792" y="8"/>
                </a:cxn>
                <a:cxn ang="0">
                  <a:pos x="5792" y="728"/>
                </a:cxn>
                <a:cxn ang="0">
                  <a:pos x="5784" y="736"/>
                </a:cxn>
                <a:cxn ang="0">
                  <a:pos x="8" y="736"/>
                </a:cxn>
                <a:cxn ang="0">
                  <a:pos x="0" y="728"/>
                </a:cxn>
                <a:cxn ang="0">
                  <a:pos x="0" y="8"/>
                </a:cxn>
                <a:cxn ang="0">
                  <a:pos x="16" y="728"/>
                </a:cxn>
                <a:cxn ang="0">
                  <a:pos x="8" y="720"/>
                </a:cxn>
                <a:cxn ang="0">
                  <a:pos x="5784" y="720"/>
                </a:cxn>
                <a:cxn ang="0">
                  <a:pos x="5776" y="728"/>
                </a:cxn>
                <a:cxn ang="0">
                  <a:pos x="5776" y="8"/>
                </a:cxn>
                <a:cxn ang="0">
                  <a:pos x="5784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728"/>
                </a:cxn>
              </a:cxnLst>
              <a:rect l="0" t="0" r="r" b="b"/>
              <a:pathLst>
                <a:path w="5792" h="73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5784" y="0"/>
                  </a:lnTo>
                  <a:cubicBezTo>
                    <a:pt x="5789" y="0"/>
                    <a:pt x="5792" y="4"/>
                    <a:pt x="5792" y="8"/>
                  </a:cubicBezTo>
                  <a:lnTo>
                    <a:pt x="5792" y="728"/>
                  </a:lnTo>
                  <a:cubicBezTo>
                    <a:pt x="5792" y="733"/>
                    <a:pt x="5789" y="736"/>
                    <a:pt x="5784" y="736"/>
                  </a:cubicBezTo>
                  <a:lnTo>
                    <a:pt x="8" y="736"/>
                  </a:lnTo>
                  <a:cubicBezTo>
                    <a:pt x="4" y="736"/>
                    <a:pt x="0" y="733"/>
                    <a:pt x="0" y="728"/>
                  </a:cubicBezTo>
                  <a:lnTo>
                    <a:pt x="0" y="8"/>
                  </a:lnTo>
                  <a:close/>
                  <a:moveTo>
                    <a:pt x="16" y="728"/>
                  </a:moveTo>
                  <a:lnTo>
                    <a:pt x="8" y="720"/>
                  </a:lnTo>
                  <a:lnTo>
                    <a:pt x="5784" y="720"/>
                  </a:lnTo>
                  <a:lnTo>
                    <a:pt x="5776" y="728"/>
                  </a:lnTo>
                  <a:lnTo>
                    <a:pt x="5776" y="8"/>
                  </a:lnTo>
                  <a:lnTo>
                    <a:pt x="5784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728"/>
                  </a:lnTo>
                  <a:close/>
                </a:path>
              </a:pathLst>
            </a:custGeom>
            <a:solidFill>
              <a:srgbClr val="94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3997" y="3950"/>
              <a:ext cx="1918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Use actual historical data to validate models with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3997" y="4048"/>
              <a:ext cx="98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discrete event simulation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386" y="3326"/>
              <a:ext cx="3370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11" name="Freeform 47"/>
            <p:cNvSpPr>
              <a:spLocks noEditPoints="1"/>
            </p:cNvSpPr>
            <p:nvPr/>
          </p:nvSpPr>
          <p:spPr bwMode="auto">
            <a:xfrm>
              <a:off x="384" y="3323"/>
              <a:ext cx="3374" cy="8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0072" y="0"/>
                </a:cxn>
                <a:cxn ang="0">
                  <a:pos x="10080" y="8"/>
                </a:cxn>
                <a:cxn ang="0">
                  <a:pos x="10080" y="2488"/>
                </a:cxn>
                <a:cxn ang="0">
                  <a:pos x="10072" y="2496"/>
                </a:cxn>
                <a:cxn ang="0">
                  <a:pos x="8" y="2496"/>
                </a:cxn>
                <a:cxn ang="0">
                  <a:pos x="0" y="2488"/>
                </a:cxn>
                <a:cxn ang="0">
                  <a:pos x="0" y="8"/>
                </a:cxn>
                <a:cxn ang="0">
                  <a:pos x="16" y="2488"/>
                </a:cxn>
                <a:cxn ang="0">
                  <a:pos x="8" y="2480"/>
                </a:cxn>
                <a:cxn ang="0">
                  <a:pos x="10072" y="2480"/>
                </a:cxn>
                <a:cxn ang="0">
                  <a:pos x="10064" y="2488"/>
                </a:cxn>
                <a:cxn ang="0">
                  <a:pos x="10064" y="8"/>
                </a:cxn>
                <a:cxn ang="0">
                  <a:pos x="1007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2488"/>
                </a:cxn>
              </a:cxnLst>
              <a:rect l="0" t="0" r="r" b="b"/>
              <a:pathLst>
                <a:path w="10080" h="249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0072" y="0"/>
                  </a:lnTo>
                  <a:cubicBezTo>
                    <a:pt x="10077" y="0"/>
                    <a:pt x="10080" y="4"/>
                    <a:pt x="10080" y="8"/>
                  </a:cubicBezTo>
                  <a:lnTo>
                    <a:pt x="10080" y="2488"/>
                  </a:lnTo>
                  <a:cubicBezTo>
                    <a:pt x="10080" y="2493"/>
                    <a:pt x="10077" y="2496"/>
                    <a:pt x="10072" y="2496"/>
                  </a:cubicBezTo>
                  <a:lnTo>
                    <a:pt x="8" y="2496"/>
                  </a:lnTo>
                  <a:cubicBezTo>
                    <a:pt x="4" y="2496"/>
                    <a:pt x="0" y="2493"/>
                    <a:pt x="0" y="2488"/>
                  </a:cubicBezTo>
                  <a:lnTo>
                    <a:pt x="0" y="8"/>
                  </a:lnTo>
                  <a:close/>
                  <a:moveTo>
                    <a:pt x="16" y="2488"/>
                  </a:moveTo>
                  <a:lnTo>
                    <a:pt x="8" y="2480"/>
                  </a:lnTo>
                  <a:lnTo>
                    <a:pt x="10072" y="2480"/>
                  </a:lnTo>
                  <a:lnTo>
                    <a:pt x="10064" y="2488"/>
                  </a:lnTo>
                  <a:lnTo>
                    <a:pt x="10064" y="8"/>
                  </a:lnTo>
                  <a:lnTo>
                    <a:pt x="1007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248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12" name="Rectangle 48"/>
            <p:cNvSpPr>
              <a:spLocks noChangeArrowheads="1"/>
            </p:cNvSpPr>
            <p:nvPr/>
          </p:nvSpPr>
          <p:spPr bwMode="auto">
            <a:xfrm>
              <a:off x="439" y="3370"/>
              <a:ext cx="17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ebdings" pitchFamily="18" charset="2"/>
                  <a:cs typeface="Times New Roman" pitchFamily="18" charset="0"/>
                </a:rPr>
                <a:t>4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3" name="Rectangle 49"/>
            <p:cNvSpPr>
              <a:spLocks noChangeArrowheads="1"/>
            </p:cNvSpPr>
            <p:nvPr/>
          </p:nvSpPr>
          <p:spPr bwMode="auto">
            <a:xfrm>
              <a:off x="573" y="3364"/>
              <a:ext cx="193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We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718" y="3364"/>
              <a:ext cx="32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arrived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5" name="Rectangle 51"/>
            <p:cNvSpPr>
              <a:spLocks noChangeArrowheads="1"/>
            </p:cNvSpPr>
            <p:nvPr/>
          </p:nvSpPr>
          <p:spPr bwMode="auto">
            <a:xfrm>
              <a:off x="1002" y="3364"/>
              <a:ext cx="2625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here by analyzing 14,000 Store SKUs, building 20 profiles from 256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6" name="Rectangle 52"/>
            <p:cNvSpPr>
              <a:spLocks noChangeArrowheads="1"/>
            </p:cNvSpPr>
            <p:nvPr/>
          </p:nvSpPr>
          <p:spPr bwMode="auto">
            <a:xfrm>
              <a:off x="573" y="3467"/>
              <a:ext cx="3048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combinations and conducting 30 million simulation trials to validate our models.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439" y="3598"/>
              <a:ext cx="17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ebdings" pitchFamily="18" charset="2"/>
                  <a:cs typeface="Times New Roman" pitchFamily="18" charset="0"/>
                </a:rPr>
                <a:t>4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573" y="3593"/>
              <a:ext cx="3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We have coded all the steps of our process and developed  a tool using SAS,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C#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439" y="3724"/>
              <a:ext cx="17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ebdings" pitchFamily="18" charset="2"/>
                  <a:cs typeface="Times New Roman" pitchFamily="18" charset="0"/>
                </a:rPr>
                <a:t>4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573" y="3718"/>
              <a:ext cx="28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We catch exceptions that are not handled by the tool and iteratively add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additional 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1" name="Rectangle 57"/>
            <p:cNvSpPr>
              <a:spLocks noChangeArrowheads="1"/>
            </p:cNvSpPr>
            <p:nvPr/>
          </p:nvSpPr>
          <p:spPr bwMode="auto">
            <a:xfrm>
              <a:off x="1005" y="3830"/>
              <a:ext cx="189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logic into the tool in order to minimize exceptions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2" name="Rectangle 58"/>
            <p:cNvSpPr>
              <a:spLocks noChangeArrowheads="1"/>
            </p:cNvSpPr>
            <p:nvPr/>
          </p:nvSpPr>
          <p:spPr bwMode="auto">
            <a:xfrm>
              <a:off x="439" y="3957"/>
              <a:ext cx="17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ebdings" pitchFamily="18" charset="2"/>
                  <a:cs typeface="Times New Roman" pitchFamily="18" charset="0"/>
                </a:rPr>
                <a:t>4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573" y="3951"/>
              <a:ext cx="30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Currently, the</a:t>
              </a:r>
              <a:r>
                <a:rPr lang="en-US" dirty="0" smtClean="0">
                  <a:solidFill>
                    <a:srgbClr val="000000"/>
                  </a:solidFill>
                  <a:latin typeface="Arial" pitchFamily="34" charset="0"/>
                </a:rPr>
                <a:t> client IT team is improving the scalability of these models and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00"/>
                  </a:solidFill>
                  <a:latin typeface="Arial" pitchFamily="34" charset="0"/>
                </a:rPr>
                <a:t>we are collaborating with the client to field-test these results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1897" y="1772"/>
              <a:ext cx="122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2 x 2 x 5 x 1 x 1 = 20 Profiles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6" name="Rectangle 62"/>
            <p:cNvSpPr>
              <a:spLocks noChangeArrowheads="1"/>
            </p:cNvSpPr>
            <p:nvPr/>
          </p:nvSpPr>
          <p:spPr bwMode="auto">
            <a:xfrm>
              <a:off x="2271" y="1914"/>
              <a:ext cx="11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2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7" name="Rectangle 63"/>
            <p:cNvSpPr>
              <a:spLocks noChangeArrowheads="1"/>
            </p:cNvSpPr>
            <p:nvPr/>
          </p:nvSpPr>
          <p:spPr bwMode="auto">
            <a:xfrm>
              <a:off x="2281" y="2107"/>
              <a:ext cx="1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2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8" name="Rectangle 64"/>
            <p:cNvSpPr>
              <a:spLocks noChangeArrowheads="1"/>
            </p:cNvSpPr>
            <p:nvPr/>
          </p:nvSpPr>
          <p:spPr bwMode="auto">
            <a:xfrm>
              <a:off x="2271" y="2327"/>
              <a:ext cx="11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5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29" name="Rectangle 65"/>
            <p:cNvSpPr>
              <a:spLocks noChangeArrowheads="1"/>
            </p:cNvSpPr>
            <p:nvPr/>
          </p:nvSpPr>
          <p:spPr bwMode="auto">
            <a:xfrm>
              <a:off x="2271" y="2548"/>
              <a:ext cx="9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2271" y="2762"/>
              <a:ext cx="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62531" name="Picture 6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38" y="1783"/>
              <a:ext cx="803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886" y="1781"/>
              <a:ext cx="868" cy="706"/>
              <a:chOff x="4886" y="1781"/>
              <a:chExt cx="868" cy="706"/>
            </a:xfrm>
          </p:grpSpPr>
          <p:pic>
            <p:nvPicPr>
              <p:cNvPr id="62532" name="Picture 6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1787"/>
                <a:ext cx="853" cy="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533" name="Freeform 69"/>
              <p:cNvSpPr>
                <a:spLocks noEditPoints="1"/>
              </p:cNvSpPr>
              <p:nvPr/>
            </p:nvSpPr>
            <p:spPr bwMode="auto">
              <a:xfrm>
                <a:off x="4886" y="1781"/>
                <a:ext cx="868" cy="7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68" y="0"/>
                  </a:cxn>
                  <a:cxn ang="0">
                    <a:pos x="868" y="706"/>
                  </a:cxn>
                  <a:cxn ang="0">
                    <a:pos x="0" y="706"/>
                  </a:cxn>
                  <a:cxn ang="0">
                    <a:pos x="0" y="0"/>
                  </a:cxn>
                  <a:cxn ang="0">
                    <a:pos x="5" y="703"/>
                  </a:cxn>
                  <a:cxn ang="0">
                    <a:pos x="2" y="700"/>
                  </a:cxn>
                  <a:cxn ang="0">
                    <a:pos x="865" y="700"/>
                  </a:cxn>
                  <a:cxn ang="0">
                    <a:pos x="863" y="703"/>
                  </a:cxn>
                  <a:cxn ang="0">
                    <a:pos x="863" y="3"/>
                  </a:cxn>
                  <a:cxn ang="0">
                    <a:pos x="865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5" y="703"/>
                  </a:cxn>
                </a:cxnLst>
                <a:rect l="0" t="0" r="r" b="b"/>
                <a:pathLst>
                  <a:path w="868" h="706">
                    <a:moveTo>
                      <a:pt x="0" y="0"/>
                    </a:moveTo>
                    <a:lnTo>
                      <a:pt x="868" y="0"/>
                    </a:lnTo>
                    <a:lnTo>
                      <a:pt x="868" y="706"/>
                    </a:lnTo>
                    <a:lnTo>
                      <a:pt x="0" y="706"/>
                    </a:lnTo>
                    <a:lnTo>
                      <a:pt x="0" y="0"/>
                    </a:lnTo>
                    <a:close/>
                    <a:moveTo>
                      <a:pt x="5" y="703"/>
                    </a:moveTo>
                    <a:lnTo>
                      <a:pt x="2" y="700"/>
                    </a:lnTo>
                    <a:lnTo>
                      <a:pt x="865" y="700"/>
                    </a:lnTo>
                    <a:lnTo>
                      <a:pt x="863" y="703"/>
                    </a:lnTo>
                    <a:lnTo>
                      <a:pt x="863" y="3"/>
                    </a:lnTo>
                    <a:lnTo>
                      <a:pt x="865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5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2536" name="Rectangle 72"/>
            <p:cNvSpPr>
              <a:spLocks noChangeArrowheads="1"/>
            </p:cNvSpPr>
            <p:nvPr/>
          </p:nvSpPr>
          <p:spPr bwMode="auto">
            <a:xfrm>
              <a:off x="4119" y="1611"/>
              <a:ext cx="56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Monte Carlo 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37" name="Rectangle 73"/>
            <p:cNvSpPr>
              <a:spLocks noChangeArrowheads="1"/>
            </p:cNvSpPr>
            <p:nvPr/>
          </p:nvSpPr>
          <p:spPr bwMode="auto">
            <a:xfrm>
              <a:off x="4151" y="1709"/>
              <a:ext cx="4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simulation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38" name="Rectangle 74"/>
            <p:cNvSpPr>
              <a:spLocks noChangeArrowheads="1"/>
            </p:cNvSpPr>
            <p:nvPr/>
          </p:nvSpPr>
          <p:spPr bwMode="auto">
            <a:xfrm>
              <a:off x="5090" y="1611"/>
              <a:ext cx="54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Overlapped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39" name="Rectangle 75"/>
            <p:cNvSpPr>
              <a:spLocks noChangeArrowheads="1"/>
            </p:cNvSpPr>
            <p:nvPr/>
          </p:nvSpPr>
          <p:spPr bwMode="auto">
            <a:xfrm>
              <a:off x="5069" y="1709"/>
              <a:ext cx="56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distributions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40" name="Freeform 76"/>
            <p:cNvSpPr>
              <a:spLocks noEditPoints="1"/>
            </p:cNvSpPr>
            <p:nvPr/>
          </p:nvSpPr>
          <p:spPr bwMode="auto">
            <a:xfrm>
              <a:off x="4846" y="1590"/>
              <a:ext cx="948" cy="9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2824" y="0"/>
                </a:cxn>
                <a:cxn ang="0">
                  <a:pos x="2832" y="8"/>
                </a:cxn>
                <a:cxn ang="0">
                  <a:pos x="2832" y="2680"/>
                </a:cxn>
                <a:cxn ang="0">
                  <a:pos x="2824" y="2688"/>
                </a:cxn>
                <a:cxn ang="0">
                  <a:pos x="8" y="2688"/>
                </a:cxn>
                <a:cxn ang="0">
                  <a:pos x="0" y="2680"/>
                </a:cxn>
                <a:cxn ang="0">
                  <a:pos x="0" y="8"/>
                </a:cxn>
                <a:cxn ang="0">
                  <a:pos x="16" y="2680"/>
                </a:cxn>
                <a:cxn ang="0">
                  <a:pos x="8" y="2672"/>
                </a:cxn>
                <a:cxn ang="0">
                  <a:pos x="2824" y="2672"/>
                </a:cxn>
                <a:cxn ang="0">
                  <a:pos x="2816" y="2680"/>
                </a:cxn>
                <a:cxn ang="0">
                  <a:pos x="2816" y="8"/>
                </a:cxn>
                <a:cxn ang="0">
                  <a:pos x="2824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2680"/>
                </a:cxn>
              </a:cxnLst>
              <a:rect l="0" t="0" r="r" b="b"/>
              <a:pathLst>
                <a:path w="2832" h="268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2824" y="0"/>
                  </a:lnTo>
                  <a:cubicBezTo>
                    <a:pt x="2829" y="0"/>
                    <a:pt x="2832" y="4"/>
                    <a:pt x="2832" y="8"/>
                  </a:cubicBezTo>
                  <a:lnTo>
                    <a:pt x="2832" y="2680"/>
                  </a:lnTo>
                  <a:cubicBezTo>
                    <a:pt x="2832" y="2685"/>
                    <a:pt x="2829" y="2688"/>
                    <a:pt x="2824" y="2688"/>
                  </a:cubicBezTo>
                  <a:lnTo>
                    <a:pt x="8" y="2688"/>
                  </a:lnTo>
                  <a:cubicBezTo>
                    <a:pt x="4" y="2688"/>
                    <a:pt x="0" y="2685"/>
                    <a:pt x="0" y="2680"/>
                  </a:cubicBezTo>
                  <a:lnTo>
                    <a:pt x="0" y="8"/>
                  </a:lnTo>
                  <a:close/>
                  <a:moveTo>
                    <a:pt x="16" y="2680"/>
                  </a:moveTo>
                  <a:lnTo>
                    <a:pt x="8" y="2672"/>
                  </a:lnTo>
                  <a:lnTo>
                    <a:pt x="2824" y="2672"/>
                  </a:lnTo>
                  <a:lnTo>
                    <a:pt x="2816" y="2680"/>
                  </a:lnTo>
                  <a:lnTo>
                    <a:pt x="2816" y="8"/>
                  </a:lnTo>
                  <a:lnTo>
                    <a:pt x="2824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2680"/>
                  </a:ln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41" name="Freeform 77"/>
            <p:cNvSpPr>
              <a:spLocks/>
            </p:cNvSpPr>
            <p:nvPr/>
          </p:nvSpPr>
          <p:spPr bwMode="auto">
            <a:xfrm>
              <a:off x="4730" y="1549"/>
              <a:ext cx="172" cy="17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0" y="256"/>
                </a:cxn>
                <a:cxn ang="0">
                  <a:pos x="0" y="256"/>
                </a:cxn>
              </a:cxnLst>
              <a:rect l="0" t="0" r="r" b="b"/>
              <a:pathLst>
                <a:path w="512" h="512">
                  <a:moveTo>
                    <a:pt x="0" y="256"/>
                  </a:moveTo>
                  <a:cubicBezTo>
                    <a:pt x="0" y="115"/>
                    <a:pt x="115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256" y="0"/>
                  </a:lnTo>
                  <a:cubicBezTo>
                    <a:pt x="398" y="0"/>
                    <a:pt x="512" y="115"/>
                    <a:pt x="512" y="256"/>
                  </a:cubicBezTo>
                  <a:cubicBezTo>
                    <a:pt x="512" y="256"/>
                    <a:pt x="512" y="256"/>
                    <a:pt x="512" y="256"/>
                  </a:cubicBezTo>
                  <a:lnTo>
                    <a:pt x="512" y="256"/>
                  </a:lnTo>
                  <a:cubicBezTo>
                    <a:pt x="512" y="398"/>
                    <a:pt x="398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lnTo>
                    <a:pt x="256" y="512"/>
                  </a:lnTo>
                  <a:cubicBezTo>
                    <a:pt x="115" y="512"/>
                    <a:pt x="0" y="398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01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42" name="Freeform 78"/>
            <p:cNvSpPr>
              <a:spLocks noEditPoints="1"/>
            </p:cNvSpPr>
            <p:nvPr/>
          </p:nvSpPr>
          <p:spPr bwMode="auto">
            <a:xfrm>
              <a:off x="4728" y="1546"/>
              <a:ext cx="176" cy="180"/>
            </a:xfrm>
            <a:custGeom>
              <a:avLst/>
              <a:gdLst/>
              <a:ahLst/>
              <a:cxnLst>
                <a:cxn ang="0">
                  <a:pos x="5" y="213"/>
                </a:cxn>
                <a:cxn ang="0">
                  <a:pos x="21" y="162"/>
                </a:cxn>
                <a:cxn ang="0">
                  <a:pos x="77" y="78"/>
                </a:cxn>
                <a:cxn ang="0">
                  <a:pos x="118" y="45"/>
                </a:cxn>
                <a:cxn ang="0">
                  <a:pos x="211" y="6"/>
                </a:cxn>
                <a:cxn ang="0">
                  <a:pos x="265" y="0"/>
                </a:cxn>
                <a:cxn ang="0">
                  <a:pos x="367" y="21"/>
                </a:cxn>
                <a:cxn ang="0">
                  <a:pos x="413" y="46"/>
                </a:cxn>
                <a:cxn ang="0">
                  <a:pos x="483" y="116"/>
                </a:cxn>
                <a:cxn ang="0">
                  <a:pos x="508" y="163"/>
                </a:cxn>
                <a:cxn ang="0">
                  <a:pos x="528" y="264"/>
                </a:cxn>
                <a:cxn ang="0">
                  <a:pos x="523" y="319"/>
                </a:cxn>
                <a:cxn ang="0">
                  <a:pos x="483" y="411"/>
                </a:cxn>
                <a:cxn ang="0">
                  <a:pos x="451" y="452"/>
                </a:cxn>
                <a:cxn ang="0">
                  <a:pos x="368" y="507"/>
                </a:cxn>
                <a:cxn ang="0">
                  <a:pos x="317" y="523"/>
                </a:cxn>
                <a:cxn ang="0">
                  <a:pos x="213" y="523"/>
                </a:cxn>
                <a:cxn ang="0">
                  <a:pos x="162" y="507"/>
                </a:cxn>
                <a:cxn ang="0">
                  <a:pos x="78" y="452"/>
                </a:cxn>
                <a:cxn ang="0">
                  <a:pos x="45" y="411"/>
                </a:cxn>
                <a:cxn ang="0">
                  <a:pos x="6" y="319"/>
                </a:cxn>
                <a:cxn ang="0">
                  <a:pos x="21" y="316"/>
                </a:cxn>
                <a:cxn ang="0">
                  <a:pos x="35" y="361"/>
                </a:cxn>
                <a:cxn ang="0">
                  <a:pos x="90" y="440"/>
                </a:cxn>
                <a:cxn ang="0">
                  <a:pos x="125" y="469"/>
                </a:cxn>
                <a:cxn ang="0">
                  <a:pos x="216" y="508"/>
                </a:cxn>
                <a:cxn ang="0">
                  <a:pos x="264" y="512"/>
                </a:cxn>
                <a:cxn ang="0">
                  <a:pos x="362" y="493"/>
                </a:cxn>
                <a:cxn ang="0">
                  <a:pos x="402" y="470"/>
                </a:cxn>
                <a:cxn ang="0">
                  <a:pos x="470" y="402"/>
                </a:cxn>
                <a:cxn ang="0">
                  <a:pos x="493" y="362"/>
                </a:cxn>
                <a:cxn ang="0">
                  <a:pos x="512" y="264"/>
                </a:cxn>
                <a:cxn ang="0">
                  <a:pos x="508" y="216"/>
                </a:cxn>
                <a:cxn ang="0">
                  <a:pos x="469" y="125"/>
                </a:cxn>
                <a:cxn ang="0">
                  <a:pos x="440" y="90"/>
                </a:cxn>
                <a:cxn ang="0">
                  <a:pos x="361" y="35"/>
                </a:cxn>
                <a:cxn ang="0">
                  <a:pos x="316" y="21"/>
                </a:cxn>
                <a:cxn ang="0">
                  <a:pos x="214" y="21"/>
                </a:cxn>
                <a:cxn ang="0">
                  <a:pos x="169" y="35"/>
                </a:cxn>
                <a:cxn ang="0">
                  <a:pos x="89" y="90"/>
                </a:cxn>
                <a:cxn ang="0">
                  <a:pos x="59" y="125"/>
                </a:cxn>
                <a:cxn ang="0">
                  <a:pos x="21" y="216"/>
                </a:cxn>
                <a:cxn ang="0">
                  <a:pos x="16" y="264"/>
                </a:cxn>
              </a:cxnLst>
              <a:rect l="0" t="0" r="r" b="b"/>
              <a:pathLst>
                <a:path w="528" h="528">
                  <a:moveTo>
                    <a:pt x="0" y="265"/>
                  </a:moveTo>
                  <a:cubicBezTo>
                    <a:pt x="0" y="265"/>
                    <a:pt x="0" y="264"/>
                    <a:pt x="0" y="264"/>
                  </a:cubicBezTo>
                  <a:lnTo>
                    <a:pt x="5" y="213"/>
                  </a:lnTo>
                  <a:cubicBezTo>
                    <a:pt x="6" y="212"/>
                    <a:pt x="6" y="212"/>
                    <a:pt x="6" y="211"/>
                  </a:cubicBezTo>
                  <a:lnTo>
                    <a:pt x="21" y="163"/>
                  </a:lnTo>
                  <a:cubicBezTo>
                    <a:pt x="21" y="163"/>
                    <a:pt x="21" y="162"/>
                    <a:pt x="21" y="162"/>
                  </a:cubicBezTo>
                  <a:lnTo>
                    <a:pt x="45" y="118"/>
                  </a:lnTo>
                  <a:cubicBezTo>
                    <a:pt x="46" y="117"/>
                    <a:pt x="46" y="117"/>
                    <a:pt x="46" y="116"/>
                  </a:cubicBezTo>
                  <a:lnTo>
                    <a:pt x="77" y="78"/>
                  </a:lnTo>
                  <a:cubicBezTo>
                    <a:pt x="78" y="78"/>
                    <a:pt x="78" y="78"/>
                    <a:pt x="78" y="77"/>
                  </a:cubicBezTo>
                  <a:lnTo>
                    <a:pt x="116" y="46"/>
                  </a:lnTo>
                  <a:cubicBezTo>
                    <a:pt x="117" y="46"/>
                    <a:pt x="117" y="46"/>
                    <a:pt x="118" y="45"/>
                  </a:cubicBezTo>
                  <a:lnTo>
                    <a:pt x="162" y="21"/>
                  </a:lnTo>
                  <a:cubicBezTo>
                    <a:pt x="162" y="21"/>
                    <a:pt x="163" y="21"/>
                    <a:pt x="163" y="21"/>
                  </a:cubicBezTo>
                  <a:lnTo>
                    <a:pt x="211" y="6"/>
                  </a:lnTo>
                  <a:cubicBezTo>
                    <a:pt x="212" y="6"/>
                    <a:pt x="212" y="6"/>
                    <a:pt x="213" y="5"/>
                  </a:cubicBezTo>
                  <a:lnTo>
                    <a:pt x="264" y="0"/>
                  </a:lnTo>
                  <a:cubicBezTo>
                    <a:pt x="264" y="0"/>
                    <a:pt x="265" y="0"/>
                    <a:pt x="265" y="0"/>
                  </a:cubicBezTo>
                  <a:lnTo>
                    <a:pt x="317" y="5"/>
                  </a:lnTo>
                  <a:cubicBezTo>
                    <a:pt x="318" y="6"/>
                    <a:pt x="318" y="6"/>
                    <a:pt x="319" y="6"/>
                  </a:cubicBezTo>
                  <a:lnTo>
                    <a:pt x="367" y="21"/>
                  </a:lnTo>
                  <a:cubicBezTo>
                    <a:pt x="367" y="21"/>
                    <a:pt x="368" y="21"/>
                    <a:pt x="368" y="21"/>
                  </a:cubicBezTo>
                  <a:lnTo>
                    <a:pt x="411" y="45"/>
                  </a:lnTo>
                  <a:cubicBezTo>
                    <a:pt x="412" y="46"/>
                    <a:pt x="412" y="46"/>
                    <a:pt x="413" y="46"/>
                  </a:cubicBezTo>
                  <a:lnTo>
                    <a:pt x="451" y="77"/>
                  </a:lnTo>
                  <a:cubicBezTo>
                    <a:pt x="451" y="78"/>
                    <a:pt x="451" y="78"/>
                    <a:pt x="452" y="78"/>
                  </a:cubicBezTo>
                  <a:lnTo>
                    <a:pt x="483" y="116"/>
                  </a:lnTo>
                  <a:cubicBezTo>
                    <a:pt x="483" y="117"/>
                    <a:pt x="483" y="117"/>
                    <a:pt x="483" y="118"/>
                  </a:cubicBezTo>
                  <a:lnTo>
                    <a:pt x="507" y="162"/>
                  </a:lnTo>
                  <a:cubicBezTo>
                    <a:pt x="508" y="162"/>
                    <a:pt x="508" y="163"/>
                    <a:pt x="508" y="163"/>
                  </a:cubicBezTo>
                  <a:lnTo>
                    <a:pt x="523" y="211"/>
                  </a:lnTo>
                  <a:cubicBezTo>
                    <a:pt x="523" y="212"/>
                    <a:pt x="523" y="212"/>
                    <a:pt x="523" y="213"/>
                  </a:cubicBezTo>
                  <a:lnTo>
                    <a:pt x="528" y="264"/>
                  </a:lnTo>
                  <a:cubicBezTo>
                    <a:pt x="528" y="264"/>
                    <a:pt x="528" y="265"/>
                    <a:pt x="528" y="265"/>
                  </a:cubicBezTo>
                  <a:lnTo>
                    <a:pt x="523" y="317"/>
                  </a:lnTo>
                  <a:cubicBezTo>
                    <a:pt x="523" y="318"/>
                    <a:pt x="523" y="318"/>
                    <a:pt x="523" y="319"/>
                  </a:cubicBezTo>
                  <a:lnTo>
                    <a:pt x="508" y="367"/>
                  </a:lnTo>
                  <a:cubicBezTo>
                    <a:pt x="508" y="367"/>
                    <a:pt x="508" y="368"/>
                    <a:pt x="507" y="368"/>
                  </a:cubicBezTo>
                  <a:lnTo>
                    <a:pt x="483" y="411"/>
                  </a:lnTo>
                  <a:cubicBezTo>
                    <a:pt x="483" y="412"/>
                    <a:pt x="483" y="412"/>
                    <a:pt x="483" y="413"/>
                  </a:cubicBezTo>
                  <a:lnTo>
                    <a:pt x="452" y="451"/>
                  </a:lnTo>
                  <a:cubicBezTo>
                    <a:pt x="451" y="451"/>
                    <a:pt x="451" y="451"/>
                    <a:pt x="451" y="452"/>
                  </a:cubicBezTo>
                  <a:lnTo>
                    <a:pt x="413" y="483"/>
                  </a:lnTo>
                  <a:cubicBezTo>
                    <a:pt x="412" y="483"/>
                    <a:pt x="412" y="483"/>
                    <a:pt x="411" y="483"/>
                  </a:cubicBezTo>
                  <a:lnTo>
                    <a:pt x="368" y="507"/>
                  </a:lnTo>
                  <a:cubicBezTo>
                    <a:pt x="368" y="508"/>
                    <a:pt x="367" y="508"/>
                    <a:pt x="367" y="508"/>
                  </a:cubicBezTo>
                  <a:lnTo>
                    <a:pt x="319" y="523"/>
                  </a:lnTo>
                  <a:cubicBezTo>
                    <a:pt x="318" y="523"/>
                    <a:pt x="318" y="523"/>
                    <a:pt x="317" y="523"/>
                  </a:cubicBezTo>
                  <a:lnTo>
                    <a:pt x="265" y="528"/>
                  </a:lnTo>
                  <a:cubicBezTo>
                    <a:pt x="265" y="528"/>
                    <a:pt x="264" y="528"/>
                    <a:pt x="264" y="528"/>
                  </a:cubicBezTo>
                  <a:lnTo>
                    <a:pt x="213" y="523"/>
                  </a:lnTo>
                  <a:cubicBezTo>
                    <a:pt x="212" y="523"/>
                    <a:pt x="212" y="523"/>
                    <a:pt x="211" y="523"/>
                  </a:cubicBezTo>
                  <a:lnTo>
                    <a:pt x="163" y="508"/>
                  </a:lnTo>
                  <a:cubicBezTo>
                    <a:pt x="163" y="508"/>
                    <a:pt x="162" y="508"/>
                    <a:pt x="162" y="507"/>
                  </a:cubicBezTo>
                  <a:lnTo>
                    <a:pt x="118" y="483"/>
                  </a:lnTo>
                  <a:cubicBezTo>
                    <a:pt x="117" y="483"/>
                    <a:pt x="117" y="483"/>
                    <a:pt x="116" y="483"/>
                  </a:cubicBezTo>
                  <a:lnTo>
                    <a:pt x="78" y="452"/>
                  </a:lnTo>
                  <a:cubicBezTo>
                    <a:pt x="78" y="451"/>
                    <a:pt x="78" y="451"/>
                    <a:pt x="77" y="451"/>
                  </a:cubicBezTo>
                  <a:lnTo>
                    <a:pt x="46" y="413"/>
                  </a:lnTo>
                  <a:cubicBezTo>
                    <a:pt x="46" y="412"/>
                    <a:pt x="46" y="412"/>
                    <a:pt x="45" y="411"/>
                  </a:cubicBezTo>
                  <a:lnTo>
                    <a:pt x="21" y="368"/>
                  </a:lnTo>
                  <a:cubicBezTo>
                    <a:pt x="21" y="368"/>
                    <a:pt x="21" y="367"/>
                    <a:pt x="21" y="367"/>
                  </a:cubicBezTo>
                  <a:lnTo>
                    <a:pt x="6" y="319"/>
                  </a:lnTo>
                  <a:cubicBezTo>
                    <a:pt x="6" y="318"/>
                    <a:pt x="6" y="318"/>
                    <a:pt x="5" y="317"/>
                  </a:cubicBezTo>
                  <a:lnTo>
                    <a:pt x="0" y="265"/>
                  </a:lnTo>
                  <a:close/>
                  <a:moveTo>
                    <a:pt x="21" y="316"/>
                  </a:moveTo>
                  <a:lnTo>
                    <a:pt x="21" y="314"/>
                  </a:lnTo>
                  <a:lnTo>
                    <a:pt x="36" y="362"/>
                  </a:lnTo>
                  <a:lnTo>
                    <a:pt x="35" y="361"/>
                  </a:lnTo>
                  <a:lnTo>
                    <a:pt x="59" y="404"/>
                  </a:lnTo>
                  <a:lnTo>
                    <a:pt x="59" y="402"/>
                  </a:lnTo>
                  <a:lnTo>
                    <a:pt x="90" y="440"/>
                  </a:lnTo>
                  <a:lnTo>
                    <a:pt x="89" y="439"/>
                  </a:lnTo>
                  <a:lnTo>
                    <a:pt x="127" y="470"/>
                  </a:lnTo>
                  <a:lnTo>
                    <a:pt x="125" y="469"/>
                  </a:lnTo>
                  <a:lnTo>
                    <a:pt x="169" y="493"/>
                  </a:lnTo>
                  <a:lnTo>
                    <a:pt x="168" y="493"/>
                  </a:lnTo>
                  <a:lnTo>
                    <a:pt x="216" y="508"/>
                  </a:lnTo>
                  <a:lnTo>
                    <a:pt x="214" y="507"/>
                  </a:lnTo>
                  <a:lnTo>
                    <a:pt x="265" y="512"/>
                  </a:lnTo>
                  <a:lnTo>
                    <a:pt x="264" y="512"/>
                  </a:lnTo>
                  <a:lnTo>
                    <a:pt x="316" y="507"/>
                  </a:lnTo>
                  <a:lnTo>
                    <a:pt x="314" y="508"/>
                  </a:lnTo>
                  <a:lnTo>
                    <a:pt x="362" y="493"/>
                  </a:lnTo>
                  <a:lnTo>
                    <a:pt x="361" y="493"/>
                  </a:lnTo>
                  <a:lnTo>
                    <a:pt x="404" y="469"/>
                  </a:lnTo>
                  <a:lnTo>
                    <a:pt x="402" y="470"/>
                  </a:lnTo>
                  <a:lnTo>
                    <a:pt x="440" y="439"/>
                  </a:lnTo>
                  <a:lnTo>
                    <a:pt x="439" y="440"/>
                  </a:lnTo>
                  <a:lnTo>
                    <a:pt x="470" y="402"/>
                  </a:lnTo>
                  <a:lnTo>
                    <a:pt x="469" y="404"/>
                  </a:lnTo>
                  <a:lnTo>
                    <a:pt x="493" y="361"/>
                  </a:lnTo>
                  <a:lnTo>
                    <a:pt x="493" y="362"/>
                  </a:lnTo>
                  <a:lnTo>
                    <a:pt x="508" y="314"/>
                  </a:lnTo>
                  <a:lnTo>
                    <a:pt x="507" y="316"/>
                  </a:lnTo>
                  <a:lnTo>
                    <a:pt x="512" y="264"/>
                  </a:lnTo>
                  <a:lnTo>
                    <a:pt x="512" y="265"/>
                  </a:lnTo>
                  <a:lnTo>
                    <a:pt x="507" y="214"/>
                  </a:lnTo>
                  <a:lnTo>
                    <a:pt x="508" y="216"/>
                  </a:lnTo>
                  <a:lnTo>
                    <a:pt x="493" y="168"/>
                  </a:lnTo>
                  <a:lnTo>
                    <a:pt x="493" y="169"/>
                  </a:lnTo>
                  <a:lnTo>
                    <a:pt x="469" y="125"/>
                  </a:lnTo>
                  <a:lnTo>
                    <a:pt x="470" y="127"/>
                  </a:lnTo>
                  <a:lnTo>
                    <a:pt x="439" y="89"/>
                  </a:lnTo>
                  <a:lnTo>
                    <a:pt x="440" y="90"/>
                  </a:lnTo>
                  <a:lnTo>
                    <a:pt x="402" y="59"/>
                  </a:lnTo>
                  <a:lnTo>
                    <a:pt x="404" y="59"/>
                  </a:lnTo>
                  <a:lnTo>
                    <a:pt x="361" y="35"/>
                  </a:lnTo>
                  <a:lnTo>
                    <a:pt x="362" y="36"/>
                  </a:lnTo>
                  <a:lnTo>
                    <a:pt x="314" y="21"/>
                  </a:lnTo>
                  <a:lnTo>
                    <a:pt x="316" y="21"/>
                  </a:lnTo>
                  <a:lnTo>
                    <a:pt x="264" y="16"/>
                  </a:lnTo>
                  <a:lnTo>
                    <a:pt x="265" y="16"/>
                  </a:lnTo>
                  <a:lnTo>
                    <a:pt x="214" y="21"/>
                  </a:lnTo>
                  <a:lnTo>
                    <a:pt x="216" y="21"/>
                  </a:lnTo>
                  <a:lnTo>
                    <a:pt x="168" y="36"/>
                  </a:lnTo>
                  <a:lnTo>
                    <a:pt x="169" y="35"/>
                  </a:lnTo>
                  <a:lnTo>
                    <a:pt x="125" y="59"/>
                  </a:lnTo>
                  <a:lnTo>
                    <a:pt x="127" y="59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59" y="127"/>
                  </a:lnTo>
                  <a:lnTo>
                    <a:pt x="59" y="125"/>
                  </a:lnTo>
                  <a:lnTo>
                    <a:pt x="35" y="169"/>
                  </a:lnTo>
                  <a:lnTo>
                    <a:pt x="36" y="168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16" y="265"/>
                  </a:lnTo>
                  <a:lnTo>
                    <a:pt x="16" y="264"/>
                  </a:lnTo>
                  <a:lnTo>
                    <a:pt x="21" y="3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4798" y="1590"/>
              <a:ext cx="9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4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44" name="Freeform 80"/>
            <p:cNvSpPr>
              <a:spLocks/>
            </p:cNvSpPr>
            <p:nvPr/>
          </p:nvSpPr>
          <p:spPr bwMode="auto">
            <a:xfrm>
              <a:off x="4682" y="1985"/>
              <a:ext cx="247" cy="14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74" y="37"/>
                </a:cxn>
                <a:cxn ang="0">
                  <a:pos x="174" y="0"/>
                </a:cxn>
                <a:cxn ang="0">
                  <a:pos x="247" y="73"/>
                </a:cxn>
                <a:cxn ang="0">
                  <a:pos x="174" y="147"/>
                </a:cxn>
                <a:cxn ang="0">
                  <a:pos x="174" y="110"/>
                </a:cxn>
                <a:cxn ang="0">
                  <a:pos x="0" y="110"/>
                </a:cxn>
                <a:cxn ang="0">
                  <a:pos x="0" y="37"/>
                </a:cxn>
              </a:cxnLst>
              <a:rect l="0" t="0" r="r" b="b"/>
              <a:pathLst>
                <a:path w="247" h="147">
                  <a:moveTo>
                    <a:pt x="0" y="37"/>
                  </a:moveTo>
                  <a:lnTo>
                    <a:pt x="174" y="37"/>
                  </a:lnTo>
                  <a:lnTo>
                    <a:pt x="174" y="0"/>
                  </a:lnTo>
                  <a:lnTo>
                    <a:pt x="247" y="73"/>
                  </a:lnTo>
                  <a:lnTo>
                    <a:pt x="174" y="147"/>
                  </a:lnTo>
                  <a:lnTo>
                    <a:pt x="174" y="110"/>
                  </a:lnTo>
                  <a:lnTo>
                    <a:pt x="0" y="11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45" name="Freeform 81"/>
            <p:cNvSpPr>
              <a:spLocks noEditPoints="1"/>
            </p:cNvSpPr>
            <p:nvPr/>
          </p:nvSpPr>
          <p:spPr bwMode="auto">
            <a:xfrm>
              <a:off x="4680" y="1978"/>
              <a:ext cx="253" cy="16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76" y="41"/>
                </a:cxn>
                <a:cxn ang="0">
                  <a:pos x="174" y="44"/>
                </a:cxn>
                <a:cxn ang="0">
                  <a:pos x="174" y="0"/>
                </a:cxn>
                <a:cxn ang="0">
                  <a:pos x="253" y="80"/>
                </a:cxn>
                <a:cxn ang="0">
                  <a:pos x="174" y="161"/>
                </a:cxn>
                <a:cxn ang="0">
                  <a:pos x="174" y="117"/>
                </a:cxn>
                <a:cxn ang="0">
                  <a:pos x="176" y="120"/>
                </a:cxn>
                <a:cxn ang="0">
                  <a:pos x="0" y="120"/>
                </a:cxn>
                <a:cxn ang="0">
                  <a:pos x="0" y="41"/>
                </a:cxn>
                <a:cxn ang="0">
                  <a:pos x="5" y="117"/>
                </a:cxn>
                <a:cxn ang="0">
                  <a:pos x="2" y="115"/>
                </a:cxn>
                <a:cxn ang="0">
                  <a:pos x="179" y="115"/>
                </a:cxn>
                <a:cxn ang="0">
                  <a:pos x="179" y="154"/>
                </a:cxn>
                <a:cxn ang="0">
                  <a:pos x="175" y="152"/>
                </a:cxn>
                <a:cxn ang="0">
                  <a:pos x="247" y="79"/>
                </a:cxn>
                <a:cxn ang="0">
                  <a:pos x="247" y="83"/>
                </a:cxn>
                <a:cxn ang="0">
                  <a:pos x="175" y="9"/>
                </a:cxn>
                <a:cxn ang="0">
                  <a:pos x="179" y="7"/>
                </a:cxn>
                <a:cxn ang="0">
                  <a:pos x="179" y="46"/>
                </a:cxn>
                <a:cxn ang="0">
                  <a:pos x="2" y="46"/>
                </a:cxn>
                <a:cxn ang="0">
                  <a:pos x="5" y="44"/>
                </a:cxn>
                <a:cxn ang="0">
                  <a:pos x="5" y="117"/>
                </a:cxn>
              </a:cxnLst>
              <a:rect l="0" t="0" r="r" b="b"/>
              <a:pathLst>
                <a:path w="253" h="161">
                  <a:moveTo>
                    <a:pt x="0" y="41"/>
                  </a:moveTo>
                  <a:lnTo>
                    <a:pt x="176" y="41"/>
                  </a:lnTo>
                  <a:lnTo>
                    <a:pt x="174" y="44"/>
                  </a:lnTo>
                  <a:lnTo>
                    <a:pt x="174" y="0"/>
                  </a:lnTo>
                  <a:lnTo>
                    <a:pt x="253" y="80"/>
                  </a:lnTo>
                  <a:lnTo>
                    <a:pt x="174" y="161"/>
                  </a:lnTo>
                  <a:lnTo>
                    <a:pt x="174" y="117"/>
                  </a:lnTo>
                  <a:lnTo>
                    <a:pt x="176" y="120"/>
                  </a:lnTo>
                  <a:lnTo>
                    <a:pt x="0" y="120"/>
                  </a:lnTo>
                  <a:lnTo>
                    <a:pt x="0" y="41"/>
                  </a:lnTo>
                  <a:close/>
                  <a:moveTo>
                    <a:pt x="5" y="117"/>
                  </a:moveTo>
                  <a:lnTo>
                    <a:pt x="2" y="115"/>
                  </a:lnTo>
                  <a:lnTo>
                    <a:pt x="179" y="115"/>
                  </a:lnTo>
                  <a:lnTo>
                    <a:pt x="179" y="154"/>
                  </a:lnTo>
                  <a:lnTo>
                    <a:pt x="175" y="152"/>
                  </a:lnTo>
                  <a:lnTo>
                    <a:pt x="247" y="79"/>
                  </a:lnTo>
                  <a:lnTo>
                    <a:pt x="247" y="83"/>
                  </a:lnTo>
                  <a:lnTo>
                    <a:pt x="175" y="9"/>
                  </a:lnTo>
                  <a:lnTo>
                    <a:pt x="179" y="7"/>
                  </a:lnTo>
                  <a:lnTo>
                    <a:pt x="179" y="46"/>
                  </a:lnTo>
                  <a:lnTo>
                    <a:pt x="2" y="46"/>
                  </a:lnTo>
                  <a:lnTo>
                    <a:pt x="5" y="44"/>
                  </a:lnTo>
                  <a:lnTo>
                    <a:pt x="5" y="117"/>
                  </a:lnTo>
                  <a:close/>
                </a:path>
              </a:pathLst>
            </a:custGeom>
            <a:solidFill>
              <a:srgbClr val="C00000"/>
            </a:solidFill>
            <a:ln w="0" cap="flat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" name="Group 126"/>
            <p:cNvGrpSpPr>
              <a:grpSpLocks/>
            </p:cNvGrpSpPr>
            <p:nvPr/>
          </p:nvGrpSpPr>
          <p:grpSpPr bwMode="auto">
            <a:xfrm>
              <a:off x="3870" y="2897"/>
              <a:ext cx="1930" cy="1018"/>
              <a:chOff x="3870" y="2897"/>
              <a:chExt cx="1930" cy="1018"/>
            </a:xfrm>
          </p:grpSpPr>
          <p:sp>
            <p:nvSpPr>
              <p:cNvPr id="62546" name="Rectangle 82"/>
              <p:cNvSpPr>
                <a:spLocks noChangeArrowheads="1"/>
              </p:cNvSpPr>
              <p:nvPr/>
            </p:nvSpPr>
            <p:spPr bwMode="auto">
              <a:xfrm>
                <a:off x="4049" y="2951"/>
                <a:ext cx="3" cy="695"/>
              </a:xfrm>
              <a:prstGeom prst="rect">
                <a:avLst/>
              </a:prstGeom>
              <a:solidFill>
                <a:srgbClr val="868686"/>
              </a:solidFill>
              <a:ln w="3" cap="flat">
                <a:solidFill>
                  <a:srgbClr val="868686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47" name="Freeform 83"/>
              <p:cNvSpPr>
                <a:spLocks noEditPoints="1"/>
              </p:cNvSpPr>
              <p:nvPr/>
            </p:nvSpPr>
            <p:spPr bwMode="auto">
              <a:xfrm>
                <a:off x="4038" y="2949"/>
                <a:ext cx="13" cy="699"/>
              </a:xfrm>
              <a:custGeom>
                <a:avLst/>
                <a:gdLst/>
                <a:ahLst/>
                <a:cxnLst>
                  <a:cxn ang="0">
                    <a:pos x="0" y="695"/>
                  </a:cxn>
                  <a:cxn ang="0">
                    <a:pos x="13" y="695"/>
                  </a:cxn>
                  <a:cxn ang="0">
                    <a:pos x="13" y="699"/>
                  </a:cxn>
                  <a:cxn ang="0">
                    <a:pos x="0" y="699"/>
                  </a:cxn>
                  <a:cxn ang="0">
                    <a:pos x="0" y="695"/>
                  </a:cxn>
                  <a:cxn ang="0">
                    <a:pos x="0" y="462"/>
                  </a:cxn>
                  <a:cxn ang="0">
                    <a:pos x="13" y="462"/>
                  </a:cxn>
                  <a:cxn ang="0">
                    <a:pos x="13" y="466"/>
                  </a:cxn>
                  <a:cxn ang="0">
                    <a:pos x="0" y="466"/>
                  </a:cxn>
                  <a:cxn ang="0">
                    <a:pos x="0" y="462"/>
                  </a:cxn>
                  <a:cxn ang="0">
                    <a:pos x="0" y="233"/>
                  </a:cxn>
                  <a:cxn ang="0">
                    <a:pos x="13" y="233"/>
                  </a:cxn>
                  <a:cxn ang="0">
                    <a:pos x="13" y="237"/>
                  </a:cxn>
                  <a:cxn ang="0">
                    <a:pos x="0" y="237"/>
                  </a:cxn>
                  <a:cxn ang="0">
                    <a:pos x="0" y="233"/>
                  </a:cxn>
                  <a:cxn ang="0">
                    <a:pos x="0" y="0"/>
                  </a:cxn>
                  <a:cxn ang="0">
                    <a:pos x="13" y="0"/>
                  </a:cxn>
                  <a:cxn ang="0">
                    <a:pos x="13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3" h="699">
                    <a:moveTo>
                      <a:pt x="0" y="695"/>
                    </a:moveTo>
                    <a:lnTo>
                      <a:pt x="13" y="695"/>
                    </a:lnTo>
                    <a:lnTo>
                      <a:pt x="13" y="699"/>
                    </a:lnTo>
                    <a:lnTo>
                      <a:pt x="0" y="699"/>
                    </a:lnTo>
                    <a:lnTo>
                      <a:pt x="0" y="695"/>
                    </a:lnTo>
                    <a:close/>
                    <a:moveTo>
                      <a:pt x="0" y="462"/>
                    </a:moveTo>
                    <a:lnTo>
                      <a:pt x="13" y="462"/>
                    </a:lnTo>
                    <a:lnTo>
                      <a:pt x="13" y="466"/>
                    </a:lnTo>
                    <a:lnTo>
                      <a:pt x="0" y="466"/>
                    </a:lnTo>
                    <a:lnTo>
                      <a:pt x="0" y="462"/>
                    </a:lnTo>
                    <a:close/>
                    <a:moveTo>
                      <a:pt x="0" y="233"/>
                    </a:moveTo>
                    <a:lnTo>
                      <a:pt x="13" y="233"/>
                    </a:lnTo>
                    <a:lnTo>
                      <a:pt x="13" y="237"/>
                    </a:lnTo>
                    <a:lnTo>
                      <a:pt x="0" y="237"/>
                    </a:lnTo>
                    <a:lnTo>
                      <a:pt x="0" y="233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3" cap="flat">
                <a:solidFill>
                  <a:srgbClr val="868686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48" name="Rectangle 84"/>
              <p:cNvSpPr>
                <a:spLocks noChangeArrowheads="1"/>
              </p:cNvSpPr>
              <p:nvPr/>
            </p:nvSpPr>
            <p:spPr bwMode="auto">
              <a:xfrm>
                <a:off x="4051" y="3644"/>
                <a:ext cx="1701" cy="4"/>
              </a:xfrm>
              <a:prstGeom prst="rect">
                <a:avLst/>
              </a:prstGeom>
              <a:solidFill>
                <a:srgbClr val="868686"/>
              </a:solidFill>
              <a:ln w="3" cap="flat">
                <a:solidFill>
                  <a:srgbClr val="868686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49" name="Freeform 85"/>
              <p:cNvSpPr>
                <a:spLocks noEditPoints="1"/>
              </p:cNvSpPr>
              <p:nvPr/>
            </p:nvSpPr>
            <p:spPr bwMode="auto">
              <a:xfrm>
                <a:off x="4049" y="3646"/>
                <a:ext cx="1705" cy="16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56" y="0"/>
                  </a:cxn>
                  <a:cxn ang="0">
                    <a:pos x="75" y="0"/>
                  </a:cxn>
                  <a:cxn ang="0">
                    <a:pos x="109" y="16"/>
                  </a:cxn>
                  <a:cxn ang="0">
                    <a:pos x="130" y="0"/>
                  </a:cxn>
                  <a:cxn ang="0">
                    <a:pos x="161" y="16"/>
                  </a:cxn>
                  <a:cxn ang="0">
                    <a:pos x="195" y="0"/>
                  </a:cxn>
                  <a:cxn ang="0">
                    <a:pos x="214" y="0"/>
                  </a:cxn>
                  <a:cxn ang="0">
                    <a:pos x="248" y="16"/>
                  </a:cxn>
                  <a:cxn ang="0">
                    <a:pos x="270" y="0"/>
                  </a:cxn>
                  <a:cxn ang="0">
                    <a:pos x="298" y="16"/>
                  </a:cxn>
                  <a:cxn ang="0">
                    <a:pos x="332" y="0"/>
                  </a:cxn>
                  <a:cxn ang="0">
                    <a:pos x="350" y="0"/>
                  </a:cxn>
                  <a:cxn ang="0">
                    <a:pos x="388" y="16"/>
                  </a:cxn>
                  <a:cxn ang="0">
                    <a:pos x="409" y="0"/>
                  </a:cxn>
                  <a:cxn ang="0">
                    <a:pos x="437" y="16"/>
                  </a:cxn>
                  <a:cxn ang="0">
                    <a:pos x="471" y="0"/>
                  </a:cxn>
                  <a:cxn ang="0">
                    <a:pos x="490" y="0"/>
                  </a:cxn>
                  <a:cxn ang="0">
                    <a:pos x="524" y="16"/>
                  </a:cxn>
                  <a:cxn ang="0">
                    <a:pos x="546" y="0"/>
                  </a:cxn>
                  <a:cxn ang="0">
                    <a:pos x="574" y="16"/>
                  </a:cxn>
                  <a:cxn ang="0">
                    <a:pos x="611" y="0"/>
                  </a:cxn>
                  <a:cxn ang="0">
                    <a:pos x="629" y="0"/>
                  </a:cxn>
                  <a:cxn ang="0">
                    <a:pos x="663" y="16"/>
                  </a:cxn>
                  <a:cxn ang="0">
                    <a:pos x="685" y="0"/>
                  </a:cxn>
                  <a:cxn ang="0">
                    <a:pos x="713" y="16"/>
                  </a:cxn>
                  <a:cxn ang="0">
                    <a:pos x="747" y="0"/>
                  </a:cxn>
                  <a:cxn ang="0">
                    <a:pos x="766" y="0"/>
                  </a:cxn>
                  <a:cxn ang="0">
                    <a:pos x="800" y="16"/>
                  </a:cxn>
                  <a:cxn ang="0">
                    <a:pos x="821" y="0"/>
                  </a:cxn>
                  <a:cxn ang="0">
                    <a:pos x="852" y="16"/>
                  </a:cxn>
                  <a:cxn ang="0">
                    <a:pos x="887" y="0"/>
                  </a:cxn>
                  <a:cxn ang="0">
                    <a:pos x="905" y="0"/>
                  </a:cxn>
                  <a:cxn ang="0">
                    <a:pos x="939" y="16"/>
                  </a:cxn>
                  <a:cxn ang="0">
                    <a:pos x="961" y="0"/>
                  </a:cxn>
                  <a:cxn ang="0">
                    <a:pos x="989" y="16"/>
                  </a:cxn>
                  <a:cxn ang="0">
                    <a:pos x="1026" y="0"/>
                  </a:cxn>
                  <a:cxn ang="0">
                    <a:pos x="1041" y="0"/>
                  </a:cxn>
                  <a:cxn ang="0">
                    <a:pos x="1079" y="16"/>
                  </a:cxn>
                  <a:cxn ang="0">
                    <a:pos x="1100" y="0"/>
                  </a:cxn>
                  <a:cxn ang="0">
                    <a:pos x="1128" y="16"/>
                  </a:cxn>
                  <a:cxn ang="0">
                    <a:pos x="1162" y="0"/>
                  </a:cxn>
                  <a:cxn ang="0">
                    <a:pos x="1181" y="0"/>
                  </a:cxn>
                  <a:cxn ang="0">
                    <a:pos x="1215" y="16"/>
                  </a:cxn>
                  <a:cxn ang="0">
                    <a:pos x="1237" y="0"/>
                  </a:cxn>
                  <a:cxn ang="0">
                    <a:pos x="1265" y="16"/>
                  </a:cxn>
                  <a:cxn ang="0">
                    <a:pos x="1302" y="0"/>
                  </a:cxn>
                  <a:cxn ang="0">
                    <a:pos x="1320" y="0"/>
                  </a:cxn>
                  <a:cxn ang="0">
                    <a:pos x="1354" y="16"/>
                  </a:cxn>
                  <a:cxn ang="0">
                    <a:pos x="1376" y="0"/>
                  </a:cxn>
                  <a:cxn ang="0">
                    <a:pos x="1404" y="16"/>
                  </a:cxn>
                  <a:cxn ang="0">
                    <a:pos x="1438" y="0"/>
                  </a:cxn>
                  <a:cxn ang="0">
                    <a:pos x="1457" y="0"/>
                  </a:cxn>
                  <a:cxn ang="0">
                    <a:pos x="1494" y="16"/>
                  </a:cxn>
                  <a:cxn ang="0">
                    <a:pos x="1512" y="0"/>
                  </a:cxn>
                  <a:cxn ang="0">
                    <a:pos x="1543" y="16"/>
                  </a:cxn>
                  <a:cxn ang="0">
                    <a:pos x="1578" y="0"/>
                  </a:cxn>
                  <a:cxn ang="0">
                    <a:pos x="1596" y="0"/>
                  </a:cxn>
                  <a:cxn ang="0">
                    <a:pos x="1630" y="16"/>
                  </a:cxn>
                  <a:cxn ang="0">
                    <a:pos x="1652" y="0"/>
                  </a:cxn>
                  <a:cxn ang="0">
                    <a:pos x="1680" y="16"/>
                  </a:cxn>
                </a:cxnLst>
                <a:rect l="0" t="0" r="r" b="b"/>
                <a:pathLst>
                  <a:path w="1705" h="16">
                    <a:moveTo>
                      <a:pt x="3" y="0"/>
                    </a:moveTo>
                    <a:lnTo>
                      <a:pt x="3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  <a:moveTo>
                      <a:pt x="16" y="0"/>
                    </a:moveTo>
                    <a:lnTo>
                      <a:pt x="16" y="16"/>
                    </a:lnTo>
                    <a:lnTo>
                      <a:pt x="13" y="16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  <a:moveTo>
                      <a:pt x="25" y="0"/>
                    </a:moveTo>
                    <a:lnTo>
                      <a:pt x="25" y="16"/>
                    </a:lnTo>
                    <a:lnTo>
                      <a:pt x="22" y="16"/>
                    </a:lnTo>
                    <a:lnTo>
                      <a:pt x="22" y="0"/>
                    </a:lnTo>
                    <a:lnTo>
                      <a:pt x="25" y="0"/>
                    </a:lnTo>
                    <a:close/>
                    <a:moveTo>
                      <a:pt x="34" y="0"/>
                    </a:moveTo>
                    <a:lnTo>
                      <a:pt x="34" y="16"/>
                    </a:lnTo>
                    <a:lnTo>
                      <a:pt x="31" y="16"/>
                    </a:lnTo>
                    <a:lnTo>
                      <a:pt x="31" y="0"/>
                    </a:lnTo>
                    <a:lnTo>
                      <a:pt x="34" y="0"/>
                    </a:lnTo>
                    <a:close/>
                    <a:moveTo>
                      <a:pt x="47" y="0"/>
                    </a:moveTo>
                    <a:lnTo>
                      <a:pt x="47" y="16"/>
                    </a:lnTo>
                    <a:lnTo>
                      <a:pt x="44" y="16"/>
                    </a:lnTo>
                    <a:lnTo>
                      <a:pt x="44" y="0"/>
                    </a:lnTo>
                    <a:lnTo>
                      <a:pt x="47" y="0"/>
                    </a:lnTo>
                    <a:close/>
                    <a:moveTo>
                      <a:pt x="56" y="0"/>
                    </a:moveTo>
                    <a:lnTo>
                      <a:pt x="56" y="16"/>
                    </a:lnTo>
                    <a:lnTo>
                      <a:pt x="53" y="16"/>
                    </a:lnTo>
                    <a:lnTo>
                      <a:pt x="53" y="0"/>
                    </a:lnTo>
                    <a:lnTo>
                      <a:pt x="56" y="0"/>
                    </a:lnTo>
                    <a:close/>
                    <a:moveTo>
                      <a:pt x="68" y="0"/>
                    </a:moveTo>
                    <a:lnTo>
                      <a:pt x="68" y="16"/>
                    </a:lnTo>
                    <a:lnTo>
                      <a:pt x="65" y="16"/>
                    </a:lnTo>
                    <a:lnTo>
                      <a:pt x="65" y="0"/>
                    </a:lnTo>
                    <a:lnTo>
                      <a:pt x="68" y="0"/>
                    </a:lnTo>
                    <a:close/>
                    <a:moveTo>
                      <a:pt x="78" y="0"/>
                    </a:moveTo>
                    <a:lnTo>
                      <a:pt x="78" y="16"/>
                    </a:lnTo>
                    <a:lnTo>
                      <a:pt x="75" y="16"/>
                    </a:lnTo>
                    <a:lnTo>
                      <a:pt x="75" y="0"/>
                    </a:lnTo>
                    <a:lnTo>
                      <a:pt x="78" y="0"/>
                    </a:lnTo>
                    <a:close/>
                    <a:moveTo>
                      <a:pt x="90" y="0"/>
                    </a:moveTo>
                    <a:lnTo>
                      <a:pt x="90" y="16"/>
                    </a:lnTo>
                    <a:lnTo>
                      <a:pt x="87" y="16"/>
                    </a:lnTo>
                    <a:lnTo>
                      <a:pt x="87" y="0"/>
                    </a:lnTo>
                    <a:lnTo>
                      <a:pt x="90" y="0"/>
                    </a:lnTo>
                    <a:close/>
                    <a:moveTo>
                      <a:pt x="99" y="0"/>
                    </a:moveTo>
                    <a:lnTo>
                      <a:pt x="99" y="16"/>
                    </a:lnTo>
                    <a:lnTo>
                      <a:pt x="96" y="16"/>
                    </a:lnTo>
                    <a:lnTo>
                      <a:pt x="96" y="0"/>
                    </a:lnTo>
                    <a:lnTo>
                      <a:pt x="99" y="0"/>
                    </a:lnTo>
                    <a:close/>
                    <a:moveTo>
                      <a:pt x="109" y="0"/>
                    </a:moveTo>
                    <a:lnTo>
                      <a:pt x="109" y="16"/>
                    </a:lnTo>
                    <a:lnTo>
                      <a:pt x="106" y="16"/>
                    </a:lnTo>
                    <a:lnTo>
                      <a:pt x="106" y="0"/>
                    </a:lnTo>
                    <a:lnTo>
                      <a:pt x="109" y="0"/>
                    </a:lnTo>
                    <a:close/>
                    <a:moveTo>
                      <a:pt x="121" y="0"/>
                    </a:moveTo>
                    <a:lnTo>
                      <a:pt x="121" y="16"/>
                    </a:lnTo>
                    <a:lnTo>
                      <a:pt x="118" y="16"/>
                    </a:lnTo>
                    <a:lnTo>
                      <a:pt x="118" y="0"/>
                    </a:lnTo>
                    <a:lnTo>
                      <a:pt x="121" y="0"/>
                    </a:lnTo>
                    <a:close/>
                    <a:moveTo>
                      <a:pt x="130" y="0"/>
                    </a:moveTo>
                    <a:lnTo>
                      <a:pt x="130" y="16"/>
                    </a:lnTo>
                    <a:lnTo>
                      <a:pt x="127" y="16"/>
                    </a:lnTo>
                    <a:lnTo>
                      <a:pt x="127" y="0"/>
                    </a:lnTo>
                    <a:lnTo>
                      <a:pt x="130" y="0"/>
                    </a:lnTo>
                    <a:close/>
                    <a:moveTo>
                      <a:pt x="143" y="0"/>
                    </a:moveTo>
                    <a:lnTo>
                      <a:pt x="143" y="16"/>
                    </a:lnTo>
                    <a:lnTo>
                      <a:pt x="140" y="16"/>
                    </a:lnTo>
                    <a:lnTo>
                      <a:pt x="140" y="0"/>
                    </a:lnTo>
                    <a:lnTo>
                      <a:pt x="143" y="0"/>
                    </a:lnTo>
                    <a:close/>
                    <a:moveTo>
                      <a:pt x="152" y="0"/>
                    </a:moveTo>
                    <a:lnTo>
                      <a:pt x="152" y="16"/>
                    </a:lnTo>
                    <a:lnTo>
                      <a:pt x="149" y="16"/>
                    </a:lnTo>
                    <a:lnTo>
                      <a:pt x="149" y="0"/>
                    </a:lnTo>
                    <a:lnTo>
                      <a:pt x="152" y="0"/>
                    </a:lnTo>
                    <a:close/>
                    <a:moveTo>
                      <a:pt x="165" y="0"/>
                    </a:moveTo>
                    <a:lnTo>
                      <a:pt x="165" y="16"/>
                    </a:lnTo>
                    <a:lnTo>
                      <a:pt x="161" y="16"/>
                    </a:lnTo>
                    <a:lnTo>
                      <a:pt x="161" y="0"/>
                    </a:lnTo>
                    <a:lnTo>
                      <a:pt x="165" y="0"/>
                    </a:lnTo>
                    <a:close/>
                    <a:moveTo>
                      <a:pt x="174" y="0"/>
                    </a:moveTo>
                    <a:lnTo>
                      <a:pt x="174" y="16"/>
                    </a:lnTo>
                    <a:lnTo>
                      <a:pt x="171" y="16"/>
                    </a:lnTo>
                    <a:lnTo>
                      <a:pt x="171" y="0"/>
                    </a:lnTo>
                    <a:lnTo>
                      <a:pt x="174" y="0"/>
                    </a:lnTo>
                    <a:close/>
                    <a:moveTo>
                      <a:pt x="183" y="0"/>
                    </a:moveTo>
                    <a:lnTo>
                      <a:pt x="183" y="16"/>
                    </a:lnTo>
                    <a:lnTo>
                      <a:pt x="180" y="16"/>
                    </a:lnTo>
                    <a:lnTo>
                      <a:pt x="180" y="0"/>
                    </a:lnTo>
                    <a:lnTo>
                      <a:pt x="183" y="0"/>
                    </a:lnTo>
                    <a:close/>
                    <a:moveTo>
                      <a:pt x="195" y="0"/>
                    </a:moveTo>
                    <a:lnTo>
                      <a:pt x="195" y="16"/>
                    </a:lnTo>
                    <a:lnTo>
                      <a:pt x="192" y="16"/>
                    </a:lnTo>
                    <a:lnTo>
                      <a:pt x="192" y="0"/>
                    </a:lnTo>
                    <a:lnTo>
                      <a:pt x="195" y="0"/>
                    </a:lnTo>
                    <a:close/>
                    <a:moveTo>
                      <a:pt x="205" y="0"/>
                    </a:moveTo>
                    <a:lnTo>
                      <a:pt x="205" y="16"/>
                    </a:lnTo>
                    <a:lnTo>
                      <a:pt x="202" y="16"/>
                    </a:lnTo>
                    <a:lnTo>
                      <a:pt x="202" y="0"/>
                    </a:lnTo>
                    <a:lnTo>
                      <a:pt x="205" y="0"/>
                    </a:lnTo>
                    <a:close/>
                    <a:moveTo>
                      <a:pt x="217" y="0"/>
                    </a:moveTo>
                    <a:lnTo>
                      <a:pt x="217" y="16"/>
                    </a:lnTo>
                    <a:lnTo>
                      <a:pt x="214" y="16"/>
                    </a:lnTo>
                    <a:lnTo>
                      <a:pt x="214" y="0"/>
                    </a:lnTo>
                    <a:lnTo>
                      <a:pt x="217" y="0"/>
                    </a:lnTo>
                    <a:close/>
                    <a:moveTo>
                      <a:pt x="226" y="0"/>
                    </a:moveTo>
                    <a:lnTo>
                      <a:pt x="226" y="16"/>
                    </a:lnTo>
                    <a:lnTo>
                      <a:pt x="223" y="16"/>
                    </a:lnTo>
                    <a:lnTo>
                      <a:pt x="223" y="0"/>
                    </a:lnTo>
                    <a:lnTo>
                      <a:pt x="226" y="0"/>
                    </a:lnTo>
                    <a:close/>
                    <a:moveTo>
                      <a:pt x="239" y="0"/>
                    </a:moveTo>
                    <a:lnTo>
                      <a:pt x="239" y="16"/>
                    </a:lnTo>
                    <a:lnTo>
                      <a:pt x="236" y="16"/>
                    </a:lnTo>
                    <a:lnTo>
                      <a:pt x="236" y="0"/>
                    </a:lnTo>
                    <a:lnTo>
                      <a:pt x="239" y="0"/>
                    </a:lnTo>
                    <a:close/>
                    <a:moveTo>
                      <a:pt x="248" y="0"/>
                    </a:moveTo>
                    <a:lnTo>
                      <a:pt x="248" y="16"/>
                    </a:lnTo>
                    <a:lnTo>
                      <a:pt x="245" y="16"/>
                    </a:lnTo>
                    <a:lnTo>
                      <a:pt x="245" y="0"/>
                    </a:lnTo>
                    <a:lnTo>
                      <a:pt x="248" y="0"/>
                    </a:lnTo>
                    <a:close/>
                    <a:moveTo>
                      <a:pt x="257" y="0"/>
                    </a:moveTo>
                    <a:lnTo>
                      <a:pt x="257" y="16"/>
                    </a:lnTo>
                    <a:lnTo>
                      <a:pt x="254" y="16"/>
                    </a:lnTo>
                    <a:lnTo>
                      <a:pt x="254" y="0"/>
                    </a:lnTo>
                    <a:lnTo>
                      <a:pt x="257" y="0"/>
                    </a:lnTo>
                    <a:close/>
                    <a:moveTo>
                      <a:pt x="270" y="0"/>
                    </a:moveTo>
                    <a:lnTo>
                      <a:pt x="270" y="16"/>
                    </a:lnTo>
                    <a:lnTo>
                      <a:pt x="267" y="16"/>
                    </a:lnTo>
                    <a:lnTo>
                      <a:pt x="267" y="0"/>
                    </a:lnTo>
                    <a:lnTo>
                      <a:pt x="270" y="0"/>
                    </a:lnTo>
                    <a:close/>
                    <a:moveTo>
                      <a:pt x="279" y="0"/>
                    </a:moveTo>
                    <a:lnTo>
                      <a:pt x="279" y="16"/>
                    </a:lnTo>
                    <a:lnTo>
                      <a:pt x="276" y="16"/>
                    </a:lnTo>
                    <a:lnTo>
                      <a:pt x="276" y="0"/>
                    </a:lnTo>
                    <a:lnTo>
                      <a:pt x="279" y="0"/>
                    </a:lnTo>
                    <a:close/>
                    <a:moveTo>
                      <a:pt x="292" y="0"/>
                    </a:moveTo>
                    <a:lnTo>
                      <a:pt x="292" y="16"/>
                    </a:lnTo>
                    <a:lnTo>
                      <a:pt x="288" y="16"/>
                    </a:lnTo>
                    <a:lnTo>
                      <a:pt x="288" y="0"/>
                    </a:lnTo>
                    <a:lnTo>
                      <a:pt x="292" y="0"/>
                    </a:lnTo>
                    <a:close/>
                    <a:moveTo>
                      <a:pt x="301" y="0"/>
                    </a:moveTo>
                    <a:lnTo>
                      <a:pt x="301" y="16"/>
                    </a:lnTo>
                    <a:lnTo>
                      <a:pt x="298" y="16"/>
                    </a:lnTo>
                    <a:lnTo>
                      <a:pt x="298" y="0"/>
                    </a:lnTo>
                    <a:lnTo>
                      <a:pt x="301" y="0"/>
                    </a:lnTo>
                    <a:close/>
                    <a:moveTo>
                      <a:pt x="313" y="0"/>
                    </a:moveTo>
                    <a:lnTo>
                      <a:pt x="313" y="16"/>
                    </a:lnTo>
                    <a:lnTo>
                      <a:pt x="310" y="16"/>
                    </a:lnTo>
                    <a:lnTo>
                      <a:pt x="310" y="0"/>
                    </a:lnTo>
                    <a:lnTo>
                      <a:pt x="313" y="0"/>
                    </a:lnTo>
                    <a:close/>
                    <a:moveTo>
                      <a:pt x="323" y="0"/>
                    </a:moveTo>
                    <a:lnTo>
                      <a:pt x="323" y="16"/>
                    </a:lnTo>
                    <a:lnTo>
                      <a:pt x="319" y="16"/>
                    </a:lnTo>
                    <a:lnTo>
                      <a:pt x="319" y="0"/>
                    </a:lnTo>
                    <a:lnTo>
                      <a:pt x="323" y="0"/>
                    </a:lnTo>
                    <a:close/>
                    <a:moveTo>
                      <a:pt x="332" y="0"/>
                    </a:moveTo>
                    <a:lnTo>
                      <a:pt x="332" y="16"/>
                    </a:lnTo>
                    <a:lnTo>
                      <a:pt x="329" y="16"/>
                    </a:lnTo>
                    <a:lnTo>
                      <a:pt x="329" y="0"/>
                    </a:lnTo>
                    <a:lnTo>
                      <a:pt x="332" y="0"/>
                    </a:lnTo>
                    <a:close/>
                    <a:moveTo>
                      <a:pt x="344" y="0"/>
                    </a:moveTo>
                    <a:lnTo>
                      <a:pt x="344" y="16"/>
                    </a:lnTo>
                    <a:lnTo>
                      <a:pt x="341" y="16"/>
                    </a:lnTo>
                    <a:lnTo>
                      <a:pt x="341" y="0"/>
                    </a:lnTo>
                    <a:lnTo>
                      <a:pt x="344" y="0"/>
                    </a:lnTo>
                    <a:close/>
                    <a:moveTo>
                      <a:pt x="354" y="0"/>
                    </a:moveTo>
                    <a:lnTo>
                      <a:pt x="354" y="16"/>
                    </a:lnTo>
                    <a:lnTo>
                      <a:pt x="350" y="16"/>
                    </a:lnTo>
                    <a:lnTo>
                      <a:pt x="350" y="0"/>
                    </a:lnTo>
                    <a:lnTo>
                      <a:pt x="354" y="0"/>
                    </a:lnTo>
                    <a:close/>
                    <a:moveTo>
                      <a:pt x="366" y="0"/>
                    </a:moveTo>
                    <a:lnTo>
                      <a:pt x="366" y="16"/>
                    </a:lnTo>
                    <a:lnTo>
                      <a:pt x="363" y="16"/>
                    </a:lnTo>
                    <a:lnTo>
                      <a:pt x="363" y="0"/>
                    </a:lnTo>
                    <a:lnTo>
                      <a:pt x="366" y="0"/>
                    </a:lnTo>
                    <a:close/>
                    <a:moveTo>
                      <a:pt x="375" y="0"/>
                    </a:moveTo>
                    <a:lnTo>
                      <a:pt x="375" y="16"/>
                    </a:lnTo>
                    <a:lnTo>
                      <a:pt x="372" y="16"/>
                    </a:lnTo>
                    <a:lnTo>
                      <a:pt x="372" y="0"/>
                    </a:lnTo>
                    <a:lnTo>
                      <a:pt x="375" y="0"/>
                    </a:lnTo>
                    <a:close/>
                    <a:moveTo>
                      <a:pt x="388" y="0"/>
                    </a:moveTo>
                    <a:lnTo>
                      <a:pt x="388" y="16"/>
                    </a:lnTo>
                    <a:lnTo>
                      <a:pt x="385" y="16"/>
                    </a:lnTo>
                    <a:lnTo>
                      <a:pt x="385" y="0"/>
                    </a:lnTo>
                    <a:lnTo>
                      <a:pt x="388" y="0"/>
                    </a:lnTo>
                    <a:close/>
                    <a:moveTo>
                      <a:pt x="397" y="0"/>
                    </a:moveTo>
                    <a:lnTo>
                      <a:pt x="397" y="16"/>
                    </a:lnTo>
                    <a:lnTo>
                      <a:pt x="394" y="16"/>
                    </a:lnTo>
                    <a:lnTo>
                      <a:pt x="394" y="0"/>
                    </a:lnTo>
                    <a:lnTo>
                      <a:pt x="397" y="0"/>
                    </a:lnTo>
                    <a:close/>
                    <a:moveTo>
                      <a:pt x="409" y="0"/>
                    </a:moveTo>
                    <a:lnTo>
                      <a:pt x="409" y="16"/>
                    </a:lnTo>
                    <a:lnTo>
                      <a:pt x="406" y="16"/>
                    </a:lnTo>
                    <a:lnTo>
                      <a:pt x="406" y="0"/>
                    </a:lnTo>
                    <a:lnTo>
                      <a:pt x="409" y="0"/>
                    </a:lnTo>
                    <a:close/>
                    <a:moveTo>
                      <a:pt x="419" y="0"/>
                    </a:moveTo>
                    <a:lnTo>
                      <a:pt x="419" y="16"/>
                    </a:lnTo>
                    <a:lnTo>
                      <a:pt x="416" y="16"/>
                    </a:lnTo>
                    <a:lnTo>
                      <a:pt x="416" y="0"/>
                    </a:lnTo>
                    <a:lnTo>
                      <a:pt x="419" y="0"/>
                    </a:lnTo>
                    <a:close/>
                    <a:moveTo>
                      <a:pt x="428" y="0"/>
                    </a:moveTo>
                    <a:lnTo>
                      <a:pt x="428" y="16"/>
                    </a:lnTo>
                    <a:lnTo>
                      <a:pt x="425" y="16"/>
                    </a:lnTo>
                    <a:lnTo>
                      <a:pt x="425" y="0"/>
                    </a:lnTo>
                    <a:lnTo>
                      <a:pt x="428" y="0"/>
                    </a:lnTo>
                    <a:close/>
                    <a:moveTo>
                      <a:pt x="440" y="0"/>
                    </a:moveTo>
                    <a:lnTo>
                      <a:pt x="440" y="16"/>
                    </a:lnTo>
                    <a:lnTo>
                      <a:pt x="437" y="16"/>
                    </a:lnTo>
                    <a:lnTo>
                      <a:pt x="437" y="0"/>
                    </a:lnTo>
                    <a:lnTo>
                      <a:pt x="440" y="0"/>
                    </a:lnTo>
                    <a:close/>
                    <a:moveTo>
                      <a:pt x="450" y="0"/>
                    </a:moveTo>
                    <a:lnTo>
                      <a:pt x="450" y="16"/>
                    </a:lnTo>
                    <a:lnTo>
                      <a:pt x="446" y="16"/>
                    </a:lnTo>
                    <a:lnTo>
                      <a:pt x="446" y="0"/>
                    </a:lnTo>
                    <a:lnTo>
                      <a:pt x="450" y="0"/>
                    </a:lnTo>
                    <a:close/>
                    <a:moveTo>
                      <a:pt x="462" y="0"/>
                    </a:moveTo>
                    <a:lnTo>
                      <a:pt x="462" y="16"/>
                    </a:lnTo>
                    <a:lnTo>
                      <a:pt x="459" y="16"/>
                    </a:lnTo>
                    <a:lnTo>
                      <a:pt x="459" y="0"/>
                    </a:lnTo>
                    <a:lnTo>
                      <a:pt x="462" y="0"/>
                    </a:lnTo>
                    <a:close/>
                    <a:moveTo>
                      <a:pt x="471" y="0"/>
                    </a:moveTo>
                    <a:lnTo>
                      <a:pt x="471" y="16"/>
                    </a:lnTo>
                    <a:lnTo>
                      <a:pt x="468" y="16"/>
                    </a:lnTo>
                    <a:lnTo>
                      <a:pt x="468" y="0"/>
                    </a:lnTo>
                    <a:lnTo>
                      <a:pt x="471" y="0"/>
                    </a:lnTo>
                    <a:close/>
                    <a:moveTo>
                      <a:pt x="484" y="0"/>
                    </a:moveTo>
                    <a:lnTo>
                      <a:pt x="484" y="16"/>
                    </a:lnTo>
                    <a:lnTo>
                      <a:pt x="481" y="16"/>
                    </a:lnTo>
                    <a:lnTo>
                      <a:pt x="481" y="0"/>
                    </a:lnTo>
                    <a:lnTo>
                      <a:pt x="484" y="0"/>
                    </a:lnTo>
                    <a:close/>
                    <a:moveTo>
                      <a:pt x="493" y="0"/>
                    </a:moveTo>
                    <a:lnTo>
                      <a:pt x="493" y="16"/>
                    </a:lnTo>
                    <a:lnTo>
                      <a:pt x="490" y="16"/>
                    </a:lnTo>
                    <a:lnTo>
                      <a:pt x="490" y="0"/>
                    </a:lnTo>
                    <a:lnTo>
                      <a:pt x="493" y="0"/>
                    </a:lnTo>
                    <a:close/>
                    <a:moveTo>
                      <a:pt x="502" y="0"/>
                    </a:moveTo>
                    <a:lnTo>
                      <a:pt x="502" y="16"/>
                    </a:lnTo>
                    <a:lnTo>
                      <a:pt x="499" y="16"/>
                    </a:lnTo>
                    <a:lnTo>
                      <a:pt x="499" y="0"/>
                    </a:lnTo>
                    <a:lnTo>
                      <a:pt x="502" y="0"/>
                    </a:lnTo>
                    <a:close/>
                    <a:moveTo>
                      <a:pt x="515" y="0"/>
                    </a:moveTo>
                    <a:lnTo>
                      <a:pt x="515" y="16"/>
                    </a:lnTo>
                    <a:lnTo>
                      <a:pt x="512" y="16"/>
                    </a:lnTo>
                    <a:lnTo>
                      <a:pt x="512" y="0"/>
                    </a:lnTo>
                    <a:lnTo>
                      <a:pt x="515" y="0"/>
                    </a:lnTo>
                    <a:close/>
                    <a:moveTo>
                      <a:pt x="524" y="0"/>
                    </a:moveTo>
                    <a:lnTo>
                      <a:pt x="524" y="16"/>
                    </a:lnTo>
                    <a:lnTo>
                      <a:pt x="521" y="16"/>
                    </a:lnTo>
                    <a:lnTo>
                      <a:pt x="521" y="0"/>
                    </a:lnTo>
                    <a:lnTo>
                      <a:pt x="524" y="0"/>
                    </a:lnTo>
                    <a:close/>
                    <a:moveTo>
                      <a:pt x="536" y="0"/>
                    </a:moveTo>
                    <a:lnTo>
                      <a:pt x="536" y="16"/>
                    </a:lnTo>
                    <a:lnTo>
                      <a:pt x="533" y="16"/>
                    </a:lnTo>
                    <a:lnTo>
                      <a:pt x="533" y="0"/>
                    </a:lnTo>
                    <a:lnTo>
                      <a:pt x="536" y="0"/>
                    </a:lnTo>
                    <a:close/>
                    <a:moveTo>
                      <a:pt x="546" y="0"/>
                    </a:moveTo>
                    <a:lnTo>
                      <a:pt x="546" y="16"/>
                    </a:lnTo>
                    <a:lnTo>
                      <a:pt x="543" y="16"/>
                    </a:lnTo>
                    <a:lnTo>
                      <a:pt x="543" y="0"/>
                    </a:lnTo>
                    <a:lnTo>
                      <a:pt x="546" y="0"/>
                    </a:lnTo>
                    <a:close/>
                    <a:moveTo>
                      <a:pt x="558" y="0"/>
                    </a:moveTo>
                    <a:lnTo>
                      <a:pt x="558" y="16"/>
                    </a:lnTo>
                    <a:lnTo>
                      <a:pt x="555" y="16"/>
                    </a:lnTo>
                    <a:lnTo>
                      <a:pt x="555" y="0"/>
                    </a:lnTo>
                    <a:lnTo>
                      <a:pt x="558" y="0"/>
                    </a:lnTo>
                    <a:close/>
                    <a:moveTo>
                      <a:pt x="567" y="0"/>
                    </a:moveTo>
                    <a:lnTo>
                      <a:pt x="567" y="16"/>
                    </a:lnTo>
                    <a:lnTo>
                      <a:pt x="564" y="16"/>
                    </a:lnTo>
                    <a:lnTo>
                      <a:pt x="564" y="0"/>
                    </a:lnTo>
                    <a:lnTo>
                      <a:pt x="567" y="0"/>
                    </a:lnTo>
                    <a:close/>
                    <a:moveTo>
                      <a:pt x="577" y="0"/>
                    </a:moveTo>
                    <a:lnTo>
                      <a:pt x="577" y="16"/>
                    </a:lnTo>
                    <a:lnTo>
                      <a:pt x="574" y="16"/>
                    </a:lnTo>
                    <a:lnTo>
                      <a:pt x="574" y="0"/>
                    </a:lnTo>
                    <a:lnTo>
                      <a:pt x="577" y="0"/>
                    </a:lnTo>
                    <a:close/>
                    <a:moveTo>
                      <a:pt x="589" y="0"/>
                    </a:moveTo>
                    <a:lnTo>
                      <a:pt x="589" y="16"/>
                    </a:lnTo>
                    <a:lnTo>
                      <a:pt x="586" y="16"/>
                    </a:lnTo>
                    <a:lnTo>
                      <a:pt x="586" y="0"/>
                    </a:lnTo>
                    <a:lnTo>
                      <a:pt x="589" y="0"/>
                    </a:lnTo>
                    <a:close/>
                    <a:moveTo>
                      <a:pt x="598" y="0"/>
                    </a:moveTo>
                    <a:lnTo>
                      <a:pt x="598" y="16"/>
                    </a:lnTo>
                    <a:lnTo>
                      <a:pt x="595" y="16"/>
                    </a:lnTo>
                    <a:lnTo>
                      <a:pt x="595" y="0"/>
                    </a:lnTo>
                    <a:lnTo>
                      <a:pt x="598" y="0"/>
                    </a:lnTo>
                    <a:close/>
                    <a:moveTo>
                      <a:pt x="611" y="0"/>
                    </a:moveTo>
                    <a:lnTo>
                      <a:pt x="611" y="16"/>
                    </a:lnTo>
                    <a:lnTo>
                      <a:pt x="608" y="16"/>
                    </a:lnTo>
                    <a:lnTo>
                      <a:pt x="608" y="0"/>
                    </a:lnTo>
                    <a:lnTo>
                      <a:pt x="611" y="0"/>
                    </a:lnTo>
                    <a:close/>
                    <a:moveTo>
                      <a:pt x="620" y="0"/>
                    </a:moveTo>
                    <a:lnTo>
                      <a:pt x="620" y="16"/>
                    </a:lnTo>
                    <a:lnTo>
                      <a:pt x="617" y="16"/>
                    </a:lnTo>
                    <a:lnTo>
                      <a:pt x="617" y="0"/>
                    </a:lnTo>
                    <a:lnTo>
                      <a:pt x="620" y="0"/>
                    </a:lnTo>
                    <a:close/>
                    <a:moveTo>
                      <a:pt x="632" y="0"/>
                    </a:moveTo>
                    <a:lnTo>
                      <a:pt x="632" y="16"/>
                    </a:lnTo>
                    <a:lnTo>
                      <a:pt x="629" y="16"/>
                    </a:lnTo>
                    <a:lnTo>
                      <a:pt x="629" y="0"/>
                    </a:lnTo>
                    <a:lnTo>
                      <a:pt x="632" y="0"/>
                    </a:lnTo>
                    <a:close/>
                    <a:moveTo>
                      <a:pt x="642" y="0"/>
                    </a:moveTo>
                    <a:lnTo>
                      <a:pt x="642" y="16"/>
                    </a:lnTo>
                    <a:lnTo>
                      <a:pt x="639" y="16"/>
                    </a:lnTo>
                    <a:lnTo>
                      <a:pt x="639" y="0"/>
                    </a:lnTo>
                    <a:lnTo>
                      <a:pt x="642" y="0"/>
                    </a:lnTo>
                    <a:close/>
                    <a:moveTo>
                      <a:pt x="651" y="0"/>
                    </a:moveTo>
                    <a:lnTo>
                      <a:pt x="651" y="16"/>
                    </a:lnTo>
                    <a:lnTo>
                      <a:pt x="648" y="16"/>
                    </a:lnTo>
                    <a:lnTo>
                      <a:pt x="648" y="0"/>
                    </a:lnTo>
                    <a:lnTo>
                      <a:pt x="651" y="0"/>
                    </a:lnTo>
                    <a:close/>
                    <a:moveTo>
                      <a:pt x="663" y="0"/>
                    </a:moveTo>
                    <a:lnTo>
                      <a:pt x="663" y="16"/>
                    </a:lnTo>
                    <a:lnTo>
                      <a:pt x="660" y="16"/>
                    </a:lnTo>
                    <a:lnTo>
                      <a:pt x="660" y="0"/>
                    </a:lnTo>
                    <a:lnTo>
                      <a:pt x="663" y="0"/>
                    </a:lnTo>
                    <a:close/>
                    <a:moveTo>
                      <a:pt x="673" y="0"/>
                    </a:moveTo>
                    <a:lnTo>
                      <a:pt x="673" y="16"/>
                    </a:lnTo>
                    <a:lnTo>
                      <a:pt x="670" y="16"/>
                    </a:lnTo>
                    <a:lnTo>
                      <a:pt x="670" y="0"/>
                    </a:lnTo>
                    <a:lnTo>
                      <a:pt x="673" y="0"/>
                    </a:lnTo>
                    <a:close/>
                    <a:moveTo>
                      <a:pt x="685" y="0"/>
                    </a:moveTo>
                    <a:lnTo>
                      <a:pt x="685" y="16"/>
                    </a:lnTo>
                    <a:lnTo>
                      <a:pt x="682" y="16"/>
                    </a:lnTo>
                    <a:lnTo>
                      <a:pt x="682" y="0"/>
                    </a:lnTo>
                    <a:lnTo>
                      <a:pt x="685" y="0"/>
                    </a:lnTo>
                    <a:close/>
                    <a:moveTo>
                      <a:pt x="694" y="0"/>
                    </a:moveTo>
                    <a:lnTo>
                      <a:pt x="694" y="16"/>
                    </a:lnTo>
                    <a:lnTo>
                      <a:pt x="691" y="16"/>
                    </a:lnTo>
                    <a:lnTo>
                      <a:pt x="691" y="0"/>
                    </a:lnTo>
                    <a:lnTo>
                      <a:pt x="694" y="0"/>
                    </a:lnTo>
                    <a:close/>
                    <a:moveTo>
                      <a:pt x="707" y="0"/>
                    </a:moveTo>
                    <a:lnTo>
                      <a:pt x="707" y="16"/>
                    </a:lnTo>
                    <a:lnTo>
                      <a:pt x="704" y="16"/>
                    </a:lnTo>
                    <a:lnTo>
                      <a:pt x="704" y="0"/>
                    </a:lnTo>
                    <a:lnTo>
                      <a:pt x="707" y="0"/>
                    </a:lnTo>
                    <a:close/>
                    <a:moveTo>
                      <a:pt x="716" y="0"/>
                    </a:moveTo>
                    <a:lnTo>
                      <a:pt x="716" y="16"/>
                    </a:lnTo>
                    <a:lnTo>
                      <a:pt x="713" y="16"/>
                    </a:lnTo>
                    <a:lnTo>
                      <a:pt x="713" y="0"/>
                    </a:lnTo>
                    <a:lnTo>
                      <a:pt x="716" y="0"/>
                    </a:lnTo>
                    <a:close/>
                    <a:moveTo>
                      <a:pt x="725" y="0"/>
                    </a:moveTo>
                    <a:lnTo>
                      <a:pt x="725" y="16"/>
                    </a:lnTo>
                    <a:lnTo>
                      <a:pt x="722" y="16"/>
                    </a:lnTo>
                    <a:lnTo>
                      <a:pt x="722" y="0"/>
                    </a:lnTo>
                    <a:lnTo>
                      <a:pt x="725" y="0"/>
                    </a:lnTo>
                    <a:close/>
                    <a:moveTo>
                      <a:pt x="738" y="0"/>
                    </a:moveTo>
                    <a:lnTo>
                      <a:pt x="738" y="16"/>
                    </a:lnTo>
                    <a:lnTo>
                      <a:pt x="735" y="16"/>
                    </a:lnTo>
                    <a:lnTo>
                      <a:pt x="735" y="0"/>
                    </a:lnTo>
                    <a:lnTo>
                      <a:pt x="738" y="0"/>
                    </a:lnTo>
                    <a:close/>
                    <a:moveTo>
                      <a:pt x="747" y="0"/>
                    </a:moveTo>
                    <a:lnTo>
                      <a:pt x="747" y="16"/>
                    </a:lnTo>
                    <a:lnTo>
                      <a:pt x="744" y="16"/>
                    </a:lnTo>
                    <a:lnTo>
                      <a:pt x="744" y="0"/>
                    </a:lnTo>
                    <a:lnTo>
                      <a:pt x="747" y="0"/>
                    </a:lnTo>
                    <a:close/>
                    <a:moveTo>
                      <a:pt x="759" y="0"/>
                    </a:moveTo>
                    <a:lnTo>
                      <a:pt x="759" y="16"/>
                    </a:lnTo>
                    <a:lnTo>
                      <a:pt x="756" y="16"/>
                    </a:lnTo>
                    <a:lnTo>
                      <a:pt x="756" y="0"/>
                    </a:lnTo>
                    <a:lnTo>
                      <a:pt x="759" y="0"/>
                    </a:lnTo>
                    <a:close/>
                    <a:moveTo>
                      <a:pt x="769" y="0"/>
                    </a:moveTo>
                    <a:lnTo>
                      <a:pt x="769" y="16"/>
                    </a:lnTo>
                    <a:lnTo>
                      <a:pt x="766" y="16"/>
                    </a:lnTo>
                    <a:lnTo>
                      <a:pt x="766" y="0"/>
                    </a:lnTo>
                    <a:lnTo>
                      <a:pt x="769" y="0"/>
                    </a:lnTo>
                    <a:close/>
                    <a:moveTo>
                      <a:pt x="781" y="0"/>
                    </a:moveTo>
                    <a:lnTo>
                      <a:pt x="781" y="16"/>
                    </a:lnTo>
                    <a:lnTo>
                      <a:pt x="778" y="16"/>
                    </a:lnTo>
                    <a:lnTo>
                      <a:pt x="778" y="0"/>
                    </a:lnTo>
                    <a:lnTo>
                      <a:pt x="781" y="0"/>
                    </a:lnTo>
                    <a:close/>
                    <a:moveTo>
                      <a:pt x="790" y="0"/>
                    </a:moveTo>
                    <a:lnTo>
                      <a:pt x="790" y="16"/>
                    </a:lnTo>
                    <a:lnTo>
                      <a:pt x="787" y="16"/>
                    </a:lnTo>
                    <a:lnTo>
                      <a:pt x="787" y="0"/>
                    </a:lnTo>
                    <a:lnTo>
                      <a:pt x="790" y="0"/>
                    </a:lnTo>
                    <a:close/>
                    <a:moveTo>
                      <a:pt x="800" y="0"/>
                    </a:moveTo>
                    <a:lnTo>
                      <a:pt x="800" y="16"/>
                    </a:lnTo>
                    <a:lnTo>
                      <a:pt x="797" y="16"/>
                    </a:lnTo>
                    <a:lnTo>
                      <a:pt x="797" y="0"/>
                    </a:lnTo>
                    <a:lnTo>
                      <a:pt x="800" y="0"/>
                    </a:lnTo>
                    <a:close/>
                    <a:moveTo>
                      <a:pt x="812" y="0"/>
                    </a:moveTo>
                    <a:lnTo>
                      <a:pt x="812" y="16"/>
                    </a:lnTo>
                    <a:lnTo>
                      <a:pt x="809" y="16"/>
                    </a:lnTo>
                    <a:lnTo>
                      <a:pt x="809" y="0"/>
                    </a:lnTo>
                    <a:lnTo>
                      <a:pt x="812" y="0"/>
                    </a:lnTo>
                    <a:close/>
                    <a:moveTo>
                      <a:pt x="821" y="0"/>
                    </a:moveTo>
                    <a:lnTo>
                      <a:pt x="821" y="16"/>
                    </a:lnTo>
                    <a:lnTo>
                      <a:pt x="818" y="16"/>
                    </a:lnTo>
                    <a:lnTo>
                      <a:pt x="818" y="0"/>
                    </a:lnTo>
                    <a:lnTo>
                      <a:pt x="821" y="0"/>
                    </a:lnTo>
                    <a:close/>
                    <a:moveTo>
                      <a:pt x="834" y="0"/>
                    </a:moveTo>
                    <a:lnTo>
                      <a:pt x="834" y="16"/>
                    </a:lnTo>
                    <a:lnTo>
                      <a:pt x="831" y="16"/>
                    </a:lnTo>
                    <a:lnTo>
                      <a:pt x="831" y="0"/>
                    </a:lnTo>
                    <a:lnTo>
                      <a:pt x="834" y="0"/>
                    </a:lnTo>
                    <a:close/>
                    <a:moveTo>
                      <a:pt x="843" y="0"/>
                    </a:moveTo>
                    <a:lnTo>
                      <a:pt x="843" y="16"/>
                    </a:lnTo>
                    <a:lnTo>
                      <a:pt x="840" y="16"/>
                    </a:lnTo>
                    <a:lnTo>
                      <a:pt x="840" y="0"/>
                    </a:lnTo>
                    <a:lnTo>
                      <a:pt x="843" y="0"/>
                    </a:lnTo>
                    <a:close/>
                    <a:moveTo>
                      <a:pt x="856" y="0"/>
                    </a:moveTo>
                    <a:lnTo>
                      <a:pt x="856" y="16"/>
                    </a:lnTo>
                    <a:lnTo>
                      <a:pt x="852" y="16"/>
                    </a:lnTo>
                    <a:lnTo>
                      <a:pt x="852" y="0"/>
                    </a:lnTo>
                    <a:lnTo>
                      <a:pt x="856" y="0"/>
                    </a:lnTo>
                    <a:close/>
                    <a:moveTo>
                      <a:pt x="865" y="0"/>
                    </a:moveTo>
                    <a:lnTo>
                      <a:pt x="865" y="16"/>
                    </a:lnTo>
                    <a:lnTo>
                      <a:pt x="862" y="16"/>
                    </a:lnTo>
                    <a:lnTo>
                      <a:pt x="862" y="0"/>
                    </a:lnTo>
                    <a:lnTo>
                      <a:pt x="865" y="0"/>
                    </a:lnTo>
                    <a:close/>
                    <a:moveTo>
                      <a:pt x="874" y="0"/>
                    </a:moveTo>
                    <a:lnTo>
                      <a:pt x="874" y="16"/>
                    </a:lnTo>
                    <a:lnTo>
                      <a:pt x="871" y="16"/>
                    </a:lnTo>
                    <a:lnTo>
                      <a:pt x="871" y="0"/>
                    </a:lnTo>
                    <a:lnTo>
                      <a:pt x="874" y="0"/>
                    </a:lnTo>
                    <a:close/>
                    <a:moveTo>
                      <a:pt x="887" y="0"/>
                    </a:moveTo>
                    <a:lnTo>
                      <a:pt x="887" y="16"/>
                    </a:lnTo>
                    <a:lnTo>
                      <a:pt x="883" y="16"/>
                    </a:lnTo>
                    <a:lnTo>
                      <a:pt x="883" y="0"/>
                    </a:lnTo>
                    <a:lnTo>
                      <a:pt x="887" y="0"/>
                    </a:lnTo>
                    <a:close/>
                    <a:moveTo>
                      <a:pt x="896" y="0"/>
                    </a:moveTo>
                    <a:lnTo>
                      <a:pt x="896" y="16"/>
                    </a:lnTo>
                    <a:lnTo>
                      <a:pt x="893" y="16"/>
                    </a:lnTo>
                    <a:lnTo>
                      <a:pt x="893" y="0"/>
                    </a:lnTo>
                    <a:lnTo>
                      <a:pt x="896" y="0"/>
                    </a:lnTo>
                    <a:close/>
                    <a:moveTo>
                      <a:pt x="908" y="0"/>
                    </a:moveTo>
                    <a:lnTo>
                      <a:pt x="908" y="16"/>
                    </a:lnTo>
                    <a:lnTo>
                      <a:pt x="905" y="16"/>
                    </a:lnTo>
                    <a:lnTo>
                      <a:pt x="905" y="0"/>
                    </a:lnTo>
                    <a:lnTo>
                      <a:pt x="908" y="0"/>
                    </a:lnTo>
                    <a:close/>
                    <a:moveTo>
                      <a:pt x="918" y="0"/>
                    </a:moveTo>
                    <a:lnTo>
                      <a:pt x="918" y="16"/>
                    </a:lnTo>
                    <a:lnTo>
                      <a:pt x="914" y="16"/>
                    </a:lnTo>
                    <a:lnTo>
                      <a:pt x="914" y="0"/>
                    </a:lnTo>
                    <a:lnTo>
                      <a:pt x="918" y="0"/>
                    </a:lnTo>
                    <a:close/>
                    <a:moveTo>
                      <a:pt x="930" y="0"/>
                    </a:moveTo>
                    <a:lnTo>
                      <a:pt x="930" y="16"/>
                    </a:lnTo>
                    <a:lnTo>
                      <a:pt x="927" y="16"/>
                    </a:lnTo>
                    <a:lnTo>
                      <a:pt x="927" y="0"/>
                    </a:lnTo>
                    <a:lnTo>
                      <a:pt x="930" y="0"/>
                    </a:lnTo>
                    <a:close/>
                    <a:moveTo>
                      <a:pt x="939" y="0"/>
                    </a:moveTo>
                    <a:lnTo>
                      <a:pt x="939" y="16"/>
                    </a:lnTo>
                    <a:lnTo>
                      <a:pt x="936" y="16"/>
                    </a:lnTo>
                    <a:lnTo>
                      <a:pt x="936" y="0"/>
                    </a:lnTo>
                    <a:lnTo>
                      <a:pt x="939" y="0"/>
                    </a:lnTo>
                    <a:close/>
                    <a:moveTo>
                      <a:pt x="952" y="0"/>
                    </a:moveTo>
                    <a:lnTo>
                      <a:pt x="952" y="16"/>
                    </a:lnTo>
                    <a:lnTo>
                      <a:pt x="948" y="16"/>
                    </a:lnTo>
                    <a:lnTo>
                      <a:pt x="948" y="0"/>
                    </a:lnTo>
                    <a:lnTo>
                      <a:pt x="952" y="0"/>
                    </a:lnTo>
                    <a:close/>
                    <a:moveTo>
                      <a:pt x="961" y="0"/>
                    </a:moveTo>
                    <a:lnTo>
                      <a:pt x="961" y="16"/>
                    </a:lnTo>
                    <a:lnTo>
                      <a:pt x="958" y="16"/>
                    </a:lnTo>
                    <a:lnTo>
                      <a:pt x="958" y="0"/>
                    </a:lnTo>
                    <a:lnTo>
                      <a:pt x="961" y="0"/>
                    </a:lnTo>
                    <a:close/>
                    <a:moveTo>
                      <a:pt x="970" y="0"/>
                    </a:moveTo>
                    <a:lnTo>
                      <a:pt x="970" y="16"/>
                    </a:lnTo>
                    <a:lnTo>
                      <a:pt x="967" y="16"/>
                    </a:lnTo>
                    <a:lnTo>
                      <a:pt x="967" y="0"/>
                    </a:lnTo>
                    <a:lnTo>
                      <a:pt x="970" y="0"/>
                    </a:lnTo>
                    <a:close/>
                    <a:moveTo>
                      <a:pt x="983" y="0"/>
                    </a:moveTo>
                    <a:lnTo>
                      <a:pt x="983" y="16"/>
                    </a:lnTo>
                    <a:lnTo>
                      <a:pt x="979" y="16"/>
                    </a:lnTo>
                    <a:lnTo>
                      <a:pt x="979" y="0"/>
                    </a:lnTo>
                    <a:lnTo>
                      <a:pt x="983" y="0"/>
                    </a:lnTo>
                    <a:close/>
                    <a:moveTo>
                      <a:pt x="992" y="0"/>
                    </a:moveTo>
                    <a:lnTo>
                      <a:pt x="992" y="16"/>
                    </a:lnTo>
                    <a:lnTo>
                      <a:pt x="989" y="16"/>
                    </a:lnTo>
                    <a:lnTo>
                      <a:pt x="989" y="0"/>
                    </a:lnTo>
                    <a:lnTo>
                      <a:pt x="992" y="0"/>
                    </a:lnTo>
                    <a:close/>
                    <a:moveTo>
                      <a:pt x="1004" y="0"/>
                    </a:moveTo>
                    <a:lnTo>
                      <a:pt x="1004" y="16"/>
                    </a:lnTo>
                    <a:lnTo>
                      <a:pt x="1001" y="16"/>
                    </a:lnTo>
                    <a:lnTo>
                      <a:pt x="1001" y="0"/>
                    </a:lnTo>
                    <a:lnTo>
                      <a:pt x="1004" y="0"/>
                    </a:lnTo>
                    <a:close/>
                    <a:moveTo>
                      <a:pt x="1014" y="0"/>
                    </a:moveTo>
                    <a:lnTo>
                      <a:pt x="1014" y="16"/>
                    </a:lnTo>
                    <a:lnTo>
                      <a:pt x="1010" y="16"/>
                    </a:lnTo>
                    <a:lnTo>
                      <a:pt x="1010" y="0"/>
                    </a:lnTo>
                    <a:lnTo>
                      <a:pt x="1014" y="0"/>
                    </a:lnTo>
                    <a:close/>
                    <a:moveTo>
                      <a:pt x="1026" y="0"/>
                    </a:moveTo>
                    <a:lnTo>
                      <a:pt x="1026" y="16"/>
                    </a:lnTo>
                    <a:lnTo>
                      <a:pt x="1023" y="16"/>
                    </a:lnTo>
                    <a:lnTo>
                      <a:pt x="1023" y="0"/>
                    </a:lnTo>
                    <a:lnTo>
                      <a:pt x="1026" y="0"/>
                    </a:lnTo>
                    <a:close/>
                    <a:moveTo>
                      <a:pt x="1035" y="0"/>
                    </a:moveTo>
                    <a:lnTo>
                      <a:pt x="1035" y="16"/>
                    </a:lnTo>
                    <a:lnTo>
                      <a:pt x="1032" y="16"/>
                    </a:lnTo>
                    <a:lnTo>
                      <a:pt x="1032" y="0"/>
                    </a:lnTo>
                    <a:lnTo>
                      <a:pt x="1035" y="0"/>
                    </a:lnTo>
                    <a:close/>
                    <a:moveTo>
                      <a:pt x="1045" y="0"/>
                    </a:moveTo>
                    <a:lnTo>
                      <a:pt x="1045" y="16"/>
                    </a:lnTo>
                    <a:lnTo>
                      <a:pt x="1041" y="16"/>
                    </a:lnTo>
                    <a:lnTo>
                      <a:pt x="1041" y="0"/>
                    </a:lnTo>
                    <a:lnTo>
                      <a:pt x="1045" y="0"/>
                    </a:lnTo>
                    <a:close/>
                    <a:moveTo>
                      <a:pt x="1057" y="0"/>
                    </a:moveTo>
                    <a:lnTo>
                      <a:pt x="1057" y="16"/>
                    </a:lnTo>
                    <a:lnTo>
                      <a:pt x="1054" y="16"/>
                    </a:lnTo>
                    <a:lnTo>
                      <a:pt x="1054" y="0"/>
                    </a:lnTo>
                    <a:lnTo>
                      <a:pt x="1057" y="0"/>
                    </a:lnTo>
                    <a:close/>
                    <a:moveTo>
                      <a:pt x="1066" y="0"/>
                    </a:moveTo>
                    <a:lnTo>
                      <a:pt x="1066" y="16"/>
                    </a:lnTo>
                    <a:lnTo>
                      <a:pt x="1063" y="16"/>
                    </a:lnTo>
                    <a:lnTo>
                      <a:pt x="1063" y="0"/>
                    </a:lnTo>
                    <a:lnTo>
                      <a:pt x="1066" y="0"/>
                    </a:lnTo>
                    <a:close/>
                    <a:moveTo>
                      <a:pt x="1079" y="0"/>
                    </a:moveTo>
                    <a:lnTo>
                      <a:pt x="1079" y="16"/>
                    </a:lnTo>
                    <a:lnTo>
                      <a:pt x="1076" y="16"/>
                    </a:lnTo>
                    <a:lnTo>
                      <a:pt x="1076" y="0"/>
                    </a:lnTo>
                    <a:lnTo>
                      <a:pt x="1079" y="0"/>
                    </a:lnTo>
                    <a:close/>
                    <a:moveTo>
                      <a:pt x="1088" y="0"/>
                    </a:moveTo>
                    <a:lnTo>
                      <a:pt x="1088" y="16"/>
                    </a:lnTo>
                    <a:lnTo>
                      <a:pt x="1085" y="16"/>
                    </a:lnTo>
                    <a:lnTo>
                      <a:pt x="1085" y="0"/>
                    </a:lnTo>
                    <a:lnTo>
                      <a:pt x="1088" y="0"/>
                    </a:lnTo>
                    <a:close/>
                    <a:moveTo>
                      <a:pt x="1100" y="0"/>
                    </a:moveTo>
                    <a:lnTo>
                      <a:pt x="1100" y="16"/>
                    </a:lnTo>
                    <a:lnTo>
                      <a:pt x="1097" y="16"/>
                    </a:lnTo>
                    <a:lnTo>
                      <a:pt x="1097" y="0"/>
                    </a:lnTo>
                    <a:lnTo>
                      <a:pt x="1100" y="0"/>
                    </a:lnTo>
                    <a:close/>
                    <a:moveTo>
                      <a:pt x="1110" y="0"/>
                    </a:moveTo>
                    <a:lnTo>
                      <a:pt x="1110" y="16"/>
                    </a:lnTo>
                    <a:lnTo>
                      <a:pt x="1107" y="16"/>
                    </a:lnTo>
                    <a:lnTo>
                      <a:pt x="1107" y="0"/>
                    </a:lnTo>
                    <a:lnTo>
                      <a:pt x="1110" y="0"/>
                    </a:lnTo>
                    <a:close/>
                    <a:moveTo>
                      <a:pt x="1119" y="0"/>
                    </a:moveTo>
                    <a:lnTo>
                      <a:pt x="1119" y="16"/>
                    </a:lnTo>
                    <a:lnTo>
                      <a:pt x="1116" y="16"/>
                    </a:lnTo>
                    <a:lnTo>
                      <a:pt x="1116" y="0"/>
                    </a:lnTo>
                    <a:lnTo>
                      <a:pt x="1119" y="0"/>
                    </a:lnTo>
                    <a:close/>
                    <a:moveTo>
                      <a:pt x="1131" y="0"/>
                    </a:moveTo>
                    <a:lnTo>
                      <a:pt x="1131" y="16"/>
                    </a:lnTo>
                    <a:lnTo>
                      <a:pt x="1128" y="16"/>
                    </a:lnTo>
                    <a:lnTo>
                      <a:pt x="1128" y="0"/>
                    </a:lnTo>
                    <a:lnTo>
                      <a:pt x="1131" y="0"/>
                    </a:lnTo>
                    <a:close/>
                    <a:moveTo>
                      <a:pt x="1141" y="0"/>
                    </a:moveTo>
                    <a:lnTo>
                      <a:pt x="1141" y="16"/>
                    </a:lnTo>
                    <a:lnTo>
                      <a:pt x="1138" y="16"/>
                    </a:lnTo>
                    <a:lnTo>
                      <a:pt x="1138" y="0"/>
                    </a:lnTo>
                    <a:lnTo>
                      <a:pt x="1141" y="0"/>
                    </a:lnTo>
                    <a:close/>
                    <a:moveTo>
                      <a:pt x="1153" y="0"/>
                    </a:moveTo>
                    <a:lnTo>
                      <a:pt x="1153" y="16"/>
                    </a:lnTo>
                    <a:lnTo>
                      <a:pt x="1150" y="16"/>
                    </a:lnTo>
                    <a:lnTo>
                      <a:pt x="1150" y="0"/>
                    </a:lnTo>
                    <a:lnTo>
                      <a:pt x="1153" y="0"/>
                    </a:lnTo>
                    <a:close/>
                    <a:moveTo>
                      <a:pt x="1162" y="0"/>
                    </a:moveTo>
                    <a:lnTo>
                      <a:pt x="1162" y="16"/>
                    </a:lnTo>
                    <a:lnTo>
                      <a:pt x="1159" y="16"/>
                    </a:lnTo>
                    <a:lnTo>
                      <a:pt x="1159" y="0"/>
                    </a:lnTo>
                    <a:lnTo>
                      <a:pt x="1162" y="0"/>
                    </a:lnTo>
                    <a:close/>
                    <a:moveTo>
                      <a:pt x="1175" y="0"/>
                    </a:moveTo>
                    <a:lnTo>
                      <a:pt x="1175" y="16"/>
                    </a:lnTo>
                    <a:lnTo>
                      <a:pt x="1172" y="16"/>
                    </a:lnTo>
                    <a:lnTo>
                      <a:pt x="1172" y="0"/>
                    </a:lnTo>
                    <a:lnTo>
                      <a:pt x="1175" y="0"/>
                    </a:lnTo>
                    <a:close/>
                    <a:moveTo>
                      <a:pt x="1184" y="0"/>
                    </a:moveTo>
                    <a:lnTo>
                      <a:pt x="1184" y="16"/>
                    </a:lnTo>
                    <a:lnTo>
                      <a:pt x="1181" y="16"/>
                    </a:lnTo>
                    <a:lnTo>
                      <a:pt x="1181" y="0"/>
                    </a:lnTo>
                    <a:lnTo>
                      <a:pt x="1184" y="0"/>
                    </a:lnTo>
                    <a:close/>
                    <a:moveTo>
                      <a:pt x="1193" y="0"/>
                    </a:moveTo>
                    <a:lnTo>
                      <a:pt x="1193" y="16"/>
                    </a:lnTo>
                    <a:lnTo>
                      <a:pt x="1190" y="16"/>
                    </a:lnTo>
                    <a:lnTo>
                      <a:pt x="1190" y="0"/>
                    </a:lnTo>
                    <a:lnTo>
                      <a:pt x="1193" y="0"/>
                    </a:lnTo>
                    <a:close/>
                    <a:moveTo>
                      <a:pt x="1206" y="0"/>
                    </a:moveTo>
                    <a:lnTo>
                      <a:pt x="1206" y="16"/>
                    </a:lnTo>
                    <a:lnTo>
                      <a:pt x="1203" y="16"/>
                    </a:lnTo>
                    <a:lnTo>
                      <a:pt x="1203" y="0"/>
                    </a:lnTo>
                    <a:lnTo>
                      <a:pt x="1206" y="0"/>
                    </a:lnTo>
                    <a:close/>
                    <a:moveTo>
                      <a:pt x="1215" y="0"/>
                    </a:moveTo>
                    <a:lnTo>
                      <a:pt x="1215" y="16"/>
                    </a:lnTo>
                    <a:lnTo>
                      <a:pt x="1212" y="16"/>
                    </a:lnTo>
                    <a:lnTo>
                      <a:pt x="1212" y="0"/>
                    </a:lnTo>
                    <a:lnTo>
                      <a:pt x="1215" y="0"/>
                    </a:lnTo>
                    <a:close/>
                    <a:moveTo>
                      <a:pt x="1227" y="0"/>
                    </a:moveTo>
                    <a:lnTo>
                      <a:pt x="1227" y="16"/>
                    </a:lnTo>
                    <a:lnTo>
                      <a:pt x="1224" y="16"/>
                    </a:lnTo>
                    <a:lnTo>
                      <a:pt x="1224" y="0"/>
                    </a:lnTo>
                    <a:lnTo>
                      <a:pt x="1227" y="0"/>
                    </a:lnTo>
                    <a:close/>
                    <a:moveTo>
                      <a:pt x="1237" y="0"/>
                    </a:moveTo>
                    <a:lnTo>
                      <a:pt x="1237" y="16"/>
                    </a:lnTo>
                    <a:lnTo>
                      <a:pt x="1234" y="16"/>
                    </a:lnTo>
                    <a:lnTo>
                      <a:pt x="1234" y="0"/>
                    </a:lnTo>
                    <a:lnTo>
                      <a:pt x="1237" y="0"/>
                    </a:lnTo>
                    <a:close/>
                    <a:moveTo>
                      <a:pt x="1249" y="0"/>
                    </a:moveTo>
                    <a:lnTo>
                      <a:pt x="1249" y="16"/>
                    </a:lnTo>
                    <a:lnTo>
                      <a:pt x="1246" y="16"/>
                    </a:lnTo>
                    <a:lnTo>
                      <a:pt x="1246" y="0"/>
                    </a:lnTo>
                    <a:lnTo>
                      <a:pt x="1249" y="0"/>
                    </a:lnTo>
                    <a:close/>
                    <a:moveTo>
                      <a:pt x="1258" y="0"/>
                    </a:moveTo>
                    <a:lnTo>
                      <a:pt x="1258" y="16"/>
                    </a:lnTo>
                    <a:lnTo>
                      <a:pt x="1255" y="16"/>
                    </a:lnTo>
                    <a:lnTo>
                      <a:pt x="1255" y="0"/>
                    </a:lnTo>
                    <a:lnTo>
                      <a:pt x="1258" y="0"/>
                    </a:lnTo>
                    <a:close/>
                    <a:moveTo>
                      <a:pt x="1268" y="0"/>
                    </a:moveTo>
                    <a:lnTo>
                      <a:pt x="1268" y="16"/>
                    </a:lnTo>
                    <a:lnTo>
                      <a:pt x="1265" y="16"/>
                    </a:lnTo>
                    <a:lnTo>
                      <a:pt x="1265" y="0"/>
                    </a:lnTo>
                    <a:lnTo>
                      <a:pt x="1268" y="0"/>
                    </a:lnTo>
                    <a:close/>
                    <a:moveTo>
                      <a:pt x="1280" y="0"/>
                    </a:moveTo>
                    <a:lnTo>
                      <a:pt x="1280" y="16"/>
                    </a:lnTo>
                    <a:lnTo>
                      <a:pt x="1277" y="16"/>
                    </a:lnTo>
                    <a:lnTo>
                      <a:pt x="1277" y="0"/>
                    </a:lnTo>
                    <a:lnTo>
                      <a:pt x="1280" y="0"/>
                    </a:lnTo>
                    <a:close/>
                    <a:moveTo>
                      <a:pt x="1289" y="0"/>
                    </a:moveTo>
                    <a:lnTo>
                      <a:pt x="1289" y="16"/>
                    </a:lnTo>
                    <a:lnTo>
                      <a:pt x="1286" y="16"/>
                    </a:lnTo>
                    <a:lnTo>
                      <a:pt x="1286" y="0"/>
                    </a:lnTo>
                    <a:lnTo>
                      <a:pt x="1289" y="0"/>
                    </a:lnTo>
                    <a:close/>
                    <a:moveTo>
                      <a:pt x="1302" y="0"/>
                    </a:moveTo>
                    <a:lnTo>
                      <a:pt x="1302" y="16"/>
                    </a:lnTo>
                    <a:lnTo>
                      <a:pt x="1299" y="16"/>
                    </a:lnTo>
                    <a:lnTo>
                      <a:pt x="1299" y="0"/>
                    </a:lnTo>
                    <a:lnTo>
                      <a:pt x="1302" y="0"/>
                    </a:lnTo>
                    <a:close/>
                    <a:moveTo>
                      <a:pt x="1311" y="0"/>
                    </a:moveTo>
                    <a:lnTo>
                      <a:pt x="1311" y="16"/>
                    </a:lnTo>
                    <a:lnTo>
                      <a:pt x="1308" y="16"/>
                    </a:lnTo>
                    <a:lnTo>
                      <a:pt x="1308" y="0"/>
                    </a:lnTo>
                    <a:lnTo>
                      <a:pt x="1311" y="0"/>
                    </a:lnTo>
                    <a:close/>
                    <a:moveTo>
                      <a:pt x="1323" y="0"/>
                    </a:moveTo>
                    <a:lnTo>
                      <a:pt x="1323" y="16"/>
                    </a:lnTo>
                    <a:lnTo>
                      <a:pt x="1320" y="16"/>
                    </a:lnTo>
                    <a:lnTo>
                      <a:pt x="1320" y="0"/>
                    </a:lnTo>
                    <a:lnTo>
                      <a:pt x="1323" y="0"/>
                    </a:lnTo>
                    <a:close/>
                    <a:moveTo>
                      <a:pt x="1333" y="0"/>
                    </a:moveTo>
                    <a:lnTo>
                      <a:pt x="1333" y="16"/>
                    </a:lnTo>
                    <a:lnTo>
                      <a:pt x="1330" y="16"/>
                    </a:lnTo>
                    <a:lnTo>
                      <a:pt x="1330" y="0"/>
                    </a:lnTo>
                    <a:lnTo>
                      <a:pt x="1333" y="0"/>
                    </a:lnTo>
                    <a:close/>
                    <a:moveTo>
                      <a:pt x="1342" y="0"/>
                    </a:moveTo>
                    <a:lnTo>
                      <a:pt x="1342" y="16"/>
                    </a:lnTo>
                    <a:lnTo>
                      <a:pt x="1339" y="16"/>
                    </a:lnTo>
                    <a:lnTo>
                      <a:pt x="1339" y="0"/>
                    </a:lnTo>
                    <a:lnTo>
                      <a:pt x="1342" y="0"/>
                    </a:lnTo>
                    <a:close/>
                    <a:moveTo>
                      <a:pt x="1354" y="0"/>
                    </a:moveTo>
                    <a:lnTo>
                      <a:pt x="1354" y="16"/>
                    </a:lnTo>
                    <a:lnTo>
                      <a:pt x="1351" y="16"/>
                    </a:lnTo>
                    <a:lnTo>
                      <a:pt x="1351" y="0"/>
                    </a:lnTo>
                    <a:lnTo>
                      <a:pt x="1354" y="0"/>
                    </a:lnTo>
                    <a:close/>
                    <a:moveTo>
                      <a:pt x="1364" y="0"/>
                    </a:moveTo>
                    <a:lnTo>
                      <a:pt x="1364" y="16"/>
                    </a:lnTo>
                    <a:lnTo>
                      <a:pt x="1361" y="16"/>
                    </a:lnTo>
                    <a:lnTo>
                      <a:pt x="1361" y="0"/>
                    </a:lnTo>
                    <a:lnTo>
                      <a:pt x="1364" y="0"/>
                    </a:lnTo>
                    <a:close/>
                    <a:moveTo>
                      <a:pt x="1376" y="0"/>
                    </a:moveTo>
                    <a:lnTo>
                      <a:pt x="1376" y="16"/>
                    </a:lnTo>
                    <a:lnTo>
                      <a:pt x="1373" y="16"/>
                    </a:lnTo>
                    <a:lnTo>
                      <a:pt x="1373" y="0"/>
                    </a:lnTo>
                    <a:lnTo>
                      <a:pt x="1376" y="0"/>
                    </a:lnTo>
                    <a:close/>
                    <a:moveTo>
                      <a:pt x="1385" y="0"/>
                    </a:moveTo>
                    <a:lnTo>
                      <a:pt x="1385" y="16"/>
                    </a:lnTo>
                    <a:lnTo>
                      <a:pt x="1382" y="16"/>
                    </a:lnTo>
                    <a:lnTo>
                      <a:pt x="1382" y="0"/>
                    </a:lnTo>
                    <a:lnTo>
                      <a:pt x="1385" y="0"/>
                    </a:lnTo>
                    <a:close/>
                    <a:moveTo>
                      <a:pt x="1398" y="0"/>
                    </a:moveTo>
                    <a:lnTo>
                      <a:pt x="1398" y="16"/>
                    </a:lnTo>
                    <a:lnTo>
                      <a:pt x="1395" y="16"/>
                    </a:lnTo>
                    <a:lnTo>
                      <a:pt x="1395" y="0"/>
                    </a:lnTo>
                    <a:lnTo>
                      <a:pt x="1398" y="0"/>
                    </a:lnTo>
                    <a:close/>
                    <a:moveTo>
                      <a:pt x="1407" y="0"/>
                    </a:moveTo>
                    <a:lnTo>
                      <a:pt x="1407" y="16"/>
                    </a:lnTo>
                    <a:lnTo>
                      <a:pt x="1404" y="16"/>
                    </a:lnTo>
                    <a:lnTo>
                      <a:pt x="1404" y="0"/>
                    </a:lnTo>
                    <a:lnTo>
                      <a:pt x="1407" y="0"/>
                    </a:lnTo>
                    <a:close/>
                    <a:moveTo>
                      <a:pt x="1420" y="0"/>
                    </a:moveTo>
                    <a:lnTo>
                      <a:pt x="1420" y="16"/>
                    </a:lnTo>
                    <a:lnTo>
                      <a:pt x="1416" y="16"/>
                    </a:lnTo>
                    <a:lnTo>
                      <a:pt x="1416" y="0"/>
                    </a:lnTo>
                    <a:lnTo>
                      <a:pt x="1420" y="0"/>
                    </a:lnTo>
                    <a:close/>
                    <a:moveTo>
                      <a:pt x="1429" y="0"/>
                    </a:moveTo>
                    <a:lnTo>
                      <a:pt x="1429" y="16"/>
                    </a:lnTo>
                    <a:lnTo>
                      <a:pt x="1426" y="16"/>
                    </a:lnTo>
                    <a:lnTo>
                      <a:pt x="1426" y="0"/>
                    </a:lnTo>
                    <a:lnTo>
                      <a:pt x="1429" y="0"/>
                    </a:lnTo>
                    <a:close/>
                    <a:moveTo>
                      <a:pt x="1438" y="0"/>
                    </a:moveTo>
                    <a:lnTo>
                      <a:pt x="1438" y="16"/>
                    </a:lnTo>
                    <a:lnTo>
                      <a:pt x="1435" y="16"/>
                    </a:lnTo>
                    <a:lnTo>
                      <a:pt x="1435" y="0"/>
                    </a:lnTo>
                    <a:lnTo>
                      <a:pt x="1438" y="0"/>
                    </a:lnTo>
                    <a:close/>
                    <a:moveTo>
                      <a:pt x="1450" y="0"/>
                    </a:moveTo>
                    <a:lnTo>
                      <a:pt x="1450" y="16"/>
                    </a:lnTo>
                    <a:lnTo>
                      <a:pt x="1447" y="16"/>
                    </a:lnTo>
                    <a:lnTo>
                      <a:pt x="1447" y="0"/>
                    </a:lnTo>
                    <a:lnTo>
                      <a:pt x="1450" y="0"/>
                    </a:lnTo>
                    <a:close/>
                    <a:moveTo>
                      <a:pt x="1460" y="0"/>
                    </a:moveTo>
                    <a:lnTo>
                      <a:pt x="1460" y="16"/>
                    </a:lnTo>
                    <a:lnTo>
                      <a:pt x="1457" y="16"/>
                    </a:lnTo>
                    <a:lnTo>
                      <a:pt x="1457" y="0"/>
                    </a:lnTo>
                    <a:lnTo>
                      <a:pt x="1460" y="0"/>
                    </a:lnTo>
                    <a:close/>
                    <a:moveTo>
                      <a:pt x="1472" y="0"/>
                    </a:moveTo>
                    <a:lnTo>
                      <a:pt x="1472" y="16"/>
                    </a:lnTo>
                    <a:lnTo>
                      <a:pt x="1469" y="16"/>
                    </a:lnTo>
                    <a:lnTo>
                      <a:pt x="1469" y="0"/>
                    </a:lnTo>
                    <a:lnTo>
                      <a:pt x="1472" y="0"/>
                    </a:lnTo>
                    <a:close/>
                    <a:moveTo>
                      <a:pt x="1481" y="0"/>
                    </a:moveTo>
                    <a:lnTo>
                      <a:pt x="1481" y="16"/>
                    </a:lnTo>
                    <a:lnTo>
                      <a:pt x="1478" y="16"/>
                    </a:lnTo>
                    <a:lnTo>
                      <a:pt x="1478" y="0"/>
                    </a:lnTo>
                    <a:lnTo>
                      <a:pt x="1481" y="0"/>
                    </a:lnTo>
                    <a:close/>
                    <a:moveTo>
                      <a:pt x="1494" y="0"/>
                    </a:moveTo>
                    <a:lnTo>
                      <a:pt x="1494" y="16"/>
                    </a:lnTo>
                    <a:lnTo>
                      <a:pt x="1491" y="16"/>
                    </a:lnTo>
                    <a:lnTo>
                      <a:pt x="1491" y="0"/>
                    </a:lnTo>
                    <a:lnTo>
                      <a:pt x="1494" y="0"/>
                    </a:lnTo>
                    <a:close/>
                    <a:moveTo>
                      <a:pt x="1503" y="0"/>
                    </a:moveTo>
                    <a:lnTo>
                      <a:pt x="1503" y="16"/>
                    </a:lnTo>
                    <a:lnTo>
                      <a:pt x="1500" y="16"/>
                    </a:lnTo>
                    <a:lnTo>
                      <a:pt x="1500" y="0"/>
                    </a:lnTo>
                    <a:lnTo>
                      <a:pt x="1503" y="0"/>
                    </a:lnTo>
                    <a:close/>
                    <a:moveTo>
                      <a:pt x="1512" y="0"/>
                    </a:moveTo>
                    <a:lnTo>
                      <a:pt x="1512" y="16"/>
                    </a:lnTo>
                    <a:lnTo>
                      <a:pt x="1509" y="16"/>
                    </a:lnTo>
                    <a:lnTo>
                      <a:pt x="1509" y="0"/>
                    </a:lnTo>
                    <a:lnTo>
                      <a:pt x="1512" y="0"/>
                    </a:lnTo>
                    <a:close/>
                    <a:moveTo>
                      <a:pt x="1525" y="0"/>
                    </a:moveTo>
                    <a:lnTo>
                      <a:pt x="1525" y="16"/>
                    </a:lnTo>
                    <a:lnTo>
                      <a:pt x="1522" y="16"/>
                    </a:lnTo>
                    <a:lnTo>
                      <a:pt x="1522" y="0"/>
                    </a:lnTo>
                    <a:lnTo>
                      <a:pt x="1525" y="0"/>
                    </a:lnTo>
                    <a:close/>
                    <a:moveTo>
                      <a:pt x="1534" y="0"/>
                    </a:moveTo>
                    <a:lnTo>
                      <a:pt x="1534" y="16"/>
                    </a:lnTo>
                    <a:lnTo>
                      <a:pt x="1531" y="16"/>
                    </a:lnTo>
                    <a:lnTo>
                      <a:pt x="1531" y="0"/>
                    </a:lnTo>
                    <a:lnTo>
                      <a:pt x="1534" y="0"/>
                    </a:lnTo>
                    <a:close/>
                    <a:moveTo>
                      <a:pt x="1547" y="0"/>
                    </a:moveTo>
                    <a:lnTo>
                      <a:pt x="1547" y="16"/>
                    </a:lnTo>
                    <a:lnTo>
                      <a:pt x="1543" y="16"/>
                    </a:lnTo>
                    <a:lnTo>
                      <a:pt x="1543" y="0"/>
                    </a:lnTo>
                    <a:lnTo>
                      <a:pt x="1547" y="0"/>
                    </a:lnTo>
                    <a:close/>
                    <a:moveTo>
                      <a:pt x="1556" y="0"/>
                    </a:moveTo>
                    <a:lnTo>
                      <a:pt x="1556" y="16"/>
                    </a:lnTo>
                    <a:lnTo>
                      <a:pt x="1553" y="16"/>
                    </a:lnTo>
                    <a:lnTo>
                      <a:pt x="1553" y="0"/>
                    </a:lnTo>
                    <a:lnTo>
                      <a:pt x="1556" y="0"/>
                    </a:lnTo>
                    <a:close/>
                    <a:moveTo>
                      <a:pt x="1568" y="0"/>
                    </a:moveTo>
                    <a:lnTo>
                      <a:pt x="1568" y="16"/>
                    </a:lnTo>
                    <a:lnTo>
                      <a:pt x="1565" y="16"/>
                    </a:lnTo>
                    <a:lnTo>
                      <a:pt x="1565" y="0"/>
                    </a:lnTo>
                    <a:lnTo>
                      <a:pt x="1568" y="0"/>
                    </a:lnTo>
                    <a:close/>
                    <a:moveTo>
                      <a:pt x="1578" y="0"/>
                    </a:moveTo>
                    <a:lnTo>
                      <a:pt x="1578" y="16"/>
                    </a:lnTo>
                    <a:lnTo>
                      <a:pt x="1574" y="16"/>
                    </a:lnTo>
                    <a:lnTo>
                      <a:pt x="1574" y="0"/>
                    </a:lnTo>
                    <a:lnTo>
                      <a:pt x="1578" y="0"/>
                    </a:lnTo>
                    <a:close/>
                    <a:moveTo>
                      <a:pt x="1587" y="0"/>
                    </a:moveTo>
                    <a:lnTo>
                      <a:pt x="1587" y="16"/>
                    </a:lnTo>
                    <a:lnTo>
                      <a:pt x="1584" y="16"/>
                    </a:lnTo>
                    <a:lnTo>
                      <a:pt x="1584" y="0"/>
                    </a:lnTo>
                    <a:lnTo>
                      <a:pt x="1587" y="0"/>
                    </a:lnTo>
                    <a:close/>
                    <a:moveTo>
                      <a:pt x="1599" y="0"/>
                    </a:moveTo>
                    <a:lnTo>
                      <a:pt x="1599" y="16"/>
                    </a:lnTo>
                    <a:lnTo>
                      <a:pt x="1596" y="16"/>
                    </a:lnTo>
                    <a:lnTo>
                      <a:pt x="1596" y="0"/>
                    </a:lnTo>
                    <a:lnTo>
                      <a:pt x="1599" y="0"/>
                    </a:lnTo>
                    <a:close/>
                    <a:moveTo>
                      <a:pt x="1609" y="0"/>
                    </a:moveTo>
                    <a:lnTo>
                      <a:pt x="1609" y="16"/>
                    </a:lnTo>
                    <a:lnTo>
                      <a:pt x="1605" y="16"/>
                    </a:lnTo>
                    <a:lnTo>
                      <a:pt x="1605" y="0"/>
                    </a:lnTo>
                    <a:lnTo>
                      <a:pt x="1609" y="0"/>
                    </a:lnTo>
                    <a:close/>
                    <a:moveTo>
                      <a:pt x="1621" y="0"/>
                    </a:moveTo>
                    <a:lnTo>
                      <a:pt x="1621" y="16"/>
                    </a:lnTo>
                    <a:lnTo>
                      <a:pt x="1618" y="16"/>
                    </a:lnTo>
                    <a:lnTo>
                      <a:pt x="1618" y="0"/>
                    </a:lnTo>
                    <a:lnTo>
                      <a:pt x="1621" y="0"/>
                    </a:lnTo>
                    <a:close/>
                    <a:moveTo>
                      <a:pt x="1630" y="0"/>
                    </a:moveTo>
                    <a:lnTo>
                      <a:pt x="1630" y="16"/>
                    </a:lnTo>
                    <a:lnTo>
                      <a:pt x="1627" y="16"/>
                    </a:lnTo>
                    <a:lnTo>
                      <a:pt x="1627" y="0"/>
                    </a:lnTo>
                    <a:lnTo>
                      <a:pt x="1630" y="0"/>
                    </a:lnTo>
                    <a:close/>
                    <a:moveTo>
                      <a:pt x="1643" y="0"/>
                    </a:moveTo>
                    <a:lnTo>
                      <a:pt x="1643" y="16"/>
                    </a:lnTo>
                    <a:lnTo>
                      <a:pt x="1640" y="16"/>
                    </a:lnTo>
                    <a:lnTo>
                      <a:pt x="1640" y="0"/>
                    </a:lnTo>
                    <a:lnTo>
                      <a:pt x="1643" y="0"/>
                    </a:lnTo>
                    <a:close/>
                    <a:moveTo>
                      <a:pt x="1652" y="0"/>
                    </a:moveTo>
                    <a:lnTo>
                      <a:pt x="1652" y="16"/>
                    </a:lnTo>
                    <a:lnTo>
                      <a:pt x="1649" y="16"/>
                    </a:lnTo>
                    <a:lnTo>
                      <a:pt x="1649" y="0"/>
                    </a:lnTo>
                    <a:lnTo>
                      <a:pt x="1652" y="0"/>
                    </a:lnTo>
                    <a:close/>
                    <a:moveTo>
                      <a:pt x="1661" y="0"/>
                    </a:moveTo>
                    <a:lnTo>
                      <a:pt x="1661" y="16"/>
                    </a:lnTo>
                    <a:lnTo>
                      <a:pt x="1658" y="16"/>
                    </a:lnTo>
                    <a:lnTo>
                      <a:pt x="1658" y="0"/>
                    </a:lnTo>
                    <a:lnTo>
                      <a:pt x="1661" y="0"/>
                    </a:lnTo>
                    <a:close/>
                    <a:moveTo>
                      <a:pt x="1674" y="0"/>
                    </a:moveTo>
                    <a:lnTo>
                      <a:pt x="1674" y="16"/>
                    </a:lnTo>
                    <a:lnTo>
                      <a:pt x="1671" y="16"/>
                    </a:lnTo>
                    <a:lnTo>
                      <a:pt x="1671" y="0"/>
                    </a:lnTo>
                    <a:lnTo>
                      <a:pt x="1674" y="0"/>
                    </a:lnTo>
                    <a:close/>
                    <a:moveTo>
                      <a:pt x="1683" y="0"/>
                    </a:moveTo>
                    <a:lnTo>
                      <a:pt x="1683" y="16"/>
                    </a:lnTo>
                    <a:lnTo>
                      <a:pt x="1680" y="16"/>
                    </a:lnTo>
                    <a:lnTo>
                      <a:pt x="1680" y="0"/>
                    </a:lnTo>
                    <a:lnTo>
                      <a:pt x="1683" y="0"/>
                    </a:lnTo>
                    <a:close/>
                    <a:moveTo>
                      <a:pt x="1695" y="0"/>
                    </a:moveTo>
                    <a:lnTo>
                      <a:pt x="1695" y="16"/>
                    </a:lnTo>
                    <a:lnTo>
                      <a:pt x="1692" y="16"/>
                    </a:lnTo>
                    <a:lnTo>
                      <a:pt x="1692" y="0"/>
                    </a:lnTo>
                    <a:lnTo>
                      <a:pt x="1695" y="0"/>
                    </a:lnTo>
                    <a:close/>
                    <a:moveTo>
                      <a:pt x="1705" y="0"/>
                    </a:moveTo>
                    <a:lnTo>
                      <a:pt x="1705" y="16"/>
                    </a:lnTo>
                    <a:lnTo>
                      <a:pt x="1701" y="16"/>
                    </a:lnTo>
                    <a:lnTo>
                      <a:pt x="1701" y="0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rgbClr val="868686"/>
              </a:solidFill>
              <a:ln w="3" cap="flat">
                <a:solidFill>
                  <a:srgbClr val="868686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50" name="Freeform 86"/>
              <p:cNvSpPr>
                <a:spLocks/>
              </p:cNvSpPr>
              <p:nvPr/>
            </p:nvSpPr>
            <p:spPr bwMode="auto">
              <a:xfrm>
                <a:off x="4052" y="3479"/>
                <a:ext cx="1698" cy="169"/>
              </a:xfrm>
              <a:custGeom>
                <a:avLst/>
                <a:gdLst/>
                <a:ahLst/>
                <a:cxnLst>
                  <a:cxn ang="0">
                    <a:pos x="255" y="553"/>
                  </a:cxn>
                  <a:cxn ang="0">
                    <a:pos x="638" y="568"/>
                  </a:cxn>
                  <a:cxn ang="0">
                    <a:pos x="909" y="534"/>
                  </a:cxn>
                  <a:cxn ang="0">
                    <a:pos x="1165" y="609"/>
                  </a:cxn>
                  <a:cxn ang="0">
                    <a:pos x="1493" y="549"/>
                  </a:cxn>
                  <a:cxn ang="0">
                    <a:pos x="1763" y="649"/>
                  </a:cxn>
                  <a:cxn ang="0">
                    <a:pos x="2064" y="652"/>
                  </a:cxn>
                  <a:cxn ang="0">
                    <a:pos x="2333" y="631"/>
                  </a:cxn>
                  <a:cxn ang="0">
                    <a:pos x="2595" y="648"/>
                  </a:cxn>
                  <a:cxn ang="0">
                    <a:pos x="2889" y="595"/>
                  </a:cxn>
                  <a:cxn ang="0">
                    <a:pos x="3156" y="545"/>
                  </a:cxn>
                  <a:cxn ang="0">
                    <a:pos x="3488" y="624"/>
                  </a:cxn>
                  <a:cxn ang="0">
                    <a:pos x="3800" y="563"/>
                  </a:cxn>
                  <a:cxn ang="0">
                    <a:pos x="4080" y="640"/>
                  </a:cxn>
                  <a:cxn ang="0">
                    <a:pos x="4368" y="652"/>
                  </a:cxn>
                  <a:cxn ang="0">
                    <a:pos x="4641" y="192"/>
                  </a:cxn>
                  <a:cxn ang="0">
                    <a:pos x="4901" y="597"/>
                  </a:cxn>
                  <a:cxn ang="0">
                    <a:pos x="5241" y="643"/>
                  </a:cxn>
                  <a:cxn ang="0">
                    <a:pos x="5669" y="549"/>
                  </a:cxn>
                  <a:cxn ang="0">
                    <a:pos x="5910" y="625"/>
                  </a:cxn>
                  <a:cxn ang="0">
                    <a:pos x="6161" y="603"/>
                  </a:cxn>
                  <a:cxn ang="0">
                    <a:pos x="6496" y="624"/>
                  </a:cxn>
                  <a:cxn ang="0">
                    <a:pos x="6765" y="641"/>
                  </a:cxn>
                  <a:cxn ang="0">
                    <a:pos x="7096" y="611"/>
                  </a:cxn>
                  <a:cxn ang="0">
                    <a:pos x="7391" y="635"/>
                  </a:cxn>
                  <a:cxn ang="0">
                    <a:pos x="7636" y="630"/>
                  </a:cxn>
                  <a:cxn ang="0">
                    <a:pos x="7918" y="481"/>
                  </a:cxn>
                  <a:cxn ang="0">
                    <a:pos x="8197" y="533"/>
                  </a:cxn>
                  <a:cxn ang="0">
                    <a:pos x="8468" y="566"/>
                  </a:cxn>
                  <a:cxn ang="0">
                    <a:pos x="8704" y="672"/>
                  </a:cxn>
                  <a:cxn ang="0">
                    <a:pos x="8315" y="656"/>
                  </a:cxn>
                  <a:cxn ang="0">
                    <a:pos x="8044" y="620"/>
                  </a:cxn>
                  <a:cxn ang="0">
                    <a:pos x="7746" y="664"/>
                  </a:cxn>
                  <a:cxn ang="0">
                    <a:pos x="7432" y="638"/>
                  </a:cxn>
                  <a:cxn ang="0">
                    <a:pos x="7162" y="669"/>
                  </a:cxn>
                  <a:cxn ang="0">
                    <a:pos x="6886" y="640"/>
                  </a:cxn>
                  <a:cxn ang="0">
                    <a:pos x="6557" y="672"/>
                  </a:cxn>
                  <a:cxn ang="0">
                    <a:pos x="6239" y="486"/>
                  </a:cxn>
                  <a:cxn ang="0">
                    <a:pos x="5961" y="670"/>
                  </a:cxn>
                  <a:cxn ang="0">
                    <a:pos x="5692" y="572"/>
                  </a:cxn>
                  <a:cxn ang="0">
                    <a:pos x="5224" y="670"/>
                  </a:cxn>
                  <a:cxn ang="0">
                    <a:pos x="4924" y="620"/>
                  </a:cxn>
                  <a:cxn ang="0">
                    <a:pos x="4656" y="211"/>
                  </a:cxn>
                  <a:cxn ang="0">
                    <a:pos x="4289" y="485"/>
                  </a:cxn>
                  <a:cxn ang="0">
                    <a:pos x="4027" y="656"/>
                  </a:cxn>
                  <a:cxn ang="0">
                    <a:pos x="3706" y="669"/>
                  </a:cxn>
                  <a:cxn ang="0">
                    <a:pos x="3419" y="656"/>
                  </a:cxn>
                  <a:cxn ang="0">
                    <a:pos x="3100" y="620"/>
                  </a:cxn>
                  <a:cxn ang="0">
                    <a:pos x="2805" y="668"/>
                  </a:cxn>
                  <a:cxn ang="0">
                    <a:pos x="2560" y="486"/>
                  </a:cxn>
                  <a:cxn ang="0">
                    <a:pos x="2232" y="639"/>
                  </a:cxn>
                  <a:cxn ang="0">
                    <a:pos x="1925" y="636"/>
                  </a:cxn>
                  <a:cxn ang="0">
                    <a:pos x="1613" y="656"/>
                  </a:cxn>
                  <a:cxn ang="0">
                    <a:pos x="1288" y="671"/>
                  </a:cxn>
                  <a:cxn ang="0">
                    <a:pos x="1024" y="453"/>
                  </a:cxn>
                  <a:cxn ang="0">
                    <a:pos x="748" y="668"/>
                  </a:cxn>
                  <a:cxn ang="0">
                    <a:pos x="400" y="672"/>
                  </a:cxn>
                  <a:cxn ang="0">
                    <a:pos x="95" y="646"/>
                  </a:cxn>
                </a:cxnLst>
                <a:rect l="0" t="0" r="r" b="b"/>
                <a:pathLst>
                  <a:path w="8768" h="674">
                    <a:moveTo>
                      <a:pt x="32" y="15"/>
                    </a:moveTo>
                    <a:lnTo>
                      <a:pt x="96" y="639"/>
                    </a:lnTo>
                    <a:lnTo>
                      <a:pt x="65" y="635"/>
                    </a:lnTo>
                    <a:lnTo>
                      <a:pt x="113" y="507"/>
                    </a:lnTo>
                    <a:cubicBezTo>
                      <a:pt x="116" y="501"/>
                      <a:pt x="121" y="497"/>
                      <a:pt x="128" y="496"/>
                    </a:cubicBezTo>
                    <a:cubicBezTo>
                      <a:pt x="134" y="496"/>
                      <a:pt x="140" y="500"/>
                      <a:pt x="143" y="505"/>
                    </a:cubicBezTo>
                    <a:lnTo>
                      <a:pt x="207" y="633"/>
                    </a:lnTo>
                    <a:lnTo>
                      <a:pt x="179" y="632"/>
                    </a:lnTo>
                    <a:lnTo>
                      <a:pt x="227" y="552"/>
                    </a:lnTo>
                    <a:cubicBezTo>
                      <a:pt x="230" y="547"/>
                      <a:pt x="235" y="544"/>
                      <a:pt x="241" y="544"/>
                    </a:cubicBezTo>
                    <a:cubicBezTo>
                      <a:pt x="247" y="545"/>
                      <a:pt x="252" y="548"/>
                      <a:pt x="255" y="553"/>
                    </a:cubicBezTo>
                    <a:lnTo>
                      <a:pt x="303" y="649"/>
                    </a:lnTo>
                    <a:lnTo>
                      <a:pt x="288" y="640"/>
                    </a:lnTo>
                    <a:lnTo>
                      <a:pt x="352" y="640"/>
                    </a:lnTo>
                    <a:lnTo>
                      <a:pt x="400" y="640"/>
                    </a:lnTo>
                    <a:lnTo>
                      <a:pt x="464" y="640"/>
                    </a:lnTo>
                    <a:lnTo>
                      <a:pt x="512" y="640"/>
                    </a:lnTo>
                    <a:lnTo>
                      <a:pt x="500" y="646"/>
                    </a:lnTo>
                    <a:lnTo>
                      <a:pt x="564" y="566"/>
                    </a:lnTo>
                    <a:cubicBezTo>
                      <a:pt x="567" y="563"/>
                      <a:pt x="572" y="560"/>
                      <a:pt x="576" y="560"/>
                    </a:cubicBezTo>
                    <a:lnTo>
                      <a:pt x="624" y="560"/>
                    </a:lnTo>
                    <a:cubicBezTo>
                      <a:pt x="630" y="560"/>
                      <a:pt x="635" y="563"/>
                      <a:pt x="638" y="568"/>
                    </a:cubicBezTo>
                    <a:lnTo>
                      <a:pt x="686" y="648"/>
                    </a:lnTo>
                    <a:lnTo>
                      <a:pt x="672" y="640"/>
                    </a:lnTo>
                    <a:lnTo>
                      <a:pt x="736" y="640"/>
                    </a:lnTo>
                    <a:lnTo>
                      <a:pt x="725" y="645"/>
                    </a:lnTo>
                    <a:lnTo>
                      <a:pt x="773" y="597"/>
                    </a:lnTo>
                    <a:cubicBezTo>
                      <a:pt x="779" y="592"/>
                      <a:pt x="788" y="591"/>
                      <a:pt x="794" y="596"/>
                    </a:cubicBezTo>
                    <a:lnTo>
                      <a:pt x="858" y="644"/>
                    </a:lnTo>
                    <a:lnTo>
                      <a:pt x="834" y="650"/>
                    </a:lnTo>
                    <a:lnTo>
                      <a:pt x="882" y="538"/>
                    </a:lnTo>
                    <a:cubicBezTo>
                      <a:pt x="884" y="533"/>
                      <a:pt x="889" y="529"/>
                      <a:pt x="894" y="529"/>
                    </a:cubicBezTo>
                    <a:cubicBezTo>
                      <a:pt x="900" y="528"/>
                      <a:pt x="905" y="530"/>
                      <a:pt x="909" y="534"/>
                    </a:cubicBezTo>
                    <a:lnTo>
                      <a:pt x="973" y="614"/>
                    </a:lnTo>
                    <a:lnTo>
                      <a:pt x="945" y="620"/>
                    </a:lnTo>
                    <a:lnTo>
                      <a:pt x="993" y="444"/>
                    </a:lnTo>
                    <a:cubicBezTo>
                      <a:pt x="994" y="442"/>
                      <a:pt x="995" y="440"/>
                      <a:pt x="996" y="438"/>
                    </a:cubicBezTo>
                    <a:lnTo>
                      <a:pt x="1060" y="358"/>
                    </a:lnTo>
                    <a:cubicBezTo>
                      <a:pt x="1064" y="354"/>
                      <a:pt x="1070" y="351"/>
                      <a:pt x="1076" y="353"/>
                    </a:cubicBezTo>
                    <a:cubicBezTo>
                      <a:pt x="1082" y="354"/>
                      <a:pt x="1087" y="359"/>
                      <a:pt x="1088" y="366"/>
                    </a:cubicBezTo>
                    <a:lnTo>
                      <a:pt x="1136" y="622"/>
                    </a:lnTo>
                    <a:lnTo>
                      <a:pt x="1120" y="608"/>
                    </a:lnTo>
                    <a:lnTo>
                      <a:pt x="1168" y="608"/>
                    </a:lnTo>
                    <a:lnTo>
                      <a:pt x="1165" y="609"/>
                    </a:lnTo>
                    <a:lnTo>
                      <a:pt x="1229" y="593"/>
                    </a:lnTo>
                    <a:cubicBezTo>
                      <a:pt x="1234" y="592"/>
                      <a:pt x="1240" y="593"/>
                      <a:pt x="1244" y="597"/>
                    </a:cubicBezTo>
                    <a:lnTo>
                      <a:pt x="1292" y="645"/>
                    </a:lnTo>
                    <a:lnTo>
                      <a:pt x="1273" y="642"/>
                    </a:lnTo>
                    <a:lnTo>
                      <a:pt x="1337" y="610"/>
                    </a:lnTo>
                    <a:cubicBezTo>
                      <a:pt x="1342" y="608"/>
                      <a:pt x="1349" y="608"/>
                      <a:pt x="1353" y="611"/>
                    </a:cubicBezTo>
                    <a:lnTo>
                      <a:pt x="1401" y="643"/>
                    </a:lnTo>
                    <a:lnTo>
                      <a:pt x="1383" y="644"/>
                    </a:lnTo>
                    <a:lnTo>
                      <a:pt x="1447" y="596"/>
                    </a:lnTo>
                    <a:lnTo>
                      <a:pt x="1445" y="597"/>
                    </a:lnTo>
                    <a:lnTo>
                      <a:pt x="1493" y="549"/>
                    </a:lnTo>
                    <a:cubicBezTo>
                      <a:pt x="1496" y="546"/>
                      <a:pt x="1501" y="544"/>
                      <a:pt x="1506" y="545"/>
                    </a:cubicBezTo>
                    <a:cubicBezTo>
                      <a:pt x="1510" y="545"/>
                      <a:pt x="1514" y="547"/>
                      <a:pt x="1517" y="551"/>
                    </a:cubicBezTo>
                    <a:lnTo>
                      <a:pt x="1565" y="615"/>
                    </a:lnTo>
                    <a:lnTo>
                      <a:pt x="1556" y="609"/>
                    </a:lnTo>
                    <a:lnTo>
                      <a:pt x="1620" y="625"/>
                    </a:lnTo>
                    <a:lnTo>
                      <a:pt x="1670" y="641"/>
                    </a:lnTo>
                    <a:lnTo>
                      <a:pt x="1661" y="641"/>
                    </a:lnTo>
                    <a:lnTo>
                      <a:pt x="1725" y="625"/>
                    </a:lnTo>
                    <a:cubicBezTo>
                      <a:pt x="1728" y="624"/>
                      <a:pt x="1731" y="624"/>
                      <a:pt x="1734" y="625"/>
                    </a:cubicBezTo>
                    <a:lnTo>
                      <a:pt x="1782" y="641"/>
                    </a:lnTo>
                    <a:lnTo>
                      <a:pt x="1763" y="649"/>
                    </a:lnTo>
                    <a:lnTo>
                      <a:pt x="1827" y="537"/>
                    </a:lnTo>
                    <a:cubicBezTo>
                      <a:pt x="1829" y="533"/>
                      <a:pt x="1832" y="530"/>
                      <a:pt x="1837" y="529"/>
                    </a:cubicBezTo>
                    <a:cubicBezTo>
                      <a:pt x="1841" y="528"/>
                      <a:pt x="1846" y="529"/>
                      <a:pt x="1849" y="531"/>
                    </a:cubicBezTo>
                    <a:lnTo>
                      <a:pt x="1897" y="563"/>
                    </a:lnTo>
                    <a:cubicBezTo>
                      <a:pt x="1898" y="564"/>
                      <a:pt x="1899" y="564"/>
                      <a:pt x="1900" y="565"/>
                    </a:cubicBezTo>
                    <a:lnTo>
                      <a:pt x="1948" y="613"/>
                    </a:lnTo>
                    <a:lnTo>
                      <a:pt x="1922" y="618"/>
                    </a:lnTo>
                    <a:lnTo>
                      <a:pt x="1986" y="474"/>
                    </a:lnTo>
                    <a:cubicBezTo>
                      <a:pt x="1989" y="468"/>
                      <a:pt x="1995" y="464"/>
                      <a:pt x="2002" y="465"/>
                    </a:cubicBezTo>
                    <a:cubicBezTo>
                      <a:pt x="2008" y="465"/>
                      <a:pt x="2014" y="470"/>
                      <a:pt x="2016" y="476"/>
                    </a:cubicBezTo>
                    <a:lnTo>
                      <a:pt x="2064" y="652"/>
                    </a:lnTo>
                    <a:lnTo>
                      <a:pt x="2045" y="641"/>
                    </a:lnTo>
                    <a:lnTo>
                      <a:pt x="2109" y="625"/>
                    </a:lnTo>
                    <a:cubicBezTo>
                      <a:pt x="2112" y="624"/>
                      <a:pt x="2115" y="624"/>
                      <a:pt x="2118" y="625"/>
                    </a:cubicBezTo>
                    <a:lnTo>
                      <a:pt x="2166" y="641"/>
                    </a:lnTo>
                    <a:lnTo>
                      <a:pt x="2153" y="642"/>
                    </a:lnTo>
                    <a:lnTo>
                      <a:pt x="2217" y="610"/>
                    </a:lnTo>
                    <a:lnTo>
                      <a:pt x="2213" y="613"/>
                    </a:lnTo>
                    <a:lnTo>
                      <a:pt x="2261" y="565"/>
                    </a:lnTo>
                    <a:cubicBezTo>
                      <a:pt x="2264" y="562"/>
                      <a:pt x="2269" y="560"/>
                      <a:pt x="2274" y="561"/>
                    </a:cubicBezTo>
                    <a:cubicBezTo>
                      <a:pt x="2278" y="561"/>
                      <a:pt x="2282" y="563"/>
                      <a:pt x="2285" y="567"/>
                    </a:cubicBezTo>
                    <a:lnTo>
                      <a:pt x="2333" y="631"/>
                    </a:lnTo>
                    <a:lnTo>
                      <a:pt x="2317" y="625"/>
                    </a:lnTo>
                    <a:lnTo>
                      <a:pt x="2381" y="609"/>
                    </a:lnTo>
                    <a:lnTo>
                      <a:pt x="2427" y="593"/>
                    </a:lnTo>
                    <a:cubicBezTo>
                      <a:pt x="2430" y="592"/>
                      <a:pt x="2433" y="592"/>
                      <a:pt x="2436" y="593"/>
                    </a:cubicBezTo>
                    <a:lnTo>
                      <a:pt x="2500" y="609"/>
                    </a:lnTo>
                    <a:lnTo>
                      <a:pt x="2481" y="619"/>
                    </a:lnTo>
                    <a:lnTo>
                      <a:pt x="2529" y="475"/>
                    </a:lnTo>
                    <a:cubicBezTo>
                      <a:pt x="2531" y="469"/>
                      <a:pt x="2537" y="465"/>
                      <a:pt x="2544" y="464"/>
                    </a:cubicBezTo>
                    <a:cubicBezTo>
                      <a:pt x="2551" y="464"/>
                      <a:pt x="2557" y="469"/>
                      <a:pt x="2560" y="475"/>
                    </a:cubicBezTo>
                    <a:lnTo>
                      <a:pt x="2624" y="651"/>
                    </a:lnTo>
                    <a:lnTo>
                      <a:pt x="2595" y="648"/>
                    </a:lnTo>
                    <a:lnTo>
                      <a:pt x="2643" y="568"/>
                    </a:lnTo>
                    <a:cubicBezTo>
                      <a:pt x="2645" y="564"/>
                      <a:pt x="2649" y="562"/>
                      <a:pt x="2653" y="561"/>
                    </a:cubicBezTo>
                    <a:cubicBezTo>
                      <a:pt x="2657" y="560"/>
                      <a:pt x="2662" y="561"/>
                      <a:pt x="2665" y="563"/>
                    </a:cubicBezTo>
                    <a:lnTo>
                      <a:pt x="2713" y="595"/>
                    </a:lnTo>
                    <a:lnTo>
                      <a:pt x="2704" y="592"/>
                    </a:lnTo>
                    <a:lnTo>
                      <a:pt x="2768" y="592"/>
                    </a:lnTo>
                    <a:cubicBezTo>
                      <a:pt x="2773" y="592"/>
                      <a:pt x="2777" y="594"/>
                      <a:pt x="2780" y="597"/>
                    </a:cubicBezTo>
                    <a:lnTo>
                      <a:pt x="2828" y="645"/>
                    </a:lnTo>
                    <a:lnTo>
                      <a:pt x="2807" y="644"/>
                    </a:lnTo>
                    <a:lnTo>
                      <a:pt x="2871" y="596"/>
                    </a:lnTo>
                    <a:cubicBezTo>
                      <a:pt x="2876" y="592"/>
                      <a:pt x="2884" y="591"/>
                      <a:pt x="2889" y="595"/>
                    </a:cubicBezTo>
                    <a:lnTo>
                      <a:pt x="2937" y="627"/>
                    </a:lnTo>
                    <a:lnTo>
                      <a:pt x="2917" y="629"/>
                    </a:lnTo>
                    <a:lnTo>
                      <a:pt x="2981" y="565"/>
                    </a:lnTo>
                    <a:cubicBezTo>
                      <a:pt x="2985" y="562"/>
                      <a:pt x="2990" y="560"/>
                      <a:pt x="2994" y="561"/>
                    </a:cubicBezTo>
                    <a:cubicBezTo>
                      <a:pt x="2999" y="561"/>
                      <a:pt x="3004" y="564"/>
                      <a:pt x="3006" y="568"/>
                    </a:cubicBezTo>
                    <a:lnTo>
                      <a:pt x="3054" y="648"/>
                    </a:lnTo>
                    <a:lnTo>
                      <a:pt x="3029" y="645"/>
                    </a:lnTo>
                    <a:lnTo>
                      <a:pt x="3077" y="597"/>
                    </a:lnTo>
                    <a:cubicBezTo>
                      <a:pt x="3078" y="597"/>
                      <a:pt x="3078" y="596"/>
                      <a:pt x="3079" y="596"/>
                    </a:cubicBezTo>
                    <a:lnTo>
                      <a:pt x="3143" y="548"/>
                    </a:lnTo>
                    <a:cubicBezTo>
                      <a:pt x="3146" y="545"/>
                      <a:pt x="3151" y="544"/>
                      <a:pt x="3156" y="545"/>
                    </a:cubicBezTo>
                    <a:cubicBezTo>
                      <a:pt x="3160" y="546"/>
                      <a:pt x="3164" y="548"/>
                      <a:pt x="3166" y="552"/>
                    </a:cubicBezTo>
                    <a:lnTo>
                      <a:pt x="3214" y="632"/>
                    </a:lnTo>
                    <a:lnTo>
                      <a:pt x="3200" y="624"/>
                    </a:lnTo>
                    <a:lnTo>
                      <a:pt x="3264" y="624"/>
                    </a:lnTo>
                    <a:lnTo>
                      <a:pt x="3312" y="624"/>
                    </a:lnTo>
                    <a:lnTo>
                      <a:pt x="3309" y="625"/>
                    </a:lnTo>
                    <a:lnTo>
                      <a:pt x="3373" y="609"/>
                    </a:lnTo>
                    <a:cubicBezTo>
                      <a:pt x="3376" y="608"/>
                      <a:pt x="3379" y="608"/>
                      <a:pt x="3382" y="609"/>
                    </a:cubicBezTo>
                    <a:lnTo>
                      <a:pt x="3430" y="625"/>
                    </a:lnTo>
                    <a:lnTo>
                      <a:pt x="3424" y="624"/>
                    </a:lnTo>
                    <a:lnTo>
                      <a:pt x="3488" y="624"/>
                    </a:lnTo>
                    <a:lnTo>
                      <a:pt x="3480" y="627"/>
                    </a:lnTo>
                    <a:lnTo>
                      <a:pt x="3528" y="595"/>
                    </a:lnTo>
                    <a:cubicBezTo>
                      <a:pt x="3534" y="591"/>
                      <a:pt x="3542" y="592"/>
                      <a:pt x="3548" y="597"/>
                    </a:cubicBezTo>
                    <a:lnTo>
                      <a:pt x="3596" y="645"/>
                    </a:lnTo>
                    <a:lnTo>
                      <a:pt x="3575" y="644"/>
                    </a:lnTo>
                    <a:lnTo>
                      <a:pt x="3639" y="596"/>
                    </a:lnTo>
                    <a:cubicBezTo>
                      <a:pt x="3645" y="591"/>
                      <a:pt x="3654" y="592"/>
                      <a:pt x="3660" y="597"/>
                    </a:cubicBezTo>
                    <a:lnTo>
                      <a:pt x="3708" y="645"/>
                    </a:lnTo>
                    <a:lnTo>
                      <a:pt x="3687" y="644"/>
                    </a:lnTo>
                    <a:lnTo>
                      <a:pt x="3751" y="596"/>
                    </a:lnTo>
                    <a:lnTo>
                      <a:pt x="3800" y="563"/>
                    </a:lnTo>
                    <a:cubicBezTo>
                      <a:pt x="3806" y="559"/>
                      <a:pt x="3814" y="560"/>
                      <a:pt x="3820" y="565"/>
                    </a:cubicBezTo>
                    <a:lnTo>
                      <a:pt x="3884" y="629"/>
                    </a:lnTo>
                    <a:lnTo>
                      <a:pt x="3867" y="625"/>
                    </a:lnTo>
                    <a:lnTo>
                      <a:pt x="3915" y="609"/>
                    </a:lnTo>
                    <a:cubicBezTo>
                      <a:pt x="3920" y="608"/>
                      <a:pt x="3925" y="608"/>
                      <a:pt x="3929" y="611"/>
                    </a:cubicBezTo>
                    <a:lnTo>
                      <a:pt x="3977" y="643"/>
                    </a:lnTo>
                    <a:lnTo>
                      <a:pt x="3965" y="641"/>
                    </a:lnTo>
                    <a:lnTo>
                      <a:pt x="4029" y="625"/>
                    </a:lnTo>
                    <a:cubicBezTo>
                      <a:pt x="4032" y="624"/>
                      <a:pt x="4035" y="624"/>
                      <a:pt x="4038" y="625"/>
                    </a:cubicBezTo>
                    <a:lnTo>
                      <a:pt x="4086" y="641"/>
                    </a:lnTo>
                    <a:lnTo>
                      <a:pt x="4080" y="640"/>
                    </a:lnTo>
                    <a:lnTo>
                      <a:pt x="4144" y="640"/>
                    </a:lnTo>
                    <a:lnTo>
                      <a:pt x="4129" y="653"/>
                    </a:lnTo>
                    <a:lnTo>
                      <a:pt x="4177" y="445"/>
                    </a:lnTo>
                    <a:cubicBezTo>
                      <a:pt x="4179" y="438"/>
                      <a:pt x="4185" y="433"/>
                      <a:pt x="4192" y="432"/>
                    </a:cubicBezTo>
                    <a:cubicBezTo>
                      <a:pt x="4199" y="432"/>
                      <a:pt x="4206" y="437"/>
                      <a:pt x="4208" y="444"/>
                    </a:cubicBezTo>
                    <a:lnTo>
                      <a:pt x="4272" y="652"/>
                    </a:lnTo>
                    <a:lnTo>
                      <a:pt x="4241" y="652"/>
                    </a:lnTo>
                    <a:lnTo>
                      <a:pt x="4289" y="476"/>
                    </a:lnTo>
                    <a:cubicBezTo>
                      <a:pt x="4291" y="469"/>
                      <a:pt x="4297" y="464"/>
                      <a:pt x="4304" y="464"/>
                    </a:cubicBezTo>
                    <a:cubicBezTo>
                      <a:pt x="4312" y="464"/>
                      <a:pt x="4318" y="469"/>
                      <a:pt x="4320" y="476"/>
                    </a:cubicBezTo>
                    <a:lnTo>
                      <a:pt x="4368" y="652"/>
                    </a:lnTo>
                    <a:lnTo>
                      <a:pt x="4352" y="640"/>
                    </a:lnTo>
                    <a:lnTo>
                      <a:pt x="4416" y="640"/>
                    </a:lnTo>
                    <a:lnTo>
                      <a:pt x="4411" y="641"/>
                    </a:lnTo>
                    <a:lnTo>
                      <a:pt x="4459" y="625"/>
                    </a:lnTo>
                    <a:cubicBezTo>
                      <a:pt x="4461" y="625"/>
                      <a:pt x="4463" y="624"/>
                      <a:pt x="4464" y="624"/>
                    </a:cubicBezTo>
                    <a:lnTo>
                      <a:pt x="4528" y="624"/>
                    </a:lnTo>
                    <a:lnTo>
                      <a:pt x="4516" y="631"/>
                    </a:lnTo>
                    <a:lnTo>
                      <a:pt x="4564" y="567"/>
                    </a:lnTo>
                    <a:lnTo>
                      <a:pt x="4561" y="574"/>
                    </a:lnTo>
                    <a:lnTo>
                      <a:pt x="4625" y="206"/>
                    </a:lnTo>
                    <a:cubicBezTo>
                      <a:pt x="4626" y="198"/>
                      <a:pt x="4633" y="192"/>
                      <a:pt x="4641" y="192"/>
                    </a:cubicBezTo>
                    <a:cubicBezTo>
                      <a:pt x="4649" y="193"/>
                      <a:pt x="4655" y="199"/>
                      <a:pt x="4656" y="207"/>
                    </a:cubicBezTo>
                    <a:lnTo>
                      <a:pt x="4704" y="623"/>
                    </a:lnTo>
                    <a:lnTo>
                      <a:pt x="4697" y="611"/>
                    </a:lnTo>
                    <a:lnTo>
                      <a:pt x="4745" y="643"/>
                    </a:lnTo>
                    <a:lnTo>
                      <a:pt x="4733" y="641"/>
                    </a:lnTo>
                    <a:lnTo>
                      <a:pt x="4797" y="625"/>
                    </a:lnTo>
                    <a:lnTo>
                      <a:pt x="4792" y="627"/>
                    </a:lnTo>
                    <a:lnTo>
                      <a:pt x="4840" y="595"/>
                    </a:lnTo>
                    <a:cubicBezTo>
                      <a:pt x="4842" y="593"/>
                      <a:pt x="4845" y="592"/>
                      <a:pt x="4848" y="592"/>
                    </a:cubicBezTo>
                    <a:lnTo>
                      <a:pt x="4912" y="592"/>
                    </a:lnTo>
                    <a:lnTo>
                      <a:pt x="4901" y="597"/>
                    </a:lnTo>
                    <a:lnTo>
                      <a:pt x="4949" y="549"/>
                    </a:lnTo>
                    <a:cubicBezTo>
                      <a:pt x="4955" y="544"/>
                      <a:pt x="4964" y="543"/>
                      <a:pt x="4970" y="548"/>
                    </a:cubicBezTo>
                    <a:lnTo>
                      <a:pt x="5034" y="596"/>
                    </a:lnTo>
                    <a:cubicBezTo>
                      <a:pt x="5035" y="596"/>
                      <a:pt x="5035" y="597"/>
                      <a:pt x="5036" y="597"/>
                    </a:cubicBezTo>
                    <a:lnTo>
                      <a:pt x="5084" y="645"/>
                    </a:lnTo>
                    <a:lnTo>
                      <a:pt x="5064" y="643"/>
                    </a:lnTo>
                    <a:lnTo>
                      <a:pt x="5112" y="611"/>
                    </a:lnTo>
                    <a:cubicBezTo>
                      <a:pt x="5114" y="609"/>
                      <a:pt x="5117" y="608"/>
                      <a:pt x="5120" y="608"/>
                    </a:cubicBezTo>
                    <a:lnTo>
                      <a:pt x="5184" y="608"/>
                    </a:lnTo>
                    <a:cubicBezTo>
                      <a:pt x="5188" y="608"/>
                      <a:pt x="5191" y="609"/>
                      <a:pt x="5193" y="611"/>
                    </a:cubicBezTo>
                    <a:lnTo>
                      <a:pt x="5241" y="643"/>
                    </a:lnTo>
                    <a:lnTo>
                      <a:pt x="5232" y="640"/>
                    </a:lnTo>
                    <a:lnTo>
                      <a:pt x="5296" y="640"/>
                    </a:lnTo>
                    <a:lnTo>
                      <a:pt x="5344" y="640"/>
                    </a:lnTo>
                    <a:lnTo>
                      <a:pt x="5408" y="640"/>
                    </a:lnTo>
                    <a:lnTo>
                      <a:pt x="5456" y="640"/>
                    </a:lnTo>
                    <a:lnTo>
                      <a:pt x="5504" y="640"/>
                    </a:lnTo>
                    <a:lnTo>
                      <a:pt x="5568" y="640"/>
                    </a:lnTo>
                    <a:lnTo>
                      <a:pt x="5560" y="643"/>
                    </a:lnTo>
                    <a:lnTo>
                      <a:pt x="5608" y="611"/>
                    </a:lnTo>
                    <a:lnTo>
                      <a:pt x="5605" y="613"/>
                    </a:lnTo>
                    <a:lnTo>
                      <a:pt x="5669" y="549"/>
                    </a:lnTo>
                    <a:cubicBezTo>
                      <a:pt x="5673" y="546"/>
                      <a:pt x="5678" y="544"/>
                      <a:pt x="5683" y="545"/>
                    </a:cubicBezTo>
                    <a:cubicBezTo>
                      <a:pt x="5688" y="545"/>
                      <a:pt x="5692" y="549"/>
                      <a:pt x="5695" y="553"/>
                    </a:cubicBezTo>
                    <a:lnTo>
                      <a:pt x="5743" y="649"/>
                    </a:lnTo>
                    <a:lnTo>
                      <a:pt x="5725" y="641"/>
                    </a:lnTo>
                    <a:lnTo>
                      <a:pt x="5789" y="625"/>
                    </a:lnTo>
                    <a:lnTo>
                      <a:pt x="5780" y="631"/>
                    </a:lnTo>
                    <a:lnTo>
                      <a:pt x="5828" y="567"/>
                    </a:lnTo>
                    <a:cubicBezTo>
                      <a:pt x="5830" y="563"/>
                      <a:pt x="5835" y="561"/>
                      <a:pt x="5839" y="561"/>
                    </a:cubicBezTo>
                    <a:cubicBezTo>
                      <a:pt x="5844" y="560"/>
                      <a:pt x="5849" y="562"/>
                      <a:pt x="5852" y="565"/>
                    </a:cubicBezTo>
                    <a:lnTo>
                      <a:pt x="5916" y="629"/>
                    </a:lnTo>
                    <a:lnTo>
                      <a:pt x="5910" y="625"/>
                    </a:lnTo>
                    <a:lnTo>
                      <a:pt x="5958" y="641"/>
                    </a:lnTo>
                    <a:lnTo>
                      <a:pt x="5937" y="654"/>
                    </a:lnTo>
                    <a:lnTo>
                      <a:pt x="5985" y="366"/>
                    </a:lnTo>
                    <a:cubicBezTo>
                      <a:pt x="5986" y="359"/>
                      <a:pt x="5992" y="353"/>
                      <a:pt x="5999" y="353"/>
                    </a:cubicBezTo>
                    <a:cubicBezTo>
                      <a:pt x="6007" y="352"/>
                      <a:pt x="6013" y="356"/>
                      <a:pt x="6016" y="363"/>
                    </a:cubicBezTo>
                    <a:lnTo>
                      <a:pt x="6080" y="555"/>
                    </a:lnTo>
                    <a:lnTo>
                      <a:pt x="6079" y="553"/>
                    </a:lnTo>
                    <a:lnTo>
                      <a:pt x="6127" y="649"/>
                    </a:lnTo>
                    <a:lnTo>
                      <a:pt x="6103" y="644"/>
                    </a:lnTo>
                    <a:lnTo>
                      <a:pt x="6167" y="596"/>
                    </a:lnTo>
                    <a:lnTo>
                      <a:pt x="6161" y="603"/>
                    </a:lnTo>
                    <a:lnTo>
                      <a:pt x="6209" y="475"/>
                    </a:lnTo>
                    <a:cubicBezTo>
                      <a:pt x="6212" y="469"/>
                      <a:pt x="6218" y="464"/>
                      <a:pt x="6225" y="464"/>
                    </a:cubicBezTo>
                    <a:cubicBezTo>
                      <a:pt x="6231" y="465"/>
                      <a:pt x="6237" y="469"/>
                      <a:pt x="6240" y="475"/>
                    </a:cubicBezTo>
                    <a:lnTo>
                      <a:pt x="6304" y="651"/>
                    </a:lnTo>
                    <a:lnTo>
                      <a:pt x="6288" y="640"/>
                    </a:lnTo>
                    <a:lnTo>
                      <a:pt x="6336" y="640"/>
                    </a:lnTo>
                    <a:lnTo>
                      <a:pt x="6384" y="640"/>
                    </a:lnTo>
                    <a:lnTo>
                      <a:pt x="6381" y="641"/>
                    </a:lnTo>
                    <a:lnTo>
                      <a:pt x="6445" y="625"/>
                    </a:lnTo>
                    <a:cubicBezTo>
                      <a:pt x="6446" y="625"/>
                      <a:pt x="6447" y="624"/>
                      <a:pt x="6448" y="624"/>
                    </a:cubicBezTo>
                    <a:lnTo>
                      <a:pt x="6496" y="624"/>
                    </a:lnTo>
                    <a:cubicBezTo>
                      <a:pt x="6498" y="624"/>
                      <a:pt x="6499" y="625"/>
                      <a:pt x="6500" y="625"/>
                    </a:cubicBezTo>
                    <a:lnTo>
                      <a:pt x="6564" y="641"/>
                    </a:lnTo>
                    <a:lnTo>
                      <a:pt x="6560" y="640"/>
                    </a:lnTo>
                    <a:lnTo>
                      <a:pt x="6608" y="640"/>
                    </a:lnTo>
                    <a:lnTo>
                      <a:pt x="6599" y="644"/>
                    </a:lnTo>
                    <a:lnTo>
                      <a:pt x="6663" y="596"/>
                    </a:lnTo>
                    <a:cubicBezTo>
                      <a:pt x="6668" y="592"/>
                      <a:pt x="6676" y="591"/>
                      <a:pt x="6681" y="595"/>
                    </a:cubicBezTo>
                    <a:lnTo>
                      <a:pt x="6729" y="627"/>
                    </a:lnTo>
                    <a:lnTo>
                      <a:pt x="6726" y="625"/>
                    </a:lnTo>
                    <a:lnTo>
                      <a:pt x="6774" y="641"/>
                    </a:lnTo>
                    <a:lnTo>
                      <a:pt x="6765" y="641"/>
                    </a:lnTo>
                    <a:lnTo>
                      <a:pt x="6829" y="625"/>
                    </a:lnTo>
                    <a:lnTo>
                      <a:pt x="6875" y="609"/>
                    </a:lnTo>
                    <a:cubicBezTo>
                      <a:pt x="6878" y="608"/>
                      <a:pt x="6881" y="608"/>
                      <a:pt x="6884" y="609"/>
                    </a:cubicBezTo>
                    <a:lnTo>
                      <a:pt x="6948" y="625"/>
                    </a:lnTo>
                    <a:lnTo>
                      <a:pt x="6932" y="631"/>
                    </a:lnTo>
                    <a:lnTo>
                      <a:pt x="6980" y="567"/>
                    </a:lnTo>
                    <a:cubicBezTo>
                      <a:pt x="6983" y="563"/>
                      <a:pt x="6987" y="561"/>
                      <a:pt x="6992" y="560"/>
                    </a:cubicBezTo>
                    <a:cubicBezTo>
                      <a:pt x="6997" y="560"/>
                      <a:pt x="7002" y="563"/>
                      <a:pt x="7005" y="566"/>
                    </a:cubicBezTo>
                    <a:lnTo>
                      <a:pt x="7069" y="646"/>
                    </a:lnTo>
                    <a:lnTo>
                      <a:pt x="7048" y="643"/>
                    </a:lnTo>
                    <a:lnTo>
                      <a:pt x="7096" y="611"/>
                    </a:lnTo>
                    <a:cubicBezTo>
                      <a:pt x="7101" y="608"/>
                      <a:pt x="7108" y="608"/>
                      <a:pt x="7113" y="611"/>
                    </a:cubicBezTo>
                    <a:lnTo>
                      <a:pt x="7161" y="643"/>
                    </a:lnTo>
                    <a:lnTo>
                      <a:pt x="7143" y="644"/>
                    </a:lnTo>
                    <a:lnTo>
                      <a:pt x="7207" y="596"/>
                    </a:lnTo>
                    <a:cubicBezTo>
                      <a:pt x="7213" y="591"/>
                      <a:pt x="7222" y="592"/>
                      <a:pt x="7228" y="597"/>
                    </a:cubicBezTo>
                    <a:lnTo>
                      <a:pt x="7276" y="645"/>
                    </a:lnTo>
                    <a:lnTo>
                      <a:pt x="7250" y="650"/>
                    </a:lnTo>
                    <a:lnTo>
                      <a:pt x="7314" y="506"/>
                    </a:lnTo>
                    <a:cubicBezTo>
                      <a:pt x="7316" y="500"/>
                      <a:pt x="7322" y="496"/>
                      <a:pt x="7329" y="496"/>
                    </a:cubicBezTo>
                    <a:cubicBezTo>
                      <a:pt x="7335" y="497"/>
                      <a:pt x="7341" y="501"/>
                      <a:pt x="7343" y="507"/>
                    </a:cubicBezTo>
                    <a:lnTo>
                      <a:pt x="7391" y="635"/>
                    </a:lnTo>
                    <a:lnTo>
                      <a:pt x="7373" y="625"/>
                    </a:lnTo>
                    <a:lnTo>
                      <a:pt x="7437" y="609"/>
                    </a:lnTo>
                    <a:cubicBezTo>
                      <a:pt x="7441" y="608"/>
                      <a:pt x="7446" y="609"/>
                      <a:pt x="7449" y="611"/>
                    </a:cubicBezTo>
                    <a:lnTo>
                      <a:pt x="7497" y="643"/>
                    </a:lnTo>
                    <a:lnTo>
                      <a:pt x="7477" y="645"/>
                    </a:lnTo>
                    <a:lnTo>
                      <a:pt x="7525" y="597"/>
                    </a:lnTo>
                    <a:cubicBezTo>
                      <a:pt x="7528" y="594"/>
                      <a:pt x="7532" y="592"/>
                      <a:pt x="7536" y="592"/>
                    </a:cubicBezTo>
                    <a:lnTo>
                      <a:pt x="7600" y="592"/>
                    </a:lnTo>
                    <a:cubicBezTo>
                      <a:pt x="7604" y="592"/>
                      <a:pt x="7607" y="593"/>
                      <a:pt x="7609" y="595"/>
                    </a:cubicBezTo>
                    <a:lnTo>
                      <a:pt x="7657" y="627"/>
                    </a:lnTo>
                    <a:lnTo>
                      <a:pt x="7636" y="630"/>
                    </a:lnTo>
                    <a:lnTo>
                      <a:pt x="7700" y="550"/>
                    </a:lnTo>
                    <a:cubicBezTo>
                      <a:pt x="7703" y="546"/>
                      <a:pt x="7709" y="544"/>
                      <a:pt x="7714" y="545"/>
                    </a:cubicBezTo>
                    <a:cubicBezTo>
                      <a:pt x="7720" y="545"/>
                      <a:pt x="7724" y="548"/>
                      <a:pt x="7727" y="553"/>
                    </a:cubicBezTo>
                    <a:lnTo>
                      <a:pt x="7775" y="649"/>
                    </a:lnTo>
                    <a:lnTo>
                      <a:pt x="7760" y="640"/>
                    </a:lnTo>
                    <a:lnTo>
                      <a:pt x="7824" y="640"/>
                    </a:lnTo>
                    <a:lnTo>
                      <a:pt x="7816" y="643"/>
                    </a:lnTo>
                    <a:lnTo>
                      <a:pt x="7864" y="611"/>
                    </a:lnTo>
                    <a:lnTo>
                      <a:pt x="7857" y="619"/>
                    </a:lnTo>
                    <a:lnTo>
                      <a:pt x="7905" y="491"/>
                    </a:lnTo>
                    <a:cubicBezTo>
                      <a:pt x="7908" y="485"/>
                      <a:pt x="7912" y="482"/>
                      <a:pt x="7918" y="481"/>
                    </a:cubicBezTo>
                    <a:cubicBezTo>
                      <a:pt x="7924" y="480"/>
                      <a:pt x="7929" y="482"/>
                      <a:pt x="7933" y="486"/>
                    </a:cubicBezTo>
                    <a:lnTo>
                      <a:pt x="7997" y="566"/>
                    </a:lnTo>
                    <a:lnTo>
                      <a:pt x="7993" y="563"/>
                    </a:lnTo>
                    <a:lnTo>
                      <a:pt x="8041" y="595"/>
                    </a:lnTo>
                    <a:lnTo>
                      <a:pt x="8021" y="597"/>
                    </a:lnTo>
                    <a:lnTo>
                      <a:pt x="8085" y="533"/>
                    </a:lnTo>
                    <a:cubicBezTo>
                      <a:pt x="8088" y="530"/>
                      <a:pt x="8093" y="528"/>
                      <a:pt x="8098" y="529"/>
                    </a:cubicBezTo>
                    <a:cubicBezTo>
                      <a:pt x="8102" y="529"/>
                      <a:pt x="8106" y="531"/>
                      <a:pt x="8109" y="535"/>
                    </a:cubicBezTo>
                    <a:lnTo>
                      <a:pt x="8157" y="599"/>
                    </a:lnTo>
                    <a:lnTo>
                      <a:pt x="8133" y="597"/>
                    </a:lnTo>
                    <a:lnTo>
                      <a:pt x="8197" y="533"/>
                    </a:lnTo>
                    <a:cubicBezTo>
                      <a:pt x="8201" y="529"/>
                      <a:pt x="8206" y="528"/>
                      <a:pt x="8211" y="529"/>
                    </a:cubicBezTo>
                    <a:cubicBezTo>
                      <a:pt x="8217" y="530"/>
                      <a:pt x="8221" y="533"/>
                      <a:pt x="8223" y="538"/>
                    </a:cubicBezTo>
                    <a:lnTo>
                      <a:pt x="8271" y="650"/>
                    </a:lnTo>
                    <a:lnTo>
                      <a:pt x="8253" y="641"/>
                    </a:lnTo>
                    <a:lnTo>
                      <a:pt x="8317" y="625"/>
                    </a:lnTo>
                    <a:cubicBezTo>
                      <a:pt x="8320" y="624"/>
                      <a:pt x="8323" y="624"/>
                      <a:pt x="8326" y="625"/>
                    </a:cubicBezTo>
                    <a:lnTo>
                      <a:pt x="8374" y="641"/>
                    </a:lnTo>
                    <a:lnTo>
                      <a:pt x="8368" y="640"/>
                    </a:lnTo>
                    <a:lnTo>
                      <a:pt x="8416" y="640"/>
                    </a:lnTo>
                    <a:lnTo>
                      <a:pt x="8404" y="646"/>
                    </a:lnTo>
                    <a:lnTo>
                      <a:pt x="8468" y="566"/>
                    </a:lnTo>
                    <a:cubicBezTo>
                      <a:pt x="8471" y="562"/>
                      <a:pt x="8476" y="560"/>
                      <a:pt x="8482" y="561"/>
                    </a:cubicBezTo>
                    <a:cubicBezTo>
                      <a:pt x="8487" y="561"/>
                      <a:pt x="8491" y="564"/>
                      <a:pt x="8494" y="568"/>
                    </a:cubicBezTo>
                    <a:lnTo>
                      <a:pt x="8542" y="648"/>
                    </a:lnTo>
                    <a:lnTo>
                      <a:pt x="8528" y="640"/>
                    </a:lnTo>
                    <a:lnTo>
                      <a:pt x="8592" y="640"/>
                    </a:lnTo>
                    <a:lnTo>
                      <a:pt x="8640" y="640"/>
                    </a:lnTo>
                    <a:lnTo>
                      <a:pt x="8704" y="640"/>
                    </a:lnTo>
                    <a:lnTo>
                      <a:pt x="8752" y="640"/>
                    </a:lnTo>
                    <a:cubicBezTo>
                      <a:pt x="8761" y="640"/>
                      <a:pt x="8768" y="648"/>
                      <a:pt x="8768" y="656"/>
                    </a:cubicBezTo>
                    <a:cubicBezTo>
                      <a:pt x="8768" y="665"/>
                      <a:pt x="8761" y="672"/>
                      <a:pt x="8752" y="672"/>
                    </a:cubicBezTo>
                    <a:lnTo>
                      <a:pt x="8704" y="672"/>
                    </a:lnTo>
                    <a:lnTo>
                      <a:pt x="8640" y="672"/>
                    </a:lnTo>
                    <a:lnTo>
                      <a:pt x="8592" y="672"/>
                    </a:lnTo>
                    <a:lnTo>
                      <a:pt x="8528" y="672"/>
                    </a:lnTo>
                    <a:cubicBezTo>
                      <a:pt x="8523" y="672"/>
                      <a:pt x="8518" y="670"/>
                      <a:pt x="8515" y="665"/>
                    </a:cubicBezTo>
                    <a:lnTo>
                      <a:pt x="8467" y="585"/>
                    </a:lnTo>
                    <a:lnTo>
                      <a:pt x="8493" y="586"/>
                    </a:lnTo>
                    <a:lnTo>
                      <a:pt x="8429" y="666"/>
                    </a:lnTo>
                    <a:cubicBezTo>
                      <a:pt x="8426" y="670"/>
                      <a:pt x="8421" y="672"/>
                      <a:pt x="8416" y="672"/>
                    </a:cubicBezTo>
                    <a:lnTo>
                      <a:pt x="8368" y="672"/>
                    </a:lnTo>
                    <a:cubicBezTo>
                      <a:pt x="8367" y="672"/>
                      <a:pt x="8365" y="672"/>
                      <a:pt x="8363" y="672"/>
                    </a:cubicBezTo>
                    <a:lnTo>
                      <a:pt x="8315" y="656"/>
                    </a:lnTo>
                    <a:lnTo>
                      <a:pt x="8324" y="656"/>
                    </a:lnTo>
                    <a:lnTo>
                      <a:pt x="8260" y="672"/>
                    </a:lnTo>
                    <a:cubicBezTo>
                      <a:pt x="8253" y="674"/>
                      <a:pt x="8245" y="670"/>
                      <a:pt x="8242" y="663"/>
                    </a:cubicBezTo>
                    <a:lnTo>
                      <a:pt x="8194" y="551"/>
                    </a:lnTo>
                    <a:lnTo>
                      <a:pt x="8220" y="556"/>
                    </a:lnTo>
                    <a:lnTo>
                      <a:pt x="8156" y="620"/>
                    </a:lnTo>
                    <a:cubicBezTo>
                      <a:pt x="8153" y="623"/>
                      <a:pt x="8148" y="625"/>
                      <a:pt x="8143" y="624"/>
                    </a:cubicBezTo>
                    <a:cubicBezTo>
                      <a:pt x="8139" y="624"/>
                      <a:pt x="8134" y="622"/>
                      <a:pt x="8132" y="618"/>
                    </a:cubicBezTo>
                    <a:lnTo>
                      <a:pt x="8084" y="554"/>
                    </a:lnTo>
                    <a:lnTo>
                      <a:pt x="8108" y="556"/>
                    </a:lnTo>
                    <a:lnTo>
                      <a:pt x="8044" y="620"/>
                    </a:lnTo>
                    <a:cubicBezTo>
                      <a:pt x="8038" y="625"/>
                      <a:pt x="8030" y="626"/>
                      <a:pt x="8024" y="622"/>
                    </a:cubicBezTo>
                    <a:lnTo>
                      <a:pt x="7976" y="590"/>
                    </a:lnTo>
                    <a:cubicBezTo>
                      <a:pt x="7974" y="589"/>
                      <a:pt x="7973" y="588"/>
                      <a:pt x="7972" y="586"/>
                    </a:cubicBezTo>
                    <a:lnTo>
                      <a:pt x="7908" y="506"/>
                    </a:lnTo>
                    <a:lnTo>
                      <a:pt x="7935" y="502"/>
                    </a:lnTo>
                    <a:lnTo>
                      <a:pt x="7887" y="630"/>
                    </a:lnTo>
                    <a:cubicBezTo>
                      <a:pt x="7886" y="633"/>
                      <a:pt x="7884" y="636"/>
                      <a:pt x="7881" y="638"/>
                    </a:cubicBezTo>
                    <a:lnTo>
                      <a:pt x="7833" y="670"/>
                    </a:lnTo>
                    <a:cubicBezTo>
                      <a:pt x="7831" y="672"/>
                      <a:pt x="7828" y="672"/>
                      <a:pt x="7824" y="672"/>
                    </a:cubicBezTo>
                    <a:lnTo>
                      <a:pt x="7760" y="672"/>
                    </a:lnTo>
                    <a:cubicBezTo>
                      <a:pt x="7754" y="672"/>
                      <a:pt x="7749" y="669"/>
                      <a:pt x="7746" y="664"/>
                    </a:cubicBezTo>
                    <a:lnTo>
                      <a:pt x="7698" y="568"/>
                    </a:lnTo>
                    <a:lnTo>
                      <a:pt x="7725" y="570"/>
                    </a:lnTo>
                    <a:lnTo>
                      <a:pt x="7661" y="650"/>
                    </a:lnTo>
                    <a:cubicBezTo>
                      <a:pt x="7656" y="657"/>
                      <a:pt x="7646" y="658"/>
                      <a:pt x="7640" y="654"/>
                    </a:cubicBezTo>
                    <a:lnTo>
                      <a:pt x="7592" y="622"/>
                    </a:lnTo>
                    <a:lnTo>
                      <a:pt x="7600" y="624"/>
                    </a:lnTo>
                    <a:lnTo>
                      <a:pt x="7536" y="624"/>
                    </a:lnTo>
                    <a:lnTo>
                      <a:pt x="7548" y="620"/>
                    </a:lnTo>
                    <a:lnTo>
                      <a:pt x="7500" y="668"/>
                    </a:lnTo>
                    <a:cubicBezTo>
                      <a:pt x="7494" y="673"/>
                      <a:pt x="7486" y="674"/>
                      <a:pt x="7480" y="670"/>
                    </a:cubicBezTo>
                    <a:lnTo>
                      <a:pt x="7432" y="638"/>
                    </a:lnTo>
                    <a:lnTo>
                      <a:pt x="7444" y="640"/>
                    </a:lnTo>
                    <a:lnTo>
                      <a:pt x="7380" y="656"/>
                    </a:lnTo>
                    <a:cubicBezTo>
                      <a:pt x="7372" y="658"/>
                      <a:pt x="7364" y="654"/>
                      <a:pt x="7361" y="646"/>
                    </a:cubicBezTo>
                    <a:lnTo>
                      <a:pt x="7313" y="518"/>
                    </a:lnTo>
                    <a:lnTo>
                      <a:pt x="7343" y="519"/>
                    </a:lnTo>
                    <a:lnTo>
                      <a:pt x="7279" y="663"/>
                    </a:lnTo>
                    <a:cubicBezTo>
                      <a:pt x="7277" y="668"/>
                      <a:pt x="7273" y="671"/>
                      <a:pt x="7267" y="672"/>
                    </a:cubicBezTo>
                    <a:cubicBezTo>
                      <a:pt x="7262" y="673"/>
                      <a:pt x="7257" y="672"/>
                      <a:pt x="7253" y="668"/>
                    </a:cubicBezTo>
                    <a:lnTo>
                      <a:pt x="7205" y="620"/>
                    </a:lnTo>
                    <a:lnTo>
                      <a:pt x="7226" y="621"/>
                    </a:lnTo>
                    <a:lnTo>
                      <a:pt x="7162" y="669"/>
                    </a:lnTo>
                    <a:cubicBezTo>
                      <a:pt x="7157" y="673"/>
                      <a:pt x="7149" y="674"/>
                      <a:pt x="7144" y="670"/>
                    </a:cubicBezTo>
                    <a:lnTo>
                      <a:pt x="7096" y="638"/>
                    </a:lnTo>
                    <a:lnTo>
                      <a:pt x="7113" y="638"/>
                    </a:lnTo>
                    <a:lnTo>
                      <a:pt x="7065" y="670"/>
                    </a:lnTo>
                    <a:cubicBezTo>
                      <a:pt x="7058" y="674"/>
                      <a:pt x="7049" y="673"/>
                      <a:pt x="7044" y="666"/>
                    </a:cubicBezTo>
                    <a:lnTo>
                      <a:pt x="6980" y="586"/>
                    </a:lnTo>
                    <a:lnTo>
                      <a:pt x="7005" y="586"/>
                    </a:lnTo>
                    <a:lnTo>
                      <a:pt x="6957" y="650"/>
                    </a:lnTo>
                    <a:cubicBezTo>
                      <a:pt x="6953" y="655"/>
                      <a:pt x="6947" y="658"/>
                      <a:pt x="6941" y="656"/>
                    </a:cubicBezTo>
                    <a:lnTo>
                      <a:pt x="6877" y="640"/>
                    </a:lnTo>
                    <a:lnTo>
                      <a:pt x="6886" y="640"/>
                    </a:lnTo>
                    <a:lnTo>
                      <a:pt x="6836" y="656"/>
                    </a:lnTo>
                    <a:lnTo>
                      <a:pt x="6772" y="672"/>
                    </a:lnTo>
                    <a:cubicBezTo>
                      <a:pt x="6769" y="673"/>
                      <a:pt x="6766" y="673"/>
                      <a:pt x="6763" y="672"/>
                    </a:cubicBezTo>
                    <a:lnTo>
                      <a:pt x="6715" y="656"/>
                    </a:lnTo>
                    <a:cubicBezTo>
                      <a:pt x="6714" y="655"/>
                      <a:pt x="6713" y="655"/>
                      <a:pt x="6712" y="654"/>
                    </a:cubicBezTo>
                    <a:lnTo>
                      <a:pt x="6664" y="622"/>
                    </a:lnTo>
                    <a:lnTo>
                      <a:pt x="6682" y="621"/>
                    </a:lnTo>
                    <a:lnTo>
                      <a:pt x="6618" y="669"/>
                    </a:lnTo>
                    <a:cubicBezTo>
                      <a:pt x="6615" y="671"/>
                      <a:pt x="6612" y="672"/>
                      <a:pt x="6608" y="672"/>
                    </a:cubicBezTo>
                    <a:lnTo>
                      <a:pt x="6560" y="672"/>
                    </a:lnTo>
                    <a:cubicBezTo>
                      <a:pt x="6559" y="672"/>
                      <a:pt x="6558" y="672"/>
                      <a:pt x="6557" y="672"/>
                    </a:cubicBezTo>
                    <a:lnTo>
                      <a:pt x="6493" y="656"/>
                    </a:lnTo>
                    <a:lnTo>
                      <a:pt x="6496" y="656"/>
                    </a:lnTo>
                    <a:lnTo>
                      <a:pt x="6448" y="656"/>
                    </a:lnTo>
                    <a:lnTo>
                      <a:pt x="6452" y="656"/>
                    </a:lnTo>
                    <a:lnTo>
                      <a:pt x="6388" y="672"/>
                    </a:lnTo>
                    <a:cubicBezTo>
                      <a:pt x="6387" y="672"/>
                      <a:pt x="6386" y="672"/>
                      <a:pt x="6384" y="672"/>
                    </a:cubicBezTo>
                    <a:lnTo>
                      <a:pt x="6336" y="672"/>
                    </a:lnTo>
                    <a:lnTo>
                      <a:pt x="6288" y="672"/>
                    </a:lnTo>
                    <a:cubicBezTo>
                      <a:pt x="6282" y="672"/>
                      <a:pt x="6276" y="668"/>
                      <a:pt x="6273" y="662"/>
                    </a:cubicBezTo>
                    <a:lnTo>
                      <a:pt x="6209" y="486"/>
                    </a:lnTo>
                    <a:lnTo>
                      <a:pt x="6239" y="486"/>
                    </a:lnTo>
                    <a:lnTo>
                      <a:pt x="6191" y="614"/>
                    </a:lnTo>
                    <a:cubicBezTo>
                      <a:pt x="6190" y="617"/>
                      <a:pt x="6189" y="619"/>
                      <a:pt x="6186" y="621"/>
                    </a:cubicBezTo>
                    <a:lnTo>
                      <a:pt x="6122" y="669"/>
                    </a:lnTo>
                    <a:cubicBezTo>
                      <a:pt x="6118" y="672"/>
                      <a:pt x="6113" y="673"/>
                      <a:pt x="6109" y="672"/>
                    </a:cubicBezTo>
                    <a:cubicBezTo>
                      <a:pt x="6104" y="671"/>
                      <a:pt x="6100" y="668"/>
                      <a:pt x="6098" y="664"/>
                    </a:cubicBezTo>
                    <a:lnTo>
                      <a:pt x="6050" y="568"/>
                    </a:lnTo>
                    <a:cubicBezTo>
                      <a:pt x="6050" y="567"/>
                      <a:pt x="6050" y="566"/>
                      <a:pt x="6049" y="566"/>
                    </a:cubicBezTo>
                    <a:lnTo>
                      <a:pt x="5985" y="374"/>
                    </a:lnTo>
                    <a:lnTo>
                      <a:pt x="6016" y="371"/>
                    </a:lnTo>
                    <a:lnTo>
                      <a:pt x="5968" y="659"/>
                    </a:lnTo>
                    <a:cubicBezTo>
                      <a:pt x="5967" y="664"/>
                      <a:pt x="5965" y="668"/>
                      <a:pt x="5961" y="670"/>
                    </a:cubicBezTo>
                    <a:cubicBezTo>
                      <a:pt x="5957" y="673"/>
                      <a:pt x="5952" y="673"/>
                      <a:pt x="5947" y="672"/>
                    </a:cubicBezTo>
                    <a:lnTo>
                      <a:pt x="5899" y="656"/>
                    </a:lnTo>
                    <a:cubicBezTo>
                      <a:pt x="5897" y="655"/>
                      <a:pt x="5895" y="654"/>
                      <a:pt x="5893" y="652"/>
                    </a:cubicBezTo>
                    <a:lnTo>
                      <a:pt x="5829" y="588"/>
                    </a:lnTo>
                    <a:lnTo>
                      <a:pt x="5853" y="586"/>
                    </a:lnTo>
                    <a:lnTo>
                      <a:pt x="5805" y="650"/>
                    </a:lnTo>
                    <a:cubicBezTo>
                      <a:pt x="5803" y="653"/>
                      <a:pt x="5800" y="655"/>
                      <a:pt x="5796" y="656"/>
                    </a:cubicBezTo>
                    <a:lnTo>
                      <a:pt x="5732" y="672"/>
                    </a:lnTo>
                    <a:cubicBezTo>
                      <a:pt x="5725" y="674"/>
                      <a:pt x="5718" y="670"/>
                      <a:pt x="5714" y="664"/>
                    </a:cubicBezTo>
                    <a:lnTo>
                      <a:pt x="5666" y="568"/>
                    </a:lnTo>
                    <a:lnTo>
                      <a:pt x="5692" y="572"/>
                    </a:lnTo>
                    <a:lnTo>
                      <a:pt x="5628" y="636"/>
                    </a:lnTo>
                    <a:cubicBezTo>
                      <a:pt x="5627" y="637"/>
                      <a:pt x="5626" y="637"/>
                      <a:pt x="5625" y="638"/>
                    </a:cubicBezTo>
                    <a:lnTo>
                      <a:pt x="5577" y="670"/>
                    </a:lnTo>
                    <a:cubicBezTo>
                      <a:pt x="5575" y="672"/>
                      <a:pt x="5572" y="672"/>
                      <a:pt x="5568" y="672"/>
                    </a:cubicBezTo>
                    <a:lnTo>
                      <a:pt x="5504" y="672"/>
                    </a:lnTo>
                    <a:lnTo>
                      <a:pt x="5456" y="672"/>
                    </a:lnTo>
                    <a:lnTo>
                      <a:pt x="5408" y="672"/>
                    </a:lnTo>
                    <a:lnTo>
                      <a:pt x="5344" y="672"/>
                    </a:lnTo>
                    <a:lnTo>
                      <a:pt x="5296" y="672"/>
                    </a:lnTo>
                    <a:lnTo>
                      <a:pt x="5232" y="672"/>
                    </a:lnTo>
                    <a:cubicBezTo>
                      <a:pt x="5229" y="672"/>
                      <a:pt x="5226" y="672"/>
                      <a:pt x="5224" y="670"/>
                    </a:cubicBezTo>
                    <a:lnTo>
                      <a:pt x="5176" y="638"/>
                    </a:lnTo>
                    <a:lnTo>
                      <a:pt x="5184" y="640"/>
                    </a:lnTo>
                    <a:lnTo>
                      <a:pt x="5120" y="640"/>
                    </a:lnTo>
                    <a:lnTo>
                      <a:pt x="5129" y="638"/>
                    </a:lnTo>
                    <a:lnTo>
                      <a:pt x="5081" y="670"/>
                    </a:lnTo>
                    <a:cubicBezTo>
                      <a:pt x="5075" y="674"/>
                      <a:pt x="5067" y="673"/>
                      <a:pt x="5061" y="668"/>
                    </a:cubicBezTo>
                    <a:lnTo>
                      <a:pt x="5013" y="620"/>
                    </a:lnTo>
                    <a:lnTo>
                      <a:pt x="5015" y="621"/>
                    </a:lnTo>
                    <a:lnTo>
                      <a:pt x="4951" y="573"/>
                    </a:lnTo>
                    <a:lnTo>
                      <a:pt x="4972" y="572"/>
                    </a:lnTo>
                    <a:lnTo>
                      <a:pt x="4924" y="620"/>
                    </a:lnTo>
                    <a:cubicBezTo>
                      <a:pt x="4921" y="623"/>
                      <a:pt x="4917" y="624"/>
                      <a:pt x="4912" y="624"/>
                    </a:cubicBezTo>
                    <a:lnTo>
                      <a:pt x="4848" y="624"/>
                    </a:lnTo>
                    <a:lnTo>
                      <a:pt x="4857" y="622"/>
                    </a:lnTo>
                    <a:lnTo>
                      <a:pt x="4809" y="654"/>
                    </a:lnTo>
                    <a:cubicBezTo>
                      <a:pt x="4808" y="655"/>
                      <a:pt x="4806" y="656"/>
                      <a:pt x="4804" y="656"/>
                    </a:cubicBezTo>
                    <a:lnTo>
                      <a:pt x="4740" y="672"/>
                    </a:lnTo>
                    <a:cubicBezTo>
                      <a:pt x="4736" y="673"/>
                      <a:pt x="4731" y="672"/>
                      <a:pt x="4728" y="670"/>
                    </a:cubicBezTo>
                    <a:lnTo>
                      <a:pt x="4680" y="638"/>
                    </a:lnTo>
                    <a:cubicBezTo>
                      <a:pt x="4676" y="635"/>
                      <a:pt x="4673" y="631"/>
                      <a:pt x="4673" y="626"/>
                    </a:cubicBezTo>
                    <a:lnTo>
                      <a:pt x="4625" y="210"/>
                    </a:lnTo>
                    <a:lnTo>
                      <a:pt x="4656" y="211"/>
                    </a:lnTo>
                    <a:lnTo>
                      <a:pt x="4592" y="579"/>
                    </a:lnTo>
                    <a:cubicBezTo>
                      <a:pt x="4592" y="582"/>
                      <a:pt x="4591" y="584"/>
                      <a:pt x="4589" y="586"/>
                    </a:cubicBezTo>
                    <a:lnTo>
                      <a:pt x="4541" y="650"/>
                    </a:lnTo>
                    <a:cubicBezTo>
                      <a:pt x="4538" y="654"/>
                      <a:pt x="4534" y="656"/>
                      <a:pt x="4528" y="656"/>
                    </a:cubicBezTo>
                    <a:lnTo>
                      <a:pt x="4464" y="656"/>
                    </a:lnTo>
                    <a:lnTo>
                      <a:pt x="4470" y="656"/>
                    </a:lnTo>
                    <a:lnTo>
                      <a:pt x="4422" y="672"/>
                    </a:lnTo>
                    <a:cubicBezTo>
                      <a:pt x="4420" y="672"/>
                      <a:pt x="4418" y="672"/>
                      <a:pt x="4416" y="672"/>
                    </a:cubicBezTo>
                    <a:lnTo>
                      <a:pt x="4352" y="672"/>
                    </a:lnTo>
                    <a:cubicBezTo>
                      <a:pt x="4345" y="672"/>
                      <a:pt x="4339" y="668"/>
                      <a:pt x="4337" y="661"/>
                    </a:cubicBezTo>
                    <a:lnTo>
                      <a:pt x="4289" y="485"/>
                    </a:lnTo>
                    <a:lnTo>
                      <a:pt x="4320" y="485"/>
                    </a:lnTo>
                    <a:lnTo>
                      <a:pt x="4272" y="661"/>
                    </a:lnTo>
                    <a:cubicBezTo>
                      <a:pt x="4270" y="668"/>
                      <a:pt x="4264" y="672"/>
                      <a:pt x="4257" y="672"/>
                    </a:cubicBezTo>
                    <a:cubicBezTo>
                      <a:pt x="4250" y="673"/>
                      <a:pt x="4243" y="668"/>
                      <a:pt x="4241" y="661"/>
                    </a:cubicBezTo>
                    <a:lnTo>
                      <a:pt x="4177" y="453"/>
                    </a:lnTo>
                    <a:lnTo>
                      <a:pt x="4208" y="452"/>
                    </a:lnTo>
                    <a:lnTo>
                      <a:pt x="4160" y="660"/>
                    </a:lnTo>
                    <a:cubicBezTo>
                      <a:pt x="4158" y="667"/>
                      <a:pt x="4152" y="672"/>
                      <a:pt x="4144" y="672"/>
                    </a:cubicBezTo>
                    <a:lnTo>
                      <a:pt x="4080" y="672"/>
                    </a:lnTo>
                    <a:cubicBezTo>
                      <a:pt x="4079" y="672"/>
                      <a:pt x="4077" y="672"/>
                      <a:pt x="4075" y="672"/>
                    </a:cubicBezTo>
                    <a:lnTo>
                      <a:pt x="4027" y="656"/>
                    </a:lnTo>
                    <a:lnTo>
                      <a:pt x="4036" y="656"/>
                    </a:lnTo>
                    <a:lnTo>
                      <a:pt x="3972" y="672"/>
                    </a:lnTo>
                    <a:cubicBezTo>
                      <a:pt x="3968" y="673"/>
                      <a:pt x="3963" y="672"/>
                      <a:pt x="3960" y="670"/>
                    </a:cubicBezTo>
                    <a:lnTo>
                      <a:pt x="3912" y="638"/>
                    </a:lnTo>
                    <a:lnTo>
                      <a:pt x="3926" y="640"/>
                    </a:lnTo>
                    <a:lnTo>
                      <a:pt x="3878" y="656"/>
                    </a:lnTo>
                    <a:cubicBezTo>
                      <a:pt x="3872" y="658"/>
                      <a:pt x="3865" y="656"/>
                      <a:pt x="3861" y="652"/>
                    </a:cubicBezTo>
                    <a:lnTo>
                      <a:pt x="3797" y="588"/>
                    </a:lnTo>
                    <a:lnTo>
                      <a:pt x="3817" y="590"/>
                    </a:lnTo>
                    <a:lnTo>
                      <a:pt x="3770" y="621"/>
                    </a:lnTo>
                    <a:lnTo>
                      <a:pt x="3706" y="669"/>
                    </a:lnTo>
                    <a:cubicBezTo>
                      <a:pt x="3700" y="674"/>
                      <a:pt x="3691" y="673"/>
                      <a:pt x="3685" y="668"/>
                    </a:cubicBezTo>
                    <a:lnTo>
                      <a:pt x="3637" y="620"/>
                    </a:lnTo>
                    <a:lnTo>
                      <a:pt x="3658" y="621"/>
                    </a:lnTo>
                    <a:lnTo>
                      <a:pt x="3594" y="669"/>
                    </a:lnTo>
                    <a:cubicBezTo>
                      <a:pt x="3588" y="674"/>
                      <a:pt x="3579" y="673"/>
                      <a:pt x="3573" y="668"/>
                    </a:cubicBezTo>
                    <a:lnTo>
                      <a:pt x="3525" y="620"/>
                    </a:lnTo>
                    <a:lnTo>
                      <a:pt x="3545" y="622"/>
                    </a:lnTo>
                    <a:lnTo>
                      <a:pt x="3497" y="654"/>
                    </a:lnTo>
                    <a:cubicBezTo>
                      <a:pt x="3495" y="656"/>
                      <a:pt x="3492" y="656"/>
                      <a:pt x="3488" y="656"/>
                    </a:cubicBezTo>
                    <a:lnTo>
                      <a:pt x="3424" y="656"/>
                    </a:lnTo>
                    <a:cubicBezTo>
                      <a:pt x="3423" y="656"/>
                      <a:pt x="3421" y="656"/>
                      <a:pt x="3419" y="656"/>
                    </a:cubicBezTo>
                    <a:lnTo>
                      <a:pt x="3371" y="640"/>
                    </a:lnTo>
                    <a:lnTo>
                      <a:pt x="3380" y="640"/>
                    </a:lnTo>
                    <a:lnTo>
                      <a:pt x="3316" y="656"/>
                    </a:lnTo>
                    <a:cubicBezTo>
                      <a:pt x="3315" y="656"/>
                      <a:pt x="3314" y="656"/>
                      <a:pt x="3312" y="656"/>
                    </a:cubicBezTo>
                    <a:lnTo>
                      <a:pt x="3264" y="656"/>
                    </a:lnTo>
                    <a:lnTo>
                      <a:pt x="3200" y="656"/>
                    </a:lnTo>
                    <a:cubicBezTo>
                      <a:pt x="3195" y="656"/>
                      <a:pt x="3190" y="654"/>
                      <a:pt x="3187" y="649"/>
                    </a:cubicBezTo>
                    <a:lnTo>
                      <a:pt x="3139" y="569"/>
                    </a:lnTo>
                    <a:lnTo>
                      <a:pt x="3162" y="573"/>
                    </a:lnTo>
                    <a:lnTo>
                      <a:pt x="3098" y="621"/>
                    </a:lnTo>
                    <a:lnTo>
                      <a:pt x="3100" y="620"/>
                    </a:lnTo>
                    <a:lnTo>
                      <a:pt x="3052" y="668"/>
                    </a:lnTo>
                    <a:cubicBezTo>
                      <a:pt x="3048" y="671"/>
                      <a:pt x="3043" y="673"/>
                      <a:pt x="3039" y="672"/>
                    </a:cubicBezTo>
                    <a:cubicBezTo>
                      <a:pt x="3034" y="672"/>
                      <a:pt x="3029" y="669"/>
                      <a:pt x="3027" y="665"/>
                    </a:cubicBezTo>
                    <a:lnTo>
                      <a:pt x="2979" y="585"/>
                    </a:lnTo>
                    <a:lnTo>
                      <a:pt x="3004" y="588"/>
                    </a:lnTo>
                    <a:lnTo>
                      <a:pt x="2940" y="652"/>
                    </a:lnTo>
                    <a:cubicBezTo>
                      <a:pt x="2934" y="657"/>
                      <a:pt x="2926" y="658"/>
                      <a:pt x="2920" y="654"/>
                    </a:cubicBezTo>
                    <a:lnTo>
                      <a:pt x="2872" y="622"/>
                    </a:lnTo>
                    <a:lnTo>
                      <a:pt x="2890" y="621"/>
                    </a:lnTo>
                    <a:lnTo>
                      <a:pt x="2826" y="669"/>
                    </a:lnTo>
                    <a:cubicBezTo>
                      <a:pt x="2820" y="674"/>
                      <a:pt x="2811" y="673"/>
                      <a:pt x="2805" y="668"/>
                    </a:cubicBezTo>
                    <a:lnTo>
                      <a:pt x="2757" y="620"/>
                    </a:lnTo>
                    <a:lnTo>
                      <a:pt x="2768" y="624"/>
                    </a:lnTo>
                    <a:lnTo>
                      <a:pt x="2704" y="624"/>
                    </a:lnTo>
                    <a:cubicBezTo>
                      <a:pt x="2701" y="624"/>
                      <a:pt x="2698" y="624"/>
                      <a:pt x="2696" y="622"/>
                    </a:cubicBezTo>
                    <a:lnTo>
                      <a:pt x="2648" y="590"/>
                    </a:lnTo>
                    <a:lnTo>
                      <a:pt x="2670" y="585"/>
                    </a:lnTo>
                    <a:lnTo>
                      <a:pt x="2622" y="665"/>
                    </a:lnTo>
                    <a:cubicBezTo>
                      <a:pt x="2619" y="670"/>
                      <a:pt x="2613" y="673"/>
                      <a:pt x="2607" y="672"/>
                    </a:cubicBezTo>
                    <a:cubicBezTo>
                      <a:pt x="2601" y="672"/>
                      <a:pt x="2596" y="668"/>
                      <a:pt x="2593" y="662"/>
                    </a:cubicBezTo>
                    <a:lnTo>
                      <a:pt x="2529" y="486"/>
                    </a:lnTo>
                    <a:lnTo>
                      <a:pt x="2560" y="486"/>
                    </a:lnTo>
                    <a:lnTo>
                      <a:pt x="2512" y="630"/>
                    </a:lnTo>
                    <a:cubicBezTo>
                      <a:pt x="2509" y="637"/>
                      <a:pt x="2501" y="642"/>
                      <a:pt x="2493" y="640"/>
                    </a:cubicBezTo>
                    <a:lnTo>
                      <a:pt x="2429" y="624"/>
                    </a:lnTo>
                    <a:lnTo>
                      <a:pt x="2438" y="624"/>
                    </a:lnTo>
                    <a:lnTo>
                      <a:pt x="2388" y="640"/>
                    </a:lnTo>
                    <a:lnTo>
                      <a:pt x="2324" y="656"/>
                    </a:lnTo>
                    <a:cubicBezTo>
                      <a:pt x="2318" y="658"/>
                      <a:pt x="2312" y="655"/>
                      <a:pt x="2308" y="650"/>
                    </a:cubicBezTo>
                    <a:lnTo>
                      <a:pt x="2260" y="586"/>
                    </a:lnTo>
                    <a:lnTo>
                      <a:pt x="2284" y="588"/>
                    </a:lnTo>
                    <a:lnTo>
                      <a:pt x="2236" y="636"/>
                    </a:lnTo>
                    <a:cubicBezTo>
                      <a:pt x="2235" y="637"/>
                      <a:pt x="2233" y="638"/>
                      <a:pt x="2232" y="639"/>
                    </a:cubicBezTo>
                    <a:lnTo>
                      <a:pt x="2168" y="671"/>
                    </a:lnTo>
                    <a:cubicBezTo>
                      <a:pt x="2164" y="673"/>
                      <a:pt x="2159" y="673"/>
                      <a:pt x="2155" y="672"/>
                    </a:cubicBezTo>
                    <a:lnTo>
                      <a:pt x="2107" y="656"/>
                    </a:lnTo>
                    <a:lnTo>
                      <a:pt x="2116" y="656"/>
                    </a:lnTo>
                    <a:lnTo>
                      <a:pt x="2052" y="672"/>
                    </a:lnTo>
                    <a:cubicBezTo>
                      <a:pt x="2044" y="674"/>
                      <a:pt x="2035" y="669"/>
                      <a:pt x="2033" y="661"/>
                    </a:cubicBezTo>
                    <a:lnTo>
                      <a:pt x="1985" y="485"/>
                    </a:lnTo>
                    <a:lnTo>
                      <a:pt x="2015" y="487"/>
                    </a:lnTo>
                    <a:lnTo>
                      <a:pt x="1951" y="631"/>
                    </a:lnTo>
                    <a:cubicBezTo>
                      <a:pt x="1949" y="636"/>
                      <a:pt x="1945" y="639"/>
                      <a:pt x="1939" y="640"/>
                    </a:cubicBezTo>
                    <a:cubicBezTo>
                      <a:pt x="1934" y="641"/>
                      <a:pt x="1929" y="640"/>
                      <a:pt x="1925" y="636"/>
                    </a:cubicBezTo>
                    <a:lnTo>
                      <a:pt x="1877" y="588"/>
                    </a:lnTo>
                    <a:lnTo>
                      <a:pt x="1880" y="590"/>
                    </a:lnTo>
                    <a:lnTo>
                      <a:pt x="1832" y="558"/>
                    </a:lnTo>
                    <a:lnTo>
                      <a:pt x="1854" y="552"/>
                    </a:lnTo>
                    <a:lnTo>
                      <a:pt x="1790" y="664"/>
                    </a:lnTo>
                    <a:cubicBezTo>
                      <a:pt x="1787" y="671"/>
                      <a:pt x="1779" y="674"/>
                      <a:pt x="1771" y="672"/>
                    </a:cubicBezTo>
                    <a:lnTo>
                      <a:pt x="1723" y="656"/>
                    </a:lnTo>
                    <a:lnTo>
                      <a:pt x="1732" y="656"/>
                    </a:lnTo>
                    <a:lnTo>
                      <a:pt x="1668" y="672"/>
                    </a:lnTo>
                    <a:cubicBezTo>
                      <a:pt x="1665" y="673"/>
                      <a:pt x="1662" y="673"/>
                      <a:pt x="1659" y="672"/>
                    </a:cubicBezTo>
                    <a:lnTo>
                      <a:pt x="1613" y="656"/>
                    </a:lnTo>
                    <a:lnTo>
                      <a:pt x="1549" y="640"/>
                    </a:lnTo>
                    <a:cubicBezTo>
                      <a:pt x="1545" y="639"/>
                      <a:pt x="1542" y="637"/>
                      <a:pt x="1540" y="634"/>
                    </a:cubicBezTo>
                    <a:lnTo>
                      <a:pt x="1492" y="570"/>
                    </a:lnTo>
                    <a:lnTo>
                      <a:pt x="1516" y="572"/>
                    </a:lnTo>
                    <a:lnTo>
                      <a:pt x="1468" y="620"/>
                    </a:lnTo>
                    <a:cubicBezTo>
                      <a:pt x="1467" y="620"/>
                      <a:pt x="1467" y="621"/>
                      <a:pt x="1466" y="621"/>
                    </a:cubicBezTo>
                    <a:lnTo>
                      <a:pt x="1402" y="669"/>
                    </a:lnTo>
                    <a:cubicBezTo>
                      <a:pt x="1397" y="673"/>
                      <a:pt x="1389" y="674"/>
                      <a:pt x="1384" y="670"/>
                    </a:cubicBezTo>
                    <a:lnTo>
                      <a:pt x="1336" y="638"/>
                    </a:lnTo>
                    <a:lnTo>
                      <a:pt x="1352" y="639"/>
                    </a:lnTo>
                    <a:lnTo>
                      <a:pt x="1288" y="671"/>
                    </a:lnTo>
                    <a:cubicBezTo>
                      <a:pt x="1281" y="674"/>
                      <a:pt x="1274" y="673"/>
                      <a:pt x="1269" y="668"/>
                    </a:cubicBezTo>
                    <a:lnTo>
                      <a:pt x="1221" y="620"/>
                    </a:lnTo>
                    <a:lnTo>
                      <a:pt x="1236" y="624"/>
                    </a:lnTo>
                    <a:lnTo>
                      <a:pt x="1172" y="640"/>
                    </a:lnTo>
                    <a:cubicBezTo>
                      <a:pt x="1171" y="640"/>
                      <a:pt x="1170" y="640"/>
                      <a:pt x="1168" y="640"/>
                    </a:cubicBezTo>
                    <a:lnTo>
                      <a:pt x="1120" y="640"/>
                    </a:lnTo>
                    <a:cubicBezTo>
                      <a:pt x="1113" y="640"/>
                      <a:pt x="1106" y="635"/>
                      <a:pt x="1105" y="627"/>
                    </a:cubicBezTo>
                    <a:lnTo>
                      <a:pt x="1057" y="371"/>
                    </a:lnTo>
                    <a:lnTo>
                      <a:pt x="1085" y="378"/>
                    </a:lnTo>
                    <a:lnTo>
                      <a:pt x="1021" y="458"/>
                    </a:lnTo>
                    <a:lnTo>
                      <a:pt x="1024" y="453"/>
                    </a:lnTo>
                    <a:lnTo>
                      <a:pt x="976" y="629"/>
                    </a:lnTo>
                    <a:cubicBezTo>
                      <a:pt x="974" y="634"/>
                      <a:pt x="970" y="639"/>
                      <a:pt x="964" y="640"/>
                    </a:cubicBezTo>
                    <a:cubicBezTo>
                      <a:pt x="958" y="641"/>
                      <a:pt x="952" y="639"/>
                      <a:pt x="948" y="634"/>
                    </a:cubicBezTo>
                    <a:lnTo>
                      <a:pt x="884" y="554"/>
                    </a:lnTo>
                    <a:lnTo>
                      <a:pt x="911" y="551"/>
                    </a:lnTo>
                    <a:lnTo>
                      <a:pt x="863" y="663"/>
                    </a:lnTo>
                    <a:cubicBezTo>
                      <a:pt x="861" y="667"/>
                      <a:pt x="857" y="671"/>
                      <a:pt x="853" y="672"/>
                    </a:cubicBezTo>
                    <a:cubicBezTo>
                      <a:pt x="848" y="673"/>
                      <a:pt x="843" y="672"/>
                      <a:pt x="839" y="669"/>
                    </a:cubicBezTo>
                    <a:lnTo>
                      <a:pt x="775" y="621"/>
                    </a:lnTo>
                    <a:lnTo>
                      <a:pt x="796" y="620"/>
                    </a:lnTo>
                    <a:lnTo>
                      <a:pt x="748" y="668"/>
                    </a:lnTo>
                    <a:cubicBezTo>
                      <a:pt x="745" y="671"/>
                      <a:pt x="741" y="672"/>
                      <a:pt x="736" y="672"/>
                    </a:cubicBezTo>
                    <a:lnTo>
                      <a:pt x="672" y="672"/>
                    </a:lnTo>
                    <a:cubicBezTo>
                      <a:pt x="667" y="672"/>
                      <a:pt x="662" y="670"/>
                      <a:pt x="659" y="665"/>
                    </a:cubicBezTo>
                    <a:lnTo>
                      <a:pt x="611" y="585"/>
                    </a:lnTo>
                    <a:lnTo>
                      <a:pt x="624" y="592"/>
                    </a:lnTo>
                    <a:lnTo>
                      <a:pt x="576" y="592"/>
                    </a:lnTo>
                    <a:lnTo>
                      <a:pt x="589" y="586"/>
                    </a:lnTo>
                    <a:lnTo>
                      <a:pt x="525" y="666"/>
                    </a:lnTo>
                    <a:cubicBezTo>
                      <a:pt x="522" y="670"/>
                      <a:pt x="517" y="672"/>
                      <a:pt x="512" y="672"/>
                    </a:cubicBezTo>
                    <a:lnTo>
                      <a:pt x="464" y="672"/>
                    </a:lnTo>
                    <a:lnTo>
                      <a:pt x="400" y="672"/>
                    </a:lnTo>
                    <a:lnTo>
                      <a:pt x="352" y="672"/>
                    </a:lnTo>
                    <a:lnTo>
                      <a:pt x="288" y="672"/>
                    </a:lnTo>
                    <a:cubicBezTo>
                      <a:pt x="282" y="672"/>
                      <a:pt x="277" y="669"/>
                      <a:pt x="274" y="664"/>
                    </a:cubicBezTo>
                    <a:lnTo>
                      <a:pt x="226" y="568"/>
                    </a:lnTo>
                    <a:lnTo>
                      <a:pt x="254" y="569"/>
                    </a:lnTo>
                    <a:lnTo>
                      <a:pt x="206" y="649"/>
                    </a:lnTo>
                    <a:cubicBezTo>
                      <a:pt x="203" y="654"/>
                      <a:pt x="198" y="657"/>
                      <a:pt x="192" y="656"/>
                    </a:cubicBezTo>
                    <a:cubicBezTo>
                      <a:pt x="186" y="656"/>
                      <a:pt x="181" y="653"/>
                      <a:pt x="178" y="648"/>
                    </a:cubicBezTo>
                    <a:lnTo>
                      <a:pt x="114" y="520"/>
                    </a:lnTo>
                    <a:lnTo>
                      <a:pt x="143" y="518"/>
                    </a:lnTo>
                    <a:lnTo>
                      <a:pt x="95" y="646"/>
                    </a:lnTo>
                    <a:cubicBezTo>
                      <a:pt x="93" y="653"/>
                      <a:pt x="86" y="657"/>
                      <a:pt x="78" y="656"/>
                    </a:cubicBezTo>
                    <a:cubicBezTo>
                      <a:pt x="71" y="655"/>
                      <a:pt x="65" y="649"/>
                      <a:pt x="65" y="642"/>
                    </a:cubicBezTo>
                    <a:lnTo>
                      <a:pt x="1" y="18"/>
                    </a:lnTo>
                    <a:cubicBezTo>
                      <a:pt x="0" y="9"/>
                      <a:pt x="6" y="1"/>
                      <a:pt x="15" y="1"/>
                    </a:cubicBezTo>
                    <a:cubicBezTo>
                      <a:pt x="24" y="0"/>
                      <a:pt x="31" y="6"/>
                      <a:pt x="32" y="15"/>
                    </a:cubicBezTo>
                    <a:close/>
                  </a:path>
                </a:pathLst>
              </a:custGeom>
              <a:solidFill>
                <a:srgbClr val="800000"/>
              </a:solidFill>
              <a:ln w="3" cap="flat">
                <a:solidFill>
                  <a:srgbClr val="8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51" name="Freeform 87"/>
              <p:cNvSpPr>
                <a:spLocks/>
              </p:cNvSpPr>
              <p:nvPr/>
            </p:nvSpPr>
            <p:spPr bwMode="auto">
              <a:xfrm>
                <a:off x="4052" y="3371"/>
                <a:ext cx="1698" cy="277"/>
              </a:xfrm>
              <a:custGeom>
                <a:avLst/>
                <a:gdLst/>
                <a:ahLst/>
                <a:cxnLst>
                  <a:cxn ang="0">
                    <a:pos x="303" y="937"/>
                  </a:cxn>
                  <a:cxn ang="0">
                    <a:pos x="672" y="992"/>
                  </a:cxn>
                  <a:cxn ang="0">
                    <a:pos x="974" y="329"/>
                  </a:cxn>
                  <a:cxn ang="0">
                    <a:pos x="1240" y="754"/>
                  </a:cxn>
                  <a:cxn ang="0">
                    <a:pos x="1516" y="901"/>
                  </a:cxn>
                  <a:cxn ang="0">
                    <a:pos x="1734" y="401"/>
                  </a:cxn>
                  <a:cxn ang="0">
                    <a:pos x="2033" y="523"/>
                  </a:cxn>
                  <a:cxn ang="0">
                    <a:pos x="2333" y="647"/>
                  </a:cxn>
                  <a:cxn ang="0">
                    <a:pos x="2608" y="720"/>
                  </a:cxn>
                  <a:cxn ang="0">
                    <a:pos x="2892" y="917"/>
                  </a:cxn>
                  <a:cxn ang="0">
                    <a:pos x="3166" y="648"/>
                  </a:cxn>
                  <a:cxn ang="0">
                    <a:pos x="3428" y="289"/>
                  </a:cxn>
                  <a:cxn ang="0">
                    <a:pos x="3760" y="128"/>
                  </a:cxn>
                  <a:cxn ang="0">
                    <a:pos x="4038" y="305"/>
                  </a:cxn>
                  <a:cxn ang="0">
                    <a:pos x="4320" y="365"/>
                  </a:cxn>
                  <a:cxn ang="0">
                    <a:pos x="4588" y="341"/>
                  </a:cxn>
                  <a:cxn ang="0">
                    <a:pos x="4860" y="709"/>
                  </a:cxn>
                  <a:cxn ang="0">
                    <a:pos x="5169" y="1023"/>
                  </a:cxn>
                  <a:cxn ang="0">
                    <a:pos x="5601" y="364"/>
                  </a:cxn>
                  <a:cxn ang="0">
                    <a:pos x="5917" y="310"/>
                  </a:cxn>
                  <a:cxn ang="0">
                    <a:pos x="6176" y="704"/>
                  </a:cxn>
                  <a:cxn ang="0">
                    <a:pos x="6454" y="833"/>
                  </a:cxn>
                  <a:cxn ang="0">
                    <a:pos x="6774" y="241"/>
                  </a:cxn>
                  <a:cxn ang="0">
                    <a:pos x="7056" y="176"/>
                  </a:cxn>
                  <a:cxn ang="0">
                    <a:pos x="7344" y="268"/>
                  </a:cxn>
                  <a:cxn ang="0">
                    <a:pos x="7660" y="581"/>
                  </a:cxn>
                  <a:cxn ang="0">
                    <a:pos x="7936" y="731"/>
                  </a:cxn>
                  <a:cxn ang="0">
                    <a:pos x="8241" y="1085"/>
                  </a:cxn>
                  <a:cxn ang="0">
                    <a:pos x="8528" y="848"/>
                  </a:cxn>
                  <a:cxn ang="0">
                    <a:pos x="8640" y="480"/>
                  </a:cxn>
                  <a:cxn ang="0">
                    <a:pos x="8363" y="800"/>
                  </a:cxn>
                  <a:cxn ang="0">
                    <a:pos x="8020" y="986"/>
                  </a:cxn>
                  <a:cxn ang="0">
                    <a:pos x="7698" y="616"/>
                  </a:cxn>
                  <a:cxn ang="0">
                    <a:pos x="7437" y="464"/>
                  </a:cxn>
                  <a:cxn ang="0">
                    <a:pos x="7144" y="238"/>
                  </a:cxn>
                  <a:cxn ang="0">
                    <a:pos x="6875" y="288"/>
                  </a:cxn>
                  <a:cxn ang="0">
                    <a:pos x="6560" y="896"/>
                  </a:cxn>
                  <a:cxn ang="0">
                    <a:pos x="6209" y="790"/>
                  </a:cxn>
                  <a:cxn ang="0">
                    <a:pos x="5952" y="352"/>
                  </a:cxn>
                  <a:cxn ang="0">
                    <a:pos x="5666" y="136"/>
                  </a:cxn>
                  <a:cxn ang="0">
                    <a:pos x="5232" y="384"/>
                  </a:cxn>
                  <a:cxn ang="0">
                    <a:pos x="4947" y="841"/>
                  </a:cxn>
                  <a:cxn ang="0">
                    <a:pos x="4680" y="878"/>
                  </a:cxn>
                  <a:cxn ang="0">
                    <a:pos x="4416" y="320"/>
                  </a:cxn>
                  <a:cxn ang="0">
                    <a:pos x="4192" y="192"/>
                  </a:cxn>
                  <a:cxn ang="0">
                    <a:pos x="3915" y="304"/>
                  </a:cxn>
                  <a:cxn ang="0">
                    <a:pos x="3584" y="400"/>
                  </a:cxn>
                  <a:cxn ang="0">
                    <a:pos x="3259" y="240"/>
                  </a:cxn>
                  <a:cxn ang="0">
                    <a:pos x="3056" y="594"/>
                  </a:cxn>
                  <a:cxn ang="0">
                    <a:pos x="2756" y="874"/>
                  </a:cxn>
                  <a:cxn ang="0">
                    <a:pos x="2487" y="781"/>
                  </a:cxn>
                  <a:cxn ang="0">
                    <a:pos x="2224" y="560"/>
                  </a:cxn>
                  <a:cxn ang="0">
                    <a:pos x="1929" y="639"/>
                  </a:cxn>
                  <a:cxn ang="0">
                    <a:pos x="1673" y="1070"/>
                  </a:cxn>
                  <a:cxn ang="0">
                    <a:pos x="1392" y="880"/>
                  </a:cxn>
                  <a:cxn ang="0">
                    <a:pos x="1109" y="700"/>
                  </a:cxn>
                  <a:cxn ang="0">
                    <a:pos x="848" y="240"/>
                  </a:cxn>
                  <a:cxn ang="0">
                    <a:pos x="576" y="960"/>
                  </a:cxn>
                  <a:cxn ang="0">
                    <a:pos x="178" y="839"/>
                  </a:cxn>
                </a:cxnLst>
                <a:rect l="0" t="0" r="r" b="b"/>
                <a:pathLst>
                  <a:path w="8768" h="1104">
                    <a:moveTo>
                      <a:pt x="32" y="15"/>
                    </a:moveTo>
                    <a:lnTo>
                      <a:pt x="96" y="671"/>
                    </a:lnTo>
                    <a:lnTo>
                      <a:pt x="86" y="657"/>
                    </a:lnTo>
                    <a:lnTo>
                      <a:pt x="134" y="673"/>
                    </a:lnTo>
                    <a:cubicBezTo>
                      <a:pt x="138" y="675"/>
                      <a:pt x="141" y="678"/>
                      <a:pt x="143" y="682"/>
                    </a:cubicBezTo>
                    <a:lnTo>
                      <a:pt x="207" y="826"/>
                    </a:lnTo>
                    <a:lnTo>
                      <a:pt x="198" y="817"/>
                    </a:lnTo>
                    <a:lnTo>
                      <a:pt x="246" y="833"/>
                    </a:lnTo>
                    <a:cubicBezTo>
                      <a:pt x="250" y="835"/>
                      <a:pt x="253" y="838"/>
                      <a:pt x="255" y="841"/>
                    </a:cubicBezTo>
                    <a:lnTo>
                      <a:pt x="303" y="937"/>
                    </a:lnTo>
                    <a:lnTo>
                      <a:pt x="288" y="928"/>
                    </a:lnTo>
                    <a:lnTo>
                      <a:pt x="352" y="928"/>
                    </a:lnTo>
                    <a:lnTo>
                      <a:pt x="400" y="928"/>
                    </a:lnTo>
                    <a:lnTo>
                      <a:pt x="464" y="928"/>
                    </a:lnTo>
                    <a:lnTo>
                      <a:pt x="512" y="928"/>
                    </a:lnTo>
                    <a:lnTo>
                      <a:pt x="576" y="928"/>
                    </a:lnTo>
                    <a:lnTo>
                      <a:pt x="624" y="928"/>
                    </a:lnTo>
                    <a:cubicBezTo>
                      <a:pt x="630" y="928"/>
                      <a:pt x="634" y="931"/>
                      <a:pt x="637" y="935"/>
                    </a:cubicBezTo>
                    <a:lnTo>
                      <a:pt x="685" y="999"/>
                    </a:lnTo>
                    <a:lnTo>
                      <a:pt x="672" y="992"/>
                    </a:lnTo>
                    <a:lnTo>
                      <a:pt x="736" y="992"/>
                    </a:lnTo>
                    <a:lnTo>
                      <a:pt x="720" y="1008"/>
                    </a:lnTo>
                    <a:lnTo>
                      <a:pt x="768" y="176"/>
                    </a:lnTo>
                    <a:cubicBezTo>
                      <a:pt x="769" y="170"/>
                      <a:pt x="772" y="164"/>
                      <a:pt x="778" y="162"/>
                    </a:cubicBezTo>
                    <a:cubicBezTo>
                      <a:pt x="783" y="159"/>
                      <a:pt x="789" y="160"/>
                      <a:pt x="794" y="164"/>
                    </a:cubicBezTo>
                    <a:lnTo>
                      <a:pt x="858" y="212"/>
                    </a:lnTo>
                    <a:lnTo>
                      <a:pt x="848" y="208"/>
                    </a:lnTo>
                    <a:lnTo>
                      <a:pt x="896" y="208"/>
                    </a:lnTo>
                    <a:cubicBezTo>
                      <a:pt x="902" y="208"/>
                      <a:pt x="908" y="212"/>
                      <a:pt x="910" y="217"/>
                    </a:cubicBezTo>
                    <a:lnTo>
                      <a:pt x="974" y="329"/>
                    </a:lnTo>
                    <a:lnTo>
                      <a:pt x="945" y="331"/>
                    </a:lnTo>
                    <a:lnTo>
                      <a:pt x="993" y="187"/>
                    </a:lnTo>
                    <a:cubicBezTo>
                      <a:pt x="995" y="181"/>
                      <a:pt x="1002" y="176"/>
                      <a:pt x="1009" y="176"/>
                    </a:cubicBezTo>
                    <a:cubicBezTo>
                      <a:pt x="1016" y="177"/>
                      <a:pt x="1022" y="181"/>
                      <a:pt x="1024" y="188"/>
                    </a:cubicBezTo>
                    <a:lnTo>
                      <a:pt x="1088" y="396"/>
                    </a:lnTo>
                    <a:lnTo>
                      <a:pt x="1136" y="686"/>
                    </a:lnTo>
                    <a:lnTo>
                      <a:pt x="1132" y="677"/>
                    </a:lnTo>
                    <a:lnTo>
                      <a:pt x="1180" y="725"/>
                    </a:lnTo>
                    <a:lnTo>
                      <a:pt x="1176" y="722"/>
                    </a:lnTo>
                    <a:lnTo>
                      <a:pt x="1240" y="754"/>
                    </a:lnTo>
                    <a:cubicBezTo>
                      <a:pt x="1241" y="755"/>
                      <a:pt x="1243" y="756"/>
                      <a:pt x="1244" y="757"/>
                    </a:cubicBezTo>
                    <a:lnTo>
                      <a:pt x="1292" y="805"/>
                    </a:lnTo>
                    <a:lnTo>
                      <a:pt x="1280" y="800"/>
                    </a:lnTo>
                    <a:lnTo>
                      <a:pt x="1344" y="800"/>
                    </a:lnTo>
                    <a:cubicBezTo>
                      <a:pt x="1349" y="800"/>
                      <a:pt x="1353" y="802"/>
                      <a:pt x="1356" y="805"/>
                    </a:cubicBezTo>
                    <a:lnTo>
                      <a:pt x="1404" y="853"/>
                    </a:lnTo>
                    <a:lnTo>
                      <a:pt x="1392" y="848"/>
                    </a:lnTo>
                    <a:lnTo>
                      <a:pt x="1456" y="848"/>
                    </a:lnTo>
                    <a:cubicBezTo>
                      <a:pt x="1461" y="848"/>
                      <a:pt x="1465" y="850"/>
                      <a:pt x="1468" y="853"/>
                    </a:cubicBezTo>
                    <a:lnTo>
                      <a:pt x="1516" y="901"/>
                    </a:lnTo>
                    <a:cubicBezTo>
                      <a:pt x="1517" y="902"/>
                      <a:pt x="1518" y="904"/>
                      <a:pt x="1519" y="905"/>
                    </a:cubicBezTo>
                    <a:lnTo>
                      <a:pt x="1567" y="1001"/>
                    </a:lnTo>
                    <a:lnTo>
                      <a:pt x="1560" y="994"/>
                    </a:lnTo>
                    <a:lnTo>
                      <a:pt x="1624" y="1026"/>
                    </a:lnTo>
                    <a:lnTo>
                      <a:pt x="1622" y="1025"/>
                    </a:lnTo>
                    <a:lnTo>
                      <a:pt x="1670" y="1041"/>
                    </a:lnTo>
                    <a:lnTo>
                      <a:pt x="1649" y="1055"/>
                    </a:lnTo>
                    <a:lnTo>
                      <a:pt x="1713" y="415"/>
                    </a:lnTo>
                    <a:cubicBezTo>
                      <a:pt x="1713" y="410"/>
                      <a:pt x="1716" y="406"/>
                      <a:pt x="1720" y="403"/>
                    </a:cubicBezTo>
                    <a:cubicBezTo>
                      <a:pt x="1724" y="400"/>
                      <a:pt x="1729" y="400"/>
                      <a:pt x="1734" y="401"/>
                    </a:cubicBezTo>
                    <a:lnTo>
                      <a:pt x="1782" y="417"/>
                    </a:lnTo>
                    <a:lnTo>
                      <a:pt x="1776" y="416"/>
                    </a:lnTo>
                    <a:lnTo>
                      <a:pt x="1840" y="416"/>
                    </a:lnTo>
                    <a:cubicBezTo>
                      <a:pt x="1847" y="416"/>
                      <a:pt x="1853" y="420"/>
                      <a:pt x="1855" y="426"/>
                    </a:cubicBezTo>
                    <a:lnTo>
                      <a:pt x="1903" y="538"/>
                    </a:lnTo>
                    <a:lnTo>
                      <a:pt x="1950" y="616"/>
                    </a:lnTo>
                    <a:lnTo>
                      <a:pt x="1944" y="610"/>
                    </a:lnTo>
                    <a:lnTo>
                      <a:pt x="2008" y="642"/>
                    </a:lnTo>
                    <a:lnTo>
                      <a:pt x="1985" y="651"/>
                    </a:lnTo>
                    <a:lnTo>
                      <a:pt x="2033" y="523"/>
                    </a:lnTo>
                    <a:cubicBezTo>
                      <a:pt x="2036" y="517"/>
                      <a:pt x="2042" y="512"/>
                      <a:pt x="2048" y="512"/>
                    </a:cubicBezTo>
                    <a:lnTo>
                      <a:pt x="2112" y="512"/>
                    </a:lnTo>
                    <a:cubicBezTo>
                      <a:pt x="2114" y="512"/>
                      <a:pt x="2116" y="513"/>
                      <a:pt x="2118" y="513"/>
                    </a:cubicBezTo>
                    <a:lnTo>
                      <a:pt x="2166" y="529"/>
                    </a:lnTo>
                    <a:lnTo>
                      <a:pt x="2160" y="528"/>
                    </a:lnTo>
                    <a:lnTo>
                      <a:pt x="2224" y="528"/>
                    </a:lnTo>
                    <a:cubicBezTo>
                      <a:pt x="2229" y="528"/>
                      <a:pt x="2233" y="530"/>
                      <a:pt x="2236" y="533"/>
                    </a:cubicBezTo>
                    <a:lnTo>
                      <a:pt x="2284" y="581"/>
                    </a:lnTo>
                    <a:cubicBezTo>
                      <a:pt x="2284" y="582"/>
                      <a:pt x="2285" y="582"/>
                      <a:pt x="2285" y="583"/>
                    </a:cubicBezTo>
                    <a:lnTo>
                      <a:pt x="2333" y="647"/>
                    </a:lnTo>
                    <a:lnTo>
                      <a:pt x="2324" y="641"/>
                    </a:lnTo>
                    <a:lnTo>
                      <a:pt x="2388" y="657"/>
                    </a:lnTo>
                    <a:cubicBezTo>
                      <a:pt x="2391" y="658"/>
                      <a:pt x="2394" y="659"/>
                      <a:pt x="2396" y="661"/>
                    </a:cubicBezTo>
                    <a:lnTo>
                      <a:pt x="2444" y="709"/>
                    </a:lnTo>
                    <a:lnTo>
                      <a:pt x="2442" y="708"/>
                    </a:lnTo>
                    <a:lnTo>
                      <a:pt x="2506" y="756"/>
                    </a:lnTo>
                    <a:lnTo>
                      <a:pt x="2553" y="787"/>
                    </a:lnTo>
                    <a:lnTo>
                      <a:pt x="2533" y="789"/>
                    </a:lnTo>
                    <a:lnTo>
                      <a:pt x="2597" y="725"/>
                    </a:lnTo>
                    <a:cubicBezTo>
                      <a:pt x="2600" y="722"/>
                      <a:pt x="2604" y="720"/>
                      <a:pt x="2608" y="720"/>
                    </a:cubicBezTo>
                    <a:lnTo>
                      <a:pt x="2656" y="720"/>
                    </a:lnTo>
                    <a:cubicBezTo>
                      <a:pt x="2662" y="720"/>
                      <a:pt x="2667" y="723"/>
                      <a:pt x="2670" y="728"/>
                    </a:cubicBezTo>
                    <a:lnTo>
                      <a:pt x="2718" y="808"/>
                    </a:lnTo>
                    <a:lnTo>
                      <a:pt x="2714" y="804"/>
                    </a:lnTo>
                    <a:lnTo>
                      <a:pt x="2778" y="852"/>
                    </a:lnTo>
                    <a:cubicBezTo>
                      <a:pt x="2779" y="853"/>
                      <a:pt x="2780" y="854"/>
                      <a:pt x="2781" y="855"/>
                    </a:cubicBezTo>
                    <a:lnTo>
                      <a:pt x="2829" y="919"/>
                    </a:lnTo>
                    <a:lnTo>
                      <a:pt x="2816" y="912"/>
                    </a:lnTo>
                    <a:lnTo>
                      <a:pt x="2880" y="912"/>
                    </a:lnTo>
                    <a:cubicBezTo>
                      <a:pt x="2885" y="912"/>
                      <a:pt x="2889" y="914"/>
                      <a:pt x="2892" y="917"/>
                    </a:cubicBezTo>
                    <a:lnTo>
                      <a:pt x="2940" y="965"/>
                    </a:lnTo>
                    <a:lnTo>
                      <a:pt x="2932" y="961"/>
                    </a:lnTo>
                    <a:lnTo>
                      <a:pt x="2996" y="977"/>
                    </a:lnTo>
                    <a:lnTo>
                      <a:pt x="2977" y="991"/>
                    </a:lnTo>
                    <a:lnTo>
                      <a:pt x="3025" y="591"/>
                    </a:lnTo>
                    <a:cubicBezTo>
                      <a:pt x="3026" y="583"/>
                      <a:pt x="3032" y="576"/>
                      <a:pt x="3040" y="576"/>
                    </a:cubicBezTo>
                    <a:lnTo>
                      <a:pt x="3088" y="576"/>
                    </a:lnTo>
                    <a:cubicBezTo>
                      <a:pt x="3093" y="576"/>
                      <a:pt x="3097" y="578"/>
                      <a:pt x="3100" y="581"/>
                    </a:cubicBezTo>
                    <a:lnTo>
                      <a:pt x="3164" y="645"/>
                    </a:lnTo>
                    <a:cubicBezTo>
                      <a:pt x="3165" y="646"/>
                      <a:pt x="3166" y="647"/>
                      <a:pt x="3166" y="648"/>
                    </a:cubicBezTo>
                    <a:lnTo>
                      <a:pt x="3214" y="728"/>
                    </a:lnTo>
                    <a:lnTo>
                      <a:pt x="3185" y="734"/>
                    </a:lnTo>
                    <a:lnTo>
                      <a:pt x="3249" y="222"/>
                    </a:lnTo>
                    <a:cubicBezTo>
                      <a:pt x="3249" y="218"/>
                      <a:pt x="3252" y="213"/>
                      <a:pt x="3256" y="211"/>
                    </a:cubicBezTo>
                    <a:cubicBezTo>
                      <a:pt x="3260" y="208"/>
                      <a:pt x="3265" y="208"/>
                      <a:pt x="3270" y="209"/>
                    </a:cubicBezTo>
                    <a:lnTo>
                      <a:pt x="3318" y="225"/>
                    </a:lnTo>
                    <a:lnTo>
                      <a:pt x="3380" y="241"/>
                    </a:lnTo>
                    <a:cubicBezTo>
                      <a:pt x="3383" y="242"/>
                      <a:pt x="3386" y="243"/>
                      <a:pt x="3388" y="245"/>
                    </a:cubicBezTo>
                    <a:lnTo>
                      <a:pt x="3436" y="293"/>
                    </a:lnTo>
                    <a:lnTo>
                      <a:pt x="3428" y="289"/>
                    </a:lnTo>
                    <a:lnTo>
                      <a:pt x="3492" y="305"/>
                    </a:lnTo>
                    <a:lnTo>
                      <a:pt x="3542" y="321"/>
                    </a:lnTo>
                    <a:cubicBezTo>
                      <a:pt x="3544" y="322"/>
                      <a:pt x="3546" y="323"/>
                      <a:pt x="3548" y="325"/>
                    </a:cubicBezTo>
                    <a:lnTo>
                      <a:pt x="3596" y="373"/>
                    </a:lnTo>
                    <a:lnTo>
                      <a:pt x="3584" y="368"/>
                    </a:lnTo>
                    <a:lnTo>
                      <a:pt x="3648" y="368"/>
                    </a:lnTo>
                    <a:lnTo>
                      <a:pt x="3633" y="381"/>
                    </a:lnTo>
                    <a:lnTo>
                      <a:pt x="3681" y="141"/>
                    </a:lnTo>
                    <a:cubicBezTo>
                      <a:pt x="3682" y="134"/>
                      <a:pt x="3689" y="128"/>
                      <a:pt x="3696" y="128"/>
                    </a:cubicBezTo>
                    <a:lnTo>
                      <a:pt x="3760" y="128"/>
                    </a:lnTo>
                    <a:cubicBezTo>
                      <a:pt x="3765" y="128"/>
                      <a:pt x="3769" y="130"/>
                      <a:pt x="3772" y="133"/>
                    </a:cubicBezTo>
                    <a:lnTo>
                      <a:pt x="3820" y="181"/>
                    </a:lnTo>
                    <a:lnTo>
                      <a:pt x="3885" y="262"/>
                    </a:lnTo>
                    <a:lnTo>
                      <a:pt x="3878" y="257"/>
                    </a:lnTo>
                    <a:lnTo>
                      <a:pt x="3926" y="273"/>
                    </a:lnTo>
                    <a:cubicBezTo>
                      <a:pt x="3927" y="274"/>
                      <a:pt x="3928" y="274"/>
                      <a:pt x="3929" y="275"/>
                    </a:cubicBezTo>
                    <a:lnTo>
                      <a:pt x="3977" y="307"/>
                    </a:lnTo>
                    <a:lnTo>
                      <a:pt x="3968" y="304"/>
                    </a:lnTo>
                    <a:lnTo>
                      <a:pt x="4032" y="304"/>
                    </a:lnTo>
                    <a:cubicBezTo>
                      <a:pt x="4034" y="304"/>
                      <a:pt x="4036" y="305"/>
                      <a:pt x="4038" y="305"/>
                    </a:cubicBezTo>
                    <a:lnTo>
                      <a:pt x="4086" y="321"/>
                    </a:lnTo>
                    <a:lnTo>
                      <a:pt x="4066" y="331"/>
                    </a:lnTo>
                    <a:lnTo>
                      <a:pt x="4130" y="171"/>
                    </a:lnTo>
                    <a:cubicBezTo>
                      <a:pt x="4132" y="164"/>
                      <a:pt x="4138" y="160"/>
                      <a:pt x="4144" y="160"/>
                    </a:cubicBezTo>
                    <a:lnTo>
                      <a:pt x="4192" y="160"/>
                    </a:lnTo>
                    <a:cubicBezTo>
                      <a:pt x="4199" y="160"/>
                      <a:pt x="4205" y="165"/>
                      <a:pt x="4208" y="171"/>
                    </a:cubicBezTo>
                    <a:lnTo>
                      <a:pt x="4272" y="363"/>
                    </a:lnTo>
                    <a:lnTo>
                      <a:pt x="4256" y="352"/>
                    </a:lnTo>
                    <a:lnTo>
                      <a:pt x="4304" y="352"/>
                    </a:lnTo>
                    <a:cubicBezTo>
                      <a:pt x="4312" y="352"/>
                      <a:pt x="4318" y="357"/>
                      <a:pt x="4320" y="365"/>
                    </a:cubicBezTo>
                    <a:lnTo>
                      <a:pt x="4368" y="557"/>
                    </a:lnTo>
                    <a:lnTo>
                      <a:pt x="4337" y="557"/>
                    </a:lnTo>
                    <a:lnTo>
                      <a:pt x="4401" y="301"/>
                    </a:lnTo>
                    <a:cubicBezTo>
                      <a:pt x="4403" y="293"/>
                      <a:pt x="4409" y="288"/>
                      <a:pt x="4416" y="288"/>
                    </a:cubicBezTo>
                    <a:lnTo>
                      <a:pt x="4464" y="288"/>
                    </a:lnTo>
                    <a:cubicBezTo>
                      <a:pt x="4467" y="288"/>
                      <a:pt x="4469" y="289"/>
                      <a:pt x="4472" y="290"/>
                    </a:cubicBezTo>
                    <a:lnTo>
                      <a:pt x="4536" y="322"/>
                    </a:lnTo>
                    <a:lnTo>
                      <a:pt x="4534" y="321"/>
                    </a:lnTo>
                    <a:lnTo>
                      <a:pt x="4582" y="337"/>
                    </a:lnTo>
                    <a:cubicBezTo>
                      <a:pt x="4584" y="338"/>
                      <a:pt x="4586" y="339"/>
                      <a:pt x="4588" y="341"/>
                    </a:cubicBezTo>
                    <a:lnTo>
                      <a:pt x="4652" y="405"/>
                    </a:lnTo>
                    <a:cubicBezTo>
                      <a:pt x="4654" y="408"/>
                      <a:pt x="4656" y="411"/>
                      <a:pt x="4656" y="415"/>
                    </a:cubicBezTo>
                    <a:lnTo>
                      <a:pt x="4704" y="863"/>
                    </a:lnTo>
                    <a:lnTo>
                      <a:pt x="4697" y="851"/>
                    </a:lnTo>
                    <a:lnTo>
                      <a:pt x="4745" y="883"/>
                    </a:lnTo>
                    <a:lnTo>
                      <a:pt x="4721" y="891"/>
                    </a:lnTo>
                    <a:lnTo>
                      <a:pt x="4785" y="699"/>
                    </a:lnTo>
                    <a:cubicBezTo>
                      <a:pt x="4788" y="691"/>
                      <a:pt x="4797" y="686"/>
                      <a:pt x="4806" y="689"/>
                    </a:cubicBezTo>
                    <a:lnTo>
                      <a:pt x="4854" y="705"/>
                    </a:lnTo>
                    <a:cubicBezTo>
                      <a:pt x="4856" y="706"/>
                      <a:pt x="4858" y="707"/>
                      <a:pt x="4860" y="709"/>
                    </a:cubicBezTo>
                    <a:lnTo>
                      <a:pt x="4924" y="773"/>
                    </a:lnTo>
                    <a:lnTo>
                      <a:pt x="4972" y="821"/>
                    </a:lnTo>
                    <a:cubicBezTo>
                      <a:pt x="4973" y="822"/>
                      <a:pt x="4973" y="823"/>
                      <a:pt x="4974" y="824"/>
                    </a:cubicBezTo>
                    <a:lnTo>
                      <a:pt x="5038" y="920"/>
                    </a:lnTo>
                    <a:lnTo>
                      <a:pt x="5085" y="983"/>
                    </a:lnTo>
                    <a:lnTo>
                      <a:pt x="5072" y="976"/>
                    </a:lnTo>
                    <a:lnTo>
                      <a:pt x="5120" y="976"/>
                    </a:lnTo>
                    <a:cubicBezTo>
                      <a:pt x="5123" y="976"/>
                      <a:pt x="5125" y="977"/>
                      <a:pt x="5128" y="978"/>
                    </a:cubicBezTo>
                    <a:lnTo>
                      <a:pt x="5192" y="1010"/>
                    </a:lnTo>
                    <a:lnTo>
                      <a:pt x="5169" y="1023"/>
                    </a:lnTo>
                    <a:lnTo>
                      <a:pt x="5217" y="367"/>
                    </a:lnTo>
                    <a:cubicBezTo>
                      <a:pt x="5217" y="359"/>
                      <a:pt x="5224" y="352"/>
                      <a:pt x="5232" y="352"/>
                    </a:cubicBezTo>
                    <a:lnTo>
                      <a:pt x="5296" y="352"/>
                    </a:lnTo>
                    <a:lnTo>
                      <a:pt x="5344" y="352"/>
                    </a:lnTo>
                    <a:lnTo>
                      <a:pt x="5408" y="352"/>
                    </a:lnTo>
                    <a:lnTo>
                      <a:pt x="5456" y="352"/>
                    </a:lnTo>
                    <a:lnTo>
                      <a:pt x="5504" y="352"/>
                    </a:lnTo>
                    <a:lnTo>
                      <a:pt x="5568" y="352"/>
                    </a:lnTo>
                    <a:lnTo>
                      <a:pt x="5616" y="352"/>
                    </a:lnTo>
                    <a:lnTo>
                      <a:pt x="5601" y="364"/>
                    </a:lnTo>
                    <a:lnTo>
                      <a:pt x="5665" y="124"/>
                    </a:lnTo>
                    <a:cubicBezTo>
                      <a:pt x="5667" y="118"/>
                      <a:pt x="5672" y="113"/>
                      <a:pt x="5679" y="113"/>
                    </a:cubicBezTo>
                    <a:cubicBezTo>
                      <a:pt x="5685" y="112"/>
                      <a:pt x="5692" y="115"/>
                      <a:pt x="5695" y="121"/>
                    </a:cubicBezTo>
                    <a:lnTo>
                      <a:pt x="5743" y="217"/>
                    </a:lnTo>
                    <a:lnTo>
                      <a:pt x="5728" y="208"/>
                    </a:lnTo>
                    <a:lnTo>
                      <a:pt x="5792" y="208"/>
                    </a:lnTo>
                    <a:cubicBezTo>
                      <a:pt x="5794" y="208"/>
                      <a:pt x="5796" y="209"/>
                      <a:pt x="5798" y="209"/>
                    </a:cubicBezTo>
                    <a:lnTo>
                      <a:pt x="5846" y="225"/>
                    </a:lnTo>
                    <a:cubicBezTo>
                      <a:pt x="5848" y="226"/>
                      <a:pt x="5851" y="228"/>
                      <a:pt x="5853" y="230"/>
                    </a:cubicBezTo>
                    <a:lnTo>
                      <a:pt x="5917" y="310"/>
                    </a:lnTo>
                    <a:lnTo>
                      <a:pt x="5910" y="305"/>
                    </a:lnTo>
                    <a:lnTo>
                      <a:pt x="5958" y="321"/>
                    </a:lnTo>
                    <a:lnTo>
                      <a:pt x="5952" y="320"/>
                    </a:lnTo>
                    <a:lnTo>
                      <a:pt x="6000" y="320"/>
                    </a:lnTo>
                    <a:cubicBezTo>
                      <a:pt x="6008" y="320"/>
                      <a:pt x="6014" y="326"/>
                      <a:pt x="6016" y="333"/>
                    </a:cubicBezTo>
                    <a:lnTo>
                      <a:pt x="6080" y="621"/>
                    </a:lnTo>
                    <a:lnTo>
                      <a:pt x="6079" y="617"/>
                    </a:lnTo>
                    <a:lnTo>
                      <a:pt x="6127" y="713"/>
                    </a:lnTo>
                    <a:lnTo>
                      <a:pt x="6112" y="704"/>
                    </a:lnTo>
                    <a:lnTo>
                      <a:pt x="6176" y="704"/>
                    </a:lnTo>
                    <a:cubicBezTo>
                      <a:pt x="6182" y="704"/>
                      <a:pt x="6186" y="707"/>
                      <a:pt x="6189" y="711"/>
                    </a:cubicBezTo>
                    <a:lnTo>
                      <a:pt x="6237" y="775"/>
                    </a:lnTo>
                    <a:cubicBezTo>
                      <a:pt x="6238" y="776"/>
                      <a:pt x="6239" y="778"/>
                      <a:pt x="6240" y="779"/>
                    </a:cubicBezTo>
                    <a:lnTo>
                      <a:pt x="6304" y="955"/>
                    </a:lnTo>
                    <a:lnTo>
                      <a:pt x="6288" y="944"/>
                    </a:lnTo>
                    <a:lnTo>
                      <a:pt x="6336" y="944"/>
                    </a:lnTo>
                    <a:lnTo>
                      <a:pt x="6384" y="944"/>
                    </a:lnTo>
                    <a:lnTo>
                      <a:pt x="6371" y="953"/>
                    </a:lnTo>
                    <a:lnTo>
                      <a:pt x="6435" y="841"/>
                    </a:lnTo>
                    <a:cubicBezTo>
                      <a:pt x="6438" y="834"/>
                      <a:pt x="6446" y="831"/>
                      <a:pt x="6454" y="833"/>
                    </a:cubicBezTo>
                    <a:lnTo>
                      <a:pt x="6502" y="849"/>
                    </a:lnTo>
                    <a:lnTo>
                      <a:pt x="6564" y="865"/>
                    </a:lnTo>
                    <a:lnTo>
                      <a:pt x="6560" y="864"/>
                    </a:lnTo>
                    <a:lnTo>
                      <a:pt x="6608" y="864"/>
                    </a:lnTo>
                    <a:lnTo>
                      <a:pt x="6672" y="864"/>
                    </a:lnTo>
                    <a:lnTo>
                      <a:pt x="6657" y="879"/>
                    </a:lnTo>
                    <a:lnTo>
                      <a:pt x="6705" y="239"/>
                    </a:lnTo>
                    <a:cubicBezTo>
                      <a:pt x="6705" y="234"/>
                      <a:pt x="6707" y="230"/>
                      <a:pt x="6712" y="227"/>
                    </a:cubicBezTo>
                    <a:cubicBezTo>
                      <a:pt x="6716" y="224"/>
                      <a:pt x="6721" y="224"/>
                      <a:pt x="6726" y="225"/>
                    </a:cubicBezTo>
                    <a:lnTo>
                      <a:pt x="6774" y="241"/>
                    </a:lnTo>
                    <a:lnTo>
                      <a:pt x="6768" y="240"/>
                    </a:lnTo>
                    <a:lnTo>
                      <a:pt x="6832" y="240"/>
                    </a:lnTo>
                    <a:cubicBezTo>
                      <a:pt x="6834" y="240"/>
                      <a:pt x="6836" y="241"/>
                      <a:pt x="6838" y="241"/>
                    </a:cubicBezTo>
                    <a:lnTo>
                      <a:pt x="6886" y="257"/>
                    </a:lnTo>
                    <a:cubicBezTo>
                      <a:pt x="6886" y="258"/>
                      <a:pt x="6887" y="258"/>
                      <a:pt x="6888" y="258"/>
                    </a:cubicBezTo>
                    <a:lnTo>
                      <a:pt x="6952" y="290"/>
                    </a:lnTo>
                    <a:lnTo>
                      <a:pt x="7001" y="323"/>
                    </a:lnTo>
                    <a:lnTo>
                      <a:pt x="6978" y="330"/>
                    </a:lnTo>
                    <a:lnTo>
                      <a:pt x="7042" y="186"/>
                    </a:lnTo>
                    <a:cubicBezTo>
                      <a:pt x="7044" y="180"/>
                      <a:pt x="7050" y="176"/>
                      <a:pt x="7056" y="176"/>
                    </a:cubicBezTo>
                    <a:lnTo>
                      <a:pt x="7104" y="176"/>
                    </a:lnTo>
                    <a:cubicBezTo>
                      <a:pt x="7108" y="176"/>
                      <a:pt x="7111" y="177"/>
                      <a:pt x="7113" y="179"/>
                    </a:cubicBezTo>
                    <a:lnTo>
                      <a:pt x="7161" y="211"/>
                    </a:lnTo>
                    <a:lnTo>
                      <a:pt x="7152" y="208"/>
                    </a:lnTo>
                    <a:lnTo>
                      <a:pt x="7216" y="208"/>
                    </a:lnTo>
                    <a:cubicBezTo>
                      <a:pt x="7221" y="208"/>
                      <a:pt x="7225" y="210"/>
                      <a:pt x="7228" y="213"/>
                    </a:cubicBezTo>
                    <a:lnTo>
                      <a:pt x="7276" y="261"/>
                    </a:lnTo>
                    <a:lnTo>
                      <a:pt x="7264" y="256"/>
                    </a:lnTo>
                    <a:lnTo>
                      <a:pt x="7328" y="256"/>
                    </a:lnTo>
                    <a:cubicBezTo>
                      <a:pt x="7336" y="256"/>
                      <a:pt x="7342" y="261"/>
                      <a:pt x="7344" y="268"/>
                    </a:cubicBezTo>
                    <a:lnTo>
                      <a:pt x="7392" y="428"/>
                    </a:lnTo>
                    <a:lnTo>
                      <a:pt x="7380" y="417"/>
                    </a:lnTo>
                    <a:lnTo>
                      <a:pt x="7444" y="433"/>
                    </a:lnTo>
                    <a:cubicBezTo>
                      <a:pt x="7446" y="433"/>
                      <a:pt x="7448" y="434"/>
                      <a:pt x="7449" y="435"/>
                    </a:cubicBezTo>
                    <a:lnTo>
                      <a:pt x="7497" y="467"/>
                    </a:lnTo>
                    <a:lnTo>
                      <a:pt x="7488" y="464"/>
                    </a:lnTo>
                    <a:lnTo>
                      <a:pt x="7536" y="464"/>
                    </a:lnTo>
                    <a:cubicBezTo>
                      <a:pt x="7541" y="464"/>
                      <a:pt x="7545" y="466"/>
                      <a:pt x="7548" y="469"/>
                    </a:cubicBezTo>
                    <a:lnTo>
                      <a:pt x="7612" y="533"/>
                    </a:lnTo>
                    <a:lnTo>
                      <a:pt x="7660" y="581"/>
                    </a:lnTo>
                    <a:lnTo>
                      <a:pt x="7652" y="577"/>
                    </a:lnTo>
                    <a:lnTo>
                      <a:pt x="7716" y="593"/>
                    </a:lnTo>
                    <a:cubicBezTo>
                      <a:pt x="7721" y="594"/>
                      <a:pt x="7725" y="597"/>
                      <a:pt x="7727" y="601"/>
                    </a:cubicBezTo>
                    <a:lnTo>
                      <a:pt x="7775" y="697"/>
                    </a:lnTo>
                    <a:lnTo>
                      <a:pt x="7760" y="688"/>
                    </a:lnTo>
                    <a:lnTo>
                      <a:pt x="7824" y="688"/>
                    </a:lnTo>
                    <a:lnTo>
                      <a:pt x="7872" y="688"/>
                    </a:lnTo>
                    <a:cubicBezTo>
                      <a:pt x="7876" y="688"/>
                      <a:pt x="7879" y="689"/>
                      <a:pt x="7881" y="691"/>
                    </a:cubicBezTo>
                    <a:lnTo>
                      <a:pt x="7929" y="723"/>
                    </a:lnTo>
                    <a:cubicBezTo>
                      <a:pt x="7932" y="725"/>
                      <a:pt x="7934" y="728"/>
                      <a:pt x="7936" y="731"/>
                    </a:cubicBezTo>
                    <a:lnTo>
                      <a:pt x="8000" y="907"/>
                    </a:lnTo>
                    <a:lnTo>
                      <a:pt x="7997" y="903"/>
                    </a:lnTo>
                    <a:lnTo>
                      <a:pt x="8045" y="967"/>
                    </a:lnTo>
                    <a:lnTo>
                      <a:pt x="8044" y="965"/>
                    </a:lnTo>
                    <a:lnTo>
                      <a:pt x="8108" y="1029"/>
                    </a:lnTo>
                    <a:lnTo>
                      <a:pt x="8156" y="1077"/>
                    </a:lnTo>
                    <a:lnTo>
                      <a:pt x="8144" y="1072"/>
                    </a:lnTo>
                    <a:lnTo>
                      <a:pt x="8208" y="1072"/>
                    </a:lnTo>
                    <a:lnTo>
                      <a:pt x="8256" y="1072"/>
                    </a:lnTo>
                    <a:lnTo>
                      <a:pt x="8241" y="1085"/>
                    </a:lnTo>
                    <a:lnTo>
                      <a:pt x="8305" y="765"/>
                    </a:lnTo>
                    <a:cubicBezTo>
                      <a:pt x="8306" y="761"/>
                      <a:pt x="8308" y="757"/>
                      <a:pt x="8312" y="755"/>
                    </a:cubicBezTo>
                    <a:cubicBezTo>
                      <a:pt x="8316" y="752"/>
                      <a:pt x="8321" y="752"/>
                      <a:pt x="8326" y="753"/>
                    </a:cubicBezTo>
                    <a:lnTo>
                      <a:pt x="8374" y="769"/>
                    </a:lnTo>
                    <a:lnTo>
                      <a:pt x="8368" y="768"/>
                    </a:lnTo>
                    <a:lnTo>
                      <a:pt x="8416" y="768"/>
                    </a:lnTo>
                    <a:lnTo>
                      <a:pt x="8480" y="768"/>
                    </a:lnTo>
                    <a:cubicBezTo>
                      <a:pt x="8486" y="768"/>
                      <a:pt x="8491" y="771"/>
                      <a:pt x="8494" y="776"/>
                    </a:cubicBezTo>
                    <a:lnTo>
                      <a:pt x="8542" y="856"/>
                    </a:lnTo>
                    <a:lnTo>
                      <a:pt x="8528" y="848"/>
                    </a:lnTo>
                    <a:lnTo>
                      <a:pt x="8592" y="848"/>
                    </a:lnTo>
                    <a:lnTo>
                      <a:pt x="8577" y="863"/>
                    </a:lnTo>
                    <a:lnTo>
                      <a:pt x="8625" y="463"/>
                    </a:lnTo>
                    <a:cubicBezTo>
                      <a:pt x="8626" y="455"/>
                      <a:pt x="8632" y="448"/>
                      <a:pt x="8640" y="448"/>
                    </a:cubicBezTo>
                    <a:lnTo>
                      <a:pt x="8704" y="448"/>
                    </a:lnTo>
                    <a:lnTo>
                      <a:pt x="8752" y="448"/>
                    </a:lnTo>
                    <a:cubicBezTo>
                      <a:pt x="8761" y="448"/>
                      <a:pt x="8768" y="456"/>
                      <a:pt x="8768" y="464"/>
                    </a:cubicBezTo>
                    <a:cubicBezTo>
                      <a:pt x="8768" y="473"/>
                      <a:pt x="8761" y="480"/>
                      <a:pt x="8752" y="480"/>
                    </a:cubicBezTo>
                    <a:lnTo>
                      <a:pt x="8704" y="480"/>
                    </a:lnTo>
                    <a:lnTo>
                      <a:pt x="8640" y="480"/>
                    </a:lnTo>
                    <a:lnTo>
                      <a:pt x="8656" y="466"/>
                    </a:lnTo>
                    <a:lnTo>
                      <a:pt x="8608" y="866"/>
                    </a:lnTo>
                    <a:cubicBezTo>
                      <a:pt x="8607" y="874"/>
                      <a:pt x="8601" y="880"/>
                      <a:pt x="8592" y="880"/>
                    </a:cubicBezTo>
                    <a:lnTo>
                      <a:pt x="8528" y="880"/>
                    </a:lnTo>
                    <a:cubicBezTo>
                      <a:pt x="8523" y="880"/>
                      <a:pt x="8518" y="878"/>
                      <a:pt x="8515" y="873"/>
                    </a:cubicBezTo>
                    <a:lnTo>
                      <a:pt x="8467" y="793"/>
                    </a:lnTo>
                    <a:lnTo>
                      <a:pt x="8480" y="800"/>
                    </a:lnTo>
                    <a:lnTo>
                      <a:pt x="8416" y="800"/>
                    </a:lnTo>
                    <a:lnTo>
                      <a:pt x="8368" y="800"/>
                    </a:lnTo>
                    <a:cubicBezTo>
                      <a:pt x="8367" y="800"/>
                      <a:pt x="8365" y="800"/>
                      <a:pt x="8363" y="800"/>
                    </a:cubicBezTo>
                    <a:lnTo>
                      <a:pt x="8315" y="784"/>
                    </a:lnTo>
                    <a:lnTo>
                      <a:pt x="8336" y="772"/>
                    </a:lnTo>
                    <a:lnTo>
                      <a:pt x="8272" y="1092"/>
                    </a:lnTo>
                    <a:cubicBezTo>
                      <a:pt x="8271" y="1099"/>
                      <a:pt x="8264" y="1104"/>
                      <a:pt x="8256" y="1104"/>
                    </a:cubicBezTo>
                    <a:lnTo>
                      <a:pt x="8208" y="1104"/>
                    </a:lnTo>
                    <a:lnTo>
                      <a:pt x="8144" y="1104"/>
                    </a:lnTo>
                    <a:cubicBezTo>
                      <a:pt x="8140" y="1104"/>
                      <a:pt x="8136" y="1103"/>
                      <a:pt x="8133" y="1100"/>
                    </a:cubicBezTo>
                    <a:lnTo>
                      <a:pt x="8085" y="1052"/>
                    </a:lnTo>
                    <a:lnTo>
                      <a:pt x="8021" y="988"/>
                    </a:lnTo>
                    <a:cubicBezTo>
                      <a:pt x="8021" y="987"/>
                      <a:pt x="8020" y="987"/>
                      <a:pt x="8020" y="986"/>
                    </a:cubicBezTo>
                    <a:lnTo>
                      <a:pt x="7972" y="922"/>
                    </a:lnTo>
                    <a:cubicBezTo>
                      <a:pt x="7971" y="921"/>
                      <a:pt x="7970" y="919"/>
                      <a:pt x="7969" y="918"/>
                    </a:cubicBezTo>
                    <a:lnTo>
                      <a:pt x="7905" y="742"/>
                    </a:lnTo>
                    <a:lnTo>
                      <a:pt x="7912" y="750"/>
                    </a:lnTo>
                    <a:lnTo>
                      <a:pt x="7864" y="718"/>
                    </a:lnTo>
                    <a:lnTo>
                      <a:pt x="7872" y="720"/>
                    </a:lnTo>
                    <a:lnTo>
                      <a:pt x="7824" y="720"/>
                    </a:lnTo>
                    <a:lnTo>
                      <a:pt x="7760" y="720"/>
                    </a:lnTo>
                    <a:cubicBezTo>
                      <a:pt x="7754" y="720"/>
                      <a:pt x="7749" y="717"/>
                      <a:pt x="7746" y="712"/>
                    </a:cubicBezTo>
                    <a:lnTo>
                      <a:pt x="7698" y="616"/>
                    </a:lnTo>
                    <a:lnTo>
                      <a:pt x="7709" y="624"/>
                    </a:lnTo>
                    <a:lnTo>
                      <a:pt x="7645" y="608"/>
                    </a:lnTo>
                    <a:cubicBezTo>
                      <a:pt x="7642" y="607"/>
                      <a:pt x="7639" y="606"/>
                      <a:pt x="7637" y="604"/>
                    </a:cubicBezTo>
                    <a:lnTo>
                      <a:pt x="7589" y="556"/>
                    </a:lnTo>
                    <a:lnTo>
                      <a:pt x="7525" y="492"/>
                    </a:lnTo>
                    <a:lnTo>
                      <a:pt x="7536" y="496"/>
                    </a:lnTo>
                    <a:lnTo>
                      <a:pt x="7488" y="496"/>
                    </a:lnTo>
                    <a:cubicBezTo>
                      <a:pt x="7485" y="496"/>
                      <a:pt x="7482" y="496"/>
                      <a:pt x="7480" y="494"/>
                    </a:cubicBezTo>
                    <a:lnTo>
                      <a:pt x="7432" y="462"/>
                    </a:lnTo>
                    <a:lnTo>
                      <a:pt x="7437" y="464"/>
                    </a:lnTo>
                    <a:lnTo>
                      <a:pt x="7373" y="448"/>
                    </a:lnTo>
                    <a:cubicBezTo>
                      <a:pt x="7367" y="447"/>
                      <a:pt x="7363" y="442"/>
                      <a:pt x="7361" y="437"/>
                    </a:cubicBezTo>
                    <a:lnTo>
                      <a:pt x="7313" y="277"/>
                    </a:lnTo>
                    <a:lnTo>
                      <a:pt x="7328" y="288"/>
                    </a:lnTo>
                    <a:lnTo>
                      <a:pt x="7264" y="288"/>
                    </a:lnTo>
                    <a:cubicBezTo>
                      <a:pt x="7260" y="288"/>
                      <a:pt x="7256" y="287"/>
                      <a:pt x="7253" y="284"/>
                    </a:cubicBezTo>
                    <a:lnTo>
                      <a:pt x="7205" y="236"/>
                    </a:lnTo>
                    <a:lnTo>
                      <a:pt x="7216" y="240"/>
                    </a:lnTo>
                    <a:lnTo>
                      <a:pt x="7152" y="240"/>
                    </a:lnTo>
                    <a:cubicBezTo>
                      <a:pt x="7149" y="240"/>
                      <a:pt x="7146" y="240"/>
                      <a:pt x="7144" y="238"/>
                    </a:cubicBezTo>
                    <a:lnTo>
                      <a:pt x="7096" y="206"/>
                    </a:lnTo>
                    <a:lnTo>
                      <a:pt x="7104" y="208"/>
                    </a:lnTo>
                    <a:lnTo>
                      <a:pt x="7056" y="208"/>
                    </a:lnTo>
                    <a:lnTo>
                      <a:pt x="7071" y="199"/>
                    </a:lnTo>
                    <a:lnTo>
                      <a:pt x="7007" y="343"/>
                    </a:lnTo>
                    <a:cubicBezTo>
                      <a:pt x="7005" y="347"/>
                      <a:pt x="7001" y="351"/>
                      <a:pt x="6997" y="352"/>
                    </a:cubicBezTo>
                    <a:cubicBezTo>
                      <a:pt x="6992" y="353"/>
                      <a:pt x="6988" y="352"/>
                      <a:pt x="6984" y="350"/>
                    </a:cubicBezTo>
                    <a:lnTo>
                      <a:pt x="6937" y="319"/>
                    </a:lnTo>
                    <a:lnTo>
                      <a:pt x="6873" y="287"/>
                    </a:lnTo>
                    <a:lnTo>
                      <a:pt x="6875" y="288"/>
                    </a:lnTo>
                    <a:lnTo>
                      <a:pt x="6827" y="272"/>
                    </a:lnTo>
                    <a:lnTo>
                      <a:pt x="6832" y="272"/>
                    </a:lnTo>
                    <a:lnTo>
                      <a:pt x="6768" y="272"/>
                    </a:lnTo>
                    <a:cubicBezTo>
                      <a:pt x="6767" y="272"/>
                      <a:pt x="6765" y="272"/>
                      <a:pt x="6763" y="272"/>
                    </a:cubicBezTo>
                    <a:lnTo>
                      <a:pt x="6715" y="256"/>
                    </a:lnTo>
                    <a:lnTo>
                      <a:pt x="6736" y="242"/>
                    </a:lnTo>
                    <a:lnTo>
                      <a:pt x="6688" y="882"/>
                    </a:lnTo>
                    <a:cubicBezTo>
                      <a:pt x="6688" y="890"/>
                      <a:pt x="6681" y="896"/>
                      <a:pt x="6672" y="896"/>
                    </a:cubicBezTo>
                    <a:lnTo>
                      <a:pt x="6608" y="896"/>
                    </a:lnTo>
                    <a:lnTo>
                      <a:pt x="6560" y="896"/>
                    </a:lnTo>
                    <a:cubicBezTo>
                      <a:pt x="6559" y="896"/>
                      <a:pt x="6558" y="896"/>
                      <a:pt x="6557" y="896"/>
                    </a:cubicBezTo>
                    <a:lnTo>
                      <a:pt x="6491" y="880"/>
                    </a:lnTo>
                    <a:lnTo>
                      <a:pt x="6443" y="864"/>
                    </a:lnTo>
                    <a:lnTo>
                      <a:pt x="6462" y="856"/>
                    </a:lnTo>
                    <a:lnTo>
                      <a:pt x="6398" y="968"/>
                    </a:lnTo>
                    <a:cubicBezTo>
                      <a:pt x="6396" y="973"/>
                      <a:pt x="6390" y="976"/>
                      <a:pt x="6384" y="976"/>
                    </a:cubicBezTo>
                    <a:lnTo>
                      <a:pt x="6336" y="976"/>
                    </a:lnTo>
                    <a:lnTo>
                      <a:pt x="6288" y="976"/>
                    </a:lnTo>
                    <a:cubicBezTo>
                      <a:pt x="6282" y="976"/>
                      <a:pt x="6276" y="972"/>
                      <a:pt x="6273" y="966"/>
                    </a:cubicBezTo>
                    <a:lnTo>
                      <a:pt x="6209" y="790"/>
                    </a:lnTo>
                    <a:lnTo>
                      <a:pt x="6212" y="794"/>
                    </a:lnTo>
                    <a:lnTo>
                      <a:pt x="6164" y="730"/>
                    </a:lnTo>
                    <a:lnTo>
                      <a:pt x="6176" y="736"/>
                    </a:lnTo>
                    <a:lnTo>
                      <a:pt x="6112" y="736"/>
                    </a:lnTo>
                    <a:cubicBezTo>
                      <a:pt x="6106" y="736"/>
                      <a:pt x="6101" y="733"/>
                      <a:pt x="6098" y="728"/>
                    </a:cubicBezTo>
                    <a:lnTo>
                      <a:pt x="6050" y="632"/>
                    </a:lnTo>
                    <a:cubicBezTo>
                      <a:pt x="6050" y="630"/>
                      <a:pt x="6049" y="629"/>
                      <a:pt x="6049" y="628"/>
                    </a:cubicBezTo>
                    <a:lnTo>
                      <a:pt x="5985" y="340"/>
                    </a:lnTo>
                    <a:lnTo>
                      <a:pt x="6000" y="352"/>
                    </a:lnTo>
                    <a:lnTo>
                      <a:pt x="5952" y="352"/>
                    </a:lnTo>
                    <a:cubicBezTo>
                      <a:pt x="5951" y="352"/>
                      <a:pt x="5949" y="352"/>
                      <a:pt x="5947" y="352"/>
                    </a:cubicBezTo>
                    <a:lnTo>
                      <a:pt x="5899" y="336"/>
                    </a:lnTo>
                    <a:cubicBezTo>
                      <a:pt x="5896" y="335"/>
                      <a:pt x="5894" y="333"/>
                      <a:pt x="5892" y="330"/>
                    </a:cubicBezTo>
                    <a:lnTo>
                      <a:pt x="5828" y="250"/>
                    </a:lnTo>
                    <a:lnTo>
                      <a:pt x="5835" y="256"/>
                    </a:lnTo>
                    <a:lnTo>
                      <a:pt x="5787" y="240"/>
                    </a:lnTo>
                    <a:lnTo>
                      <a:pt x="5792" y="240"/>
                    </a:lnTo>
                    <a:lnTo>
                      <a:pt x="5728" y="240"/>
                    </a:lnTo>
                    <a:cubicBezTo>
                      <a:pt x="5722" y="240"/>
                      <a:pt x="5717" y="237"/>
                      <a:pt x="5714" y="232"/>
                    </a:cubicBezTo>
                    <a:lnTo>
                      <a:pt x="5666" y="136"/>
                    </a:lnTo>
                    <a:lnTo>
                      <a:pt x="5696" y="133"/>
                    </a:lnTo>
                    <a:lnTo>
                      <a:pt x="5632" y="373"/>
                    </a:lnTo>
                    <a:cubicBezTo>
                      <a:pt x="5630" y="380"/>
                      <a:pt x="5624" y="384"/>
                      <a:pt x="5616" y="384"/>
                    </a:cubicBezTo>
                    <a:lnTo>
                      <a:pt x="5568" y="384"/>
                    </a:lnTo>
                    <a:lnTo>
                      <a:pt x="5504" y="384"/>
                    </a:lnTo>
                    <a:lnTo>
                      <a:pt x="5456" y="384"/>
                    </a:lnTo>
                    <a:lnTo>
                      <a:pt x="5408" y="384"/>
                    </a:lnTo>
                    <a:lnTo>
                      <a:pt x="5344" y="384"/>
                    </a:lnTo>
                    <a:lnTo>
                      <a:pt x="5296" y="384"/>
                    </a:lnTo>
                    <a:lnTo>
                      <a:pt x="5232" y="384"/>
                    </a:lnTo>
                    <a:lnTo>
                      <a:pt x="5248" y="370"/>
                    </a:lnTo>
                    <a:lnTo>
                      <a:pt x="5200" y="1026"/>
                    </a:lnTo>
                    <a:cubicBezTo>
                      <a:pt x="5200" y="1031"/>
                      <a:pt x="5197" y="1036"/>
                      <a:pt x="5192" y="1038"/>
                    </a:cubicBezTo>
                    <a:cubicBezTo>
                      <a:pt x="5188" y="1041"/>
                      <a:pt x="5182" y="1041"/>
                      <a:pt x="5177" y="1039"/>
                    </a:cubicBezTo>
                    <a:lnTo>
                      <a:pt x="5113" y="1007"/>
                    </a:lnTo>
                    <a:lnTo>
                      <a:pt x="5120" y="1008"/>
                    </a:lnTo>
                    <a:lnTo>
                      <a:pt x="5072" y="1008"/>
                    </a:lnTo>
                    <a:cubicBezTo>
                      <a:pt x="5067" y="1008"/>
                      <a:pt x="5063" y="1006"/>
                      <a:pt x="5060" y="1002"/>
                    </a:cubicBezTo>
                    <a:lnTo>
                      <a:pt x="5011" y="937"/>
                    </a:lnTo>
                    <a:lnTo>
                      <a:pt x="4947" y="841"/>
                    </a:lnTo>
                    <a:lnTo>
                      <a:pt x="4949" y="844"/>
                    </a:lnTo>
                    <a:lnTo>
                      <a:pt x="4901" y="796"/>
                    </a:lnTo>
                    <a:lnTo>
                      <a:pt x="4837" y="732"/>
                    </a:lnTo>
                    <a:lnTo>
                      <a:pt x="4843" y="736"/>
                    </a:lnTo>
                    <a:lnTo>
                      <a:pt x="4795" y="720"/>
                    </a:lnTo>
                    <a:lnTo>
                      <a:pt x="4816" y="710"/>
                    </a:lnTo>
                    <a:lnTo>
                      <a:pt x="4752" y="902"/>
                    </a:lnTo>
                    <a:cubicBezTo>
                      <a:pt x="4750" y="906"/>
                      <a:pt x="4746" y="910"/>
                      <a:pt x="4742" y="912"/>
                    </a:cubicBezTo>
                    <a:cubicBezTo>
                      <a:pt x="4737" y="913"/>
                      <a:pt x="4732" y="913"/>
                      <a:pt x="4728" y="910"/>
                    </a:cubicBezTo>
                    <a:lnTo>
                      <a:pt x="4680" y="878"/>
                    </a:lnTo>
                    <a:cubicBezTo>
                      <a:pt x="4676" y="875"/>
                      <a:pt x="4673" y="871"/>
                      <a:pt x="4673" y="866"/>
                    </a:cubicBezTo>
                    <a:lnTo>
                      <a:pt x="4625" y="418"/>
                    </a:lnTo>
                    <a:lnTo>
                      <a:pt x="4629" y="428"/>
                    </a:lnTo>
                    <a:lnTo>
                      <a:pt x="4565" y="364"/>
                    </a:lnTo>
                    <a:lnTo>
                      <a:pt x="4571" y="368"/>
                    </a:lnTo>
                    <a:lnTo>
                      <a:pt x="4523" y="352"/>
                    </a:lnTo>
                    <a:cubicBezTo>
                      <a:pt x="4523" y="351"/>
                      <a:pt x="4522" y="351"/>
                      <a:pt x="4521" y="351"/>
                    </a:cubicBezTo>
                    <a:lnTo>
                      <a:pt x="4457" y="319"/>
                    </a:lnTo>
                    <a:lnTo>
                      <a:pt x="4464" y="320"/>
                    </a:lnTo>
                    <a:lnTo>
                      <a:pt x="4416" y="320"/>
                    </a:lnTo>
                    <a:lnTo>
                      <a:pt x="4432" y="308"/>
                    </a:lnTo>
                    <a:lnTo>
                      <a:pt x="4368" y="564"/>
                    </a:lnTo>
                    <a:cubicBezTo>
                      <a:pt x="4366" y="571"/>
                      <a:pt x="4360" y="576"/>
                      <a:pt x="4352" y="576"/>
                    </a:cubicBezTo>
                    <a:cubicBezTo>
                      <a:pt x="4345" y="576"/>
                      <a:pt x="4339" y="571"/>
                      <a:pt x="4337" y="564"/>
                    </a:cubicBezTo>
                    <a:lnTo>
                      <a:pt x="4289" y="372"/>
                    </a:lnTo>
                    <a:lnTo>
                      <a:pt x="4304" y="384"/>
                    </a:lnTo>
                    <a:lnTo>
                      <a:pt x="4256" y="384"/>
                    </a:lnTo>
                    <a:cubicBezTo>
                      <a:pt x="4250" y="384"/>
                      <a:pt x="4243" y="380"/>
                      <a:pt x="4241" y="374"/>
                    </a:cubicBezTo>
                    <a:lnTo>
                      <a:pt x="4177" y="182"/>
                    </a:lnTo>
                    <a:lnTo>
                      <a:pt x="4192" y="192"/>
                    </a:lnTo>
                    <a:lnTo>
                      <a:pt x="4144" y="192"/>
                    </a:lnTo>
                    <a:lnTo>
                      <a:pt x="4159" y="182"/>
                    </a:lnTo>
                    <a:lnTo>
                      <a:pt x="4095" y="342"/>
                    </a:lnTo>
                    <a:cubicBezTo>
                      <a:pt x="4092" y="350"/>
                      <a:pt x="4083" y="354"/>
                      <a:pt x="4075" y="352"/>
                    </a:cubicBezTo>
                    <a:lnTo>
                      <a:pt x="4027" y="336"/>
                    </a:lnTo>
                    <a:lnTo>
                      <a:pt x="4032" y="336"/>
                    </a:lnTo>
                    <a:lnTo>
                      <a:pt x="3968" y="336"/>
                    </a:lnTo>
                    <a:cubicBezTo>
                      <a:pt x="3965" y="336"/>
                      <a:pt x="3962" y="336"/>
                      <a:pt x="3960" y="334"/>
                    </a:cubicBezTo>
                    <a:lnTo>
                      <a:pt x="3912" y="302"/>
                    </a:lnTo>
                    <a:lnTo>
                      <a:pt x="3915" y="304"/>
                    </a:lnTo>
                    <a:lnTo>
                      <a:pt x="3867" y="288"/>
                    </a:lnTo>
                    <a:cubicBezTo>
                      <a:pt x="3864" y="287"/>
                      <a:pt x="3862" y="285"/>
                      <a:pt x="3860" y="282"/>
                    </a:cubicBezTo>
                    <a:lnTo>
                      <a:pt x="3797" y="204"/>
                    </a:lnTo>
                    <a:lnTo>
                      <a:pt x="3749" y="156"/>
                    </a:lnTo>
                    <a:lnTo>
                      <a:pt x="3760" y="160"/>
                    </a:lnTo>
                    <a:lnTo>
                      <a:pt x="3696" y="160"/>
                    </a:lnTo>
                    <a:lnTo>
                      <a:pt x="3712" y="148"/>
                    </a:lnTo>
                    <a:lnTo>
                      <a:pt x="3664" y="388"/>
                    </a:lnTo>
                    <a:cubicBezTo>
                      <a:pt x="3663" y="395"/>
                      <a:pt x="3656" y="400"/>
                      <a:pt x="3648" y="400"/>
                    </a:cubicBezTo>
                    <a:lnTo>
                      <a:pt x="3584" y="400"/>
                    </a:lnTo>
                    <a:cubicBezTo>
                      <a:pt x="3580" y="400"/>
                      <a:pt x="3576" y="399"/>
                      <a:pt x="3573" y="396"/>
                    </a:cubicBezTo>
                    <a:lnTo>
                      <a:pt x="3525" y="348"/>
                    </a:lnTo>
                    <a:lnTo>
                      <a:pt x="3531" y="352"/>
                    </a:lnTo>
                    <a:lnTo>
                      <a:pt x="3485" y="336"/>
                    </a:lnTo>
                    <a:lnTo>
                      <a:pt x="3421" y="320"/>
                    </a:lnTo>
                    <a:cubicBezTo>
                      <a:pt x="3418" y="319"/>
                      <a:pt x="3415" y="318"/>
                      <a:pt x="3413" y="316"/>
                    </a:cubicBezTo>
                    <a:lnTo>
                      <a:pt x="3365" y="268"/>
                    </a:lnTo>
                    <a:lnTo>
                      <a:pt x="3373" y="272"/>
                    </a:lnTo>
                    <a:lnTo>
                      <a:pt x="3307" y="256"/>
                    </a:lnTo>
                    <a:lnTo>
                      <a:pt x="3259" y="240"/>
                    </a:lnTo>
                    <a:lnTo>
                      <a:pt x="3280" y="226"/>
                    </a:lnTo>
                    <a:lnTo>
                      <a:pt x="3216" y="738"/>
                    </a:lnTo>
                    <a:cubicBezTo>
                      <a:pt x="3215" y="745"/>
                      <a:pt x="3210" y="751"/>
                      <a:pt x="3204" y="752"/>
                    </a:cubicBezTo>
                    <a:cubicBezTo>
                      <a:pt x="3197" y="754"/>
                      <a:pt x="3190" y="751"/>
                      <a:pt x="3187" y="745"/>
                    </a:cubicBezTo>
                    <a:lnTo>
                      <a:pt x="3139" y="665"/>
                    </a:lnTo>
                    <a:lnTo>
                      <a:pt x="3141" y="668"/>
                    </a:lnTo>
                    <a:lnTo>
                      <a:pt x="3077" y="604"/>
                    </a:lnTo>
                    <a:lnTo>
                      <a:pt x="3088" y="608"/>
                    </a:lnTo>
                    <a:lnTo>
                      <a:pt x="3040" y="608"/>
                    </a:lnTo>
                    <a:lnTo>
                      <a:pt x="3056" y="594"/>
                    </a:lnTo>
                    <a:lnTo>
                      <a:pt x="3008" y="994"/>
                    </a:lnTo>
                    <a:cubicBezTo>
                      <a:pt x="3008" y="999"/>
                      <a:pt x="3005" y="1003"/>
                      <a:pt x="3002" y="1006"/>
                    </a:cubicBezTo>
                    <a:cubicBezTo>
                      <a:pt x="2998" y="1008"/>
                      <a:pt x="2993" y="1009"/>
                      <a:pt x="2989" y="1008"/>
                    </a:cubicBezTo>
                    <a:lnTo>
                      <a:pt x="2925" y="992"/>
                    </a:lnTo>
                    <a:cubicBezTo>
                      <a:pt x="2922" y="991"/>
                      <a:pt x="2919" y="990"/>
                      <a:pt x="2917" y="988"/>
                    </a:cubicBezTo>
                    <a:lnTo>
                      <a:pt x="2869" y="940"/>
                    </a:lnTo>
                    <a:lnTo>
                      <a:pt x="2880" y="944"/>
                    </a:lnTo>
                    <a:lnTo>
                      <a:pt x="2816" y="944"/>
                    </a:lnTo>
                    <a:cubicBezTo>
                      <a:pt x="2811" y="944"/>
                      <a:pt x="2807" y="942"/>
                      <a:pt x="2804" y="938"/>
                    </a:cubicBezTo>
                    <a:lnTo>
                      <a:pt x="2756" y="874"/>
                    </a:lnTo>
                    <a:lnTo>
                      <a:pt x="2759" y="877"/>
                    </a:lnTo>
                    <a:lnTo>
                      <a:pt x="2695" y="829"/>
                    </a:lnTo>
                    <a:cubicBezTo>
                      <a:pt x="2693" y="828"/>
                      <a:pt x="2692" y="826"/>
                      <a:pt x="2691" y="825"/>
                    </a:cubicBezTo>
                    <a:lnTo>
                      <a:pt x="2643" y="745"/>
                    </a:lnTo>
                    <a:lnTo>
                      <a:pt x="2656" y="752"/>
                    </a:lnTo>
                    <a:lnTo>
                      <a:pt x="2608" y="752"/>
                    </a:lnTo>
                    <a:lnTo>
                      <a:pt x="2620" y="748"/>
                    </a:lnTo>
                    <a:lnTo>
                      <a:pt x="2556" y="812"/>
                    </a:lnTo>
                    <a:cubicBezTo>
                      <a:pt x="2550" y="817"/>
                      <a:pt x="2542" y="818"/>
                      <a:pt x="2536" y="814"/>
                    </a:cubicBezTo>
                    <a:lnTo>
                      <a:pt x="2487" y="781"/>
                    </a:lnTo>
                    <a:lnTo>
                      <a:pt x="2423" y="733"/>
                    </a:lnTo>
                    <a:cubicBezTo>
                      <a:pt x="2422" y="733"/>
                      <a:pt x="2422" y="732"/>
                      <a:pt x="2421" y="732"/>
                    </a:cubicBezTo>
                    <a:lnTo>
                      <a:pt x="2373" y="684"/>
                    </a:lnTo>
                    <a:lnTo>
                      <a:pt x="2381" y="688"/>
                    </a:lnTo>
                    <a:lnTo>
                      <a:pt x="2317" y="672"/>
                    </a:lnTo>
                    <a:cubicBezTo>
                      <a:pt x="2313" y="671"/>
                      <a:pt x="2310" y="669"/>
                      <a:pt x="2308" y="666"/>
                    </a:cubicBezTo>
                    <a:lnTo>
                      <a:pt x="2260" y="602"/>
                    </a:lnTo>
                    <a:lnTo>
                      <a:pt x="2261" y="604"/>
                    </a:lnTo>
                    <a:lnTo>
                      <a:pt x="2213" y="556"/>
                    </a:lnTo>
                    <a:lnTo>
                      <a:pt x="2224" y="560"/>
                    </a:lnTo>
                    <a:lnTo>
                      <a:pt x="2160" y="560"/>
                    </a:lnTo>
                    <a:cubicBezTo>
                      <a:pt x="2159" y="560"/>
                      <a:pt x="2157" y="560"/>
                      <a:pt x="2155" y="560"/>
                    </a:cubicBezTo>
                    <a:lnTo>
                      <a:pt x="2107" y="544"/>
                    </a:lnTo>
                    <a:lnTo>
                      <a:pt x="2112" y="544"/>
                    </a:lnTo>
                    <a:lnTo>
                      <a:pt x="2048" y="544"/>
                    </a:lnTo>
                    <a:lnTo>
                      <a:pt x="2063" y="534"/>
                    </a:lnTo>
                    <a:lnTo>
                      <a:pt x="2015" y="662"/>
                    </a:lnTo>
                    <a:cubicBezTo>
                      <a:pt x="2014" y="666"/>
                      <a:pt x="2011" y="670"/>
                      <a:pt x="2006" y="671"/>
                    </a:cubicBezTo>
                    <a:cubicBezTo>
                      <a:pt x="2002" y="673"/>
                      <a:pt x="1997" y="673"/>
                      <a:pt x="1993" y="671"/>
                    </a:cubicBezTo>
                    <a:lnTo>
                      <a:pt x="1929" y="639"/>
                    </a:lnTo>
                    <a:cubicBezTo>
                      <a:pt x="1927" y="637"/>
                      <a:pt x="1924" y="635"/>
                      <a:pt x="1923" y="633"/>
                    </a:cubicBezTo>
                    <a:lnTo>
                      <a:pt x="1874" y="551"/>
                    </a:lnTo>
                    <a:lnTo>
                      <a:pt x="1826" y="439"/>
                    </a:lnTo>
                    <a:lnTo>
                      <a:pt x="1840" y="448"/>
                    </a:lnTo>
                    <a:lnTo>
                      <a:pt x="1776" y="448"/>
                    </a:lnTo>
                    <a:cubicBezTo>
                      <a:pt x="1775" y="448"/>
                      <a:pt x="1773" y="448"/>
                      <a:pt x="1771" y="448"/>
                    </a:cubicBezTo>
                    <a:lnTo>
                      <a:pt x="1723" y="432"/>
                    </a:lnTo>
                    <a:lnTo>
                      <a:pt x="1744" y="418"/>
                    </a:lnTo>
                    <a:lnTo>
                      <a:pt x="1680" y="1058"/>
                    </a:lnTo>
                    <a:cubicBezTo>
                      <a:pt x="1680" y="1063"/>
                      <a:pt x="1677" y="1067"/>
                      <a:pt x="1673" y="1070"/>
                    </a:cubicBezTo>
                    <a:cubicBezTo>
                      <a:pt x="1669" y="1073"/>
                      <a:pt x="1664" y="1073"/>
                      <a:pt x="1659" y="1072"/>
                    </a:cubicBezTo>
                    <a:lnTo>
                      <a:pt x="1611" y="1056"/>
                    </a:lnTo>
                    <a:cubicBezTo>
                      <a:pt x="1611" y="1055"/>
                      <a:pt x="1610" y="1055"/>
                      <a:pt x="1609" y="1055"/>
                    </a:cubicBezTo>
                    <a:lnTo>
                      <a:pt x="1545" y="1023"/>
                    </a:lnTo>
                    <a:cubicBezTo>
                      <a:pt x="1542" y="1021"/>
                      <a:pt x="1540" y="1019"/>
                      <a:pt x="1538" y="1016"/>
                    </a:cubicBezTo>
                    <a:lnTo>
                      <a:pt x="1490" y="920"/>
                    </a:lnTo>
                    <a:lnTo>
                      <a:pt x="1493" y="924"/>
                    </a:lnTo>
                    <a:lnTo>
                      <a:pt x="1445" y="876"/>
                    </a:lnTo>
                    <a:lnTo>
                      <a:pt x="1456" y="880"/>
                    </a:lnTo>
                    <a:lnTo>
                      <a:pt x="1392" y="880"/>
                    </a:lnTo>
                    <a:cubicBezTo>
                      <a:pt x="1388" y="880"/>
                      <a:pt x="1384" y="879"/>
                      <a:pt x="1381" y="876"/>
                    </a:cubicBezTo>
                    <a:lnTo>
                      <a:pt x="1333" y="828"/>
                    </a:lnTo>
                    <a:lnTo>
                      <a:pt x="1344" y="832"/>
                    </a:lnTo>
                    <a:lnTo>
                      <a:pt x="1280" y="832"/>
                    </a:lnTo>
                    <a:cubicBezTo>
                      <a:pt x="1276" y="832"/>
                      <a:pt x="1272" y="831"/>
                      <a:pt x="1269" y="828"/>
                    </a:cubicBezTo>
                    <a:lnTo>
                      <a:pt x="1221" y="780"/>
                    </a:lnTo>
                    <a:lnTo>
                      <a:pt x="1225" y="783"/>
                    </a:lnTo>
                    <a:lnTo>
                      <a:pt x="1161" y="751"/>
                    </a:lnTo>
                    <a:cubicBezTo>
                      <a:pt x="1160" y="750"/>
                      <a:pt x="1158" y="749"/>
                      <a:pt x="1157" y="748"/>
                    </a:cubicBezTo>
                    <a:lnTo>
                      <a:pt x="1109" y="700"/>
                    </a:lnTo>
                    <a:cubicBezTo>
                      <a:pt x="1107" y="697"/>
                      <a:pt x="1105" y="694"/>
                      <a:pt x="1105" y="691"/>
                    </a:cubicBezTo>
                    <a:lnTo>
                      <a:pt x="1057" y="405"/>
                    </a:lnTo>
                    <a:lnTo>
                      <a:pt x="993" y="197"/>
                    </a:lnTo>
                    <a:lnTo>
                      <a:pt x="1024" y="198"/>
                    </a:lnTo>
                    <a:lnTo>
                      <a:pt x="976" y="342"/>
                    </a:lnTo>
                    <a:cubicBezTo>
                      <a:pt x="974" y="348"/>
                      <a:pt x="968" y="352"/>
                      <a:pt x="962" y="352"/>
                    </a:cubicBezTo>
                    <a:cubicBezTo>
                      <a:pt x="956" y="353"/>
                      <a:pt x="950" y="350"/>
                      <a:pt x="947" y="344"/>
                    </a:cubicBezTo>
                    <a:lnTo>
                      <a:pt x="883" y="232"/>
                    </a:lnTo>
                    <a:lnTo>
                      <a:pt x="896" y="240"/>
                    </a:lnTo>
                    <a:lnTo>
                      <a:pt x="848" y="240"/>
                    </a:lnTo>
                    <a:cubicBezTo>
                      <a:pt x="845" y="240"/>
                      <a:pt x="842" y="239"/>
                      <a:pt x="839" y="237"/>
                    </a:cubicBezTo>
                    <a:lnTo>
                      <a:pt x="775" y="189"/>
                    </a:lnTo>
                    <a:lnTo>
                      <a:pt x="800" y="177"/>
                    </a:lnTo>
                    <a:lnTo>
                      <a:pt x="752" y="1009"/>
                    </a:lnTo>
                    <a:cubicBezTo>
                      <a:pt x="752" y="1018"/>
                      <a:pt x="745" y="1024"/>
                      <a:pt x="736" y="1024"/>
                    </a:cubicBezTo>
                    <a:lnTo>
                      <a:pt x="672" y="1024"/>
                    </a:lnTo>
                    <a:cubicBezTo>
                      <a:pt x="667" y="1024"/>
                      <a:pt x="663" y="1022"/>
                      <a:pt x="660" y="1018"/>
                    </a:cubicBezTo>
                    <a:lnTo>
                      <a:pt x="612" y="954"/>
                    </a:lnTo>
                    <a:lnTo>
                      <a:pt x="624" y="960"/>
                    </a:lnTo>
                    <a:lnTo>
                      <a:pt x="576" y="960"/>
                    </a:lnTo>
                    <a:lnTo>
                      <a:pt x="512" y="960"/>
                    </a:lnTo>
                    <a:lnTo>
                      <a:pt x="464" y="960"/>
                    </a:lnTo>
                    <a:lnTo>
                      <a:pt x="400" y="960"/>
                    </a:lnTo>
                    <a:lnTo>
                      <a:pt x="352" y="960"/>
                    </a:lnTo>
                    <a:lnTo>
                      <a:pt x="288" y="960"/>
                    </a:lnTo>
                    <a:cubicBezTo>
                      <a:pt x="282" y="960"/>
                      <a:pt x="277" y="957"/>
                      <a:pt x="274" y="952"/>
                    </a:cubicBezTo>
                    <a:lnTo>
                      <a:pt x="226" y="856"/>
                    </a:lnTo>
                    <a:lnTo>
                      <a:pt x="235" y="864"/>
                    </a:lnTo>
                    <a:lnTo>
                      <a:pt x="187" y="848"/>
                    </a:lnTo>
                    <a:cubicBezTo>
                      <a:pt x="183" y="846"/>
                      <a:pt x="180" y="843"/>
                      <a:pt x="178" y="839"/>
                    </a:cubicBezTo>
                    <a:lnTo>
                      <a:pt x="114" y="695"/>
                    </a:lnTo>
                    <a:lnTo>
                      <a:pt x="123" y="704"/>
                    </a:lnTo>
                    <a:lnTo>
                      <a:pt x="75" y="688"/>
                    </a:lnTo>
                    <a:cubicBezTo>
                      <a:pt x="69" y="686"/>
                      <a:pt x="65" y="680"/>
                      <a:pt x="65" y="674"/>
                    </a:cubicBezTo>
                    <a:lnTo>
                      <a:pt x="1" y="18"/>
                    </a:lnTo>
                    <a:cubicBezTo>
                      <a:pt x="0" y="9"/>
                      <a:pt x="6" y="1"/>
                      <a:pt x="15" y="1"/>
                    </a:cubicBezTo>
                    <a:cubicBezTo>
                      <a:pt x="24" y="0"/>
                      <a:pt x="32" y="6"/>
                      <a:pt x="32" y="15"/>
                    </a:cubicBezTo>
                    <a:close/>
                  </a:path>
                </a:pathLst>
              </a:custGeom>
              <a:solidFill>
                <a:srgbClr val="007F00"/>
              </a:solidFill>
              <a:ln w="3" cap="flat">
                <a:solidFill>
                  <a:srgbClr val="007F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52" name="Freeform 88"/>
              <p:cNvSpPr>
                <a:spLocks/>
              </p:cNvSpPr>
              <p:nvPr/>
            </p:nvSpPr>
            <p:spPr bwMode="auto">
              <a:xfrm>
                <a:off x="4052" y="2997"/>
                <a:ext cx="1698" cy="647"/>
              </a:xfrm>
              <a:custGeom>
                <a:avLst/>
                <a:gdLst/>
                <a:ahLst/>
                <a:cxnLst>
                  <a:cxn ang="0">
                    <a:pos x="290" y="2160"/>
                  </a:cxn>
                  <a:cxn ang="0">
                    <a:pos x="626" y="1376"/>
                  </a:cxn>
                  <a:cxn ang="0">
                    <a:pos x="970" y="1586"/>
                  </a:cxn>
                  <a:cxn ang="0">
                    <a:pos x="1282" y="2144"/>
                  </a:cxn>
                  <a:cxn ang="0">
                    <a:pos x="1563" y="2355"/>
                  </a:cxn>
                  <a:cxn ang="0">
                    <a:pos x="1903" y="151"/>
                  </a:cxn>
                  <a:cxn ang="0">
                    <a:pos x="2162" y="384"/>
                  </a:cxn>
                  <a:cxn ang="0">
                    <a:pos x="2444" y="628"/>
                  </a:cxn>
                  <a:cxn ang="0">
                    <a:pos x="2782" y="1045"/>
                  </a:cxn>
                  <a:cxn ang="0">
                    <a:pos x="3042" y="1184"/>
                  </a:cxn>
                  <a:cxn ang="0">
                    <a:pos x="3388" y="1428"/>
                  </a:cxn>
                  <a:cxn ang="0">
                    <a:pos x="3650" y="1728"/>
                  </a:cxn>
                  <a:cxn ang="0">
                    <a:pos x="3922" y="1920"/>
                  </a:cxn>
                  <a:cxn ang="0">
                    <a:pos x="4258" y="2144"/>
                  </a:cxn>
                  <a:cxn ang="0">
                    <a:pos x="4534" y="1441"/>
                  </a:cxn>
                  <a:cxn ang="0">
                    <a:pos x="4812" y="2020"/>
                  </a:cxn>
                  <a:cxn ang="0">
                    <a:pos x="5074" y="2272"/>
                  </a:cxn>
                  <a:cxn ang="0">
                    <a:pos x="5506" y="2336"/>
                  </a:cxn>
                  <a:cxn ang="0">
                    <a:pos x="5798" y="1713"/>
                  </a:cxn>
                  <a:cxn ang="0">
                    <a:pos x="6080" y="2024"/>
                  </a:cxn>
                  <a:cxn ang="0">
                    <a:pos x="6333" y="2241"/>
                  </a:cxn>
                  <a:cxn ang="0">
                    <a:pos x="6659" y="1727"/>
                  </a:cxn>
                  <a:cxn ang="0">
                    <a:pos x="6886" y="1793"/>
                  </a:cxn>
                  <a:cxn ang="0">
                    <a:pos x="7166" y="1365"/>
                  </a:cxn>
                  <a:cxn ang="0">
                    <a:pos x="7442" y="1616"/>
                  </a:cxn>
                  <a:cxn ang="0">
                    <a:pos x="7728" y="1672"/>
                  </a:cxn>
                  <a:cxn ang="0">
                    <a:pos x="7998" y="1925"/>
                  </a:cxn>
                  <a:cxn ang="0">
                    <a:pos x="8326" y="2193"/>
                  </a:cxn>
                  <a:cxn ang="0">
                    <a:pos x="8706" y="2544"/>
                  </a:cxn>
                  <a:cxn ang="0">
                    <a:pos x="8403" y="2211"/>
                  </a:cxn>
                  <a:cxn ang="0">
                    <a:pos x="8134" y="2170"/>
                  </a:cxn>
                  <a:cxn ang="0">
                    <a:pos x="7818" y="1694"/>
                  </a:cxn>
                  <a:cxn ang="0">
                    <a:pos x="7553" y="1510"/>
                  </a:cxn>
                  <a:cxn ang="0">
                    <a:pos x="7266" y="1456"/>
                  </a:cxn>
                  <a:cxn ang="0">
                    <a:pos x="6982" y="1898"/>
                  </a:cxn>
                  <a:cxn ang="0">
                    <a:pos x="6717" y="1760"/>
                  </a:cxn>
                  <a:cxn ang="0">
                    <a:pos x="6383" y="2256"/>
                  </a:cxn>
                  <a:cxn ang="0">
                    <a:pos x="6114" y="2048"/>
                  </a:cxn>
                  <a:cxn ang="0">
                    <a:pos x="5844" y="1824"/>
                  </a:cxn>
                  <a:cxn ang="0">
                    <a:pos x="5586" y="2354"/>
                  </a:cxn>
                  <a:cxn ang="0">
                    <a:pos x="5114" y="2334"/>
                  </a:cxn>
                  <a:cxn ang="0">
                    <a:pos x="4839" y="2092"/>
                  </a:cxn>
                  <a:cxn ang="0">
                    <a:pos x="4566" y="1530"/>
                  </a:cxn>
                  <a:cxn ang="0">
                    <a:pos x="4243" y="2165"/>
                  </a:cxn>
                  <a:cxn ang="0">
                    <a:pos x="3970" y="1952"/>
                  </a:cxn>
                  <a:cxn ang="0">
                    <a:pos x="3698" y="1760"/>
                  </a:cxn>
                  <a:cxn ang="0">
                    <a:pos x="3373" y="1456"/>
                  </a:cxn>
                  <a:cxn ang="0">
                    <a:pos x="3031" y="1212"/>
                  </a:cxn>
                  <a:cxn ang="0">
                    <a:pos x="2770" y="1072"/>
                  </a:cxn>
                  <a:cxn ang="0">
                    <a:pos x="2489" y="701"/>
                  </a:cxn>
                  <a:cxn ang="0">
                    <a:pos x="2151" y="412"/>
                  </a:cxn>
                  <a:cxn ang="0">
                    <a:pos x="1879" y="172"/>
                  </a:cxn>
                  <a:cxn ang="0">
                    <a:pos x="1611" y="2415"/>
                  </a:cxn>
                  <a:cxn ang="0">
                    <a:pos x="1275" y="2175"/>
                  </a:cxn>
                  <a:cxn ang="0">
                    <a:pos x="947" y="1604"/>
                  </a:cxn>
                  <a:cxn ang="0">
                    <a:pos x="674" y="1408"/>
                  </a:cxn>
                  <a:cxn ang="0">
                    <a:pos x="290" y="2192"/>
                  </a:cxn>
                  <a:cxn ang="0">
                    <a:pos x="4" y="1881"/>
                  </a:cxn>
                </a:cxnLst>
                <a:rect l="0" t="0" r="r" b="b"/>
                <a:pathLst>
                  <a:path w="8770" h="2576">
                    <a:moveTo>
                      <a:pt x="26" y="1874"/>
                    </a:moveTo>
                    <a:lnTo>
                      <a:pt x="90" y="1906"/>
                    </a:lnTo>
                    <a:cubicBezTo>
                      <a:pt x="93" y="1908"/>
                      <a:pt x="96" y="1911"/>
                      <a:pt x="98" y="1915"/>
                    </a:cubicBezTo>
                    <a:lnTo>
                      <a:pt x="146" y="2059"/>
                    </a:lnTo>
                    <a:lnTo>
                      <a:pt x="134" y="2049"/>
                    </a:lnTo>
                    <a:lnTo>
                      <a:pt x="198" y="2065"/>
                    </a:lnTo>
                    <a:cubicBezTo>
                      <a:pt x="203" y="2066"/>
                      <a:pt x="207" y="2069"/>
                      <a:pt x="209" y="2073"/>
                    </a:cubicBezTo>
                    <a:lnTo>
                      <a:pt x="257" y="2169"/>
                    </a:lnTo>
                    <a:lnTo>
                      <a:pt x="242" y="2160"/>
                    </a:lnTo>
                    <a:lnTo>
                      <a:pt x="290" y="2160"/>
                    </a:lnTo>
                    <a:lnTo>
                      <a:pt x="354" y="2160"/>
                    </a:lnTo>
                    <a:lnTo>
                      <a:pt x="402" y="2160"/>
                    </a:lnTo>
                    <a:lnTo>
                      <a:pt x="466" y="2160"/>
                    </a:lnTo>
                    <a:lnTo>
                      <a:pt x="514" y="2160"/>
                    </a:lnTo>
                    <a:lnTo>
                      <a:pt x="499" y="2175"/>
                    </a:lnTo>
                    <a:lnTo>
                      <a:pt x="563" y="1327"/>
                    </a:lnTo>
                    <a:cubicBezTo>
                      <a:pt x="563" y="1321"/>
                      <a:pt x="568" y="1315"/>
                      <a:pt x="574" y="1313"/>
                    </a:cubicBezTo>
                    <a:cubicBezTo>
                      <a:pt x="580" y="1311"/>
                      <a:pt x="587" y="1314"/>
                      <a:pt x="591" y="1319"/>
                    </a:cubicBezTo>
                    <a:lnTo>
                      <a:pt x="639" y="1383"/>
                    </a:lnTo>
                    <a:lnTo>
                      <a:pt x="626" y="1376"/>
                    </a:lnTo>
                    <a:lnTo>
                      <a:pt x="674" y="1376"/>
                    </a:lnTo>
                    <a:lnTo>
                      <a:pt x="738" y="1376"/>
                    </a:lnTo>
                    <a:cubicBezTo>
                      <a:pt x="744" y="1376"/>
                      <a:pt x="748" y="1379"/>
                      <a:pt x="751" y="1383"/>
                    </a:cubicBezTo>
                    <a:lnTo>
                      <a:pt x="799" y="1447"/>
                    </a:lnTo>
                    <a:lnTo>
                      <a:pt x="786" y="1440"/>
                    </a:lnTo>
                    <a:lnTo>
                      <a:pt x="850" y="1440"/>
                    </a:lnTo>
                    <a:cubicBezTo>
                      <a:pt x="857" y="1440"/>
                      <a:pt x="863" y="1444"/>
                      <a:pt x="865" y="1450"/>
                    </a:cubicBezTo>
                    <a:lnTo>
                      <a:pt x="913" y="1562"/>
                    </a:lnTo>
                    <a:lnTo>
                      <a:pt x="906" y="1554"/>
                    </a:lnTo>
                    <a:lnTo>
                      <a:pt x="970" y="1586"/>
                    </a:lnTo>
                    <a:cubicBezTo>
                      <a:pt x="974" y="1588"/>
                      <a:pt x="977" y="1592"/>
                      <a:pt x="978" y="1597"/>
                    </a:cubicBezTo>
                    <a:lnTo>
                      <a:pt x="1026" y="1805"/>
                    </a:lnTo>
                    <a:lnTo>
                      <a:pt x="1090" y="2028"/>
                    </a:lnTo>
                    <a:lnTo>
                      <a:pt x="1083" y="2019"/>
                    </a:lnTo>
                    <a:lnTo>
                      <a:pt x="1131" y="2051"/>
                    </a:lnTo>
                    <a:lnTo>
                      <a:pt x="1179" y="2083"/>
                    </a:lnTo>
                    <a:cubicBezTo>
                      <a:pt x="1180" y="2084"/>
                      <a:pt x="1181" y="2084"/>
                      <a:pt x="1182" y="2085"/>
                    </a:cubicBezTo>
                    <a:lnTo>
                      <a:pt x="1246" y="2149"/>
                    </a:lnTo>
                    <a:lnTo>
                      <a:pt x="1234" y="2144"/>
                    </a:lnTo>
                    <a:lnTo>
                      <a:pt x="1282" y="2144"/>
                    </a:lnTo>
                    <a:cubicBezTo>
                      <a:pt x="1285" y="2144"/>
                      <a:pt x="1287" y="2145"/>
                      <a:pt x="1290" y="2146"/>
                    </a:cubicBezTo>
                    <a:lnTo>
                      <a:pt x="1354" y="2178"/>
                    </a:lnTo>
                    <a:lnTo>
                      <a:pt x="1346" y="2176"/>
                    </a:lnTo>
                    <a:lnTo>
                      <a:pt x="1394" y="2176"/>
                    </a:lnTo>
                    <a:cubicBezTo>
                      <a:pt x="1398" y="2176"/>
                      <a:pt x="1401" y="2178"/>
                      <a:pt x="1404" y="2180"/>
                    </a:cubicBezTo>
                    <a:lnTo>
                      <a:pt x="1468" y="2228"/>
                    </a:lnTo>
                    <a:cubicBezTo>
                      <a:pt x="1470" y="2229"/>
                      <a:pt x="1472" y="2231"/>
                      <a:pt x="1473" y="2233"/>
                    </a:cubicBezTo>
                    <a:lnTo>
                      <a:pt x="1521" y="2329"/>
                    </a:lnTo>
                    <a:lnTo>
                      <a:pt x="1515" y="2323"/>
                    </a:lnTo>
                    <a:lnTo>
                      <a:pt x="1563" y="2355"/>
                    </a:lnTo>
                    <a:lnTo>
                      <a:pt x="1626" y="2386"/>
                    </a:lnTo>
                    <a:lnTo>
                      <a:pt x="1618" y="2384"/>
                    </a:lnTo>
                    <a:lnTo>
                      <a:pt x="1666" y="2384"/>
                    </a:lnTo>
                    <a:lnTo>
                      <a:pt x="1650" y="2400"/>
                    </a:lnTo>
                    <a:lnTo>
                      <a:pt x="1714" y="16"/>
                    </a:lnTo>
                    <a:cubicBezTo>
                      <a:pt x="1715" y="7"/>
                      <a:pt x="1722" y="0"/>
                      <a:pt x="1730" y="0"/>
                    </a:cubicBezTo>
                    <a:lnTo>
                      <a:pt x="1778" y="0"/>
                    </a:lnTo>
                    <a:cubicBezTo>
                      <a:pt x="1783" y="0"/>
                      <a:pt x="1788" y="3"/>
                      <a:pt x="1791" y="6"/>
                    </a:cubicBezTo>
                    <a:lnTo>
                      <a:pt x="1855" y="86"/>
                    </a:lnTo>
                    <a:lnTo>
                      <a:pt x="1903" y="151"/>
                    </a:lnTo>
                    <a:lnTo>
                      <a:pt x="1902" y="149"/>
                    </a:lnTo>
                    <a:lnTo>
                      <a:pt x="1950" y="197"/>
                    </a:lnTo>
                    <a:cubicBezTo>
                      <a:pt x="1951" y="199"/>
                      <a:pt x="1953" y="201"/>
                      <a:pt x="1954" y="203"/>
                    </a:cubicBezTo>
                    <a:lnTo>
                      <a:pt x="2018" y="379"/>
                    </a:lnTo>
                    <a:lnTo>
                      <a:pt x="2002" y="368"/>
                    </a:lnTo>
                    <a:lnTo>
                      <a:pt x="2050" y="368"/>
                    </a:lnTo>
                    <a:cubicBezTo>
                      <a:pt x="2052" y="368"/>
                      <a:pt x="2053" y="369"/>
                      <a:pt x="2054" y="369"/>
                    </a:cubicBezTo>
                    <a:lnTo>
                      <a:pt x="2118" y="385"/>
                    </a:lnTo>
                    <a:lnTo>
                      <a:pt x="2114" y="384"/>
                    </a:lnTo>
                    <a:lnTo>
                      <a:pt x="2162" y="384"/>
                    </a:lnTo>
                    <a:cubicBezTo>
                      <a:pt x="2167" y="384"/>
                      <a:pt x="2171" y="386"/>
                      <a:pt x="2174" y="389"/>
                    </a:cubicBezTo>
                    <a:lnTo>
                      <a:pt x="2238" y="453"/>
                    </a:lnTo>
                    <a:cubicBezTo>
                      <a:pt x="2238" y="454"/>
                      <a:pt x="2239" y="454"/>
                      <a:pt x="2239" y="455"/>
                    </a:cubicBezTo>
                    <a:lnTo>
                      <a:pt x="2287" y="519"/>
                    </a:lnTo>
                    <a:lnTo>
                      <a:pt x="2283" y="515"/>
                    </a:lnTo>
                    <a:lnTo>
                      <a:pt x="2331" y="547"/>
                    </a:lnTo>
                    <a:lnTo>
                      <a:pt x="2394" y="578"/>
                    </a:lnTo>
                    <a:cubicBezTo>
                      <a:pt x="2395" y="579"/>
                      <a:pt x="2397" y="580"/>
                      <a:pt x="2398" y="581"/>
                    </a:cubicBezTo>
                    <a:lnTo>
                      <a:pt x="2446" y="629"/>
                    </a:lnTo>
                    <a:lnTo>
                      <a:pt x="2444" y="628"/>
                    </a:lnTo>
                    <a:lnTo>
                      <a:pt x="2508" y="676"/>
                    </a:lnTo>
                    <a:cubicBezTo>
                      <a:pt x="2511" y="678"/>
                      <a:pt x="2513" y="681"/>
                      <a:pt x="2514" y="684"/>
                    </a:cubicBezTo>
                    <a:lnTo>
                      <a:pt x="2562" y="860"/>
                    </a:lnTo>
                    <a:lnTo>
                      <a:pt x="2546" y="848"/>
                    </a:lnTo>
                    <a:lnTo>
                      <a:pt x="2610" y="848"/>
                    </a:lnTo>
                    <a:cubicBezTo>
                      <a:pt x="2616" y="848"/>
                      <a:pt x="2621" y="851"/>
                      <a:pt x="2624" y="856"/>
                    </a:cubicBezTo>
                    <a:lnTo>
                      <a:pt x="2672" y="936"/>
                    </a:lnTo>
                    <a:lnTo>
                      <a:pt x="2670" y="933"/>
                    </a:lnTo>
                    <a:lnTo>
                      <a:pt x="2718" y="981"/>
                    </a:lnTo>
                    <a:lnTo>
                      <a:pt x="2782" y="1045"/>
                    </a:lnTo>
                    <a:lnTo>
                      <a:pt x="2770" y="1040"/>
                    </a:lnTo>
                    <a:lnTo>
                      <a:pt x="2818" y="1040"/>
                    </a:lnTo>
                    <a:cubicBezTo>
                      <a:pt x="2822" y="1040"/>
                      <a:pt x="2825" y="1042"/>
                      <a:pt x="2828" y="1044"/>
                    </a:cubicBezTo>
                    <a:lnTo>
                      <a:pt x="2892" y="1092"/>
                    </a:lnTo>
                    <a:lnTo>
                      <a:pt x="2888" y="1089"/>
                    </a:lnTo>
                    <a:lnTo>
                      <a:pt x="2936" y="1105"/>
                    </a:lnTo>
                    <a:cubicBezTo>
                      <a:pt x="2938" y="1106"/>
                      <a:pt x="2941" y="1108"/>
                      <a:pt x="2943" y="1110"/>
                    </a:cubicBezTo>
                    <a:lnTo>
                      <a:pt x="3007" y="1190"/>
                    </a:lnTo>
                    <a:lnTo>
                      <a:pt x="2994" y="1184"/>
                    </a:lnTo>
                    <a:lnTo>
                      <a:pt x="3042" y="1184"/>
                    </a:lnTo>
                    <a:cubicBezTo>
                      <a:pt x="3047" y="1184"/>
                      <a:pt x="3051" y="1186"/>
                      <a:pt x="3054" y="1189"/>
                    </a:cubicBezTo>
                    <a:lnTo>
                      <a:pt x="3102" y="1237"/>
                    </a:lnTo>
                    <a:cubicBezTo>
                      <a:pt x="3103" y="1238"/>
                      <a:pt x="3103" y="1239"/>
                      <a:pt x="3104" y="1240"/>
                    </a:cubicBezTo>
                    <a:lnTo>
                      <a:pt x="3168" y="1336"/>
                    </a:lnTo>
                    <a:lnTo>
                      <a:pt x="3160" y="1329"/>
                    </a:lnTo>
                    <a:lnTo>
                      <a:pt x="3208" y="1345"/>
                    </a:lnTo>
                    <a:lnTo>
                      <a:pt x="3270" y="1361"/>
                    </a:lnTo>
                    <a:lnTo>
                      <a:pt x="3320" y="1377"/>
                    </a:lnTo>
                    <a:cubicBezTo>
                      <a:pt x="3321" y="1378"/>
                      <a:pt x="3323" y="1379"/>
                      <a:pt x="3324" y="1380"/>
                    </a:cubicBezTo>
                    <a:lnTo>
                      <a:pt x="3388" y="1428"/>
                    </a:lnTo>
                    <a:lnTo>
                      <a:pt x="3384" y="1425"/>
                    </a:lnTo>
                    <a:lnTo>
                      <a:pt x="3432" y="1441"/>
                    </a:lnTo>
                    <a:lnTo>
                      <a:pt x="3494" y="1457"/>
                    </a:lnTo>
                    <a:cubicBezTo>
                      <a:pt x="3496" y="1457"/>
                      <a:pt x="3498" y="1458"/>
                      <a:pt x="3499" y="1459"/>
                    </a:cubicBezTo>
                    <a:lnTo>
                      <a:pt x="3547" y="1491"/>
                    </a:lnTo>
                    <a:lnTo>
                      <a:pt x="3538" y="1488"/>
                    </a:lnTo>
                    <a:lnTo>
                      <a:pt x="3586" y="1488"/>
                    </a:lnTo>
                    <a:cubicBezTo>
                      <a:pt x="3594" y="1488"/>
                      <a:pt x="3600" y="1493"/>
                      <a:pt x="3602" y="1500"/>
                    </a:cubicBezTo>
                    <a:lnTo>
                      <a:pt x="3666" y="1740"/>
                    </a:lnTo>
                    <a:lnTo>
                      <a:pt x="3650" y="1728"/>
                    </a:lnTo>
                    <a:lnTo>
                      <a:pt x="3698" y="1728"/>
                    </a:lnTo>
                    <a:cubicBezTo>
                      <a:pt x="3703" y="1728"/>
                      <a:pt x="3707" y="1730"/>
                      <a:pt x="3710" y="1733"/>
                    </a:cubicBezTo>
                    <a:lnTo>
                      <a:pt x="3774" y="1797"/>
                    </a:lnTo>
                    <a:cubicBezTo>
                      <a:pt x="3774" y="1798"/>
                      <a:pt x="3775" y="1798"/>
                      <a:pt x="3775" y="1799"/>
                    </a:cubicBezTo>
                    <a:lnTo>
                      <a:pt x="3823" y="1863"/>
                    </a:lnTo>
                    <a:lnTo>
                      <a:pt x="3814" y="1857"/>
                    </a:lnTo>
                    <a:lnTo>
                      <a:pt x="3878" y="1873"/>
                    </a:lnTo>
                    <a:cubicBezTo>
                      <a:pt x="3881" y="1874"/>
                      <a:pt x="3884" y="1875"/>
                      <a:pt x="3886" y="1877"/>
                    </a:cubicBezTo>
                    <a:lnTo>
                      <a:pt x="3934" y="1925"/>
                    </a:lnTo>
                    <a:lnTo>
                      <a:pt x="3922" y="1920"/>
                    </a:lnTo>
                    <a:lnTo>
                      <a:pt x="3970" y="1920"/>
                    </a:lnTo>
                    <a:cubicBezTo>
                      <a:pt x="3972" y="1920"/>
                      <a:pt x="3973" y="1921"/>
                      <a:pt x="3974" y="1921"/>
                    </a:cubicBezTo>
                    <a:lnTo>
                      <a:pt x="4038" y="1937"/>
                    </a:lnTo>
                    <a:lnTo>
                      <a:pt x="4034" y="1936"/>
                    </a:lnTo>
                    <a:lnTo>
                      <a:pt x="4082" y="1936"/>
                    </a:lnTo>
                    <a:lnTo>
                      <a:pt x="4146" y="1936"/>
                    </a:lnTo>
                    <a:cubicBezTo>
                      <a:pt x="4154" y="1936"/>
                      <a:pt x="4160" y="1942"/>
                      <a:pt x="4162" y="1949"/>
                    </a:cubicBezTo>
                    <a:lnTo>
                      <a:pt x="4210" y="2157"/>
                    </a:lnTo>
                    <a:lnTo>
                      <a:pt x="4194" y="2144"/>
                    </a:lnTo>
                    <a:lnTo>
                      <a:pt x="4258" y="2144"/>
                    </a:lnTo>
                    <a:cubicBezTo>
                      <a:pt x="4266" y="2144"/>
                      <a:pt x="4272" y="2149"/>
                      <a:pt x="4274" y="2156"/>
                    </a:cubicBezTo>
                    <a:lnTo>
                      <a:pt x="4322" y="2332"/>
                    </a:lnTo>
                    <a:lnTo>
                      <a:pt x="4306" y="2320"/>
                    </a:lnTo>
                    <a:lnTo>
                      <a:pt x="4354" y="2320"/>
                    </a:lnTo>
                    <a:lnTo>
                      <a:pt x="4418" y="2320"/>
                    </a:lnTo>
                    <a:lnTo>
                      <a:pt x="4402" y="2336"/>
                    </a:lnTo>
                    <a:lnTo>
                      <a:pt x="4450" y="1440"/>
                    </a:lnTo>
                    <a:cubicBezTo>
                      <a:pt x="4451" y="1435"/>
                      <a:pt x="4453" y="1430"/>
                      <a:pt x="4457" y="1428"/>
                    </a:cubicBezTo>
                    <a:cubicBezTo>
                      <a:pt x="4461" y="1425"/>
                      <a:pt x="4466" y="1424"/>
                      <a:pt x="4470" y="1425"/>
                    </a:cubicBezTo>
                    <a:lnTo>
                      <a:pt x="4534" y="1441"/>
                    </a:lnTo>
                    <a:cubicBezTo>
                      <a:pt x="4538" y="1442"/>
                      <a:pt x="4541" y="1444"/>
                      <a:pt x="4543" y="1447"/>
                    </a:cubicBezTo>
                    <a:lnTo>
                      <a:pt x="4591" y="1511"/>
                    </a:lnTo>
                    <a:cubicBezTo>
                      <a:pt x="4593" y="1513"/>
                      <a:pt x="4594" y="1516"/>
                      <a:pt x="4594" y="1518"/>
                    </a:cubicBezTo>
                    <a:lnTo>
                      <a:pt x="4658" y="1966"/>
                    </a:lnTo>
                    <a:lnTo>
                      <a:pt x="4648" y="1953"/>
                    </a:lnTo>
                    <a:lnTo>
                      <a:pt x="4696" y="1969"/>
                    </a:lnTo>
                    <a:lnTo>
                      <a:pt x="4690" y="1968"/>
                    </a:lnTo>
                    <a:lnTo>
                      <a:pt x="4738" y="1968"/>
                    </a:lnTo>
                    <a:cubicBezTo>
                      <a:pt x="4742" y="1968"/>
                      <a:pt x="4745" y="1970"/>
                      <a:pt x="4748" y="1972"/>
                    </a:cubicBezTo>
                    <a:lnTo>
                      <a:pt x="4812" y="2020"/>
                    </a:lnTo>
                    <a:cubicBezTo>
                      <a:pt x="4813" y="2020"/>
                      <a:pt x="4813" y="2021"/>
                      <a:pt x="4814" y="2021"/>
                    </a:cubicBezTo>
                    <a:lnTo>
                      <a:pt x="4862" y="2069"/>
                    </a:lnTo>
                    <a:lnTo>
                      <a:pt x="4860" y="2068"/>
                    </a:lnTo>
                    <a:lnTo>
                      <a:pt x="4924" y="2116"/>
                    </a:lnTo>
                    <a:cubicBezTo>
                      <a:pt x="4926" y="2117"/>
                      <a:pt x="4928" y="2119"/>
                      <a:pt x="4929" y="2121"/>
                    </a:cubicBezTo>
                    <a:lnTo>
                      <a:pt x="4977" y="2217"/>
                    </a:lnTo>
                    <a:lnTo>
                      <a:pt x="4974" y="2213"/>
                    </a:lnTo>
                    <a:lnTo>
                      <a:pt x="5038" y="2277"/>
                    </a:lnTo>
                    <a:lnTo>
                      <a:pt x="5026" y="2272"/>
                    </a:lnTo>
                    <a:lnTo>
                      <a:pt x="5074" y="2272"/>
                    </a:lnTo>
                    <a:cubicBezTo>
                      <a:pt x="5078" y="2272"/>
                      <a:pt x="5081" y="2273"/>
                      <a:pt x="5083" y="2275"/>
                    </a:cubicBezTo>
                    <a:lnTo>
                      <a:pt x="5131" y="2307"/>
                    </a:lnTo>
                    <a:lnTo>
                      <a:pt x="5194" y="2338"/>
                    </a:lnTo>
                    <a:lnTo>
                      <a:pt x="5186" y="2336"/>
                    </a:lnTo>
                    <a:lnTo>
                      <a:pt x="5234" y="2336"/>
                    </a:lnTo>
                    <a:lnTo>
                      <a:pt x="5298" y="2336"/>
                    </a:lnTo>
                    <a:lnTo>
                      <a:pt x="5346" y="2336"/>
                    </a:lnTo>
                    <a:lnTo>
                      <a:pt x="5410" y="2336"/>
                    </a:lnTo>
                    <a:lnTo>
                      <a:pt x="5458" y="2336"/>
                    </a:lnTo>
                    <a:lnTo>
                      <a:pt x="5506" y="2336"/>
                    </a:lnTo>
                    <a:lnTo>
                      <a:pt x="5570" y="2336"/>
                    </a:lnTo>
                    <a:lnTo>
                      <a:pt x="5555" y="2351"/>
                    </a:lnTo>
                    <a:lnTo>
                      <a:pt x="5603" y="1663"/>
                    </a:lnTo>
                    <a:cubicBezTo>
                      <a:pt x="5603" y="1658"/>
                      <a:pt x="5606" y="1652"/>
                      <a:pt x="5612" y="1650"/>
                    </a:cubicBezTo>
                    <a:cubicBezTo>
                      <a:pt x="5617" y="1647"/>
                      <a:pt x="5623" y="1648"/>
                      <a:pt x="5628" y="1652"/>
                    </a:cubicBezTo>
                    <a:lnTo>
                      <a:pt x="5692" y="1700"/>
                    </a:lnTo>
                    <a:lnTo>
                      <a:pt x="5682" y="1696"/>
                    </a:lnTo>
                    <a:lnTo>
                      <a:pt x="5730" y="1696"/>
                    </a:lnTo>
                    <a:cubicBezTo>
                      <a:pt x="5732" y="1696"/>
                      <a:pt x="5733" y="1697"/>
                      <a:pt x="5734" y="1697"/>
                    </a:cubicBezTo>
                    <a:lnTo>
                      <a:pt x="5798" y="1713"/>
                    </a:lnTo>
                    <a:cubicBezTo>
                      <a:pt x="5802" y="1714"/>
                      <a:pt x="5806" y="1717"/>
                      <a:pt x="5808" y="1720"/>
                    </a:cubicBezTo>
                    <a:lnTo>
                      <a:pt x="5856" y="1800"/>
                    </a:lnTo>
                    <a:lnTo>
                      <a:pt x="5827" y="1803"/>
                    </a:lnTo>
                    <a:lnTo>
                      <a:pt x="5891" y="1627"/>
                    </a:lnTo>
                    <a:cubicBezTo>
                      <a:pt x="5894" y="1621"/>
                      <a:pt x="5900" y="1616"/>
                      <a:pt x="5906" y="1616"/>
                    </a:cubicBezTo>
                    <a:lnTo>
                      <a:pt x="5954" y="1616"/>
                    </a:lnTo>
                    <a:cubicBezTo>
                      <a:pt x="5962" y="1616"/>
                      <a:pt x="5969" y="1622"/>
                      <a:pt x="5970" y="1630"/>
                    </a:cubicBezTo>
                    <a:lnTo>
                      <a:pt x="6018" y="1934"/>
                    </a:lnTo>
                    <a:lnTo>
                      <a:pt x="6016" y="1928"/>
                    </a:lnTo>
                    <a:lnTo>
                      <a:pt x="6080" y="2024"/>
                    </a:lnTo>
                    <a:lnTo>
                      <a:pt x="6066" y="2016"/>
                    </a:lnTo>
                    <a:lnTo>
                      <a:pt x="6114" y="2016"/>
                    </a:lnTo>
                    <a:cubicBezTo>
                      <a:pt x="6118" y="2016"/>
                      <a:pt x="6121" y="2018"/>
                      <a:pt x="6124" y="2020"/>
                    </a:cubicBezTo>
                    <a:lnTo>
                      <a:pt x="6188" y="2068"/>
                    </a:lnTo>
                    <a:cubicBezTo>
                      <a:pt x="6191" y="2070"/>
                      <a:pt x="6193" y="2073"/>
                      <a:pt x="6194" y="2076"/>
                    </a:cubicBezTo>
                    <a:lnTo>
                      <a:pt x="6242" y="2252"/>
                    </a:lnTo>
                    <a:lnTo>
                      <a:pt x="6226" y="2240"/>
                    </a:lnTo>
                    <a:lnTo>
                      <a:pt x="6290" y="2240"/>
                    </a:lnTo>
                    <a:lnTo>
                      <a:pt x="6338" y="2240"/>
                    </a:lnTo>
                    <a:lnTo>
                      <a:pt x="6333" y="2241"/>
                    </a:lnTo>
                    <a:lnTo>
                      <a:pt x="6381" y="2225"/>
                    </a:lnTo>
                    <a:cubicBezTo>
                      <a:pt x="6384" y="2224"/>
                      <a:pt x="6387" y="2224"/>
                      <a:pt x="6390" y="2225"/>
                    </a:cubicBezTo>
                    <a:lnTo>
                      <a:pt x="6454" y="2241"/>
                    </a:lnTo>
                    <a:cubicBezTo>
                      <a:pt x="6456" y="2241"/>
                      <a:pt x="6458" y="2242"/>
                      <a:pt x="6459" y="2243"/>
                    </a:cubicBezTo>
                    <a:lnTo>
                      <a:pt x="6507" y="2275"/>
                    </a:lnTo>
                    <a:lnTo>
                      <a:pt x="6498" y="2272"/>
                    </a:lnTo>
                    <a:lnTo>
                      <a:pt x="6562" y="2272"/>
                    </a:lnTo>
                    <a:lnTo>
                      <a:pt x="6610" y="2272"/>
                    </a:lnTo>
                    <a:lnTo>
                      <a:pt x="6595" y="2287"/>
                    </a:lnTo>
                    <a:lnTo>
                      <a:pt x="6659" y="1727"/>
                    </a:lnTo>
                    <a:cubicBezTo>
                      <a:pt x="6659" y="1722"/>
                      <a:pt x="6662" y="1718"/>
                      <a:pt x="6666" y="1715"/>
                    </a:cubicBezTo>
                    <a:cubicBezTo>
                      <a:pt x="6670" y="1712"/>
                      <a:pt x="6675" y="1712"/>
                      <a:pt x="6680" y="1713"/>
                    </a:cubicBezTo>
                    <a:lnTo>
                      <a:pt x="6728" y="1729"/>
                    </a:lnTo>
                    <a:lnTo>
                      <a:pt x="6722" y="1728"/>
                    </a:lnTo>
                    <a:lnTo>
                      <a:pt x="6770" y="1728"/>
                    </a:lnTo>
                    <a:cubicBezTo>
                      <a:pt x="6772" y="1728"/>
                      <a:pt x="6773" y="1729"/>
                      <a:pt x="6774" y="1729"/>
                    </a:cubicBezTo>
                    <a:lnTo>
                      <a:pt x="6838" y="1745"/>
                    </a:lnTo>
                    <a:cubicBezTo>
                      <a:pt x="6841" y="1746"/>
                      <a:pt x="6844" y="1747"/>
                      <a:pt x="6846" y="1749"/>
                    </a:cubicBezTo>
                    <a:lnTo>
                      <a:pt x="6894" y="1797"/>
                    </a:lnTo>
                    <a:lnTo>
                      <a:pt x="6886" y="1793"/>
                    </a:lnTo>
                    <a:lnTo>
                      <a:pt x="6950" y="1809"/>
                    </a:lnTo>
                    <a:cubicBezTo>
                      <a:pt x="6954" y="1810"/>
                      <a:pt x="6957" y="1812"/>
                      <a:pt x="6959" y="1815"/>
                    </a:cubicBezTo>
                    <a:lnTo>
                      <a:pt x="7007" y="1879"/>
                    </a:lnTo>
                    <a:lnTo>
                      <a:pt x="6994" y="1872"/>
                    </a:lnTo>
                    <a:lnTo>
                      <a:pt x="7058" y="1872"/>
                    </a:lnTo>
                    <a:lnTo>
                      <a:pt x="7043" y="1887"/>
                    </a:lnTo>
                    <a:lnTo>
                      <a:pt x="7091" y="1375"/>
                    </a:lnTo>
                    <a:cubicBezTo>
                      <a:pt x="7091" y="1367"/>
                      <a:pt x="7098" y="1360"/>
                      <a:pt x="7106" y="1360"/>
                    </a:cubicBezTo>
                    <a:lnTo>
                      <a:pt x="7154" y="1360"/>
                    </a:lnTo>
                    <a:cubicBezTo>
                      <a:pt x="7159" y="1360"/>
                      <a:pt x="7163" y="1362"/>
                      <a:pt x="7166" y="1365"/>
                    </a:cubicBezTo>
                    <a:lnTo>
                      <a:pt x="7230" y="1429"/>
                    </a:lnTo>
                    <a:lnTo>
                      <a:pt x="7218" y="1424"/>
                    </a:lnTo>
                    <a:lnTo>
                      <a:pt x="7266" y="1424"/>
                    </a:lnTo>
                    <a:cubicBezTo>
                      <a:pt x="7273" y="1424"/>
                      <a:pt x="7279" y="1428"/>
                      <a:pt x="7281" y="1434"/>
                    </a:cubicBezTo>
                    <a:lnTo>
                      <a:pt x="7345" y="1578"/>
                    </a:lnTo>
                    <a:lnTo>
                      <a:pt x="7336" y="1569"/>
                    </a:lnTo>
                    <a:lnTo>
                      <a:pt x="7384" y="1585"/>
                    </a:lnTo>
                    <a:cubicBezTo>
                      <a:pt x="7384" y="1586"/>
                      <a:pt x="7385" y="1586"/>
                      <a:pt x="7386" y="1586"/>
                    </a:cubicBezTo>
                    <a:lnTo>
                      <a:pt x="7450" y="1618"/>
                    </a:lnTo>
                    <a:lnTo>
                      <a:pt x="7442" y="1616"/>
                    </a:lnTo>
                    <a:lnTo>
                      <a:pt x="7490" y="1616"/>
                    </a:lnTo>
                    <a:lnTo>
                      <a:pt x="7475" y="1627"/>
                    </a:lnTo>
                    <a:lnTo>
                      <a:pt x="7523" y="1499"/>
                    </a:lnTo>
                    <a:cubicBezTo>
                      <a:pt x="7525" y="1494"/>
                      <a:pt x="7530" y="1490"/>
                      <a:pt x="7535" y="1489"/>
                    </a:cubicBezTo>
                    <a:cubicBezTo>
                      <a:pt x="7540" y="1488"/>
                      <a:pt x="7546" y="1489"/>
                      <a:pt x="7550" y="1493"/>
                    </a:cubicBezTo>
                    <a:lnTo>
                      <a:pt x="7614" y="1557"/>
                    </a:lnTo>
                    <a:lnTo>
                      <a:pt x="7608" y="1553"/>
                    </a:lnTo>
                    <a:lnTo>
                      <a:pt x="7656" y="1569"/>
                    </a:lnTo>
                    <a:cubicBezTo>
                      <a:pt x="7659" y="1570"/>
                      <a:pt x="7662" y="1573"/>
                      <a:pt x="7664" y="1576"/>
                    </a:cubicBezTo>
                    <a:lnTo>
                      <a:pt x="7728" y="1672"/>
                    </a:lnTo>
                    <a:lnTo>
                      <a:pt x="7714" y="1664"/>
                    </a:lnTo>
                    <a:lnTo>
                      <a:pt x="7762" y="1664"/>
                    </a:lnTo>
                    <a:lnTo>
                      <a:pt x="7826" y="1664"/>
                    </a:lnTo>
                    <a:cubicBezTo>
                      <a:pt x="7830" y="1664"/>
                      <a:pt x="7833" y="1665"/>
                      <a:pt x="7835" y="1667"/>
                    </a:cubicBezTo>
                    <a:lnTo>
                      <a:pt x="7883" y="1699"/>
                    </a:lnTo>
                    <a:cubicBezTo>
                      <a:pt x="7887" y="1701"/>
                      <a:pt x="7889" y="1705"/>
                      <a:pt x="7890" y="1708"/>
                    </a:cubicBezTo>
                    <a:lnTo>
                      <a:pt x="7938" y="1884"/>
                    </a:lnTo>
                    <a:lnTo>
                      <a:pt x="7932" y="1876"/>
                    </a:lnTo>
                    <a:lnTo>
                      <a:pt x="7996" y="1924"/>
                    </a:lnTo>
                    <a:cubicBezTo>
                      <a:pt x="7997" y="1924"/>
                      <a:pt x="7997" y="1925"/>
                      <a:pt x="7998" y="1925"/>
                    </a:cubicBezTo>
                    <a:lnTo>
                      <a:pt x="8046" y="1973"/>
                    </a:lnTo>
                    <a:cubicBezTo>
                      <a:pt x="8047" y="1974"/>
                      <a:pt x="8048" y="1975"/>
                      <a:pt x="8048" y="1977"/>
                    </a:cubicBezTo>
                    <a:lnTo>
                      <a:pt x="8112" y="2089"/>
                    </a:lnTo>
                    <a:lnTo>
                      <a:pt x="8159" y="2151"/>
                    </a:lnTo>
                    <a:lnTo>
                      <a:pt x="8158" y="2149"/>
                    </a:lnTo>
                    <a:lnTo>
                      <a:pt x="8222" y="2213"/>
                    </a:lnTo>
                    <a:lnTo>
                      <a:pt x="8202" y="2211"/>
                    </a:lnTo>
                    <a:lnTo>
                      <a:pt x="8250" y="2179"/>
                    </a:lnTo>
                    <a:cubicBezTo>
                      <a:pt x="8253" y="2177"/>
                      <a:pt x="8258" y="2176"/>
                      <a:pt x="8262" y="2177"/>
                    </a:cubicBezTo>
                    <a:lnTo>
                      <a:pt x="8326" y="2193"/>
                    </a:lnTo>
                    <a:lnTo>
                      <a:pt x="8322" y="2192"/>
                    </a:lnTo>
                    <a:lnTo>
                      <a:pt x="8370" y="2192"/>
                    </a:lnTo>
                    <a:lnTo>
                      <a:pt x="8418" y="2192"/>
                    </a:lnTo>
                    <a:cubicBezTo>
                      <a:pt x="8426" y="2192"/>
                      <a:pt x="8433" y="2198"/>
                      <a:pt x="8434" y="2206"/>
                    </a:cubicBezTo>
                    <a:lnTo>
                      <a:pt x="8498" y="2558"/>
                    </a:lnTo>
                    <a:lnTo>
                      <a:pt x="8482" y="2544"/>
                    </a:lnTo>
                    <a:lnTo>
                      <a:pt x="8530" y="2544"/>
                    </a:lnTo>
                    <a:lnTo>
                      <a:pt x="8594" y="2544"/>
                    </a:lnTo>
                    <a:lnTo>
                      <a:pt x="8642" y="2544"/>
                    </a:lnTo>
                    <a:lnTo>
                      <a:pt x="8706" y="2544"/>
                    </a:lnTo>
                    <a:lnTo>
                      <a:pt x="8754" y="2544"/>
                    </a:lnTo>
                    <a:cubicBezTo>
                      <a:pt x="8763" y="2544"/>
                      <a:pt x="8770" y="2552"/>
                      <a:pt x="8770" y="2560"/>
                    </a:cubicBezTo>
                    <a:cubicBezTo>
                      <a:pt x="8770" y="2569"/>
                      <a:pt x="8763" y="2576"/>
                      <a:pt x="8754" y="2576"/>
                    </a:cubicBezTo>
                    <a:lnTo>
                      <a:pt x="8706" y="2576"/>
                    </a:lnTo>
                    <a:lnTo>
                      <a:pt x="8642" y="2576"/>
                    </a:lnTo>
                    <a:lnTo>
                      <a:pt x="8594" y="2576"/>
                    </a:lnTo>
                    <a:lnTo>
                      <a:pt x="8530" y="2576"/>
                    </a:lnTo>
                    <a:lnTo>
                      <a:pt x="8482" y="2576"/>
                    </a:lnTo>
                    <a:cubicBezTo>
                      <a:pt x="8475" y="2576"/>
                      <a:pt x="8468" y="2571"/>
                      <a:pt x="8467" y="2563"/>
                    </a:cubicBezTo>
                    <a:lnTo>
                      <a:pt x="8403" y="2211"/>
                    </a:lnTo>
                    <a:lnTo>
                      <a:pt x="8418" y="2224"/>
                    </a:lnTo>
                    <a:lnTo>
                      <a:pt x="8370" y="2224"/>
                    </a:lnTo>
                    <a:lnTo>
                      <a:pt x="8322" y="2224"/>
                    </a:lnTo>
                    <a:cubicBezTo>
                      <a:pt x="8321" y="2224"/>
                      <a:pt x="8320" y="2224"/>
                      <a:pt x="8319" y="2224"/>
                    </a:cubicBezTo>
                    <a:lnTo>
                      <a:pt x="8255" y="2208"/>
                    </a:lnTo>
                    <a:lnTo>
                      <a:pt x="8267" y="2206"/>
                    </a:lnTo>
                    <a:lnTo>
                      <a:pt x="8219" y="2238"/>
                    </a:lnTo>
                    <a:cubicBezTo>
                      <a:pt x="8213" y="2242"/>
                      <a:pt x="8205" y="2241"/>
                      <a:pt x="8199" y="2236"/>
                    </a:cubicBezTo>
                    <a:lnTo>
                      <a:pt x="8135" y="2172"/>
                    </a:lnTo>
                    <a:cubicBezTo>
                      <a:pt x="8135" y="2171"/>
                      <a:pt x="8134" y="2171"/>
                      <a:pt x="8134" y="2170"/>
                    </a:cubicBezTo>
                    <a:lnTo>
                      <a:pt x="8085" y="2104"/>
                    </a:lnTo>
                    <a:lnTo>
                      <a:pt x="8021" y="1992"/>
                    </a:lnTo>
                    <a:lnTo>
                      <a:pt x="8023" y="1996"/>
                    </a:lnTo>
                    <a:lnTo>
                      <a:pt x="7975" y="1948"/>
                    </a:lnTo>
                    <a:lnTo>
                      <a:pt x="7977" y="1949"/>
                    </a:lnTo>
                    <a:lnTo>
                      <a:pt x="7913" y="1901"/>
                    </a:lnTo>
                    <a:cubicBezTo>
                      <a:pt x="7910" y="1899"/>
                      <a:pt x="7908" y="1896"/>
                      <a:pt x="7907" y="1893"/>
                    </a:cubicBezTo>
                    <a:lnTo>
                      <a:pt x="7859" y="1717"/>
                    </a:lnTo>
                    <a:lnTo>
                      <a:pt x="7866" y="1726"/>
                    </a:lnTo>
                    <a:lnTo>
                      <a:pt x="7818" y="1694"/>
                    </a:lnTo>
                    <a:lnTo>
                      <a:pt x="7826" y="1696"/>
                    </a:lnTo>
                    <a:lnTo>
                      <a:pt x="7762" y="1696"/>
                    </a:lnTo>
                    <a:lnTo>
                      <a:pt x="7714" y="1696"/>
                    </a:lnTo>
                    <a:cubicBezTo>
                      <a:pt x="7709" y="1696"/>
                      <a:pt x="7704" y="1694"/>
                      <a:pt x="7701" y="1689"/>
                    </a:cubicBezTo>
                    <a:lnTo>
                      <a:pt x="7637" y="1593"/>
                    </a:lnTo>
                    <a:lnTo>
                      <a:pt x="7645" y="1600"/>
                    </a:lnTo>
                    <a:lnTo>
                      <a:pt x="7597" y="1584"/>
                    </a:lnTo>
                    <a:cubicBezTo>
                      <a:pt x="7595" y="1583"/>
                      <a:pt x="7593" y="1582"/>
                      <a:pt x="7591" y="1580"/>
                    </a:cubicBezTo>
                    <a:lnTo>
                      <a:pt x="7527" y="1516"/>
                    </a:lnTo>
                    <a:lnTo>
                      <a:pt x="7553" y="1510"/>
                    </a:lnTo>
                    <a:lnTo>
                      <a:pt x="7505" y="1638"/>
                    </a:lnTo>
                    <a:cubicBezTo>
                      <a:pt x="7503" y="1644"/>
                      <a:pt x="7497" y="1648"/>
                      <a:pt x="7490" y="1648"/>
                    </a:cubicBezTo>
                    <a:lnTo>
                      <a:pt x="7442" y="1648"/>
                    </a:lnTo>
                    <a:cubicBezTo>
                      <a:pt x="7440" y="1648"/>
                      <a:pt x="7438" y="1648"/>
                      <a:pt x="7435" y="1647"/>
                    </a:cubicBezTo>
                    <a:lnTo>
                      <a:pt x="7371" y="1615"/>
                    </a:lnTo>
                    <a:lnTo>
                      <a:pt x="7373" y="1616"/>
                    </a:lnTo>
                    <a:lnTo>
                      <a:pt x="7325" y="1600"/>
                    </a:lnTo>
                    <a:cubicBezTo>
                      <a:pt x="7321" y="1598"/>
                      <a:pt x="7318" y="1595"/>
                      <a:pt x="7316" y="1591"/>
                    </a:cubicBezTo>
                    <a:lnTo>
                      <a:pt x="7252" y="1447"/>
                    </a:lnTo>
                    <a:lnTo>
                      <a:pt x="7266" y="1456"/>
                    </a:lnTo>
                    <a:lnTo>
                      <a:pt x="7218" y="1456"/>
                    </a:lnTo>
                    <a:cubicBezTo>
                      <a:pt x="7214" y="1456"/>
                      <a:pt x="7210" y="1455"/>
                      <a:pt x="7207" y="1452"/>
                    </a:cubicBezTo>
                    <a:lnTo>
                      <a:pt x="7143" y="1388"/>
                    </a:lnTo>
                    <a:lnTo>
                      <a:pt x="7154" y="1392"/>
                    </a:lnTo>
                    <a:lnTo>
                      <a:pt x="7106" y="1392"/>
                    </a:lnTo>
                    <a:lnTo>
                      <a:pt x="7122" y="1378"/>
                    </a:lnTo>
                    <a:lnTo>
                      <a:pt x="7074" y="1890"/>
                    </a:lnTo>
                    <a:cubicBezTo>
                      <a:pt x="7074" y="1898"/>
                      <a:pt x="7067" y="1904"/>
                      <a:pt x="7058" y="1904"/>
                    </a:cubicBezTo>
                    <a:lnTo>
                      <a:pt x="6994" y="1904"/>
                    </a:lnTo>
                    <a:cubicBezTo>
                      <a:pt x="6989" y="1904"/>
                      <a:pt x="6985" y="1902"/>
                      <a:pt x="6982" y="1898"/>
                    </a:cubicBezTo>
                    <a:lnTo>
                      <a:pt x="6934" y="1834"/>
                    </a:lnTo>
                    <a:lnTo>
                      <a:pt x="6943" y="1840"/>
                    </a:lnTo>
                    <a:lnTo>
                      <a:pt x="6879" y="1824"/>
                    </a:lnTo>
                    <a:cubicBezTo>
                      <a:pt x="6876" y="1823"/>
                      <a:pt x="6873" y="1822"/>
                      <a:pt x="6871" y="1820"/>
                    </a:cubicBezTo>
                    <a:lnTo>
                      <a:pt x="6823" y="1772"/>
                    </a:lnTo>
                    <a:lnTo>
                      <a:pt x="6831" y="1776"/>
                    </a:lnTo>
                    <a:lnTo>
                      <a:pt x="6767" y="1760"/>
                    </a:lnTo>
                    <a:lnTo>
                      <a:pt x="6770" y="1760"/>
                    </a:lnTo>
                    <a:lnTo>
                      <a:pt x="6722" y="1760"/>
                    </a:lnTo>
                    <a:cubicBezTo>
                      <a:pt x="6721" y="1760"/>
                      <a:pt x="6719" y="1760"/>
                      <a:pt x="6717" y="1760"/>
                    </a:cubicBezTo>
                    <a:lnTo>
                      <a:pt x="6669" y="1744"/>
                    </a:lnTo>
                    <a:lnTo>
                      <a:pt x="6690" y="1730"/>
                    </a:lnTo>
                    <a:lnTo>
                      <a:pt x="6626" y="2290"/>
                    </a:lnTo>
                    <a:cubicBezTo>
                      <a:pt x="6625" y="2298"/>
                      <a:pt x="6619" y="2304"/>
                      <a:pt x="6610" y="2304"/>
                    </a:cubicBezTo>
                    <a:lnTo>
                      <a:pt x="6562" y="2304"/>
                    </a:lnTo>
                    <a:lnTo>
                      <a:pt x="6498" y="2304"/>
                    </a:lnTo>
                    <a:cubicBezTo>
                      <a:pt x="6495" y="2304"/>
                      <a:pt x="6492" y="2304"/>
                      <a:pt x="6490" y="2302"/>
                    </a:cubicBezTo>
                    <a:lnTo>
                      <a:pt x="6442" y="2270"/>
                    </a:lnTo>
                    <a:lnTo>
                      <a:pt x="6447" y="2272"/>
                    </a:lnTo>
                    <a:lnTo>
                      <a:pt x="6383" y="2256"/>
                    </a:lnTo>
                    <a:lnTo>
                      <a:pt x="6392" y="2256"/>
                    </a:lnTo>
                    <a:lnTo>
                      <a:pt x="6344" y="2272"/>
                    </a:lnTo>
                    <a:cubicBezTo>
                      <a:pt x="6342" y="2272"/>
                      <a:pt x="6340" y="2272"/>
                      <a:pt x="6338" y="2272"/>
                    </a:cubicBezTo>
                    <a:lnTo>
                      <a:pt x="6290" y="2272"/>
                    </a:lnTo>
                    <a:lnTo>
                      <a:pt x="6226" y="2272"/>
                    </a:lnTo>
                    <a:cubicBezTo>
                      <a:pt x="6219" y="2272"/>
                      <a:pt x="6213" y="2268"/>
                      <a:pt x="6211" y="2261"/>
                    </a:cubicBezTo>
                    <a:lnTo>
                      <a:pt x="6163" y="2085"/>
                    </a:lnTo>
                    <a:lnTo>
                      <a:pt x="6169" y="2093"/>
                    </a:lnTo>
                    <a:lnTo>
                      <a:pt x="6105" y="2045"/>
                    </a:lnTo>
                    <a:lnTo>
                      <a:pt x="6114" y="2048"/>
                    </a:lnTo>
                    <a:lnTo>
                      <a:pt x="6066" y="2048"/>
                    </a:lnTo>
                    <a:cubicBezTo>
                      <a:pt x="6061" y="2048"/>
                      <a:pt x="6056" y="2046"/>
                      <a:pt x="6053" y="2041"/>
                    </a:cubicBezTo>
                    <a:lnTo>
                      <a:pt x="5989" y="1945"/>
                    </a:lnTo>
                    <a:cubicBezTo>
                      <a:pt x="5988" y="1943"/>
                      <a:pt x="5987" y="1941"/>
                      <a:pt x="5987" y="1939"/>
                    </a:cubicBezTo>
                    <a:lnTo>
                      <a:pt x="5939" y="1635"/>
                    </a:lnTo>
                    <a:lnTo>
                      <a:pt x="5954" y="1648"/>
                    </a:lnTo>
                    <a:lnTo>
                      <a:pt x="5906" y="1648"/>
                    </a:lnTo>
                    <a:lnTo>
                      <a:pt x="5922" y="1638"/>
                    </a:lnTo>
                    <a:lnTo>
                      <a:pt x="5858" y="1814"/>
                    </a:lnTo>
                    <a:cubicBezTo>
                      <a:pt x="5855" y="1820"/>
                      <a:pt x="5850" y="1824"/>
                      <a:pt x="5844" y="1824"/>
                    </a:cubicBezTo>
                    <a:cubicBezTo>
                      <a:pt x="5838" y="1825"/>
                      <a:pt x="5832" y="1822"/>
                      <a:pt x="5829" y="1817"/>
                    </a:cubicBezTo>
                    <a:lnTo>
                      <a:pt x="5781" y="1737"/>
                    </a:lnTo>
                    <a:lnTo>
                      <a:pt x="5791" y="1744"/>
                    </a:lnTo>
                    <a:lnTo>
                      <a:pt x="5727" y="1728"/>
                    </a:lnTo>
                    <a:lnTo>
                      <a:pt x="5730" y="1728"/>
                    </a:lnTo>
                    <a:lnTo>
                      <a:pt x="5682" y="1728"/>
                    </a:lnTo>
                    <a:cubicBezTo>
                      <a:pt x="5679" y="1728"/>
                      <a:pt x="5676" y="1727"/>
                      <a:pt x="5673" y="1725"/>
                    </a:cubicBezTo>
                    <a:lnTo>
                      <a:pt x="5609" y="1677"/>
                    </a:lnTo>
                    <a:lnTo>
                      <a:pt x="5634" y="1666"/>
                    </a:lnTo>
                    <a:lnTo>
                      <a:pt x="5586" y="2354"/>
                    </a:lnTo>
                    <a:cubicBezTo>
                      <a:pt x="5586" y="2362"/>
                      <a:pt x="5579" y="2368"/>
                      <a:pt x="5570" y="2368"/>
                    </a:cubicBezTo>
                    <a:lnTo>
                      <a:pt x="5506" y="2368"/>
                    </a:lnTo>
                    <a:lnTo>
                      <a:pt x="5458" y="2368"/>
                    </a:lnTo>
                    <a:lnTo>
                      <a:pt x="5410" y="2368"/>
                    </a:lnTo>
                    <a:lnTo>
                      <a:pt x="5346" y="2368"/>
                    </a:lnTo>
                    <a:lnTo>
                      <a:pt x="5298" y="2368"/>
                    </a:lnTo>
                    <a:lnTo>
                      <a:pt x="5234" y="2368"/>
                    </a:lnTo>
                    <a:lnTo>
                      <a:pt x="5186" y="2368"/>
                    </a:lnTo>
                    <a:cubicBezTo>
                      <a:pt x="5184" y="2368"/>
                      <a:pt x="5182" y="2368"/>
                      <a:pt x="5179" y="2367"/>
                    </a:cubicBezTo>
                    <a:lnTo>
                      <a:pt x="5114" y="2334"/>
                    </a:lnTo>
                    <a:lnTo>
                      <a:pt x="5066" y="2302"/>
                    </a:lnTo>
                    <a:lnTo>
                      <a:pt x="5074" y="2304"/>
                    </a:lnTo>
                    <a:lnTo>
                      <a:pt x="5026" y="2304"/>
                    </a:lnTo>
                    <a:cubicBezTo>
                      <a:pt x="5022" y="2304"/>
                      <a:pt x="5018" y="2303"/>
                      <a:pt x="5015" y="2300"/>
                    </a:cubicBezTo>
                    <a:lnTo>
                      <a:pt x="4951" y="2236"/>
                    </a:lnTo>
                    <a:cubicBezTo>
                      <a:pt x="4950" y="2235"/>
                      <a:pt x="4949" y="2233"/>
                      <a:pt x="4948" y="2232"/>
                    </a:cubicBezTo>
                    <a:lnTo>
                      <a:pt x="4900" y="2136"/>
                    </a:lnTo>
                    <a:lnTo>
                      <a:pt x="4905" y="2141"/>
                    </a:lnTo>
                    <a:lnTo>
                      <a:pt x="4841" y="2093"/>
                    </a:lnTo>
                    <a:cubicBezTo>
                      <a:pt x="4840" y="2093"/>
                      <a:pt x="4840" y="2092"/>
                      <a:pt x="4839" y="2092"/>
                    </a:cubicBezTo>
                    <a:lnTo>
                      <a:pt x="4791" y="2044"/>
                    </a:lnTo>
                    <a:lnTo>
                      <a:pt x="4793" y="2045"/>
                    </a:lnTo>
                    <a:lnTo>
                      <a:pt x="4729" y="1997"/>
                    </a:lnTo>
                    <a:lnTo>
                      <a:pt x="4738" y="2000"/>
                    </a:lnTo>
                    <a:lnTo>
                      <a:pt x="4690" y="2000"/>
                    </a:lnTo>
                    <a:cubicBezTo>
                      <a:pt x="4689" y="2000"/>
                      <a:pt x="4687" y="2000"/>
                      <a:pt x="4685" y="2000"/>
                    </a:cubicBezTo>
                    <a:lnTo>
                      <a:pt x="4637" y="1984"/>
                    </a:lnTo>
                    <a:cubicBezTo>
                      <a:pt x="4632" y="1982"/>
                      <a:pt x="4627" y="1977"/>
                      <a:pt x="4627" y="1971"/>
                    </a:cubicBezTo>
                    <a:lnTo>
                      <a:pt x="4563" y="1523"/>
                    </a:lnTo>
                    <a:lnTo>
                      <a:pt x="4566" y="1530"/>
                    </a:lnTo>
                    <a:lnTo>
                      <a:pt x="4518" y="1466"/>
                    </a:lnTo>
                    <a:lnTo>
                      <a:pt x="4527" y="1472"/>
                    </a:lnTo>
                    <a:lnTo>
                      <a:pt x="4463" y="1456"/>
                    </a:lnTo>
                    <a:lnTo>
                      <a:pt x="4482" y="1441"/>
                    </a:lnTo>
                    <a:lnTo>
                      <a:pt x="4434" y="2337"/>
                    </a:lnTo>
                    <a:cubicBezTo>
                      <a:pt x="4434" y="2346"/>
                      <a:pt x="4427" y="2352"/>
                      <a:pt x="4418" y="2352"/>
                    </a:cubicBezTo>
                    <a:lnTo>
                      <a:pt x="4354" y="2352"/>
                    </a:lnTo>
                    <a:lnTo>
                      <a:pt x="4306" y="2352"/>
                    </a:lnTo>
                    <a:cubicBezTo>
                      <a:pt x="4299" y="2352"/>
                      <a:pt x="4293" y="2348"/>
                      <a:pt x="4291" y="2341"/>
                    </a:cubicBezTo>
                    <a:lnTo>
                      <a:pt x="4243" y="2165"/>
                    </a:lnTo>
                    <a:lnTo>
                      <a:pt x="4258" y="2176"/>
                    </a:lnTo>
                    <a:lnTo>
                      <a:pt x="4194" y="2176"/>
                    </a:lnTo>
                    <a:cubicBezTo>
                      <a:pt x="4187" y="2176"/>
                      <a:pt x="4181" y="2171"/>
                      <a:pt x="4179" y="2164"/>
                    </a:cubicBezTo>
                    <a:lnTo>
                      <a:pt x="4131" y="1956"/>
                    </a:lnTo>
                    <a:lnTo>
                      <a:pt x="4146" y="1968"/>
                    </a:lnTo>
                    <a:lnTo>
                      <a:pt x="4082" y="1968"/>
                    </a:lnTo>
                    <a:lnTo>
                      <a:pt x="4034" y="1968"/>
                    </a:lnTo>
                    <a:cubicBezTo>
                      <a:pt x="4033" y="1968"/>
                      <a:pt x="4032" y="1968"/>
                      <a:pt x="4031" y="1968"/>
                    </a:cubicBezTo>
                    <a:lnTo>
                      <a:pt x="3967" y="1952"/>
                    </a:lnTo>
                    <a:lnTo>
                      <a:pt x="3970" y="1952"/>
                    </a:lnTo>
                    <a:lnTo>
                      <a:pt x="3922" y="1952"/>
                    </a:lnTo>
                    <a:cubicBezTo>
                      <a:pt x="3918" y="1952"/>
                      <a:pt x="3914" y="1951"/>
                      <a:pt x="3911" y="1948"/>
                    </a:cubicBezTo>
                    <a:lnTo>
                      <a:pt x="3863" y="1900"/>
                    </a:lnTo>
                    <a:lnTo>
                      <a:pt x="3871" y="1904"/>
                    </a:lnTo>
                    <a:lnTo>
                      <a:pt x="3807" y="1888"/>
                    </a:lnTo>
                    <a:cubicBezTo>
                      <a:pt x="3803" y="1887"/>
                      <a:pt x="3800" y="1885"/>
                      <a:pt x="3798" y="1882"/>
                    </a:cubicBezTo>
                    <a:lnTo>
                      <a:pt x="3750" y="1818"/>
                    </a:lnTo>
                    <a:lnTo>
                      <a:pt x="3751" y="1820"/>
                    </a:lnTo>
                    <a:lnTo>
                      <a:pt x="3687" y="1756"/>
                    </a:lnTo>
                    <a:lnTo>
                      <a:pt x="3698" y="1760"/>
                    </a:lnTo>
                    <a:lnTo>
                      <a:pt x="3650" y="1760"/>
                    </a:lnTo>
                    <a:cubicBezTo>
                      <a:pt x="3643" y="1760"/>
                      <a:pt x="3637" y="1756"/>
                      <a:pt x="3635" y="1749"/>
                    </a:cubicBezTo>
                    <a:lnTo>
                      <a:pt x="3571" y="1509"/>
                    </a:lnTo>
                    <a:lnTo>
                      <a:pt x="3586" y="1520"/>
                    </a:lnTo>
                    <a:lnTo>
                      <a:pt x="3538" y="1520"/>
                    </a:lnTo>
                    <a:cubicBezTo>
                      <a:pt x="3535" y="1520"/>
                      <a:pt x="3532" y="1520"/>
                      <a:pt x="3530" y="1518"/>
                    </a:cubicBezTo>
                    <a:lnTo>
                      <a:pt x="3482" y="1486"/>
                    </a:lnTo>
                    <a:lnTo>
                      <a:pt x="3487" y="1488"/>
                    </a:lnTo>
                    <a:lnTo>
                      <a:pt x="3421" y="1472"/>
                    </a:lnTo>
                    <a:lnTo>
                      <a:pt x="3373" y="1456"/>
                    </a:lnTo>
                    <a:cubicBezTo>
                      <a:pt x="3372" y="1455"/>
                      <a:pt x="3370" y="1454"/>
                      <a:pt x="3369" y="1453"/>
                    </a:cubicBezTo>
                    <a:lnTo>
                      <a:pt x="3305" y="1405"/>
                    </a:lnTo>
                    <a:lnTo>
                      <a:pt x="3309" y="1408"/>
                    </a:lnTo>
                    <a:lnTo>
                      <a:pt x="3263" y="1392"/>
                    </a:lnTo>
                    <a:lnTo>
                      <a:pt x="3197" y="1376"/>
                    </a:lnTo>
                    <a:lnTo>
                      <a:pt x="3149" y="1360"/>
                    </a:lnTo>
                    <a:cubicBezTo>
                      <a:pt x="3146" y="1359"/>
                      <a:pt x="3143" y="1356"/>
                      <a:pt x="3141" y="1353"/>
                    </a:cubicBezTo>
                    <a:lnTo>
                      <a:pt x="3077" y="1257"/>
                    </a:lnTo>
                    <a:lnTo>
                      <a:pt x="3079" y="1260"/>
                    </a:lnTo>
                    <a:lnTo>
                      <a:pt x="3031" y="1212"/>
                    </a:lnTo>
                    <a:lnTo>
                      <a:pt x="3042" y="1216"/>
                    </a:lnTo>
                    <a:lnTo>
                      <a:pt x="2994" y="1216"/>
                    </a:lnTo>
                    <a:cubicBezTo>
                      <a:pt x="2990" y="1216"/>
                      <a:pt x="2985" y="1214"/>
                      <a:pt x="2982" y="1210"/>
                    </a:cubicBezTo>
                    <a:lnTo>
                      <a:pt x="2918" y="1130"/>
                    </a:lnTo>
                    <a:lnTo>
                      <a:pt x="2925" y="1136"/>
                    </a:lnTo>
                    <a:lnTo>
                      <a:pt x="2877" y="1120"/>
                    </a:lnTo>
                    <a:cubicBezTo>
                      <a:pt x="2876" y="1119"/>
                      <a:pt x="2874" y="1118"/>
                      <a:pt x="2873" y="1117"/>
                    </a:cubicBezTo>
                    <a:lnTo>
                      <a:pt x="2809" y="1069"/>
                    </a:lnTo>
                    <a:lnTo>
                      <a:pt x="2818" y="1072"/>
                    </a:lnTo>
                    <a:lnTo>
                      <a:pt x="2770" y="1072"/>
                    </a:lnTo>
                    <a:cubicBezTo>
                      <a:pt x="2766" y="1072"/>
                      <a:pt x="2762" y="1071"/>
                      <a:pt x="2759" y="1068"/>
                    </a:cubicBezTo>
                    <a:lnTo>
                      <a:pt x="2695" y="1004"/>
                    </a:lnTo>
                    <a:lnTo>
                      <a:pt x="2647" y="956"/>
                    </a:lnTo>
                    <a:cubicBezTo>
                      <a:pt x="2646" y="955"/>
                      <a:pt x="2645" y="954"/>
                      <a:pt x="2645" y="953"/>
                    </a:cubicBezTo>
                    <a:lnTo>
                      <a:pt x="2597" y="873"/>
                    </a:lnTo>
                    <a:lnTo>
                      <a:pt x="2610" y="880"/>
                    </a:lnTo>
                    <a:lnTo>
                      <a:pt x="2546" y="880"/>
                    </a:lnTo>
                    <a:cubicBezTo>
                      <a:pt x="2539" y="880"/>
                      <a:pt x="2533" y="876"/>
                      <a:pt x="2531" y="869"/>
                    </a:cubicBezTo>
                    <a:lnTo>
                      <a:pt x="2483" y="693"/>
                    </a:lnTo>
                    <a:lnTo>
                      <a:pt x="2489" y="701"/>
                    </a:lnTo>
                    <a:lnTo>
                      <a:pt x="2425" y="653"/>
                    </a:lnTo>
                    <a:cubicBezTo>
                      <a:pt x="2424" y="653"/>
                      <a:pt x="2424" y="652"/>
                      <a:pt x="2423" y="652"/>
                    </a:cubicBezTo>
                    <a:lnTo>
                      <a:pt x="2375" y="604"/>
                    </a:lnTo>
                    <a:lnTo>
                      <a:pt x="2379" y="607"/>
                    </a:lnTo>
                    <a:lnTo>
                      <a:pt x="2314" y="574"/>
                    </a:lnTo>
                    <a:lnTo>
                      <a:pt x="2266" y="542"/>
                    </a:lnTo>
                    <a:cubicBezTo>
                      <a:pt x="2264" y="541"/>
                      <a:pt x="2263" y="540"/>
                      <a:pt x="2262" y="538"/>
                    </a:cubicBezTo>
                    <a:lnTo>
                      <a:pt x="2214" y="474"/>
                    </a:lnTo>
                    <a:lnTo>
                      <a:pt x="2215" y="476"/>
                    </a:lnTo>
                    <a:lnTo>
                      <a:pt x="2151" y="412"/>
                    </a:lnTo>
                    <a:lnTo>
                      <a:pt x="2162" y="416"/>
                    </a:lnTo>
                    <a:lnTo>
                      <a:pt x="2114" y="416"/>
                    </a:lnTo>
                    <a:cubicBezTo>
                      <a:pt x="2113" y="416"/>
                      <a:pt x="2112" y="416"/>
                      <a:pt x="2111" y="416"/>
                    </a:cubicBezTo>
                    <a:lnTo>
                      <a:pt x="2047" y="400"/>
                    </a:lnTo>
                    <a:lnTo>
                      <a:pt x="2050" y="400"/>
                    </a:lnTo>
                    <a:lnTo>
                      <a:pt x="2002" y="400"/>
                    </a:lnTo>
                    <a:cubicBezTo>
                      <a:pt x="1996" y="400"/>
                      <a:pt x="1990" y="396"/>
                      <a:pt x="1987" y="390"/>
                    </a:cubicBezTo>
                    <a:lnTo>
                      <a:pt x="1923" y="214"/>
                    </a:lnTo>
                    <a:lnTo>
                      <a:pt x="1927" y="220"/>
                    </a:lnTo>
                    <a:lnTo>
                      <a:pt x="1879" y="172"/>
                    </a:lnTo>
                    <a:cubicBezTo>
                      <a:pt x="1879" y="171"/>
                      <a:pt x="1878" y="171"/>
                      <a:pt x="1878" y="170"/>
                    </a:cubicBezTo>
                    <a:lnTo>
                      <a:pt x="1830" y="106"/>
                    </a:lnTo>
                    <a:lnTo>
                      <a:pt x="1766" y="26"/>
                    </a:lnTo>
                    <a:lnTo>
                      <a:pt x="1778" y="32"/>
                    </a:lnTo>
                    <a:lnTo>
                      <a:pt x="1730" y="32"/>
                    </a:lnTo>
                    <a:lnTo>
                      <a:pt x="1746" y="17"/>
                    </a:lnTo>
                    <a:lnTo>
                      <a:pt x="1682" y="2401"/>
                    </a:lnTo>
                    <a:cubicBezTo>
                      <a:pt x="1682" y="2410"/>
                      <a:pt x="1675" y="2416"/>
                      <a:pt x="1666" y="2416"/>
                    </a:cubicBezTo>
                    <a:lnTo>
                      <a:pt x="1618" y="2416"/>
                    </a:lnTo>
                    <a:cubicBezTo>
                      <a:pt x="1616" y="2416"/>
                      <a:pt x="1614" y="2416"/>
                      <a:pt x="1611" y="2415"/>
                    </a:cubicBezTo>
                    <a:lnTo>
                      <a:pt x="1546" y="2382"/>
                    </a:lnTo>
                    <a:lnTo>
                      <a:pt x="1498" y="2350"/>
                    </a:lnTo>
                    <a:cubicBezTo>
                      <a:pt x="1495" y="2348"/>
                      <a:pt x="1493" y="2346"/>
                      <a:pt x="1492" y="2344"/>
                    </a:cubicBezTo>
                    <a:lnTo>
                      <a:pt x="1444" y="2248"/>
                    </a:lnTo>
                    <a:lnTo>
                      <a:pt x="1449" y="2253"/>
                    </a:lnTo>
                    <a:lnTo>
                      <a:pt x="1385" y="2205"/>
                    </a:lnTo>
                    <a:lnTo>
                      <a:pt x="1394" y="2208"/>
                    </a:lnTo>
                    <a:lnTo>
                      <a:pt x="1346" y="2208"/>
                    </a:lnTo>
                    <a:cubicBezTo>
                      <a:pt x="1344" y="2208"/>
                      <a:pt x="1342" y="2208"/>
                      <a:pt x="1339" y="2207"/>
                    </a:cubicBezTo>
                    <a:lnTo>
                      <a:pt x="1275" y="2175"/>
                    </a:lnTo>
                    <a:lnTo>
                      <a:pt x="1282" y="2176"/>
                    </a:lnTo>
                    <a:lnTo>
                      <a:pt x="1234" y="2176"/>
                    </a:lnTo>
                    <a:cubicBezTo>
                      <a:pt x="1230" y="2176"/>
                      <a:pt x="1226" y="2175"/>
                      <a:pt x="1223" y="2172"/>
                    </a:cubicBezTo>
                    <a:lnTo>
                      <a:pt x="1159" y="2108"/>
                    </a:lnTo>
                    <a:lnTo>
                      <a:pt x="1162" y="2110"/>
                    </a:lnTo>
                    <a:lnTo>
                      <a:pt x="1114" y="2078"/>
                    </a:lnTo>
                    <a:lnTo>
                      <a:pt x="1066" y="2046"/>
                    </a:lnTo>
                    <a:cubicBezTo>
                      <a:pt x="1062" y="2044"/>
                      <a:pt x="1060" y="2041"/>
                      <a:pt x="1059" y="2037"/>
                    </a:cubicBezTo>
                    <a:lnTo>
                      <a:pt x="995" y="1812"/>
                    </a:lnTo>
                    <a:lnTo>
                      <a:pt x="947" y="1604"/>
                    </a:lnTo>
                    <a:lnTo>
                      <a:pt x="955" y="1615"/>
                    </a:lnTo>
                    <a:lnTo>
                      <a:pt x="891" y="1583"/>
                    </a:lnTo>
                    <a:cubicBezTo>
                      <a:pt x="888" y="1581"/>
                      <a:pt x="885" y="1578"/>
                      <a:pt x="884" y="1575"/>
                    </a:cubicBezTo>
                    <a:lnTo>
                      <a:pt x="836" y="1463"/>
                    </a:lnTo>
                    <a:lnTo>
                      <a:pt x="850" y="1472"/>
                    </a:lnTo>
                    <a:lnTo>
                      <a:pt x="786" y="1472"/>
                    </a:lnTo>
                    <a:cubicBezTo>
                      <a:pt x="781" y="1472"/>
                      <a:pt x="777" y="1470"/>
                      <a:pt x="774" y="1466"/>
                    </a:cubicBezTo>
                    <a:lnTo>
                      <a:pt x="726" y="1402"/>
                    </a:lnTo>
                    <a:lnTo>
                      <a:pt x="738" y="1408"/>
                    </a:lnTo>
                    <a:lnTo>
                      <a:pt x="674" y="1408"/>
                    </a:lnTo>
                    <a:lnTo>
                      <a:pt x="626" y="1408"/>
                    </a:lnTo>
                    <a:cubicBezTo>
                      <a:pt x="621" y="1408"/>
                      <a:pt x="617" y="1406"/>
                      <a:pt x="614" y="1402"/>
                    </a:cubicBezTo>
                    <a:lnTo>
                      <a:pt x="566" y="1338"/>
                    </a:lnTo>
                    <a:lnTo>
                      <a:pt x="594" y="1330"/>
                    </a:lnTo>
                    <a:lnTo>
                      <a:pt x="530" y="2178"/>
                    </a:lnTo>
                    <a:cubicBezTo>
                      <a:pt x="530" y="2186"/>
                      <a:pt x="523" y="2192"/>
                      <a:pt x="514" y="2192"/>
                    </a:cubicBezTo>
                    <a:lnTo>
                      <a:pt x="466" y="2192"/>
                    </a:lnTo>
                    <a:lnTo>
                      <a:pt x="402" y="2192"/>
                    </a:lnTo>
                    <a:lnTo>
                      <a:pt x="354" y="2192"/>
                    </a:lnTo>
                    <a:lnTo>
                      <a:pt x="290" y="2192"/>
                    </a:lnTo>
                    <a:lnTo>
                      <a:pt x="242" y="2192"/>
                    </a:lnTo>
                    <a:cubicBezTo>
                      <a:pt x="236" y="2192"/>
                      <a:pt x="231" y="2189"/>
                      <a:pt x="228" y="2184"/>
                    </a:cubicBezTo>
                    <a:lnTo>
                      <a:pt x="180" y="2088"/>
                    </a:lnTo>
                    <a:lnTo>
                      <a:pt x="191" y="2096"/>
                    </a:lnTo>
                    <a:lnTo>
                      <a:pt x="127" y="2080"/>
                    </a:lnTo>
                    <a:cubicBezTo>
                      <a:pt x="121" y="2079"/>
                      <a:pt x="117" y="2075"/>
                      <a:pt x="115" y="2070"/>
                    </a:cubicBezTo>
                    <a:lnTo>
                      <a:pt x="67" y="1926"/>
                    </a:lnTo>
                    <a:lnTo>
                      <a:pt x="75" y="1935"/>
                    </a:lnTo>
                    <a:lnTo>
                      <a:pt x="11" y="1903"/>
                    </a:lnTo>
                    <a:cubicBezTo>
                      <a:pt x="3" y="1899"/>
                      <a:pt x="0" y="1889"/>
                      <a:pt x="4" y="1881"/>
                    </a:cubicBezTo>
                    <a:cubicBezTo>
                      <a:pt x="8" y="1873"/>
                      <a:pt x="18" y="1870"/>
                      <a:pt x="26" y="1874"/>
                    </a:cubicBezTo>
                    <a:close/>
                  </a:path>
                </a:pathLst>
              </a:custGeom>
              <a:solidFill>
                <a:srgbClr val="FFC000"/>
              </a:solidFill>
              <a:ln w="3" cap="flat">
                <a:solidFill>
                  <a:srgbClr val="FFC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53" name="Rectangle 89"/>
              <p:cNvSpPr>
                <a:spLocks noChangeArrowheads="1"/>
              </p:cNvSpPr>
              <p:nvPr/>
            </p:nvSpPr>
            <p:spPr bwMode="auto">
              <a:xfrm>
                <a:off x="3992" y="3614"/>
                <a:ext cx="44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4" name="Rectangle 90"/>
              <p:cNvSpPr>
                <a:spLocks noChangeArrowheads="1"/>
              </p:cNvSpPr>
              <p:nvPr/>
            </p:nvSpPr>
            <p:spPr bwMode="auto">
              <a:xfrm>
                <a:off x="3972" y="3383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50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5" name="Rectangle 91"/>
              <p:cNvSpPr>
                <a:spLocks noChangeArrowheads="1"/>
              </p:cNvSpPr>
              <p:nvPr/>
            </p:nvSpPr>
            <p:spPr bwMode="auto">
              <a:xfrm>
                <a:off x="3949" y="3153"/>
                <a:ext cx="87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100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6" name="Rectangle 92"/>
              <p:cNvSpPr>
                <a:spLocks noChangeArrowheads="1"/>
              </p:cNvSpPr>
              <p:nvPr/>
            </p:nvSpPr>
            <p:spPr bwMode="auto">
              <a:xfrm>
                <a:off x="3949" y="2922"/>
                <a:ext cx="87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150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7" name="Rectangle 93"/>
              <p:cNvSpPr>
                <a:spLocks noChangeArrowheads="1"/>
              </p:cNvSpPr>
              <p:nvPr/>
            </p:nvSpPr>
            <p:spPr bwMode="auto">
              <a:xfrm>
                <a:off x="4046" y="3699"/>
                <a:ext cx="43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9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8" name="Rectangle 94"/>
              <p:cNvSpPr>
                <a:spLocks noChangeArrowheads="1"/>
              </p:cNvSpPr>
              <p:nvPr/>
            </p:nvSpPr>
            <p:spPr bwMode="auto">
              <a:xfrm>
                <a:off x="4111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59" name="Rectangle 95"/>
              <p:cNvSpPr>
                <a:spLocks noChangeArrowheads="1"/>
              </p:cNvSpPr>
              <p:nvPr/>
            </p:nvSpPr>
            <p:spPr bwMode="auto">
              <a:xfrm>
                <a:off x="4185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11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0" name="Rectangle 96"/>
              <p:cNvSpPr>
                <a:spLocks noChangeArrowheads="1"/>
              </p:cNvSpPr>
              <p:nvPr/>
            </p:nvSpPr>
            <p:spPr bwMode="auto">
              <a:xfrm>
                <a:off x="4260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12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1" name="Rectangle 97"/>
              <p:cNvSpPr>
                <a:spLocks noChangeArrowheads="1"/>
              </p:cNvSpPr>
              <p:nvPr/>
            </p:nvSpPr>
            <p:spPr bwMode="auto">
              <a:xfrm>
                <a:off x="4334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13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2" name="Rectangle 98"/>
              <p:cNvSpPr>
                <a:spLocks noChangeArrowheads="1"/>
              </p:cNvSpPr>
              <p:nvPr/>
            </p:nvSpPr>
            <p:spPr bwMode="auto">
              <a:xfrm>
                <a:off x="4409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14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3" name="Rectangle 99"/>
              <p:cNvSpPr>
                <a:spLocks noChangeArrowheads="1"/>
              </p:cNvSpPr>
              <p:nvPr/>
            </p:nvSpPr>
            <p:spPr bwMode="auto">
              <a:xfrm>
                <a:off x="4483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15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4" name="Rectangle 100"/>
              <p:cNvSpPr>
                <a:spLocks noChangeArrowheads="1"/>
              </p:cNvSpPr>
              <p:nvPr/>
            </p:nvSpPr>
            <p:spPr bwMode="auto">
              <a:xfrm>
                <a:off x="4558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16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5" name="Rectangle 101"/>
              <p:cNvSpPr>
                <a:spLocks noChangeArrowheads="1"/>
              </p:cNvSpPr>
              <p:nvPr/>
            </p:nvSpPr>
            <p:spPr bwMode="auto">
              <a:xfrm>
                <a:off x="4632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17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6" name="Rectangle 102"/>
              <p:cNvSpPr>
                <a:spLocks noChangeArrowheads="1"/>
              </p:cNvSpPr>
              <p:nvPr/>
            </p:nvSpPr>
            <p:spPr bwMode="auto">
              <a:xfrm>
                <a:off x="4706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18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7" name="Rectangle 103"/>
              <p:cNvSpPr>
                <a:spLocks noChangeArrowheads="1"/>
              </p:cNvSpPr>
              <p:nvPr/>
            </p:nvSpPr>
            <p:spPr bwMode="auto">
              <a:xfrm>
                <a:off x="4781" y="3699"/>
                <a:ext cx="6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19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8" name="Rectangle 104"/>
              <p:cNvSpPr>
                <a:spLocks noChangeArrowheads="1"/>
              </p:cNvSpPr>
              <p:nvPr/>
            </p:nvSpPr>
            <p:spPr bwMode="auto">
              <a:xfrm>
                <a:off x="4855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69" name="Rectangle 105"/>
              <p:cNvSpPr>
                <a:spLocks noChangeArrowheads="1"/>
              </p:cNvSpPr>
              <p:nvPr/>
            </p:nvSpPr>
            <p:spPr bwMode="auto">
              <a:xfrm>
                <a:off x="4930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21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0" name="Rectangle 106"/>
              <p:cNvSpPr>
                <a:spLocks noChangeArrowheads="1"/>
              </p:cNvSpPr>
              <p:nvPr/>
            </p:nvSpPr>
            <p:spPr bwMode="auto">
              <a:xfrm>
                <a:off x="5004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22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1" name="Rectangle 107"/>
              <p:cNvSpPr>
                <a:spLocks noChangeArrowheads="1"/>
              </p:cNvSpPr>
              <p:nvPr/>
            </p:nvSpPr>
            <p:spPr bwMode="auto">
              <a:xfrm>
                <a:off x="5079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23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2" name="Rectangle 108"/>
              <p:cNvSpPr>
                <a:spLocks noChangeArrowheads="1"/>
              </p:cNvSpPr>
              <p:nvPr/>
            </p:nvSpPr>
            <p:spPr bwMode="auto">
              <a:xfrm>
                <a:off x="5153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24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3" name="Rectangle 109"/>
              <p:cNvSpPr>
                <a:spLocks noChangeArrowheads="1"/>
              </p:cNvSpPr>
              <p:nvPr/>
            </p:nvSpPr>
            <p:spPr bwMode="auto">
              <a:xfrm>
                <a:off x="5228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25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4" name="Rectangle 110"/>
              <p:cNvSpPr>
                <a:spLocks noChangeArrowheads="1"/>
              </p:cNvSpPr>
              <p:nvPr/>
            </p:nvSpPr>
            <p:spPr bwMode="auto">
              <a:xfrm>
                <a:off x="5302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26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5" name="Rectangle 111"/>
              <p:cNvSpPr>
                <a:spLocks noChangeArrowheads="1"/>
              </p:cNvSpPr>
              <p:nvPr/>
            </p:nvSpPr>
            <p:spPr bwMode="auto">
              <a:xfrm>
                <a:off x="5376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27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6" name="Rectangle 112"/>
              <p:cNvSpPr>
                <a:spLocks noChangeArrowheads="1"/>
              </p:cNvSpPr>
              <p:nvPr/>
            </p:nvSpPr>
            <p:spPr bwMode="auto">
              <a:xfrm>
                <a:off x="5451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28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7" name="Rectangle 113"/>
              <p:cNvSpPr>
                <a:spLocks noChangeArrowheads="1"/>
              </p:cNvSpPr>
              <p:nvPr/>
            </p:nvSpPr>
            <p:spPr bwMode="auto">
              <a:xfrm>
                <a:off x="5525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29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8" name="Rectangle 114"/>
              <p:cNvSpPr>
                <a:spLocks noChangeArrowheads="1"/>
              </p:cNvSpPr>
              <p:nvPr/>
            </p:nvSpPr>
            <p:spPr bwMode="auto">
              <a:xfrm>
                <a:off x="5600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30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79" name="Rectangle 115"/>
              <p:cNvSpPr>
                <a:spLocks noChangeArrowheads="1"/>
              </p:cNvSpPr>
              <p:nvPr/>
            </p:nvSpPr>
            <p:spPr bwMode="auto">
              <a:xfrm>
                <a:off x="5674" y="3699"/>
                <a:ext cx="65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31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0" name="Rectangle 116"/>
              <p:cNvSpPr>
                <a:spLocks noChangeArrowheads="1"/>
              </p:cNvSpPr>
              <p:nvPr/>
            </p:nvSpPr>
            <p:spPr bwMode="auto">
              <a:xfrm rot="5400000" flipV="1">
                <a:off x="3863" y="3371"/>
                <a:ext cx="13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</a:rPr>
                  <a:t>Units</a:t>
                </a:r>
                <a:endParaRPr kumimoji="0" lang="en-US" sz="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1" name="Rectangle 117"/>
              <p:cNvSpPr>
                <a:spLocks noChangeArrowheads="1"/>
              </p:cNvSpPr>
              <p:nvPr/>
            </p:nvSpPr>
            <p:spPr bwMode="auto">
              <a:xfrm>
                <a:off x="4810" y="3761"/>
                <a:ext cx="248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2009 week #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2" name="Rectangle 118"/>
              <p:cNvSpPr>
                <a:spLocks noChangeArrowheads="1"/>
              </p:cNvSpPr>
              <p:nvPr/>
            </p:nvSpPr>
            <p:spPr bwMode="auto">
              <a:xfrm>
                <a:off x="4568" y="2939"/>
                <a:ext cx="477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Model Validation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3" name="Freeform 119"/>
              <p:cNvSpPr>
                <a:spLocks/>
              </p:cNvSpPr>
              <p:nvPr/>
            </p:nvSpPr>
            <p:spPr bwMode="auto">
              <a:xfrm>
                <a:off x="4375" y="3856"/>
                <a:ext cx="8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32" y="0"/>
                  </a:cxn>
                  <a:cxn ang="0">
                    <a:pos x="448" y="16"/>
                  </a:cxn>
                  <a:cxn ang="0">
                    <a:pos x="432" y="32"/>
                  </a:cxn>
                  <a:cxn ang="0">
                    <a:pos x="16" y="32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448" h="32">
                    <a:moveTo>
                      <a:pt x="16" y="0"/>
                    </a:moveTo>
                    <a:lnTo>
                      <a:pt x="432" y="0"/>
                    </a:lnTo>
                    <a:cubicBezTo>
                      <a:pt x="441" y="0"/>
                      <a:pt x="448" y="8"/>
                      <a:pt x="448" y="16"/>
                    </a:cubicBezTo>
                    <a:cubicBezTo>
                      <a:pt x="448" y="25"/>
                      <a:pt x="441" y="32"/>
                      <a:pt x="432" y="32"/>
                    </a:cubicBezTo>
                    <a:lnTo>
                      <a:pt x="16" y="32"/>
                    </a:lnTo>
                    <a:cubicBezTo>
                      <a:pt x="8" y="32"/>
                      <a:pt x="0" y="25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lose/>
                  </a:path>
                </a:pathLst>
              </a:custGeom>
              <a:solidFill>
                <a:srgbClr val="800000"/>
              </a:solidFill>
              <a:ln w="3" cap="flat">
                <a:solidFill>
                  <a:srgbClr val="8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84" name="Rectangle 120"/>
              <p:cNvSpPr>
                <a:spLocks noChangeArrowheads="1"/>
              </p:cNvSpPr>
              <p:nvPr/>
            </p:nvSpPr>
            <p:spPr bwMode="auto">
              <a:xfrm>
                <a:off x="4468" y="3831"/>
                <a:ext cx="229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Actual sales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5" name="Freeform 121"/>
              <p:cNvSpPr>
                <a:spLocks/>
              </p:cNvSpPr>
              <p:nvPr/>
            </p:nvSpPr>
            <p:spPr bwMode="auto">
              <a:xfrm>
                <a:off x="4719" y="3856"/>
                <a:ext cx="83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16" y="0"/>
                  </a:cxn>
                  <a:cxn ang="0">
                    <a:pos x="432" y="16"/>
                  </a:cxn>
                  <a:cxn ang="0">
                    <a:pos x="416" y="32"/>
                  </a:cxn>
                  <a:cxn ang="0">
                    <a:pos x="16" y="32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432" h="32">
                    <a:moveTo>
                      <a:pt x="16" y="0"/>
                    </a:moveTo>
                    <a:lnTo>
                      <a:pt x="416" y="0"/>
                    </a:lnTo>
                    <a:cubicBezTo>
                      <a:pt x="425" y="0"/>
                      <a:pt x="432" y="8"/>
                      <a:pt x="432" y="16"/>
                    </a:cubicBezTo>
                    <a:cubicBezTo>
                      <a:pt x="432" y="25"/>
                      <a:pt x="425" y="32"/>
                      <a:pt x="416" y="32"/>
                    </a:cubicBezTo>
                    <a:lnTo>
                      <a:pt x="16" y="32"/>
                    </a:lnTo>
                    <a:cubicBezTo>
                      <a:pt x="8" y="32"/>
                      <a:pt x="0" y="25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lose/>
                  </a:path>
                </a:pathLst>
              </a:custGeom>
              <a:solidFill>
                <a:srgbClr val="007F00"/>
              </a:solidFill>
              <a:ln w="3" cap="flat">
                <a:solidFill>
                  <a:srgbClr val="007F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86" name="Rectangle 122"/>
              <p:cNvSpPr>
                <a:spLocks noChangeArrowheads="1"/>
              </p:cNvSpPr>
              <p:nvPr/>
            </p:nvSpPr>
            <p:spPr bwMode="auto">
              <a:xfrm>
                <a:off x="4810" y="3831"/>
                <a:ext cx="26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Simulated OH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7" name="Freeform 123"/>
              <p:cNvSpPr>
                <a:spLocks/>
              </p:cNvSpPr>
              <p:nvPr/>
            </p:nvSpPr>
            <p:spPr bwMode="auto">
              <a:xfrm>
                <a:off x="5090" y="3856"/>
                <a:ext cx="87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32" y="0"/>
                  </a:cxn>
                  <a:cxn ang="0">
                    <a:pos x="448" y="16"/>
                  </a:cxn>
                  <a:cxn ang="0">
                    <a:pos x="432" y="32"/>
                  </a:cxn>
                  <a:cxn ang="0">
                    <a:pos x="16" y="32"/>
                  </a:cxn>
                  <a:cxn ang="0">
                    <a:pos x="0" y="16"/>
                  </a:cxn>
                  <a:cxn ang="0">
                    <a:pos x="16" y="0"/>
                  </a:cxn>
                </a:cxnLst>
                <a:rect l="0" t="0" r="r" b="b"/>
                <a:pathLst>
                  <a:path w="448" h="32">
                    <a:moveTo>
                      <a:pt x="16" y="0"/>
                    </a:moveTo>
                    <a:lnTo>
                      <a:pt x="432" y="0"/>
                    </a:lnTo>
                    <a:cubicBezTo>
                      <a:pt x="441" y="0"/>
                      <a:pt x="448" y="8"/>
                      <a:pt x="448" y="16"/>
                    </a:cubicBezTo>
                    <a:cubicBezTo>
                      <a:pt x="448" y="25"/>
                      <a:pt x="441" y="32"/>
                      <a:pt x="432" y="32"/>
                    </a:cubicBezTo>
                    <a:lnTo>
                      <a:pt x="16" y="32"/>
                    </a:lnTo>
                    <a:cubicBezTo>
                      <a:pt x="8" y="32"/>
                      <a:pt x="0" y="25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" cap="flat">
                <a:solidFill>
                  <a:srgbClr val="FFC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88" name="Rectangle 124"/>
              <p:cNvSpPr>
                <a:spLocks noChangeArrowheads="1"/>
              </p:cNvSpPr>
              <p:nvPr/>
            </p:nvSpPr>
            <p:spPr bwMode="auto">
              <a:xfrm>
                <a:off x="5184" y="3831"/>
                <a:ext cx="199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Times New Roman" pitchFamily="18" charset="0"/>
                  </a:rPr>
                  <a:t>Actual OH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62589" name="Freeform 125"/>
              <p:cNvSpPr>
                <a:spLocks noEditPoints="1"/>
              </p:cNvSpPr>
              <p:nvPr/>
            </p:nvSpPr>
            <p:spPr bwMode="auto">
              <a:xfrm>
                <a:off x="3870" y="2897"/>
                <a:ext cx="1930" cy="101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0"/>
                  </a:cxn>
                  <a:cxn ang="0">
                    <a:pos x="9960" y="0"/>
                  </a:cxn>
                  <a:cxn ang="0">
                    <a:pos x="9968" y="8"/>
                  </a:cxn>
                  <a:cxn ang="0">
                    <a:pos x="9968" y="4040"/>
                  </a:cxn>
                  <a:cxn ang="0">
                    <a:pos x="9960" y="4048"/>
                  </a:cxn>
                  <a:cxn ang="0">
                    <a:pos x="8" y="4048"/>
                  </a:cxn>
                  <a:cxn ang="0">
                    <a:pos x="0" y="4040"/>
                  </a:cxn>
                  <a:cxn ang="0">
                    <a:pos x="0" y="8"/>
                  </a:cxn>
                  <a:cxn ang="0">
                    <a:pos x="16" y="4040"/>
                  </a:cxn>
                  <a:cxn ang="0">
                    <a:pos x="8" y="4032"/>
                  </a:cxn>
                  <a:cxn ang="0">
                    <a:pos x="9960" y="4032"/>
                  </a:cxn>
                  <a:cxn ang="0">
                    <a:pos x="9952" y="4040"/>
                  </a:cxn>
                  <a:cxn ang="0">
                    <a:pos x="9952" y="8"/>
                  </a:cxn>
                  <a:cxn ang="0">
                    <a:pos x="9960" y="16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16" y="4040"/>
                  </a:cxn>
                </a:cxnLst>
                <a:rect l="0" t="0" r="r" b="b"/>
                <a:pathLst>
                  <a:path w="9968" h="4048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9960" y="0"/>
                    </a:lnTo>
                    <a:cubicBezTo>
                      <a:pt x="9965" y="0"/>
                      <a:pt x="9968" y="4"/>
                      <a:pt x="9968" y="8"/>
                    </a:cubicBezTo>
                    <a:lnTo>
                      <a:pt x="9968" y="4040"/>
                    </a:lnTo>
                    <a:cubicBezTo>
                      <a:pt x="9968" y="4045"/>
                      <a:pt x="9965" y="4048"/>
                      <a:pt x="9960" y="4048"/>
                    </a:cubicBezTo>
                    <a:lnTo>
                      <a:pt x="8" y="4048"/>
                    </a:lnTo>
                    <a:cubicBezTo>
                      <a:pt x="4" y="4048"/>
                      <a:pt x="0" y="4045"/>
                      <a:pt x="0" y="4040"/>
                    </a:cubicBezTo>
                    <a:lnTo>
                      <a:pt x="0" y="8"/>
                    </a:lnTo>
                    <a:close/>
                    <a:moveTo>
                      <a:pt x="16" y="4040"/>
                    </a:moveTo>
                    <a:lnTo>
                      <a:pt x="8" y="4032"/>
                    </a:lnTo>
                    <a:lnTo>
                      <a:pt x="9960" y="4032"/>
                    </a:lnTo>
                    <a:lnTo>
                      <a:pt x="9952" y="4040"/>
                    </a:lnTo>
                    <a:lnTo>
                      <a:pt x="9952" y="8"/>
                    </a:lnTo>
                    <a:lnTo>
                      <a:pt x="9960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404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2591" name="Rectangle 127"/>
            <p:cNvSpPr>
              <a:spLocks noChangeArrowheads="1"/>
            </p:cNvSpPr>
            <p:nvPr/>
          </p:nvSpPr>
          <p:spPr bwMode="auto">
            <a:xfrm>
              <a:off x="4551" y="2958"/>
              <a:ext cx="514" cy="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92" name="Rectangle 128"/>
            <p:cNvSpPr>
              <a:spLocks noChangeArrowheads="1"/>
            </p:cNvSpPr>
            <p:nvPr/>
          </p:nvSpPr>
          <p:spPr bwMode="auto">
            <a:xfrm>
              <a:off x="4519" y="2925"/>
              <a:ext cx="728" cy="1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93" name="Rectangle 129"/>
            <p:cNvSpPr>
              <a:spLocks noChangeArrowheads="1"/>
            </p:cNvSpPr>
            <p:nvPr/>
          </p:nvSpPr>
          <p:spPr bwMode="auto">
            <a:xfrm>
              <a:off x="4574" y="2952"/>
              <a:ext cx="72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Times New Roman" pitchFamily="18" charset="0"/>
                </a:rPr>
                <a:t>Model Validation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594" name="Freeform 130"/>
            <p:cNvSpPr>
              <a:spLocks/>
            </p:cNvSpPr>
            <p:nvPr/>
          </p:nvSpPr>
          <p:spPr bwMode="auto">
            <a:xfrm>
              <a:off x="3793" y="2857"/>
              <a:ext cx="171" cy="17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256" y="0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512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0" y="256"/>
                </a:cxn>
                <a:cxn ang="0">
                  <a:pos x="0" y="256"/>
                </a:cxn>
              </a:cxnLst>
              <a:rect l="0" t="0" r="r" b="b"/>
              <a:pathLst>
                <a:path w="512" h="512">
                  <a:moveTo>
                    <a:pt x="0" y="256"/>
                  </a:moveTo>
                  <a:cubicBezTo>
                    <a:pt x="0" y="115"/>
                    <a:pt x="115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256" y="0"/>
                  </a:lnTo>
                  <a:cubicBezTo>
                    <a:pt x="398" y="0"/>
                    <a:pt x="512" y="115"/>
                    <a:pt x="512" y="256"/>
                  </a:cubicBezTo>
                  <a:cubicBezTo>
                    <a:pt x="512" y="256"/>
                    <a:pt x="512" y="256"/>
                    <a:pt x="512" y="256"/>
                  </a:cubicBezTo>
                  <a:lnTo>
                    <a:pt x="512" y="256"/>
                  </a:lnTo>
                  <a:cubicBezTo>
                    <a:pt x="512" y="398"/>
                    <a:pt x="398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lnTo>
                    <a:pt x="256" y="512"/>
                  </a:lnTo>
                  <a:cubicBezTo>
                    <a:pt x="115" y="512"/>
                    <a:pt x="0" y="398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0166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95" name="Freeform 131"/>
            <p:cNvSpPr>
              <a:spLocks noEditPoints="1"/>
            </p:cNvSpPr>
            <p:nvPr/>
          </p:nvSpPr>
          <p:spPr bwMode="auto">
            <a:xfrm>
              <a:off x="3790" y="2854"/>
              <a:ext cx="177" cy="180"/>
            </a:xfrm>
            <a:custGeom>
              <a:avLst/>
              <a:gdLst/>
              <a:ahLst/>
              <a:cxnLst>
                <a:cxn ang="0">
                  <a:pos x="5" y="213"/>
                </a:cxn>
                <a:cxn ang="0">
                  <a:pos x="21" y="162"/>
                </a:cxn>
                <a:cxn ang="0">
                  <a:pos x="77" y="78"/>
                </a:cxn>
                <a:cxn ang="0">
                  <a:pos x="118" y="45"/>
                </a:cxn>
                <a:cxn ang="0">
                  <a:pos x="211" y="6"/>
                </a:cxn>
                <a:cxn ang="0">
                  <a:pos x="265" y="0"/>
                </a:cxn>
                <a:cxn ang="0">
                  <a:pos x="367" y="21"/>
                </a:cxn>
                <a:cxn ang="0">
                  <a:pos x="413" y="46"/>
                </a:cxn>
                <a:cxn ang="0">
                  <a:pos x="483" y="116"/>
                </a:cxn>
                <a:cxn ang="0">
                  <a:pos x="508" y="163"/>
                </a:cxn>
                <a:cxn ang="0">
                  <a:pos x="528" y="264"/>
                </a:cxn>
                <a:cxn ang="0">
                  <a:pos x="523" y="319"/>
                </a:cxn>
                <a:cxn ang="0">
                  <a:pos x="483" y="411"/>
                </a:cxn>
                <a:cxn ang="0">
                  <a:pos x="451" y="452"/>
                </a:cxn>
                <a:cxn ang="0">
                  <a:pos x="368" y="507"/>
                </a:cxn>
                <a:cxn ang="0">
                  <a:pos x="317" y="523"/>
                </a:cxn>
                <a:cxn ang="0">
                  <a:pos x="213" y="523"/>
                </a:cxn>
                <a:cxn ang="0">
                  <a:pos x="162" y="507"/>
                </a:cxn>
                <a:cxn ang="0">
                  <a:pos x="78" y="452"/>
                </a:cxn>
                <a:cxn ang="0">
                  <a:pos x="45" y="411"/>
                </a:cxn>
                <a:cxn ang="0">
                  <a:pos x="6" y="319"/>
                </a:cxn>
                <a:cxn ang="0">
                  <a:pos x="21" y="316"/>
                </a:cxn>
                <a:cxn ang="0">
                  <a:pos x="35" y="361"/>
                </a:cxn>
                <a:cxn ang="0">
                  <a:pos x="90" y="440"/>
                </a:cxn>
                <a:cxn ang="0">
                  <a:pos x="125" y="469"/>
                </a:cxn>
                <a:cxn ang="0">
                  <a:pos x="216" y="508"/>
                </a:cxn>
                <a:cxn ang="0">
                  <a:pos x="264" y="512"/>
                </a:cxn>
                <a:cxn ang="0">
                  <a:pos x="362" y="493"/>
                </a:cxn>
                <a:cxn ang="0">
                  <a:pos x="402" y="470"/>
                </a:cxn>
                <a:cxn ang="0">
                  <a:pos x="470" y="402"/>
                </a:cxn>
                <a:cxn ang="0">
                  <a:pos x="493" y="362"/>
                </a:cxn>
                <a:cxn ang="0">
                  <a:pos x="512" y="264"/>
                </a:cxn>
                <a:cxn ang="0">
                  <a:pos x="508" y="216"/>
                </a:cxn>
                <a:cxn ang="0">
                  <a:pos x="469" y="125"/>
                </a:cxn>
                <a:cxn ang="0">
                  <a:pos x="440" y="90"/>
                </a:cxn>
                <a:cxn ang="0">
                  <a:pos x="361" y="35"/>
                </a:cxn>
                <a:cxn ang="0">
                  <a:pos x="316" y="21"/>
                </a:cxn>
                <a:cxn ang="0">
                  <a:pos x="214" y="21"/>
                </a:cxn>
                <a:cxn ang="0">
                  <a:pos x="169" y="35"/>
                </a:cxn>
                <a:cxn ang="0">
                  <a:pos x="89" y="90"/>
                </a:cxn>
                <a:cxn ang="0">
                  <a:pos x="59" y="125"/>
                </a:cxn>
                <a:cxn ang="0">
                  <a:pos x="21" y="216"/>
                </a:cxn>
                <a:cxn ang="0">
                  <a:pos x="16" y="264"/>
                </a:cxn>
              </a:cxnLst>
              <a:rect l="0" t="0" r="r" b="b"/>
              <a:pathLst>
                <a:path w="528" h="528">
                  <a:moveTo>
                    <a:pt x="0" y="265"/>
                  </a:moveTo>
                  <a:cubicBezTo>
                    <a:pt x="0" y="265"/>
                    <a:pt x="0" y="264"/>
                    <a:pt x="0" y="264"/>
                  </a:cubicBezTo>
                  <a:lnTo>
                    <a:pt x="5" y="213"/>
                  </a:lnTo>
                  <a:cubicBezTo>
                    <a:pt x="6" y="212"/>
                    <a:pt x="6" y="212"/>
                    <a:pt x="6" y="211"/>
                  </a:cubicBezTo>
                  <a:lnTo>
                    <a:pt x="21" y="163"/>
                  </a:lnTo>
                  <a:cubicBezTo>
                    <a:pt x="21" y="163"/>
                    <a:pt x="21" y="162"/>
                    <a:pt x="21" y="162"/>
                  </a:cubicBezTo>
                  <a:lnTo>
                    <a:pt x="45" y="118"/>
                  </a:lnTo>
                  <a:cubicBezTo>
                    <a:pt x="46" y="117"/>
                    <a:pt x="46" y="117"/>
                    <a:pt x="46" y="116"/>
                  </a:cubicBezTo>
                  <a:lnTo>
                    <a:pt x="77" y="78"/>
                  </a:lnTo>
                  <a:cubicBezTo>
                    <a:pt x="78" y="78"/>
                    <a:pt x="78" y="78"/>
                    <a:pt x="78" y="77"/>
                  </a:cubicBezTo>
                  <a:lnTo>
                    <a:pt x="116" y="46"/>
                  </a:lnTo>
                  <a:cubicBezTo>
                    <a:pt x="117" y="46"/>
                    <a:pt x="117" y="46"/>
                    <a:pt x="118" y="45"/>
                  </a:cubicBezTo>
                  <a:lnTo>
                    <a:pt x="162" y="21"/>
                  </a:lnTo>
                  <a:cubicBezTo>
                    <a:pt x="162" y="21"/>
                    <a:pt x="163" y="21"/>
                    <a:pt x="163" y="21"/>
                  </a:cubicBezTo>
                  <a:lnTo>
                    <a:pt x="211" y="6"/>
                  </a:lnTo>
                  <a:cubicBezTo>
                    <a:pt x="212" y="6"/>
                    <a:pt x="212" y="6"/>
                    <a:pt x="213" y="5"/>
                  </a:cubicBezTo>
                  <a:lnTo>
                    <a:pt x="264" y="0"/>
                  </a:lnTo>
                  <a:cubicBezTo>
                    <a:pt x="264" y="0"/>
                    <a:pt x="265" y="0"/>
                    <a:pt x="265" y="0"/>
                  </a:cubicBezTo>
                  <a:lnTo>
                    <a:pt x="317" y="5"/>
                  </a:lnTo>
                  <a:cubicBezTo>
                    <a:pt x="318" y="6"/>
                    <a:pt x="318" y="6"/>
                    <a:pt x="319" y="6"/>
                  </a:cubicBezTo>
                  <a:lnTo>
                    <a:pt x="367" y="21"/>
                  </a:lnTo>
                  <a:cubicBezTo>
                    <a:pt x="367" y="21"/>
                    <a:pt x="368" y="21"/>
                    <a:pt x="368" y="21"/>
                  </a:cubicBezTo>
                  <a:lnTo>
                    <a:pt x="411" y="45"/>
                  </a:lnTo>
                  <a:cubicBezTo>
                    <a:pt x="412" y="46"/>
                    <a:pt x="412" y="46"/>
                    <a:pt x="413" y="46"/>
                  </a:cubicBezTo>
                  <a:lnTo>
                    <a:pt x="451" y="77"/>
                  </a:lnTo>
                  <a:cubicBezTo>
                    <a:pt x="451" y="78"/>
                    <a:pt x="451" y="78"/>
                    <a:pt x="452" y="78"/>
                  </a:cubicBezTo>
                  <a:lnTo>
                    <a:pt x="483" y="116"/>
                  </a:lnTo>
                  <a:cubicBezTo>
                    <a:pt x="483" y="117"/>
                    <a:pt x="483" y="117"/>
                    <a:pt x="483" y="118"/>
                  </a:cubicBezTo>
                  <a:lnTo>
                    <a:pt x="507" y="162"/>
                  </a:lnTo>
                  <a:cubicBezTo>
                    <a:pt x="508" y="162"/>
                    <a:pt x="508" y="163"/>
                    <a:pt x="508" y="163"/>
                  </a:cubicBezTo>
                  <a:lnTo>
                    <a:pt x="523" y="211"/>
                  </a:lnTo>
                  <a:cubicBezTo>
                    <a:pt x="523" y="212"/>
                    <a:pt x="523" y="212"/>
                    <a:pt x="523" y="213"/>
                  </a:cubicBezTo>
                  <a:lnTo>
                    <a:pt x="528" y="264"/>
                  </a:lnTo>
                  <a:cubicBezTo>
                    <a:pt x="528" y="264"/>
                    <a:pt x="528" y="265"/>
                    <a:pt x="528" y="265"/>
                  </a:cubicBezTo>
                  <a:lnTo>
                    <a:pt x="523" y="317"/>
                  </a:lnTo>
                  <a:cubicBezTo>
                    <a:pt x="523" y="318"/>
                    <a:pt x="523" y="318"/>
                    <a:pt x="523" y="319"/>
                  </a:cubicBezTo>
                  <a:lnTo>
                    <a:pt x="508" y="367"/>
                  </a:lnTo>
                  <a:cubicBezTo>
                    <a:pt x="508" y="367"/>
                    <a:pt x="508" y="368"/>
                    <a:pt x="507" y="368"/>
                  </a:cubicBezTo>
                  <a:lnTo>
                    <a:pt x="483" y="411"/>
                  </a:lnTo>
                  <a:cubicBezTo>
                    <a:pt x="483" y="412"/>
                    <a:pt x="483" y="412"/>
                    <a:pt x="483" y="413"/>
                  </a:cubicBezTo>
                  <a:lnTo>
                    <a:pt x="452" y="451"/>
                  </a:lnTo>
                  <a:cubicBezTo>
                    <a:pt x="451" y="451"/>
                    <a:pt x="451" y="451"/>
                    <a:pt x="451" y="452"/>
                  </a:cubicBezTo>
                  <a:lnTo>
                    <a:pt x="413" y="483"/>
                  </a:lnTo>
                  <a:cubicBezTo>
                    <a:pt x="412" y="483"/>
                    <a:pt x="412" y="483"/>
                    <a:pt x="411" y="483"/>
                  </a:cubicBezTo>
                  <a:lnTo>
                    <a:pt x="368" y="507"/>
                  </a:lnTo>
                  <a:cubicBezTo>
                    <a:pt x="368" y="508"/>
                    <a:pt x="367" y="508"/>
                    <a:pt x="367" y="508"/>
                  </a:cubicBezTo>
                  <a:lnTo>
                    <a:pt x="319" y="523"/>
                  </a:lnTo>
                  <a:cubicBezTo>
                    <a:pt x="318" y="523"/>
                    <a:pt x="318" y="523"/>
                    <a:pt x="317" y="523"/>
                  </a:cubicBezTo>
                  <a:lnTo>
                    <a:pt x="265" y="528"/>
                  </a:lnTo>
                  <a:cubicBezTo>
                    <a:pt x="265" y="528"/>
                    <a:pt x="264" y="528"/>
                    <a:pt x="264" y="528"/>
                  </a:cubicBezTo>
                  <a:lnTo>
                    <a:pt x="213" y="523"/>
                  </a:lnTo>
                  <a:cubicBezTo>
                    <a:pt x="212" y="523"/>
                    <a:pt x="212" y="523"/>
                    <a:pt x="211" y="523"/>
                  </a:cubicBezTo>
                  <a:lnTo>
                    <a:pt x="163" y="508"/>
                  </a:lnTo>
                  <a:cubicBezTo>
                    <a:pt x="163" y="508"/>
                    <a:pt x="162" y="508"/>
                    <a:pt x="162" y="507"/>
                  </a:cubicBezTo>
                  <a:lnTo>
                    <a:pt x="118" y="483"/>
                  </a:lnTo>
                  <a:cubicBezTo>
                    <a:pt x="117" y="483"/>
                    <a:pt x="117" y="483"/>
                    <a:pt x="116" y="483"/>
                  </a:cubicBezTo>
                  <a:lnTo>
                    <a:pt x="78" y="452"/>
                  </a:lnTo>
                  <a:cubicBezTo>
                    <a:pt x="78" y="451"/>
                    <a:pt x="78" y="451"/>
                    <a:pt x="77" y="451"/>
                  </a:cubicBezTo>
                  <a:lnTo>
                    <a:pt x="46" y="413"/>
                  </a:lnTo>
                  <a:cubicBezTo>
                    <a:pt x="46" y="412"/>
                    <a:pt x="46" y="412"/>
                    <a:pt x="45" y="411"/>
                  </a:cubicBezTo>
                  <a:lnTo>
                    <a:pt x="21" y="368"/>
                  </a:lnTo>
                  <a:cubicBezTo>
                    <a:pt x="21" y="368"/>
                    <a:pt x="21" y="367"/>
                    <a:pt x="21" y="367"/>
                  </a:cubicBezTo>
                  <a:lnTo>
                    <a:pt x="6" y="319"/>
                  </a:lnTo>
                  <a:cubicBezTo>
                    <a:pt x="6" y="318"/>
                    <a:pt x="6" y="318"/>
                    <a:pt x="5" y="317"/>
                  </a:cubicBezTo>
                  <a:lnTo>
                    <a:pt x="0" y="265"/>
                  </a:lnTo>
                  <a:close/>
                  <a:moveTo>
                    <a:pt x="21" y="316"/>
                  </a:moveTo>
                  <a:lnTo>
                    <a:pt x="21" y="314"/>
                  </a:lnTo>
                  <a:lnTo>
                    <a:pt x="36" y="362"/>
                  </a:lnTo>
                  <a:lnTo>
                    <a:pt x="35" y="361"/>
                  </a:lnTo>
                  <a:lnTo>
                    <a:pt x="59" y="404"/>
                  </a:lnTo>
                  <a:lnTo>
                    <a:pt x="59" y="402"/>
                  </a:lnTo>
                  <a:lnTo>
                    <a:pt x="90" y="440"/>
                  </a:lnTo>
                  <a:lnTo>
                    <a:pt x="89" y="439"/>
                  </a:lnTo>
                  <a:lnTo>
                    <a:pt x="127" y="470"/>
                  </a:lnTo>
                  <a:lnTo>
                    <a:pt x="125" y="469"/>
                  </a:lnTo>
                  <a:lnTo>
                    <a:pt x="169" y="493"/>
                  </a:lnTo>
                  <a:lnTo>
                    <a:pt x="168" y="493"/>
                  </a:lnTo>
                  <a:lnTo>
                    <a:pt x="216" y="508"/>
                  </a:lnTo>
                  <a:lnTo>
                    <a:pt x="214" y="507"/>
                  </a:lnTo>
                  <a:lnTo>
                    <a:pt x="265" y="512"/>
                  </a:lnTo>
                  <a:lnTo>
                    <a:pt x="264" y="512"/>
                  </a:lnTo>
                  <a:lnTo>
                    <a:pt x="316" y="507"/>
                  </a:lnTo>
                  <a:lnTo>
                    <a:pt x="314" y="508"/>
                  </a:lnTo>
                  <a:lnTo>
                    <a:pt x="362" y="493"/>
                  </a:lnTo>
                  <a:lnTo>
                    <a:pt x="361" y="493"/>
                  </a:lnTo>
                  <a:lnTo>
                    <a:pt x="404" y="469"/>
                  </a:lnTo>
                  <a:lnTo>
                    <a:pt x="402" y="470"/>
                  </a:lnTo>
                  <a:lnTo>
                    <a:pt x="440" y="439"/>
                  </a:lnTo>
                  <a:lnTo>
                    <a:pt x="439" y="440"/>
                  </a:lnTo>
                  <a:lnTo>
                    <a:pt x="470" y="402"/>
                  </a:lnTo>
                  <a:lnTo>
                    <a:pt x="469" y="404"/>
                  </a:lnTo>
                  <a:lnTo>
                    <a:pt x="493" y="361"/>
                  </a:lnTo>
                  <a:lnTo>
                    <a:pt x="493" y="362"/>
                  </a:lnTo>
                  <a:lnTo>
                    <a:pt x="508" y="314"/>
                  </a:lnTo>
                  <a:lnTo>
                    <a:pt x="507" y="316"/>
                  </a:lnTo>
                  <a:lnTo>
                    <a:pt x="512" y="264"/>
                  </a:lnTo>
                  <a:lnTo>
                    <a:pt x="512" y="265"/>
                  </a:lnTo>
                  <a:lnTo>
                    <a:pt x="507" y="214"/>
                  </a:lnTo>
                  <a:lnTo>
                    <a:pt x="508" y="216"/>
                  </a:lnTo>
                  <a:lnTo>
                    <a:pt x="493" y="168"/>
                  </a:lnTo>
                  <a:lnTo>
                    <a:pt x="493" y="169"/>
                  </a:lnTo>
                  <a:lnTo>
                    <a:pt x="469" y="125"/>
                  </a:lnTo>
                  <a:lnTo>
                    <a:pt x="470" y="127"/>
                  </a:lnTo>
                  <a:lnTo>
                    <a:pt x="439" y="89"/>
                  </a:lnTo>
                  <a:lnTo>
                    <a:pt x="440" y="90"/>
                  </a:lnTo>
                  <a:lnTo>
                    <a:pt x="402" y="59"/>
                  </a:lnTo>
                  <a:lnTo>
                    <a:pt x="404" y="59"/>
                  </a:lnTo>
                  <a:lnTo>
                    <a:pt x="361" y="35"/>
                  </a:lnTo>
                  <a:lnTo>
                    <a:pt x="362" y="36"/>
                  </a:lnTo>
                  <a:lnTo>
                    <a:pt x="314" y="21"/>
                  </a:lnTo>
                  <a:lnTo>
                    <a:pt x="316" y="21"/>
                  </a:lnTo>
                  <a:lnTo>
                    <a:pt x="264" y="16"/>
                  </a:lnTo>
                  <a:lnTo>
                    <a:pt x="265" y="16"/>
                  </a:lnTo>
                  <a:lnTo>
                    <a:pt x="214" y="21"/>
                  </a:lnTo>
                  <a:lnTo>
                    <a:pt x="216" y="21"/>
                  </a:lnTo>
                  <a:lnTo>
                    <a:pt x="168" y="36"/>
                  </a:lnTo>
                  <a:lnTo>
                    <a:pt x="169" y="35"/>
                  </a:lnTo>
                  <a:lnTo>
                    <a:pt x="125" y="59"/>
                  </a:lnTo>
                  <a:lnTo>
                    <a:pt x="127" y="59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59" y="127"/>
                  </a:lnTo>
                  <a:lnTo>
                    <a:pt x="59" y="125"/>
                  </a:lnTo>
                  <a:lnTo>
                    <a:pt x="35" y="169"/>
                  </a:lnTo>
                  <a:lnTo>
                    <a:pt x="36" y="168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16" y="265"/>
                  </a:lnTo>
                  <a:lnTo>
                    <a:pt x="16" y="264"/>
                  </a:lnTo>
                  <a:lnTo>
                    <a:pt x="21" y="3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96" name="Rectangle 132"/>
            <p:cNvSpPr>
              <a:spLocks noChangeArrowheads="1"/>
            </p:cNvSpPr>
            <p:nvPr/>
          </p:nvSpPr>
          <p:spPr bwMode="auto">
            <a:xfrm>
              <a:off x="3859" y="2897"/>
              <a:ext cx="9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Times New Roman" pitchFamily="18" charset="0"/>
                </a:rPr>
                <a:t>5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913" y="0"/>
            <a:ext cx="4483001" cy="261610"/>
          </a:xfrm>
          <a:prstGeom prst="rect">
            <a:avLst/>
          </a:prstGeom>
          <a:solidFill>
            <a:srgbClr val="E2E2C0"/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b="1" i="1" dirty="0" smtClean="0">
                <a:solidFill>
                  <a:srgbClr val="5F5F5F"/>
                </a:solidFill>
              </a:rPr>
              <a:t>Inventory Optimization: Inventory Planning &amp; Replenishment</a:t>
            </a:r>
            <a:endParaRPr lang="en-US" b="1" i="1" dirty="0">
              <a:solidFill>
                <a:srgbClr val="5F5F5F"/>
              </a:solidFill>
            </a:endParaRPr>
          </a:p>
        </p:txBody>
      </p:sp>
      <p:sp>
        <p:nvSpPr>
          <p:cNvPr id="134" name="Left Arrow 133">
            <a:hlinkClick r:id="rId7" action="ppaction://hlinksldjump"/>
          </p:cNvPr>
          <p:cNvSpPr/>
          <p:nvPr/>
        </p:nvSpPr>
        <p:spPr bwMode="auto">
          <a:xfrm>
            <a:off x="8952933" y="6469039"/>
            <a:ext cx="545910" cy="388961"/>
          </a:xfrm>
          <a:prstGeom prst="leftArrow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b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Back</a:t>
            </a:r>
          </a:p>
        </p:txBody>
      </p:sp>
      <p:sp>
        <p:nvSpPr>
          <p:cNvPr id="136" name="Rectangle 2"/>
          <p:cNvSpPr txBox="1">
            <a:spLocks noChangeArrowheads="1"/>
          </p:cNvSpPr>
          <p:nvPr/>
        </p:nvSpPr>
        <p:spPr bwMode="auto">
          <a:xfrm>
            <a:off x="370116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 eaLnBrk="1" hangingPunct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2000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For a retailer, Mu Sigma developed the most comprehensive methodology to compute inventory levels for every store-SKU combination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85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supply chain and analytical opportunity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rot="5400000" flipH="1" flipV="1">
            <a:off x="227011" y="3886201"/>
            <a:ext cx="3505202" cy="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75A3FF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grpSp>
        <p:nvGrpSpPr>
          <p:cNvPr id="5" name="Group 100"/>
          <p:cNvGrpSpPr>
            <a:grpSpLocks noChangeAspect="1"/>
          </p:cNvGrpSpPr>
          <p:nvPr/>
        </p:nvGrpSpPr>
        <p:grpSpPr bwMode="auto">
          <a:xfrm>
            <a:off x="493713" y="1617363"/>
            <a:ext cx="8915399" cy="444502"/>
            <a:chOff x="334963" y="1775909"/>
            <a:chExt cx="9483259" cy="472191"/>
          </a:xfrm>
          <a:solidFill>
            <a:srgbClr val="FF6600"/>
          </a:solidFill>
        </p:grpSpPr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334963" y="1775911"/>
              <a:ext cx="1636267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1903686" y="1775909"/>
              <a:ext cx="1637956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61904" y="1775909"/>
              <a:ext cx="1636268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5101922" y="1775909"/>
              <a:ext cx="1636267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6640250" y="1775909"/>
              <a:ext cx="1637956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8181955" y="1775909"/>
              <a:ext cx="1636267" cy="472189"/>
            </a:xfrm>
            <a:prstGeom prst="chevron">
              <a:avLst>
                <a:gd name="adj" fmla="val 59560"/>
              </a:avLst>
            </a:prstGeom>
            <a:solidFill>
              <a:srgbClr val="B72C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45720" rIns="45720" anchor="ctr" anchorCtr="1"/>
            <a:lstStyle/>
            <a:p>
              <a:pPr marL="231775">
                <a:defRPr/>
              </a:pPr>
              <a:endParaRPr 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" name="Straight Connector 69"/>
          <p:cNvCxnSpPr/>
          <p:nvPr/>
        </p:nvCxnSpPr>
        <p:spPr bwMode="auto">
          <a:xfrm rot="16200000" flipV="1">
            <a:off x="3176524" y="3884677"/>
            <a:ext cx="3502152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75A3FF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13" name="Straight Connector 69"/>
          <p:cNvCxnSpPr/>
          <p:nvPr/>
        </p:nvCxnSpPr>
        <p:spPr bwMode="auto">
          <a:xfrm rot="16200000" flipV="1">
            <a:off x="6124512" y="3884676"/>
            <a:ext cx="3502152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75A3FF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760412" y="1600200"/>
            <a:ext cx="1176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Supplier Management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36"/>
          <p:cNvSpPr txBox="1">
            <a:spLocks noChangeArrowheads="1"/>
          </p:cNvSpPr>
          <p:nvPr/>
        </p:nvSpPr>
        <p:spPr bwMode="auto">
          <a:xfrm>
            <a:off x="6450012" y="1600200"/>
            <a:ext cx="1336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31775"/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Warehouse Analytics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16200000" flipV="1">
            <a:off x="1676337" y="3884677"/>
            <a:ext cx="3502152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75A3FF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3691268" y="1600200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Replenishment Planning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33"/>
          <p:cNvSpPr txBox="1">
            <a:spLocks noChangeArrowheads="1"/>
          </p:cNvSpPr>
          <p:nvPr/>
        </p:nvSpPr>
        <p:spPr bwMode="auto">
          <a:xfrm>
            <a:off x="2055812" y="1600200"/>
            <a:ext cx="1176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Demand Planning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8062912" y="1600200"/>
            <a:ext cx="1176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Metrics and Reporting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99412" y="3505200"/>
            <a:ext cx="1384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21" name="TextBox 36"/>
          <p:cNvSpPr txBox="1">
            <a:spLocks noChangeArrowheads="1"/>
          </p:cNvSpPr>
          <p:nvPr/>
        </p:nvSpPr>
        <p:spPr bwMode="auto">
          <a:xfrm>
            <a:off x="4910137" y="1600200"/>
            <a:ext cx="1565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31775"/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Transportation Analytics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4627333" y="3906743"/>
            <a:ext cx="3505202" cy="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75A3FF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2133600" y="2201863"/>
            <a:ext cx="1309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 Planning &amp;  </a:t>
            </a:r>
            <a:r>
              <a:rPr lang="en-US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Forecasting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2112056" y="2810096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SKU level demand forecasting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144470" y="3415964"/>
            <a:ext cx="1336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 channel demand forecasting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TextBox 1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87772" y="4177048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Inventory mix optimization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Text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0089" y="2805122"/>
            <a:ext cx="1285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Supplier </a:t>
            </a:r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587772" y="3486936"/>
            <a:ext cx="1336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 out prediction modeling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2119312" y="4193864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SKU lifecycle based forecasting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106612" y="4716276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 driver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2144712" y="5238690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Promotion lift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Text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0088" y="3463554"/>
            <a:ext cx="1285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 cost optimization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Text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30237" y="4193083"/>
            <a:ext cx="1285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Supplier base rationalization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3579812" y="2286000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Replenishment strategy design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592859" y="4703576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Lost sales monitoring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3579301" y="5205284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Slow-mover inventory planning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88312" y="4188791"/>
            <a:ext cx="1384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Channel inventory monitoring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38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59120" y="4723296"/>
            <a:ext cx="1384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Lost sales dashboard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39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79404" y="2317088"/>
            <a:ext cx="1384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Supply chain health indicators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40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35616" y="3474998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Simulation based </a:t>
            </a:r>
          </a:p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 stock out</a:t>
            </a:r>
          </a:p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 dashboards 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41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62712" y="4742788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 productivity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3812" y="3488764"/>
            <a:ext cx="1236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Carrier bid optimization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086372" y="4710638"/>
            <a:ext cx="1236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Transportation cost allocation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03812" y="5212883"/>
            <a:ext cx="1384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Reverse logistics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16514" y="2241490"/>
            <a:ext cx="16002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 </a:t>
            </a:r>
          </a:p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design &amp;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3812" y="4118007"/>
            <a:ext cx="12366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Inter modal transport model &amp; analysis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75612" y="2864293"/>
            <a:ext cx="13843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Proactive</a:t>
            </a:r>
          </a:p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dashboards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48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57972" y="3472584"/>
            <a:ext cx="1384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Incentive plan analysis for warehouse staff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57972" y="4165580"/>
            <a:ext cx="1384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Equipment maintenance and failure analysis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62712" y="2264392"/>
            <a:ext cx="1371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 network design and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57024" y="2881188"/>
            <a:ext cx="1371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  center consolidation analysis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TextBox 1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2000" y="2821421"/>
            <a:ext cx="16002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 </a:t>
            </a:r>
          </a:p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scheduling &amp; Optimization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3" name="Text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8812" y="4710399"/>
            <a:ext cx="1285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 landed cost computation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4" name="Text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4212" y="2224088"/>
            <a:ext cx="1285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0" algn="l"/>
              </a:tabLst>
            </a:pPr>
            <a:r>
              <a:rPr lang="en-US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Supplier Performance Measurement</a:t>
            </a:r>
          </a:p>
        </p:txBody>
      </p: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3579812" y="2809524"/>
            <a:ext cx="1336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Simulation based safety stock  setting </a:t>
            </a:r>
            <a:endParaRPr 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" name="Rectangl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64500" y="5219700"/>
            <a:ext cx="1384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 smtClean="0">
                <a:latin typeface="Arial" pitchFamily="34" charset="0"/>
                <a:ea typeface="Calibri"/>
                <a:cs typeface="Arial" pitchFamily="34" charset="0"/>
              </a:rPr>
              <a:t>On-time Delivery Monitoring</a:t>
            </a:r>
            <a:endParaRPr lang="en-US" sz="10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-13648" y="-13648"/>
            <a:ext cx="1936749" cy="228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 Sigma Case Studies</a:t>
            </a:r>
          </a:p>
        </p:txBody>
      </p:sp>
    </p:spTree>
    <p:extLst>
      <p:ext uri="{BB962C8B-B14F-4D97-AF65-F5344CB8AC3E}">
        <p14:creationId xmlns:p14="http://schemas.microsoft.com/office/powerpoint/2010/main" val="3957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 Sigma has worked with all the functions of a typical Supply Chain organization to solve high impact business problems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2164220"/>
              </p:ext>
            </p:extLst>
          </p:nvPr>
        </p:nvGraphicFramePr>
        <p:xfrm>
          <a:off x="-1496916" y="1634772"/>
          <a:ext cx="5575829" cy="440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36487" y="1648413"/>
            <a:ext cx="7194367" cy="7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Network Planning </a:t>
            </a:r>
            <a:r>
              <a:rPr lang="en-US" sz="1200" dirty="0" smtClean="0"/>
              <a:t>to identify the optimal allocation of investments in the Supply Chain</a:t>
            </a:r>
            <a:endParaRPr lang="en-US" sz="1200" b="1" dirty="0" smtClean="0"/>
          </a:p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Network Flow Optimization </a:t>
            </a:r>
            <a:r>
              <a:rPr lang="en-US" sz="1200" dirty="0" smtClean="0"/>
              <a:t>to establish the optimal fulfillment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2840" y="2546114"/>
            <a:ext cx="7208014" cy="7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Labor Planning </a:t>
            </a:r>
            <a:r>
              <a:rPr lang="en-US" sz="1200" dirty="0" smtClean="0"/>
              <a:t>to optimize the workforce composition to support a Sales and Operations Plan (S&amp;OP)</a:t>
            </a:r>
          </a:p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Capacity Planning </a:t>
            </a:r>
            <a:r>
              <a:rPr lang="en-US" sz="1200" dirty="0" smtClean="0"/>
              <a:t>to establish the planned capacity levels by manufacturing unit   </a:t>
            </a:r>
            <a:r>
              <a:rPr lang="en-US" sz="1200" b="1" dirty="0" smtClean="0"/>
              <a:t> 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38760" y="3462802"/>
            <a:ext cx="7192094" cy="7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Forecasting </a:t>
            </a:r>
            <a:r>
              <a:rPr lang="en-US" sz="1200" dirty="0" smtClean="0"/>
              <a:t>to develop/manage medium-term/short-term demand plans by product category/region to drive the Supply Organization</a:t>
            </a:r>
          </a:p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New Product Launch Planning </a:t>
            </a:r>
            <a:r>
              <a:rPr lang="en-US" sz="1200" dirty="0" smtClean="0"/>
              <a:t>during the product launch/pilot phases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38760" y="4358781"/>
            <a:ext cx="7192094" cy="7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Constrained Supply Planning </a:t>
            </a:r>
            <a:r>
              <a:rPr lang="en-US" sz="1200" dirty="0" smtClean="0"/>
              <a:t>to develop/manage plans to drive the procurement and manufacturing operations</a:t>
            </a:r>
          </a:p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Inventory Planning and Optimization </a:t>
            </a:r>
            <a:r>
              <a:rPr lang="en-US" sz="1200" dirty="0" smtClean="0"/>
              <a:t>to develop/manage optimal safety stock and replenishment strategies across the Supply Chain</a:t>
            </a:r>
            <a:endParaRPr lang="en-US" sz="1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27384" y="5261821"/>
            <a:ext cx="7203470" cy="7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Distribution Planning </a:t>
            </a:r>
            <a:r>
              <a:rPr lang="en-US" sz="1200" dirty="0" smtClean="0"/>
              <a:t>to develop/manage medium-term/short-term </a:t>
            </a:r>
          </a:p>
          <a:p>
            <a:pPr marL="171450" indent="-171450" algn="l">
              <a:buFont typeface="Webdings" pitchFamily="18" charset="2"/>
              <a:buChar char="4"/>
            </a:pPr>
            <a:r>
              <a:rPr lang="en-US" sz="1200" b="1" dirty="0" smtClean="0"/>
              <a:t>Inventory Planning and Optimization </a:t>
            </a:r>
            <a:r>
              <a:rPr lang="en-US" sz="1200" dirty="0" smtClean="0"/>
              <a:t>to develop/manage optimal safety stock and replenishment strategies across the Supply Chain</a:t>
            </a:r>
            <a:endParaRPr lang="en-US" sz="1200" b="1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-13648" y="-13648"/>
            <a:ext cx="1936749" cy="228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 Sigma Case Studies</a:t>
            </a:r>
          </a:p>
        </p:txBody>
      </p:sp>
    </p:spTree>
    <p:extLst>
      <p:ext uri="{BB962C8B-B14F-4D97-AF65-F5344CB8AC3E}">
        <p14:creationId xmlns:p14="http://schemas.microsoft.com/office/powerpoint/2010/main" val="19886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forecasting practices</a:t>
            </a:r>
          </a:p>
          <a:p>
            <a:pPr marL="863600" lvl="1" indent="-406400"/>
            <a:r>
              <a:rPr lang="en-US" dirty="0"/>
              <a:t>Min-max inventory management (reorder points to bring inventory up to predicted levels)</a:t>
            </a:r>
          </a:p>
          <a:p>
            <a:r>
              <a:rPr lang="en-US" dirty="0"/>
              <a:t>Lead time</a:t>
            </a:r>
          </a:p>
          <a:p>
            <a:pPr marL="863600" lvl="1" indent="-406400"/>
            <a:r>
              <a:rPr lang="en-US" dirty="0"/>
              <a:t>Longer lead times lead to greater variability in estimates of average demand, thus increasing variability and safety stock costs</a:t>
            </a:r>
          </a:p>
          <a:p>
            <a:r>
              <a:rPr lang="en-US" dirty="0"/>
              <a:t>Batch ordering</a:t>
            </a:r>
          </a:p>
          <a:p>
            <a:pPr marL="863600" lvl="1" indent="-406400"/>
            <a:r>
              <a:rPr lang="en-US" dirty="0"/>
              <a:t>Peaks and valleys in orders</a:t>
            </a:r>
          </a:p>
          <a:p>
            <a:pPr marL="863600" lvl="1" indent="-406400"/>
            <a:r>
              <a:rPr lang="en-US" dirty="0"/>
              <a:t>Fixed ordering costs</a:t>
            </a:r>
          </a:p>
          <a:p>
            <a:pPr marL="863600" lvl="1" indent="-406400"/>
            <a:r>
              <a:rPr lang="en-US" dirty="0"/>
              <a:t>Impact of transportation costs (e.g., fuel costs)</a:t>
            </a:r>
          </a:p>
          <a:p>
            <a:pPr marL="863600" lvl="1" indent="-406400"/>
            <a:r>
              <a:rPr lang="en-US" dirty="0"/>
              <a:t>Sales quotas</a:t>
            </a:r>
          </a:p>
          <a:p>
            <a:r>
              <a:rPr lang="en-US" dirty="0"/>
              <a:t>Price fluctuations</a:t>
            </a:r>
          </a:p>
          <a:p>
            <a:pPr marL="863600" lvl="1" indent="-406400"/>
            <a:r>
              <a:rPr lang="en-US" dirty="0"/>
              <a:t>Promotion and discount policies</a:t>
            </a:r>
          </a:p>
          <a:p>
            <a:r>
              <a:rPr lang="en-US" dirty="0"/>
              <a:t>Lack of centralized information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6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Supply Chain – 2/2</a:t>
            </a:r>
            <a:endParaRPr lang="en-US" dirty="0"/>
          </a:p>
        </p:txBody>
      </p:sp>
      <p:pic>
        <p:nvPicPr>
          <p:cNvPr id="1143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447800"/>
            <a:ext cx="8229600" cy="488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7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Supply Chain Management?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800" dirty="0" smtClean="0"/>
              <a:t>Supply Chain Management is the management of money, material and information associated with the flow and transformation of goods from raw materials to finished goods, to achieve a sustainable competitive advantage”</a:t>
            </a:r>
          </a:p>
          <a:p>
            <a:r>
              <a:rPr lang="en-US" sz="1800" b="0" dirty="0" smtClean="0"/>
              <a:t>A Supply Chain broadly comprises three tiers – Suppliers, Manufacturers and Distributors</a:t>
            </a:r>
          </a:p>
          <a:p>
            <a:r>
              <a:rPr lang="en-US" sz="1800" b="0" dirty="0" smtClean="0"/>
              <a:t>It may include sub-functions like new product development, systems management, operations and assembly, purchasing, production scheduling, order processing, inventory management, transportation, warehousing, and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13168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/>
              <a:t>picture is better than 1000 words</a:t>
            </a:r>
            <a:r>
              <a:rPr lang="en-US" sz="2400" dirty="0" smtClean="0"/>
              <a:t>!</a:t>
            </a:r>
            <a:endParaRPr lang="en-US" dirty="0"/>
          </a:p>
        </p:txBody>
      </p:sp>
      <p:sp>
        <p:nvSpPr>
          <p:cNvPr id="4" name="Rectangle 203"/>
          <p:cNvSpPr txBox="1">
            <a:spLocks noChangeArrowheads="1"/>
          </p:cNvSpPr>
          <p:nvPr/>
        </p:nvSpPr>
        <p:spPr bwMode="auto">
          <a:xfrm>
            <a:off x="304800" y="1397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76" tIns="49189" rIns="98376" bIns="49189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  <a:buClrTx/>
            </a:pPr>
            <a:r>
              <a:rPr lang="en-US" b="1" kern="0" dirty="0" smtClean="0"/>
              <a:t>A supply chain consists of </a:t>
            </a:r>
          </a:p>
        </p:txBody>
      </p:sp>
      <p:sp>
        <p:nvSpPr>
          <p:cNvPr id="5" name="Rectangle 204"/>
          <p:cNvSpPr>
            <a:spLocks noChangeArrowheads="1"/>
          </p:cNvSpPr>
          <p:nvPr/>
        </p:nvSpPr>
        <p:spPr bwMode="auto">
          <a:xfrm>
            <a:off x="304800" y="3683000"/>
            <a:ext cx="464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6" tIns="49189" rIns="98376" bIns="49189"/>
          <a:lstStyle/>
          <a:p>
            <a:pPr marL="234950" indent="-234950" algn="l" eaLnBrk="1" hangingPunct="1">
              <a:spcBef>
                <a:spcPct val="50000"/>
              </a:spcBef>
              <a:buClrTx/>
              <a:buSzPct val="75000"/>
              <a:buFont typeface="Webdings" pitchFamily="18" charset="2"/>
              <a:buChar char="4"/>
            </a:pPr>
            <a:r>
              <a:rPr lang="en-US" sz="1600" b="1" kern="0" dirty="0">
                <a:latin typeface="+mn-lt"/>
                <a:cs typeface="+mn-cs"/>
              </a:rPr>
              <a:t>Aims to Match Supply and Demand, profitably for products and services</a:t>
            </a:r>
          </a:p>
        </p:txBody>
      </p: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5341938" y="3606800"/>
            <a:ext cx="3497263" cy="1169988"/>
            <a:chOff x="3411" y="2064"/>
            <a:chExt cx="2203" cy="737"/>
          </a:xfrm>
        </p:grpSpPr>
        <p:pic>
          <p:nvPicPr>
            <p:cNvPr id="7" name="Picture 2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" y="2064"/>
              <a:ext cx="459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8" name="Picture 20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" y="2064"/>
              <a:ext cx="4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9" name="Picture 208" descr="j0172642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" y="2064"/>
              <a:ext cx="47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09"/>
            <p:cNvSpPr txBox="1">
              <a:spLocks noChangeArrowheads="1"/>
            </p:cNvSpPr>
            <p:nvPr/>
          </p:nvSpPr>
          <p:spPr bwMode="auto">
            <a:xfrm>
              <a:off x="3411" y="2607"/>
              <a:ext cx="8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400" b="1" dirty="0">
                  <a:solidFill>
                    <a:schemeClr val="hlink"/>
                  </a:solidFill>
                  <a:latin typeface="Arial" pitchFamily="34" charset="0"/>
                </a:rPr>
                <a:t>SUPPLY SIDE</a:t>
              </a:r>
            </a:p>
          </p:txBody>
        </p:sp>
        <p:sp>
          <p:nvSpPr>
            <p:cNvPr id="11" name="Text Box 210"/>
            <p:cNvSpPr txBox="1">
              <a:spLocks noChangeArrowheads="1"/>
            </p:cNvSpPr>
            <p:nvPr/>
          </p:nvSpPr>
          <p:spPr bwMode="auto">
            <a:xfrm>
              <a:off x="4705" y="2607"/>
              <a:ext cx="9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400" b="1">
                  <a:solidFill>
                    <a:schemeClr val="hlink"/>
                  </a:solidFill>
                  <a:latin typeface="Arial" pitchFamily="34" charset="0"/>
                </a:rPr>
                <a:t>DEMAND SIDE</a:t>
              </a:r>
            </a:p>
          </p:txBody>
        </p:sp>
      </p:grpSp>
      <p:grpSp>
        <p:nvGrpSpPr>
          <p:cNvPr id="12" name="Group 434"/>
          <p:cNvGrpSpPr>
            <a:grpSpLocks/>
          </p:cNvGrpSpPr>
          <p:nvPr/>
        </p:nvGrpSpPr>
        <p:grpSpPr bwMode="auto">
          <a:xfrm>
            <a:off x="1176623" y="5130801"/>
            <a:ext cx="7281577" cy="1020658"/>
            <a:chOff x="539" y="2880"/>
            <a:chExt cx="4981" cy="1140"/>
          </a:xfrm>
        </p:grpSpPr>
        <p:pic>
          <p:nvPicPr>
            <p:cNvPr id="13" name="Picture 4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948"/>
              <a:ext cx="47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4" name="Picture 43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996"/>
              <a:ext cx="40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5" name="Picture 437" descr="j02341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996"/>
              <a:ext cx="40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8" descr="j008288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965"/>
              <a:ext cx="47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439"/>
            <p:cNvGrpSpPr>
              <a:grpSpLocks/>
            </p:cNvGrpSpPr>
            <p:nvPr/>
          </p:nvGrpSpPr>
          <p:grpSpPr bwMode="auto">
            <a:xfrm>
              <a:off x="582" y="2956"/>
              <a:ext cx="474" cy="468"/>
              <a:chOff x="582" y="1592"/>
              <a:chExt cx="474" cy="468"/>
            </a:xfrm>
          </p:grpSpPr>
          <p:pic>
            <p:nvPicPr>
              <p:cNvPr id="33" name="Picture 440" descr="j015477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" y="1592"/>
                <a:ext cx="444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441" descr="hh01450_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" y="1721"/>
                <a:ext cx="426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 Box 442"/>
            <p:cNvSpPr txBox="1">
              <a:spLocks noChangeArrowheads="1"/>
            </p:cNvSpPr>
            <p:nvPr/>
          </p:nvSpPr>
          <p:spPr bwMode="auto">
            <a:xfrm>
              <a:off x="539" y="3522"/>
              <a:ext cx="539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Product</a:t>
              </a:r>
            </a:p>
          </p:txBody>
        </p:sp>
        <p:sp>
          <p:nvSpPr>
            <p:cNvPr id="19" name="Text Box 443"/>
            <p:cNvSpPr txBox="1">
              <a:spLocks noChangeArrowheads="1"/>
            </p:cNvSpPr>
            <p:nvPr/>
          </p:nvSpPr>
          <p:spPr bwMode="auto">
            <a:xfrm>
              <a:off x="5012" y="3474"/>
              <a:ext cx="4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 dirty="0">
                  <a:solidFill>
                    <a:schemeClr val="hlink"/>
                  </a:solidFill>
                  <a:latin typeface="Arial" pitchFamily="34" charset="0"/>
                </a:rPr>
                <a:t>Higher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 dirty="0">
                  <a:solidFill>
                    <a:schemeClr val="hlink"/>
                  </a:solidFill>
                  <a:latin typeface="Arial" pitchFamily="34" charset="0"/>
                </a:rPr>
                <a:t>Profits</a:t>
              </a:r>
            </a:p>
          </p:txBody>
        </p:sp>
        <p:sp>
          <p:nvSpPr>
            <p:cNvPr id="20" name="Text Box 444"/>
            <p:cNvSpPr txBox="1">
              <a:spLocks noChangeArrowheads="1"/>
            </p:cNvSpPr>
            <p:nvPr/>
          </p:nvSpPr>
          <p:spPr bwMode="auto">
            <a:xfrm>
              <a:off x="4050" y="3522"/>
              <a:ext cx="539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Time</a:t>
              </a:r>
            </a:p>
          </p:txBody>
        </p:sp>
        <p:sp>
          <p:nvSpPr>
            <p:cNvPr id="21" name="Text Box 445"/>
            <p:cNvSpPr txBox="1">
              <a:spLocks noChangeArrowheads="1"/>
            </p:cNvSpPr>
            <p:nvPr/>
          </p:nvSpPr>
          <p:spPr bwMode="auto">
            <a:xfrm>
              <a:off x="3254" y="3522"/>
              <a:ext cx="61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Customer</a:t>
              </a:r>
            </a:p>
          </p:txBody>
        </p:sp>
        <p:sp>
          <p:nvSpPr>
            <p:cNvPr id="22" name="Text Box 446"/>
            <p:cNvSpPr txBox="1">
              <a:spLocks noChangeArrowheads="1"/>
            </p:cNvSpPr>
            <p:nvPr/>
          </p:nvSpPr>
          <p:spPr bwMode="auto">
            <a:xfrm>
              <a:off x="2527" y="3522"/>
              <a:ext cx="554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Quantity</a:t>
              </a:r>
            </a:p>
          </p:txBody>
        </p:sp>
        <p:sp>
          <p:nvSpPr>
            <p:cNvPr id="23" name="Text Box 447"/>
            <p:cNvSpPr txBox="1">
              <a:spLocks noChangeArrowheads="1"/>
            </p:cNvSpPr>
            <p:nvPr/>
          </p:nvSpPr>
          <p:spPr bwMode="auto">
            <a:xfrm>
              <a:off x="1937" y="3522"/>
              <a:ext cx="539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Store</a:t>
              </a:r>
            </a:p>
          </p:txBody>
        </p:sp>
        <p:sp>
          <p:nvSpPr>
            <p:cNvPr id="24" name="Text Box 448"/>
            <p:cNvSpPr txBox="1">
              <a:spLocks noChangeArrowheads="1"/>
            </p:cNvSpPr>
            <p:nvPr/>
          </p:nvSpPr>
          <p:spPr bwMode="auto">
            <a:xfrm>
              <a:off x="1265" y="3522"/>
              <a:ext cx="539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100" b="1">
                  <a:solidFill>
                    <a:schemeClr val="hlink"/>
                  </a:solidFill>
                  <a:latin typeface="Arial" pitchFamily="34" charset="0"/>
                </a:rPr>
                <a:t>The right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1200" b="1">
                  <a:solidFill>
                    <a:schemeClr val="hlink"/>
                  </a:solidFill>
                  <a:latin typeface="Arial" pitchFamily="34" charset="0"/>
                </a:rPr>
                <a:t>Price</a:t>
              </a:r>
            </a:p>
          </p:txBody>
        </p:sp>
        <p:sp>
          <p:nvSpPr>
            <p:cNvPr id="25" name="Text Box 449"/>
            <p:cNvSpPr txBox="1">
              <a:spLocks noChangeArrowheads="1"/>
            </p:cNvSpPr>
            <p:nvPr/>
          </p:nvSpPr>
          <p:spPr bwMode="auto">
            <a:xfrm>
              <a:off x="4477" y="2880"/>
              <a:ext cx="43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6000">
                  <a:solidFill>
                    <a:schemeClr val="hlink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26" name="Text Box 450"/>
            <p:cNvSpPr txBox="1">
              <a:spLocks noChangeArrowheads="1"/>
            </p:cNvSpPr>
            <p:nvPr/>
          </p:nvSpPr>
          <p:spPr bwMode="auto">
            <a:xfrm>
              <a:off x="1680" y="2924"/>
              <a:ext cx="336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4800">
                  <a:solidFill>
                    <a:schemeClr val="hlink"/>
                  </a:solidFill>
                  <a:latin typeface="Arial" pitchFamily="34" charset="0"/>
                </a:rPr>
                <a:t>+</a:t>
              </a:r>
            </a:p>
          </p:txBody>
        </p:sp>
        <p:sp>
          <p:nvSpPr>
            <p:cNvPr id="27" name="Text Box 451"/>
            <p:cNvSpPr txBox="1">
              <a:spLocks noChangeArrowheads="1"/>
            </p:cNvSpPr>
            <p:nvPr/>
          </p:nvSpPr>
          <p:spPr bwMode="auto">
            <a:xfrm>
              <a:off x="1008" y="2924"/>
              <a:ext cx="384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4800" dirty="0">
                  <a:solidFill>
                    <a:schemeClr val="hlink"/>
                  </a:solidFill>
                  <a:latin typeface="Arial" pitchFamily="34" charset="0"/>
                </a:rPr>
                <a:t>+</a:t>
              </a:r>
            </a:p>
          </p:txBody>
        </p:sp>
        <p:sp>
          <p:nvSpPr>
            <p:cNvPr id="28" name="Text Box 452"/>
            <p:cNvSpPr txBox="1">
              <a:spLocks noChangeArrowheads="1"/>
            </p:cNvSpPr>
            <p:nvPr/>
          </p:nvSpPr>
          <p:spPr bwMode="auto">
            <a:xfrm>
              <a:off x="3731" y="2924"/>
              <a:ext cx="337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4800">
                  <a:solidFill>
                    <a:schemeClr val="hlink"/>
                  </a:solidFill>
                  <a:latin typeface="Arial" pitchFamily="34" charset="0"/>
                </a:rPr>
                <a:t>+</a:t>
              </a:r>
            </a:p>
          </p:txBody>
        </p:sp>
        <p:sp>
          <p:nvSpPr>
            <p:cNvPr id="29" name="Text Box 453"/>
            <p:cNvSpPr txBox="1">
              <a:spLocks noChangeArrowheads="1"/>
            </p:cNvSpPr>
            <p:nvPr/>
          </p:nvSpPr>
          <p:spPr bwMode="auto">
            <a:xfrm>
              <a:off x="2305" y="2924"/>
              <a:ext cx="335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4800">
                  <a:solidFill>
                    <a:schemeClr val="hlink"/>
                  </a:solidFill>
                  <a:latin typeface="Arial" pitchFamily="34" charset="0"/>
                </a:rPr>
                <a:t>+</a:t>
              </a:r>
            </a:p>
          </p:txBody>
        </p:sp>
        <p:sp>
          <p:nvSpPr>
            <p:cNvPr id="30" name="Text Box 454"/>
            <p:cNvSpPr txBox="1">
              <a:spLocks noChangeArrowheads="1"/>
            </p:cNvSpPr>
            <p:nvPr/>
          </p:nvSpPr>
          <p:spPr bwMode="auto">
            <a:xfrm>
              <a:off x="3011" y="2924"/>
              <a:ext cx="337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sz="4800">
                  <a:solidFill>
                    <a:schemeClr val="hlink"/>
                  </a:solidFill>
                  <a:latin typeface="Arial" pitchFamily="34" charset="0"/>
                </a:rPr>
                <a:t>+</a:t>
              </a:r>
            </a:p>
          </p:txBody>
        </p:sp>
        <p:pic>
          <p:nvPicPr>
            <p:cNvPr id="31" name="Picture 455" descr="j02220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996"/>
              <a:ext cx="45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56" descr="j0283209"/>
            <p:cNvPicPr>
              <a:picLocks noChangeAspect="1" noChangeArrowheads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" y="2976"/>
              <a:ext cx="51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457"/>
          <p:cNvSpPr>
            <a:spLocks noChangeArrowheads="1"/>
          </p:cNvSpPr>
          <p:nvPr/>
        </p:nvSpPr>
        <p:spPr bwMode="auto">
          <a:xfrm>
            <a:off x="304800" y="4673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6" tIns="49189" rIns="98376" bIns="49189"/>
          <a:lstStyle/>
          <a:p>
            <a:pPr marL="234950" indent="-234950" algn="l" eaLnBrk="1" hangingPunct="1">
              <a:lnSpc>
                <a:spcPct val="100000"/>
              </a:lnSpc>
              <a:spcBef>
                <a:spcPct val="50000"/>
              </a:spcBef>
              <a:buClrTx/>
              <a:buSzPct val="75000"/>
              <a:buFont typeface="Webdings" pitchFamily="18" charset="2"/>
              <a:buChar char="4"/>
            </a:pPr>
            <a:r>
              <a:rPr lang="en-US" sz="1600" b="1" kern="0" dirty="0" smtClean="0">
                <a:latin typeface="+mn-lt"/>
                <a:cs typeface="+mn-cs"/>
              </a:rPr>
              <a:t>Achieves</a:t>
            </a:r>
            <a:endParaRPr lang="en-US" sz="1600" b="1" kern="0" dirty="0">
              <a:latin typeface="+mn-lt"/>
              <a:cs typeface="+mn-cs"/>
            </a:endParaRPr>
          </a:p>
        </p:txBody>
      </p:sp>
      <p:grpSp>
        <p:nvGrpSpPr>
          <p:cNvPr id="36" name="Group 461"/>
          <p:cNvGrpSpPr>
            <a:grpSpLocks/>
          </p:cNvGrpSpPr>
          <p:nvPr/>
        </p:nvGrpSpPr>
        <p:grpSpPr bwMode="auto">
          <a:xfrm>
            <a:off x="1339850" y="2006601"/>
            <a:ext cx="5619750" cy="1214438"/>
            <a:chOff x="844" y="1392"/>
            <a:chExt cx="3540" cy="765"/>
          </a:xfrm>
        </p:grpSpPr>
        <p:grpSp>
          <p:nvGrpSpPr>
            <p:cNvPr id="37" name="Group 234"/>
            <p:cNvGrpSpPr>
              <a:grpSpLocks/>
            </p:cNvGrpSpPr>
            <p:nvPr/>
          </p:nvGrpSpPr>
          <p:grpSpPr bwMode="auto">
            <a:xfrm>
              <a:off x="844" y="1392"/>
              <a:ext cx="3540" cy="528"/>
              <a:chOff x="1278" y="1296"/>
              <a:chExt cx="3540" cy="528"/>
            </a:xfrm>
          </p:grpSpPr>
          <p:sp>
            <p:nvSpPr>
              <p:cNvPr id="41" name="Text Box 235"/>
              <p:cNvSpPr txBox="1">
                <a:spLocks noChangeArrowheads="1"/>
              </p:cNvSpPr>
              <p:nvPr/>
            </p:nvSpPr>
            <p:spPr bwMode="auto">
              <a:xfrm>
                <a:off x="1278" y="1296"/>
                <a:ext cx="470" cy="1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Supplier</a:t>
                </a:r>
              </a:p>
            </p:txBody>
          </p:sp>
          <p:pic>
            <p:nvPicPr>
              <p:cNvPr id="42" name="Picture 236" descr="chain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8" y="1506"/>
                <a:ext cx="25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237"/>
              <p:cNvSpPr txBox="1">
                <a:spLocks noChangeArrowheads="1"/>
              </p:cNvSpPr>
              <p:nvPr/>
            </p:nvSpPr>
            <p:spPr bwMode="auto">
              <a:xfrm>
                <a:off x="2161" y="1296"/>
                <a:ext cx="686" cy="1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Manufacturer</a:t>
                </a:r>
              </a:p>
            </p:txBody>
          </p:sp>
          <p:sp>
            <p:nvSpPr>
              <p:cNvPr id="44" name="Text Box 238"/>
              <p:cNvSpPr txBox="1">
                <a:spLocks noChangeArrowheads="1"/>
              </p:cNvSpPr>
              <p:nvPr/>
            </p:nvSpPr>
            <p:spPr bwMode="auto">
              <a:xfrm>
                <a:off x="2986" y="1296"/>
                <a:ext cx="557" cy="1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Distributor</a:t>
                </a:r>
              </a:p>
            </p:txBody>
          </p:sp>
          <p:sp>
            <p:nvSpPr>
              <p:cNvPr id="45" name="Text Box 239"/>
              <p:cNvSpPr txBox="1">
                <a:spLocks noChangeArrowheads="1"/>
              </p:cNvSpPr>
              <p:nvPr/>
            </p:nvSpPr>
            <p:spPr bwMode="auto">
              <a:xfrm>
                <a:off x="3724" y="1296"/>
                <a:ext cx="449" cy="1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Retailer</a:t>
                </a:r>
              </a:p>
            </p:txBody>
          </p:sp>
          <p:grpSp>
            <p:nvGrpSpPr>
              <p:cNvPr id="46" name="Group 240"/>
              <p:cNvGrpSpPr>
                <a:grpSpLocks/>
              </p:cNvGrpSpPr>
              <p:nvPr/>
            </p:nvGrpSpPr>
            <p:grpSpPr bwMode="auto">
              <a:xfrm>
                <a:off x="3060" y="1468"/>
                <a:ext cx="455" cy="242"/>
                <a:chOff x="2232" y="2859"/>
                <a:chExt cx="504" cy="405"/>
              </a:xfrm>
            </p:grpSpPr>
            <p:sp>
              <p:nvSpPr>
                <p:cNvPr id="96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2713" y="3071"/>
                  <a:ext cx="0" cy="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97" name="Freeform 242"/>
                <p:cNvSpPr>
                  <a:spLocks/>
                </p:cNvSpPr>
                <p:nvPr/>
              </p:nvSpPr>
              <p:spPr bwMode="auto">
                <a:xfrm>
                  <a:off x="2582" y="3050"/>
                  <a:ext cx="24" cy="42"/>
                </a:xfrm>
                <a:custGeom>
                  <a:avLst/>
                  <a:gdLst>
                    <a:gd name="T0" fmla="*/ 25 w 26"/>
                    <a:gd name="T1" fmla="*/ 13 h 44"/>
                    <a:gd name="T2" fmla="*/ 0 w 26"/>
                    <a:gd name="T3" fmla="*/ 0 h 44"/>
                    <a:gd name="T4" fmla="*/ 0 w 26"/>
                    <a:gd name="T5" fmla="*/ 28 h 44"/>
                    <a:gd name="T6" fmla="*/ 25 w 26"/>
                    <a:gd name="T7" fmla="*/ 43 h 44"/>
                    <a:gd name="T8" fmla="*/ 25 w 26"/>
                    <a:gd name="T9" fmla="*/ 13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25" y="13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25" y="43"/>
                      </a:lnTo>
                      <a:lnTo>
                        <a:pt x="25" y="13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8" name="Freeform 243"/>
                <p:cNvSpPr>
                  <a:spLocks/>
                </p:cNvSpPr>
                <p:nvPr/>
              </p:nvSpPr>
              <p:spPr bwMode="auto">
                <a:xfrm>
                  <a:off x="2605" y="3010"/>
                  <a:ext cx="89" cy="82"/>
                </a:xfrm>
                <a:custGeom>
                  <a:avLst/>
                  <a:gdLst>
                    <a:gd name="T0" fmla="*/ 96 w 97"/>
                    <a:gd name="T1" fmla="*/ 0 h 86"/>
                    <a:gd name="T2" fmla="*/ 0 w 97"/>
                    <a:gd name="T3" fmla="*/ 55 h 86"/>
                    <a:gd name="T4" fmla="*/ 0 w 97"/>
                    <a:gd name="T5" fmla="*/ 85 h 86"/>
                    <a:gd name="T6" fmla="*/ 96 w 97"/>
                    <a:gd name="T7" fmla="*/ 29 h 86"/>
                    <a:gd name="T8" fmla="*/ 96 w 97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86"/>
                    <a:gd name="T17" fmla="*/ 97 w 97"/>
                    <a:gd name="T18" fmla="*/ 86 h 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86">
                      <a:moveTo>
                        <a:pt x="96" y="0"/>
                      </a:moveTo>
                      <a:lnTo>
                        <a:pt x="0" y="55"/>
                      </a:lnTo>
                      <a:lnTo>
                        <a:pt x="0" y="85"/>
                      </a:lnTo>
                      <a:lnTo>
                        <a:pt x="96" y="2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9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2674" y="3046"/>
                  <a:ext cx="0" cy="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00" name="Freeform 245"/>
                <p:cNvSpPr>
                  <a:spLocks/>
                </p:cNvSpPr>
                <p:nvPr/>
              </p:nvSpPr>
              <p:spPr bwMode="auto">
                <a:xfrm>
                  <a:off x="2674" y="3052"/>
                  <a:ext cx="15" cy="16"/>
                </a:xfrm>
                <a:custGeom>
                  <a:avLst/>
                  <a:gdLst>
                    <a:gd name="T0" fmla="*/ 3 w 17"/>
                    <a:gd name="T1" fmla="*/ 16 h 17"/>
                    <a:gd name="T2" fmla="*/ 0 w 17"/>
                    <a:gd name="T3" fmla="*/ 13 h 17"/>
                    <a:gd name="T4" fmla="*/ 0 w 17"/>
                    <a:gd name="T5" fmla="*/ 10 h 17"/>
                    <a:gd name="T6" fmla="*/ 0 w 17"/>
                    <a:gd name="T7" fmla="*/ 5 h 17"/>
                    <a:gd name="T8" fmla="*/ 0 w 17"/>
                    <a:gd name="T9" fmla="*/ 2 h 17"/>
                    <a:gd name="T10" fmla="*/ 3 w 17"/>
                    <a:gd name="T11" fmla="*/ 2 h 17"/>
                    <a:gd name="T12" fmla="*/ 6 w 17"/>
                    <a:gd name="T13" fmla="*/ 0 h 17"/>
                    <a:gd name="T14" fmla="*/ 9 w 17"/>
                    <a:gd name="T15" fmla="*/ 0 h 17"/>
                    <a:gd name="T16" fmla="*/ 12 w 17"/>
                    <a:gd name="T17" fmla="*/ 2 h 17"/>
                    <a:gd name="T18" fmla="*/ 16 w 17"/>
                    <a:gd name="T19" fmla="*/ 5 h 17"/>
                    <a:gd name="T20" fmla="*/ 12 w 17"/>
                    <a:gd name="T21" fmla="*/ 13 h 17"/>
                    <a:gd name="T22" fmla="*/ 9 w 17"/>
                    <a:gd name="T23" fmla="*/ 16 h 17"/>
                    <a:gd name="T24" fmla="*/ 6 w 17"/>
                    <a:gd name="T25" fmla="*/ 16 h 17"/>
                    <a:gd name="T26" fmla="*/ 3 w 17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3" y="16"/>
                      </a:move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3" y="2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2" y="2"/>
                      </a:lnTo>
                      <a:lnTo>
                        <a:pt x="16" y="5"/>
                      </a:lnTo>
                      <a:lnTo>
                        <a:pt x="12" y="13"/>
                      </a:lnTo>
                      <a:lnTo>
                        <a:pt x="9" y="16"/>
                      </a:lnTo>
                      <a:lnTo>
                        <a:pt x="6" y="16"/>
                      </a:lnTo>
                      <a:lnTo>
                        <a:pt x="3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1" name="Freeform 246"/>
                <p:cNvSpPr>
                  <a:spLocks/>
                </p:cNvSpPr>
                <p:nvPr/>
              </p:nvSpPr>
              <p:spPr bwMode="auto">
                <a:xfrm>
                  <a:off x="2674" y="3052"/>
                  <a:ext cx="15" cy="16"/>
                </a:xfrm>
                <a:custGeom>
                  <a:avLst/>
                  <a:gdLst>
                    <a:gd name="T0" fmla="*/ 12 w 17"/>
                    <a:gd name="T1" fmla="*/ 12 h 17"/>
                    <a:gd name="T2" fmla="*/ 16 w 17"/>
                    <a:gd name="T3" fmla="*/ 3 h 17"/>
                    <a:gd name="T4" fmla="*/ 12 w 17"/>
                    <a:gd name="T5" fmla="*/ 0 h 17"/>
                    <a:gd name="T6" fmla="*/ 9 w 17"/>
                    <a:gd name="T7" fmla="*/ 3 h 17"/>
                    <a:gd name="T8" fmla="*/ 3 w 17"/>
                    <a:gd name="T9" fmla="*/ 6 h 17"/>
                    <a:gd name="T10" fmla="*/ 0 w 17"/>
                    <a:gd name="T11" fmla="*/ 12 h 17"/>
                    <a:gd name="T12" fmla="*/ 3 w 17"/>
                    <a:gd name="T13" fmla="*/ 16 h 17"/>
                    <a:gd name="T14" fmla="*/ 6 w 17"/>
                    <a:gd name="T15" fmla="*/ 16 h 17"/>
                    <a:gd name="T16" fmla="*/ 9 w 17"/>
                    <a:gd name="T17" fmla="*/ 16 h 17"/>
                    <a:gd name="T18" fmla="*/ 12 w 17"/>
                    <a:gd name="T19" fmla="*/ 12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12" y="12"/>
                      </a:moveTo>
                      <a:lnTo>
                        <a:pt x="16" y="3"/>
                      </a:lnTo>
                      <a:lnTo>
                        <a:pt x="12" y="0"/>
                      </a:lnTo>
                      <a:lnTo>
                        <a:pt x="9" y="3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2" y="12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2" name="Freeform 247"/>
                <p:cNvSpPr>
                  <a:spLocks/>
                </p:cNvSpPr>
                <p:nvPr/>
              </p:nvSpPr>
              <p:spPr bwMode="auto">
                <a:xfrm>
                  <a:off x="2622" y="3021"/>
                  <a:ext cx="111" cy="67"/>
                </a:xfrm>
                <a:custGeom>
                  <a:avLst/>
                  <a:gdLst>
                    <a:gd name="T0" fmla="*/ 120 w 121"/>
                    <a:gd name="T1" fmla="*/ 14 h 71"/>
                    <a:gd name="T2" fmla="*/ 95 w 121"/>
                    <a:gd name="T3" fmla="*/ 0 h 71"/>
                    <a:gd name="T4" fmla="*/ 0 w 121"/>
                    <a:gd name="T5" fmla="*/ 55 h 71"/>
                    <a:gd name="T6" fmla="*/ 24 w 121"/>
                    <a:gd name="T7" fmla="*/ 70 h 71"/>
                    <a:gd name="T8" fmla="*/ 120 w 121"/>
                    <a:gd name="T9" fmla="*/ 14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71"/>
                    <a:gd name="T17" fmla="*/ 121 w 121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71">
                      <a:moveTo>
                        <a:pt x="120" y="14"/>
                      </a:moveTo>
                      <a:lnTo>
                        <a:pt x="95" y="0"/>
                      </a:lnTo>
                      <a:lnTo>
                        <a:pt x="0" y="55"/>
                      </a:lnTo>
                      <a:lnTo>
                        <a:pt x="24" y="70"/>
                      </a:lnTo>
                      <a:lnTo>
                        <a:pt x="120" y="1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3" name="Freeform 248"/>
                <p:cNvSpPr>
                  <a:spLocks/>
                </p:cNvSpPr>
                <p:nvPr/>
              </p:nvSpPr>
              <p:spPr bwMode="auto">
                <a:xfrm>
                  <a:off x="2644" y="3035"/>
                  <a:ext cx="89" cy="81"/>
                </a:xfrm>
                <a:custGeom>
                  <a:avLst/>
                  <a:gdLst>
                    <a:gd name="T0" fmla="*/ 96 w 97"/>
                    <a:gd name="T1" fmla="*/ 0 h 85"/>
                    <a:gd name="T2" fmla="*/ 0 w 97"/>
                    <a:gd name="T3" fmla="*/ 55 h 85"/>
                    <a:gd name="T4" fmla="*/ 0 w 97"/>
                    <a:gd name="T5" fmla="*/ 84 h 85"/>
                    <a:gd name="T6" fmla="*/ 96 w 97"/>
                    <a:gd name="T7" fmla="*/ 28 h 85"/>
                    <a:gd name="T8" fmla="*/ 96 w 97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85"/>
                    <a:gd name="T17" fmla="*/ 97 w 97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85">
                      <a:moveTo>
                        <a:pt x="96" y="0"/>
                      </a:moveTo>
                      <a:lnTo>
                        <a:pt x="0" y="55"/>
                      </a:lnTo>
                      <a:lnTo>
                        <a:pt x="0" y="84"/>
                      </a:lnTo>
                      <a:lnTo>
                        <a:pt x="96" y="28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4" name="Freeform 249"/>
                <p:cNvSpPr>
                  <a:spLocks/>
                </p:cNvSpPr>
                <p:nvPr/>
              </p:nvSpPr>
              <p:spPr bwMode="auto">
                <a:xfrm>
                  <a:off x="2504" y="3003"/>
                  <a:ext cx="24" cy="42"/>
                </a:xfrm>
                <a:custGeom>
                  <a:avLst/>
                  <a:gdLst>
                    <a:gd name="T0" fmla="*/ 25 w 26"/>
                    <a:gd name="T1" fmla="*/ 14 h 45"/>
                    <a:gd name="T2" fmla="*/ 0 w 26"/>
                    <a:gd name="T3" fmla="*/ 0 h 45"/>
                    <a:gd name="T4" fmla="*/ 0 w 26"/>
                    <a:gd name="T5" fmla="*/ 29 h 45"/>
                    <a:gd name="T6" fmla="*/ 25 w 26"/>
                    <a:gd name="T7" fmla="*/ 44 h 45"/>
                    <a:gd name="T8" fmla="*/ 25 w 26"/>
                    <a:gd name="T9" fmla="*/ 14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5"/>
                    <a:gd name="T17" fmla="*/ 26 w 26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5">
                      <a:moveTo>
                        <a:pt x="25" y="14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25" y="44"/>
                      </a:lnTo>
                      <a:lnTo>
                        <a:pt x="25" y="14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5" name="Freeform 250"/>
                <p:cNvSpPr>
                  <a:spLocks/>
                </p:cNvSpPr>
                <p:nvPr/>
              </p:nvSpPr>
              <p:spPr bwMode="auto">
                <a:xfrm>
                  <a:off x="2622" y="3073"/>
                  <a:ext cx="23" cy="43"/>
                </a:xfrm>
                <a:custGeom>
                  <a:avLst/>
                  <a:gdLst>
                    <a:gd name="T0" fmla="*/ 24 w 25"/>
                    <a:gd name="T1" fmla="*/ 14 h 45"/>
                    <a:gd name="T2" fmla="*/ 0 w 25"/>
                    <a:gd name="T3" fmla="*/ 0 h 45"/>
                    <a:gd name="T4" fmla="*/ 0 w 25"/>
                    <a:gd name="T5" fmla="*/ 29 h 45"/>
                    <a:gd name="T6" fmla="*/ 24 w 25"/>
                    <a:gd name="T7" fmla="*/ 44 h 45"/>
                    <a:gd name="T8" fmla="*/ 24 w 25"/>
                    <a:gd name="T9" fmla="*/ 14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45"/>
                    <a:gd name="T17" fmla="*/ 25 w 2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45">
                      <a:moveTo>
                        <a:pt x="24" y="14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24" y="44"/>
                      </a:lnTo>
                      <a:lnTo>
                        <a:pt x="24" y="14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6" name="Freeform 251"/>
                <p:cNvSpPr>
                  <a:spLocks/>
                </p:cNvSpPr>
                <p:nvPr/>
              </p:nvSpPr>
              <p:spPr bwMode="auto">
                <a:xfrm>
                  <a:off x="2527" y="2965"/>
                  <a:ext cx="88" cy="80"/>
                </a:xfrm>
                <a:custGeom>
                  <a:avLst/>
                  <a:gdLst>
                    <a:gd name="T0" fmla="*/ 94 w 96"/>
                    <a:gd name="T1" fmla="*/ 0 h 85"/>
                    <a:gd name="T2" fmla="*/ 0 w 96"/>
                    <a:gd name="T3" fmla="*/ 55 h 85"/>
                    <a:gd name="T4" fmla="*/ 0 w 96"/>
                    <a:gd name="T5" fmla="*/ 84 h 85"/>
                    <a:gd name="T6" fmla="*/ 95 w 96"/>
                    <a:gd name="T7" fmla="*/ 28 h 85"/>
                    <a:gd name="T8" fmla="*/ 94 w 96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85"/>
                    <a:gd name="T17" fmla="*/ 96 w 96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85">
                      <a:moveTo>
                        <a:pt x="94" y="0"/>
                      </a:moveTo>
                      <a:lnTo>
                        <a:pt x="0" y="55"/>
                      </a:lnTo>
                      <a:lnTo>
                        <a:pt x="0" y="84"/>
                      </a:lnTo>
                      <a:lnTo>
                        <a:pt x="95" y="28"/>
                      </a:lnTo>
                      <a:lnTo>
                        <a:pt x="94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grpSp>
              <p:nvGrpSpPr>
                <p:cNvPr id="107" name="Group 252"/>
                <p:cNvGrpSpPr>
                  <a:grpSpLocks/>
                </p:cNvGrpSpPr>
                <p:nvPr/>
              </p:nvGrpSpPr>
              <p:grpSpPr bwMode="auto">
                <a:xfrm>
                  <a:off x="2587" y="2873"/>
                  <a:ext cx="149" cy="130"/>
                  <a:chOff x="2587" y="2873"/>
                  <a:chExt cx="149" cy="130"/>
                </a:xfrm>
              </p:grpSpPr>
              <p:sp>
                <p:nvSpPr>
                  <p:cNvPr id="201" name="Line 2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2" y="2954"/>
                    <a:ext cx="0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202" name="Freeform 254"/>
                  <p:cNvSpPr>
                    <a:spLocks/>
                  </p:cNvSpPr>
                  <p:nvPr/>
                </p:nvSpPr>
                <p:spPr bwMode="auto">
                  <a:xfrm>
                    <a:off x="2658" y="2960"/>
                    <a:ext cx="16" cy="16"/>
                  </a:xfrm>
                  <a:custGeom>
                    <a:avLst/>
                    <a:gdLst>
                      <a:gd name="T0" fmla="*/ 9 w 17"/>
                      <a:gd name="T1" fmla="*/ 13 h 17"/>
                      <a:gd name="T2" fmla="*/ 16 w 17"/>
                      <a:gd name="T3" fmla="*/ 11 h 17"/>
                      <a:gd name="T4" fmla="*/ 16 w 17"/>
                      <a:gd name="T5" fmla="*/ 9 h 17"/>
                      <a:gd name="T6" fmla="*/ 16 w 17"/>
                      <a:gd name="T7" fmla="*/ 4 h 17"/>
                      <a:gd name="T8" fmla="*/ 12 w 17"/>
                      <a:gd name="T9" fmla="*/ 2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0 w 17"/>
                      <a:gd name="T15" fmla="*/ 2 h 17"/>
                      <a:gd name="T16" fmla="*/ 0 w 17"/>
                      <a:gd name="T17" fmla="*/ 4 h 17"/>
                      <a:gd name="T18" fmla="*/ 0 w 17"/>
                      <a:gd name="T19" fmla="*/ 9 h 17"/>
                      <a:gd name="T20" fmla="*/ 3 w 17"/>
                      <a:gd name="T21" fmla="*/ 11 h 17"/>
                      <a:gd name="T22" fmla="*/ 6 w 17"/>
                      <a:gd name="T23" fmla="*/ 13 h 17"/>
                      <a:gd name="T24" fmla="*/ 6 w 17"/>
                      <a:gd name="T25" fmla="*/ 16 h 17"/>
                      <a:gd name="T26" fmla="*/ 9 w 17"/>
                      <a:gd name="T27" fmla="*/ 13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9" y="13"/>
                        </a:moveTo>
                        <a:lnTo>
                          <a:pt x="16" y="11"/>
                        </a:lnTo>
                        <a:lnTo>
                          <a:pt x="16" y="9"/>
                        </a:lnTo>
                        <a:lnTo>
                          <a:pt x="16" y="4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9"/>
                        </a:lnTo>
                        <a:lnTo>
                          <a:pt x="3" y="11"/>
                        </a:lnTo>
                        <a:lnTo>
                          <a:pt x="6" y="13"/>
                        </a:lnTo>
                        <a:lnTo>
                          <a:pt x="6" y="16"/>
                        </a:lnTo>
                        <a:lnTo>
                          <a:pt x="9" y="13"/>
                        </a:lnTo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3" name="Freeform 255"/>
                  <p:cNvSpPr>
                    <a:spLocks/>
                  </p:cNvSpPr>
                  <p:nvPr/>
                </p:nvSpPr>
                <p:spPr bwMode="auto">
                  <a:xfrm>
                    <a:off x="2658" y="2961"/>
                    <a:ext cx="16" cy="16"/>
                  </a:xfrm>
                  <a:custGeom>
                    <a:avLst/>
                    <a:gdLst>
                      <a:gd name="T0" fmla="*/ 0 w 17"/>
                      <a:gd name="T1" fmla="*/ 8 h 17"/>
                      <a:gd name="T2" fmla="*/ 0 w 17"/>
                      <a:gd name="T3" fmla="*/ 2 h 17"/>
                      <a:gd name="T4" fmla="*/ 0 w 17"/>
                      <a:gd name="T5" fmla="*/ 0 h 17"/>
                      <a:gd name="T6" fmla="*/ 4 w 17"/>
                      <a:gd name="T7" fmla="*/ 0 h 17"/>
                      <a:gd name="T8" fmla="*/ 8 w 17"/>
                      <a:gd name="T9" fmla="*/ 0 h 17"/>
                      <a:gd name="T10" fmla="*/ 12 w 17"/>
                      <a:gd name="T11" fmla="*/ 5 h 17"/>
                      <a:gd name="T12" fmla="*/ 16 w 17"/>
                      <a:gd name="T13" fmla="*/ 10 h 17"/>
                      <a:gd name="T14" fmla="*/ 16 w 17"/>
                      <a:gd name="T15" fmla="*/ 13 h 17"/>
                      <a:gd name="T16" fmla="*/ 12 w 17"/>
                      <a:gd name="T17" fmla="*/ 13 h 17"/>
                      <a:gd name="T18" fmla="*/ 8 w 17"/>
                      <a:gd name="T19" fmla="*/ 16 h 17"/>
                      <a:gd name="T20" fmla="*/ 8 w 17"/>
                      <a:gd name="T21" fmla="*/ 13 h 17"/>
                      <a:gd name="T22" fmla="*/ 0 w 17"/>
                      <a:gd name="T23" fmla="*/ 8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0" y="8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2" y="5"/>
                        </a:lnTo>
                        <a:lnTo>
                          <a:pt x="16" y="10"/>
                        </a:lnTo>
                        <a:lnTo>
                          <a:pt x="16" y="13"/>
                        </a:lnTo>
                        <a:lnTo>
                          <a:pt x="12" y="13"/>
                        </a:lnTo>
                        <a:lnTo>
                          <a:pt x="8" y="16"/>
                        </a:lnTo>
                        <a:lnTo>
                          <a:pt x="8" y="13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4" name="Freeform 256"/>
                  <p:cNvSpPr>
                    <a:spLocks/>
                  </p:cNvSpPr>
                  <p:nvPr/>
                </p:nvSpPr>
                <p:spPr bwMode="auto">
                  <a:xfrm>
                    <a:off x="2668" y="2960"/>
                    <a:ext cx="16" cy="16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13 w 17"/>
                      <a:gd name="T3" fmla="*/ 13 h 17"/>
                      <a:gd name="T4" fmla="*/ 14 w 17"/>
                      <a:gd name="T5" fmla="*/ 12 h 17"/>
                      <a:gd name="T6" fmla="*/ 16 w 17"/>
                      <a:gd name="T7" fmla="*/ 12 h 17"/>
                      <a:gd name="T8" fmla="*/ 16 w 17"/>
                      <a:gd name="T9" fmla="*/ 10 h 17"/>
                      <a:gd name="T10" fmla="*/ 16 w 17"/>
                      <a:gd name="T11" fmla="*/ 8 h 17"/>
                      <a:gd name="T12" fmla="*/ 13 w 17"/>
                      <a:gd name="T13" fmla="*/ 3 h 17"/>
                      <a:gd name="T14" fmla="*/ 12 w 17"/>
                      <a:gd name="T15" fmla="*/ 2 h 17"/>
                      <a:gd name="T16" fmla="*/ 9 w 17"/>
                      <a:gd name="T17" fmla="*/ 0 h 17"/>
                      <a:gd name="T18" fmla="*/ 7 w 17"/>
                      <a:gd name="T19" fmla="*/ 0 h 17"/>
                      <a:gd name="T20" fmla="*/ 6 w 17"/>
                      <a:gd name="T21" fmla="*/ 0 h 17"/>
                      <a:gd name="T22" fmla="*/ 4 w 17"/>
                      <a:gd name="T23" fmla="*/ 0 h 17"/>
                      <a:gd name="T24" fmla="*/ 1 w 17"/>
                      <a:gd name="T25" fmla="*/ 1 h 17"/>
                      <a:gd name="T26" fmla="*/ 1 w 17"/>
                      <a:gd name="T27" fmla="*/ 2 h 17"/>
                      <a:gd name="T28" fmla="*/ 0 w 17"/>
                      <a:gd name="T29" fmla="*/ 3 h 17"/>
                      <a:gd name="T30" fmla="*/ 0 w 17"/>
                      <a:gd name="T31" fmla="*/ 5 h 17"/>
                      <a:gd name="T32" fmla="*/ 0 w 17"/>
                      <a:gd name="T33" fmla="*/ 8 h 17"/>
                      <a:gd name="T34" fmla="*/ 1 w 17"/>
                      <a:gd name="T35" fmla="*/ 11 h 17"/>
                      <a:gd name="T36" fmla="*/ 3 w 17"/>
                      <a:gd name="T37" fmla="*/ 13 h 17"/>
                      <a:gd name="T38" fmla="*/ 6 w 17"/>
                      <a:gd name="T39" fmla="*/ 14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9" y="16"/>
                        </a:moveTo>
                        <a:lnTo>
                          <a:pt x="13" y="13"/>
                        </a:lnTo>
                        <a:lnTo>
                          <a:pt x="14" y="12"/>
                        </a:lnTo>
                        <a:lnTo>
                          <a:pt x="16" y="12"/>
                        </a:lnTo>
                        <a:lnTo>
                          <a:pt x="16" y="10"/>
                        </a:lnTo>
                        <a:lnTo>
                          <a:pt x="16" y="8"/>
                        </a:lnTo>
                        <a:lnTo>
                          <a:pt x="13" y="3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1" y="11"/>
                        </a:lnTo>
                        <a:lnTo>
                          <a:pt x="3" y="13"/>
                        </a:lnTo>
                        <a:lnTo>
                          <a:pt x="6" y="14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5" name="Freeform 257"/>
                  <p:cNvSpPr>
                    <a:spLocks/>
                  </p:cNvSpPr>
                  <p:nvPr/>
                </p:nvSpPr>
                <p:spPr bwMode="auto">
                  <a:xfrm>
                    <a:off x="2668" y="2961"/>
                    <a:ext cx="16" cy="16"/>
                  </a:xfrm>
                  <a:custGeom>
                    <a:avLst/>
                    <a:gdLst>
                      <a:gd name="T0" fmla="*/ 1 w 17"/>
                      <a:gd name="T1" fmla="*/ 11 h 17"/>
                      <a:gd name="T2" fmla="*/ 0 w 17"/>
                      <a:gd name="T3" fmla="*/ 7 h 17"/>
                      <a:gd name="T4" fmla="*/ 0 w 17"/>
                      <a:gd name="T5" fmla="*/ 4 h 17"/>
                      <a:gd name="T6" fmla="*/ 0 w 17"/>
                      <a:gd name="T7" fmla="*/ 2 h 17"/>
                      <a:gd name="T8" fmla="*/ 1 w 17"/>
                      <a:gd name="T9" fmla="*/ 1 h 17"/>
                      <a:gd name="T10" fmla="*/ 4 w 17"/>
                      <a:gd name="T11" fmla="*/ 0 h 17"/>
                      <a:gd name="T12" fmla="*/ 8 w 17"/>
                      <a:gd name="T13" fmla="*/ 1 h 17"/>
                      <a:gd name="T14" fmla="*/ 11 w 17"/>
                      <a:gd name="T15" fmla="*/ 2 h 17"/>
                      <a:gd name="T16" fmla="*/ 12 w 17"/>
                      <a:gd name="T17" fmla="*/ 6 h 17"/>
                      <a:gd name="T18" fmla="*/ 16 w 17"/>
                      <a:gd name="T19" fmla="*/ 8 h 17"/>
                      <a:gd name="T20" fmla="*/ 16 w 17"/>
                      <a:gd name="T21" fmla="*/ 11 h 17"/>
                      <a:gd name="T22" fmla="*/ 16 w 17"/>
                      <a:gd name="T23" fmla="*/ 14 h 17"/>
                      <a:gd name="T24" fmla="*/ 14 w 17"/>
                      <a:gd name="T25" fmla="*/ 14 h 17"/>
                      <a:gd name="T26" fmla="*/ 12 w 17"/>
                      <a:gd name="T27" fmla="*/ 16 h 17"/>
                      <a:gd name="T28" fmla="*/ 11 w 17"/>
                      <a:gd name="T29" fmla="*/ 16 h 17"/>
                      <a:gd name="T30" fmla="*/ 8 w 17"/>
                      <a:gd name="T31" fmla="*/ 14 h 17"/>
                      <a:gd name="T32" fmla="*/ 4 w 17"/>
                      <a:gd name="T33" fmla="*/ 13 h 17"/>
                      <a:gd name="T34" fmla="*/ 1 w 17"/>
                      <a:gd name="T35" fmla="*/ 11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1" y="11"/>
                        </a:moveTo>
                        <a:lnTo>
                          <a:pt x="0" y="7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11" y="2"/>
                        </a:lnTo>
                        <a:lnTo>
                          <a:pt x="12" y="6"/>
                        </a:lnTo>
                        <a:lnTo>
                          <a:pt x="16" y="8"/>
                        </a:lnTo>
                        <a:lnTo>
                          <a:pt x="16" y="11"/>
                        </a:lnTo>
                        <a:lnTo>
                          <a:pt x="16" y="14"/>
                        </a:lnTo>
                        <a:lnTo>
                          <a:pt x="14" y="14"/>
                        </a:lnTo>
                        <a:lnTo>
                          <a:pt x="12" y="16"/>
                        </a:lnTo>
                        <a:lnTo>
                          <a:pt x="11" y="16"/>
                        </a:lnTo>
                        <a:lnTo>
                          <a:pt x="8" y="14"/>
                        </a:lnTo>
                        <a:lnTo>
                          <a:pt x="4" y="13"/>
                        </a:lnTo>
                        <a:lnTo>
                          <a:pt x="1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6" name="Freeform 258"/>
                  <p:cNvSpPr>
                    <a:spLocks/>
                  </p:cNvSpPr>
                  <p:nvPr/>
                </p:nvSpPr>
                <p:spPr bwMode="auto">
                  <a:xfrm>
                    <a:off x="2670" y="2963"/>
                    <a:ext cx="16" cy="16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0 w 17"/>
                      <a:gd name="T3" fmla="*/ 6 h 17"/>
                      <a:gd name="T4" fmla="*/ 0 w 17"/>
                      <a:gd name="T5" fmla="*/ 2 h 17"/>
                      <a:gd name="T6" fmla="*/ 3 w 17"/>
                      <a:gd name="T7" fmla="*/ 2 h 17"/>
                      <a:gd name="T8" fmla="*/ 6 w 17"/>
                      <a:gd name="T9" fmla="*/ 0 h 17"/>
                      <a:gd name="T10" fmla="*/ 6 w 17"/>
                      <a:gd name="T11" fmla="*/ 2 h 17"/>
                      <a:gd name="T12" fmla="*/ 16 w 17"/>
                      <a:gd name="T13" fmla="*/ 6 h 17"/>
                      <a:gd name="T14" fmla="*/ 16 w 17"/>
                      <a:gd name="T15" fmla="*/ 9 h 17"/>
                      <a:gd name="T16" fmla="*/ 16 w 17"/>
                      <a:gd name="T17" fmla="*/ 13 h 17"/>
                      <a:gd name="T18" fmla="*/ 16 w 17"/>
                      <a:gd name="T19" fmla="*/ 16 h 17"/>
                      <a:gd name="T20" fmla="*/ 12 w 17"/>
                      <a:gd name="T21" fmla="*/ 16 h 17"/>
                      <a:gd name="T22" fmla="*/ 9 w 17"/>
                      <a:gd name="T23" fmla="*/ 16 h 17"/>
                      <a:gd name="T24" fmla="*/ 3 w 17"/>
                      <a:gd name="T25" fmla="*/ 11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3" y="11"/>
                        </a:moveTo>
                        <a:lnTo>
                          <a:pt x="0" y="6"/>
                        </a:lnTo>
                        <a:lnTo>
                          <a:pt x="0" y="2"/>
                        </a:lnTo>
                        <a:lnTo>
                          <a:pt x="3" y="2"/>
                        </a:lnTo>
                        <a:lnTo>
                          <a:pt x="6" y="0"/>
                        </a:lnTo>
                        <a:lnTo>
                          <a:pt x="6" y="2"/>
                        </a:lnTo>
                        <a:lnTo>
                          <a:pt x="16" y="6"/>
                        </a:lnTo>
                        <a:lnTo>
                          <a:pt x="16" y="9"/>
                        </a:lnTo>
                        <a:lnTo>
                          <a:pt x="16" y="13"/>
                        </a:lnTo>
                        <a:lnTo>
                          <a:pt x="16" y="16"/>
                        </a:lnTo>
                        <a:lnTo>
                          <a:pt x="12" y="16"/>
                        </a:lnTo>
                        <a:lnTo>
                          <a:pt x="9" y="16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7" name="Freeform 259"/>
                  <p:cNvSpPr>
                    <a:spLocks/>
                  </p:cNvSpPr>
                  <p:nvPr/>
                </p:nvSpPr>
                <p:spPr bwMode="auto">
                  <a:xfrm>
                    <a:off x="2676" y="2965"/>
                    <a:ext cx="16" cy="17"/>
                  </a:xfrm>
                  <a:custGeom>
                    <a:avLst/>
                    <a:gdLst>
                      <a:gd name="T0" fmla="*/ 11 w 17"/>
                      <a:gd name="T1" fmla="*/ 16 h 17"/>
                      <a:gd name="T2" fmla="*/ 14 w 17"/>
                      <a:gd name="T3" fmla="*/ 13 h 17"/>
                      <a:gd name="T4" fmla="*/ 14 w 17"/>
                      <a:gd name="T5" fmla="*/ 12 h 17"/>
                      <a:gd name="T6" fmla="*/ 14 w 17"/>
                      <a:gd name="T7" fmla="*/ 11 h 17"/>
                      <a:gd name="T8" fmla="*/ 16 w 17"/>
                      <a:gd name="T9" fmla="*/ 10 h 17"/>
                      <a:gd name="T10" fmla="*/ 14 w 17"/>
                      <a:gd name="T11" fmla="*/ 6 h 17"/>
                      <a:gd name="T12" fmla="*/ 14 w 17"/>
                      <a:gd name="T13" fmla="*/ 3 h 17"/>
                      <a:gd name="T14" fmla="*/ 12 w 17"/>
                      <a:gd name="T15" fmla="*/ 1 h 17"/>
                      <a:gd name="T16" fmla="*/ 10 w 17"/>
                      <a:gd name="T17" fmla="*/ 0 h 17"/>
                      <a:gd name="T18" fmla="*/ 8 w 17"/>
                      <a:gd name="T19" fmla="*/ 0 h 17"/>
                      <a:gd name="T20" fmla="*/ 6 w 17"/>
                      <a:gd name="T21" fmla="*/ 0 h 17"/>
                      <a:gd name="T22" fmla="*/ 2 w 17"/>
                      <a:gd name="T23" fmla="*/ 1 h 17"/>
                      <a:gd name="T24" fmla="*/ 2 w 17"/>
                      <a:gd name="T25" fmla="*/ 2 h 17"/>
                      <a:gd name="T26" fmla="*/ 1 w 17"/>
                      <a:gd name="T27" fmla="*/ 3 h 17"/>
                      <a:gd name="T28" fmla="*/ 0 w 17"/>
                      <a:gd name="T29" fmla="*/ 5 h 17"/>
                      <a:gd name="T30" fmla="*/ 1 w 17"/>
                      <a:gd name="T31" fmla="*/ 8 h 17"/>
                      <a:gd name="T32" fmla="*/ 2 w 17"/>
                      <a:gd name="T33" fmla="*/ 10 h 17"/>
                      <a:gd name="T34" fmla="*/ 4 w 17"/>
                      <a:gd name="T35" fmla="*/ 13 h 17"/>
                      <a:gd name="T36" fmla="*/ 6 w 17"/>
                      <a:gd name="T37" fmla="*/ 14 h 17"/>
                      <a:gd name="T38" fmla="*/ 9 w 17"/>
                      <a:gd name="T39" fmla="*/ 16 h 17"/>
                      <a:gd name="T40" fmla="*/ 10 w 17"/>
                      <a:gd name="T41" fmla="*/ 16 h 17"/>
                      <a:gd name="T42" fmla="*/ 11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11" y="16"/>
                        </a:moveTo>
                        <a:lnTo>
                          <a:pt x="14" y="13"/>
                        </a:lnTo>
                        <a:lnTo>
                          <a:pt x="14" y="12"/>
                        </a:lnTo>
                        <a:lnTo>
                          <a:pt x="14" y="11"/>
                        </a:lnTo>
                        <a:lnTo>
                          <a:pt x="16" y="10"/>
                        </a:lnTo>
                        <a:lnTo>
                          <a:pt x="14" y="6"/>
                        </a:lnTo>
                        <a:lnTo>
                          <a:pt x="14" y="3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2" y="1"/>
                        </a:lnTo>
                        <a:lnTo>
                          <a:pt x="2" y="2"/>
                        </a:lnTo>
                        <a:lnTo>
                          <a:pt x="1" y="3"/>
                        </a:lnTo>
                        <a:lnTo>
                          <a:pt x="0" y="5"/>
                        </a:lnTo>
                        <a:lnTo>
                          <a:pt x="1" y="8"/>
                        </a:lnTo>
                        <a:lnTo>
                          <a:pt x="2" y="10"/>
                        </a:lnTo>
                        <a:lnTo>
                          <a:pt x="4" y="13"/>
                        </a:lnTo>
                        <a:lnTo>
                          <a:pt x="6" y="14"/>
                        </a:lnTo>
                        <a:lnTo>
                          <a:pt x="9" y="16"/>
                        </a:lnTo>
                        <a:lnTo>
                          <a:pt x="10" y="16"/>
                        </a:lnTo>
                        <a:lnTo>
                          <a:pt x="11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8" name="Freeform 260"/>
                  <p:cNvSpPr>
                    <a:spLocks/>
                  </p:cNvSpPr>
                  <p:nvPr/>
                </p:nvSpPr>
                <p:spPr bwMode="auto">
                  <a:xfrm>
                    <a:off x="2676" y="2966"/>
                    <a:ext cx="16" cy="17"/>
                  </a:xfrm>
                  <a:custGeom>
                    <a:avLst/>
                    <a:gdLst>
                      <a:gd name="T0" fmla="*/ 2 w 17"/>
                      <a:gd name="T1" fmla="*/ 9 h 17"/>
                      <a:gd name="T2" fmla="*/ 1 w 17"/>
                      <a:gd name="T3" fmla="*/ 7 h 17"/>
                      <a:gd name="T4" fmla="*/ 0 w 17"/>
                      <a:gd name="T5" fmla="*/ 4 h 17"/>
                      <a:gd name="T6" fmla="*/ 1 w 17"/>
                      <a:gd name="T7" fmla="*/ 2 h 17"/>
                      <a:gd name="T8" fmla="*/ 2 w 17"/>
                      <a:gd name="T9" fmla="*/ 1 h 17"/>
                      <a:gd name="T10" fmla="*/ 2 w 17"/>
                      <a:gd name="T11" fmla="*/ 0 h 17"/>
                      <a:gd name="T12" fmla="*/ 5 w 17"/>
                      <a:gd name="T13" fmla="*/ 0 h 17"/>
                      <a:gd name="T14" fmla="*/ 8 w 17"/>
                      <a:gd name="T15" fmla="*/ 1 h 17"/>
                      <a:gd name="T16" fmla="*/ 10 w 17"/>
                      <a:gd name="T17" fmla="*/ 2 h 17"/>
                      <a:gd name="T18" fmla="*/ 14 w 17"/>
                      <a:gd name="T19" fmla="*/ 6 h 17"/>
                      <a:gd name="T20" fmla="*/ 14 w 17"/>
                      <a:gd name="T21" fmla="*/ 8 h 17"/>
                      <a:gd name="T22" fmla="*/ 16 w 17"/>
                      <a:gd name="T23" fmla="*/ 11 h 17"/>
                      <a:gd name="T24" fmla="*/ 14 w 17"/>
                      <a:gd name="T25" fmla="*/ 14 h 17"/>
                      <a:gd name="T26" fmla="*/ 14 w 17"/>
                      <a:gd name="T27" fmla="*/ 16 h 17"/>
                      <a:gd name="T28" fmla="*/ 11 w 17"/>
                      <a:gd name="T29" fmla="*/ 16 h 17"/>
                      <a:gd name="T30" fmla="*/ 8 w 17"/>
                      <a:gd name="T31" fmla="*/ 14 h 17"/>
                      <a:gd name="T32" fmla="*/ 5 w 17"/>
                      <a:gd name="T33" fmla="*/ 13 h 17"/>
                      <a:gd name="T34" fmla="*/ 2 w 17"/>
                      <a:gd name="T35" fmla="*/ 9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2" y="9"/>
                        </a:moveTo>
                        <a:lnTo>
                          <a:pt x="1" y="7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8" y="1"/>
                        </a:lnTo>
                        <a:lnTo>
                          <a:pt x="10" y="2"/>
                        </a:lnTo>
                        <a:lnTo>
                          <a:pt x="14" y="6"/>
                        </a:lnTo>
                        <a:lnTo>
                          <a:pt x="14" y="8"/>
                        </a:lnTo>
                        <a:lnTo>
                          <a:pt x="16" y="11"/>
                        </a:lnTo>
                        <a:lnTo>
                          <a:pt x="14" y="14"/>
                        </a:lnTo>
                        <a:lnTo>
                          <a:pt x="14" y="16"/>
                        </a:lnTo>
                        <a:lnTo>
                          <a:pt x="11" y="16"/>
                        </a:lnTo>
                        <a:lnTo>
                          <a:pt x="8" y="14"/>
                        </a:lnTo>
                        <a:lnTo>
                          <a:pt x="5" y="13"/>
                        </a:lnTo>
                        <a:lnTo>
                          <a:pt x="2" y="9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09" name="Freeform 261"/>
                  <p:cNvSpPr>
                    <a:spLocks/>
                  </p:cNvSpPr>
                  <p:nvPr/>
                </p:nvSpPr>
                <p:spPr bwMode="auto">
                  <a:xfrm>
                    <a:off x="2679" y="2967"/>
                    <a:ext cx="16" cy="17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0 w 17"/>
                      <a:gd name="T3" fmla="*/ 6 h 17"/>
                      <a:gd name="T4" fmla="*/ 0 w 17"/>
                      <a:gd name="T5" fmla="*/ 4 h 17"/>
                      <a:gd name="T6" fmla="*/ 0 w 17"/>
                      <a:gd name="T7" fmla="*/ 2 h 17"/>
                      <a:gd name="T8" fmla="*/ 3 w 17"/>
                      <a:gd name="T9" fmla="*/ 2 h 17"/>
                      <a:gd name="T10" fmla="*/ 6 w 17"/>
                      <a:gd name="T11" fmla="*/ 0 h 17"/>
                      <a:gd name="T12" fmla="*/ 9 w 17"/>
                      <a:gd name="T13" fmla="*/ 2 h 17"/>
                      <a:gd name="T14" fmla="*/ 12 w 17"/>
                      <a:gd name="T15" fmla="*/ 4 h 17"/>
                      <a:gd name="T16" fmla="*/ 16 w 17"/>
                      <a:gd name="T17" fmla="*/ 9 h 17"/>
                      <a:gd name="T18" fmla="*/ 16 w 17"/>
                      <a:gd name="T19" fmla="*/ 11 h 17"/>
                      <a:gd name="T20" fmla="*/ 16 w 17"/>
                      <a:gd name="T21" fmla="*/ 13 h 17"/>
                      <a:gd name="T22" fmla="*/ 12 w 17"/>
                      <a:gd name="T23" fmla="*/ 16 h 17"/>
                      <a:gd name="T24" fmla="*/ 9 w 17"/>
                      <a:gd name="T25" fmla="*/ 16 h 17"/>
                      <a:gd name="T26" fmla="*/ 3 w 17"/>
                      <a:gd name="T27" fmla="*/ 11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3" y="11"/>
                        </a:move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3" y="2"/>
                        </a:lnTo>
                        <a:lnTo>
                          <a:pt x="6" y="0"/>
                        </a:lnTo>
                        <a:lnTo>
                          <a:pt x="9" y="2"/>
                        </a:lnTo>
                        <a:lnTo>
                          <a:pt x="12" y="4"/>
                        </a:lnTo>
                        <a:lnTo>
                          <a:pt x="16" y="9"/>
                        </a:lnTo>
                        <a:lnTo>
                          <a:pt x="16" y="11"/>
                        </a:lnTo>
                        <a:lnTo>
                          <a:pt x="16" y="13"/>
                        </a:lnTo>
                        <a:lnTo>
                          <a:pt x="12" y="16"/>
                        </a:lnTo>
                        <a:lnTo>
                          <a:pt x="9" y="16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0" name="Freeform 262"/>
                  <p:cNvSpPr>
                    <a:spLocks/>
                  </p:cNvSpPr>
                  <p:nvPr/>
                </p:nvSpPr>
                <p:spPr bwMode="auto">
                  <a:xfrm>
                    <a:off x="2664" y="2963"/>
                    <a:ext cx="15" cy="16"/>
                  </a:xfrm>
                  <a:custGeom>
                    <a:avLst/>
                    <a:gdLst>
                      <a:gd name="T0" fmla="*/ 11 w 17"/>
                      <a:gd name="T1" fmla="*/ 16 h 17"/>
                      <a:gd name="T2" fmla="*/ 14 w 17"/>
                      <a:gd name="T3" fmla="*/ 13 h 17"/>
                      <a:gd name="T4" fmla="*/ 16 w 17"/>
                      <a:gd name="T5" fmla="*/ 13 h 17"/>
                      <a:gd name="T6" fmla="*/ 16 w 17"/>
                      <a:gd name="T7" fmla="*/ 12 h 17"/>
                      <a:gd name="T8" fmla="*/ 16 w 17"/>
                      <a:gd name="T9" fmla="*/ 10 h 17"/>
                      <a:gd name="T10" fmla="*/ 16 w 17"/>
                      <a:gd name="T11" fmla="*/ 8 h 17"/>
                      <a:gd name="T12" fmla="*/ 14 w 17"/>
                      <a:gd name="T13" fmla="*/ 4 h 17"/>
                      <a:gd name="T14" fmla="*/ 12 w 17"/>
                      <a:gd name="T15" fmla="*/ 2 h 17"/>
                      <a:gd name="T16" fmla="*/ 11 w 17"/>
                      <a:gd name="T17" fmla="*/ 0 h 17"/>
                      <a:gd name="T18" fmla="*/ 8 w 17"/>
                      <a:gd name="T19" fmla="*/ 0 h 17"/>
                      <a:gd name="T20" fmla="*/ 7 w 17"/>
                      <a:gd name="T21" fmla="*/ 0 h 17"/>
                      <a:gd name="T22" fmla="*/ 6 w 17"/>
                      <a:gd name="T23" fmla="*/ 0 h 17"/>
                      <a:gd name="T24" fmla="*/ 2 w 17"/>
                      <a:gd name="T25" fmla="*/ 2 h 17"/>
                      <a:gd name="T26" fmla="*/ 1 w 17"/>
                      <a:gd name="T27" fmla="*/ 2 h 17"/>
                      <a:gd name="T28" fmla="*/ 0 w 17"/>
                      <a:gd name="T29" fmla="*/ 3 h 17"/>
                      <a:gd name="T30" fmla="*/ 0 w 17"/>
                      <a:gd name="T31" fmla="*/ 5 h 17"/>
                      <a:gd name="T32" fmla="*/ 0 w 17"/>
                      <a:gd name="T33" fmla="*/ 8 h 17"/>
                      <a:gd name="T34" fmla="*/ 2 w 17"/>
                      <a:gd name="T35" fmla="*/ 11 h 17"/>
                      <a:gd name="T36" fmla="*/ 4 w 17"/>
                      <a:gd name="T37" fmla="*/ 13 h 17"/>
                      <a:gd name="T38" fmla="*/ 7 w 17"/>
                      <a:gd name="T39" fmla="*/ 14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11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11" y="16"/>
                        </a:moveTo>
                        <a:lnTo>
                          <a:pt x="14" y="13"/>
                        </a:lnTo>
                        <a:lnTo>
                          <a:pt x="16" y="13"/>
                        </a:lnTo>
                        <a:lnTo>
                          <a:pt x="16" y="12"/>
                        </a:lnTo>
                        <a:lnTo>
                          <a:pt x="16" y="10"/>
                        </a:lnTo>
                        <a:lnTo>
                          <a:pt x="16" y="8"/>
                        </a:lnTo>
                        <a:lnTo>
                          <a:pt x="14" y="4"/>
                        </a:lnTo>
                        <a:lnTo>
                          <a:pt x="12" y="2"/>
                        </a:lnTo>
                        <a:lnTo>
                          <a:pt x="11" y="0"/>
                        </a:lnTo>
                        <a:lnTo>
                          <a:pt x="8" y="0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2" y="2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  <a:lnTo>
                          <a:pt x="11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1" name="Freeform 263"/>
                  <p:cNvSpPr>
                    <a:spLocks/>
                  </p:cNvSpPr>
                  <p:nvPr/>
                </p:nvSpPr>
                <p:spPr bwMode="auto">
                  <a:xfrm>
                    <a:off x="2664" y="2963"/>
                    <a:ext cx="15" cy="16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0 w 17"/>
                      <a:gd name="T3" fmla="*/ 7 h 17"/>
                      <a:gd name="T4" fmla="*/ 0 w 17"/>
                      <a:gd name="T5" fmla="*/ 4 h 17"/>
                      <a:gd name="T6" fmla="*/ 0 w 17"/>
                      <a:gd name="T7" fmla="*/ 2 h 17"/>
                      <a:gd name="T8" fmla="*/ 1 w 17"/>
                      <a:gd name="T9" fmla="*/ 1 h 17"/>
                      <a:gd name="T10" fmla="*/ 3 w 17"/>
                      <a:gd name="T11" fmla="*/ 1 h 17"/>
                      <a:gd name="T12" fmla="*/ 6 w 17"/>
                      <a:gd name="T13" fmla="*/ 0 h 17"/>
                      <a:gd name="T14" fmla="*/ 9 w 17"/>
                      <a:gd name="T15" fmla="*/ 1 h 17"/>
                      <a:gd name="T16" fmla="*/ 11 w 17"/>
                      <a:gd name="T17" fmla="*/ 3 h 17"/>
                      <a:gd name="T18" fmla="*/ 14 w 17"/>
                      <a:gd name="T19" fmla="*/ 6 h 17"/>
                      <a:gd name="T20" fmla="*/ 16 w 17"/>
                      <a:gd name="T21" fmla="*/ 8 h 17"/>
                      <a:gd name="T22" fmla="*/ 16 w 17"/>
                      <a:gd name="T23" fmla="*/ 11 h 17"/>
                      <a:gd name="T24" fmla="*/ 16 w 17"/>
                      <a:gd name="T25" fmla="*/ 14 h 17"/>
                      <a:gd name="T26" fmla="*/ 14 w 17"/>
                      <a:gd name="T27" fmla="*/ 16 h 17"/>
                      <a:gd name="T28" fmla="*/ 11 w 17"/>
                      <a:gd name="T29" fmla="*/ 16 h 17"/>
                      <a:gd name="T30" fmla="*/ 9 w 17"/>
                      <a:gd name="T31" fmla="*/ 14 h 17"/>
                      <a:gd name="T32" fmla="*/ 6 w 17"/>
                      <a:gd name="T33" fmla="*/ 13 h 17"/>
                      <a:gd name="T34" fmla="*/ 3 w 17"/>
                      <a:gd name="T35" fmla="*/ 11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3" y="11"/>
                        </a:moveTo>
                        <a:lnTo>
                          <a:pt x="0" y="7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3" y="1"/>
                        </a:lnTo>
                        <a:lnTo>
                          <a:pt x="6" y="0"/>
                        </a:lnTo>
                        <a:lnTo>
                          <a:pt x="9" y="1"/>
                        </a:lnTo>
                        <a:lnTo>
                          <a:pt x="11" y="3"/>
                        </a:lnTo>
                        <a:lnTo>
                          <a:pt x="14" y="6"/>
                        </a:lnTo>
                        <a:lnTo>
                          <a:pt x="16" y="8"/>
                        </a:lnTo>
                        <a:lnTo>
                          <a:pt x="16" y="11"/>
                        </a:lnTo>
                        <a:lnTo>
                          <a:pt x="16" y="14"/>
                        </a:lnTo>
                        <a:lnTo>
                          <a:pt x="14" y="16"/>
                        </a:lnTo>
                        <a:lnTo>
                          <a:pt x="11" y="16"/>
                        </a:lnTo>
                        <a:lnTo>
                          <a:pt x="9" y="14"/>
                        </a:lnTo>
                        <a:lnTo>
                          <a:pt x="6" y="13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2" name="Freeform 264"/>
                  <p:cNvSpPr>
                    <a:spLocks/>
                  </p:cNvSpPr>
                  <p:nvPr/>
                </p:nvSpPr>
                <p:spPr bwMode="auto">
                  <a:xfrm>
                    <a:off x="2673" y="2967"/>
                    <a:ext cx="15" cy="17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3 w 17"/>
                      <a:gd name="T3" fmla="*/ 13 h 17"/>
                      <a:gd name="T4" fmla="*/ 14 w 17"/>
                      <a:gd name="T5" fmla="*/ 12 h 17"/>
                      <a:gd name="T6" fmla="*/ 16 w 17"/>
                      <a:gd name="T7" fmla="*/ 10 h 17"/>
                      <a:gd name="T8" fmla="*/ 14 w 17"/>
                      <a:gd name="T9" fmla="*/ 6 h 17"/>
                      <a:gd name="T10" fmla="*/ 13 w 17"/>
                      <a:gd name="T11" fmla="*/ 3 h 17"/>
                      <a:gd name="T12" fmla="*/ 12 w 17"/>
                      <a:gd name="T13" fmla="*/ 2 h 17"/>
                      <a:gd name="T14" fmla="*/ 9 w 17"/>
                      <a:gd name="T15" fmla="*/ 0 h 17"/>
                      <a:gd name="T16" fmla="*/ 8 w 17"/>
                      <a:gd name="T17" fmla="*/ 0 h 17"/>
                      <a:gd name="T18" fmla="*/ 6 w 17"/>
                      <a:gd name="T19" fmla="*/ 0 h 17"/>
                      <a:gd name="T20" fmla="*/ 5 w 17"/>
                      <a:gd name="T21" fmla="*/ 0 h 17"/>
                      <a:gd name="T22" fmla="*/ 1 w 17"/>
                      <a:gd name="T23" fmla="*/ 1 h 17"/>
                      <a:gd name="T24" fmla="*/ 1 w 17"/>
                      <a:gd name="T25" fmla="*/ 2 h 17"/>
                      <a:gd name="T26" fmla="*/ 1 w 17"/>
                      <a:gd name="T27" fmla="*/ 3 h 17"/>
                      <a:gd name="T28" fmla="*/ 0 w 17"/>
                      <a:gd name="T29" fmla="*/ 5 h 17"/>
                      <a:gd name="T30" fmla="*/ 1 w 17"/>
                      <a:gd name="T31" fmla="*/ 8 h 17"/>
                      <a:gd name="T32" fmla="*/ 1 w 17"/>
                      <a:gd name="T33" fmla="*/ 11 h 17"/>
                      <a:gd name="T34" fmla="*/ 4 w 17"/>
                      <a:gd name="T35" fmla="*/ 13 h 17"/>
                      <a:gd name="T36" fmla="*/ 5 w 17"/>
                      <a:gd name="T37" fmla="*/ 14 h 17"/>
                      <a:gd name="T38" fmla="*/ 8 w 17"/>
                      <a:gd name="T39" fmla="*/ 16 h 17"/>
                      <a:gd name="T40" fmla="*/ 9 w 17"/>
                      <a:gd name="T41" fmla="*/ 16 h 17"/>
                      <a:gd name="T42" fmla="*/ 10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10" y="16"/>
                        </a:moveTo>
                        <a:lnTo>
                          <a:pt x="13" y="13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4" y="6"/>
                        </a:lnTo>
                        <a:lnTo>
                          <a:pt x="13" y="3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5" y="0"/>
                        </a:ln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3"/>
                        </a:lnTo>
                        <a:lnTo>
                          <a:pt x="0" y="5"/>
                        </a:lnTo>
                        <a:lnTo>
                          <a:pt x="1" y="8"/>
                        </a:lnTo>
                        <a:lnTo>
                          <a:pt x="1" y="11"/>
                        </a:lnTo>
                        <a:lnTo>
                          <a:pt x="4" y="13"/>
                        </a:lnTo>
                        <a:lnTo>
                          <a:pt x="5" y="14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3" name="Freeform 265"/>
                  <p:cNvSpPr>
                    <a:spLocks/>
                  </p:cNvSpPr>
                  <p:nvPr/>
                </p:nvSpPr>
                <p:spPr bwMode="auto">
                  <a:xfrm>
                    <a:off x="2673" y="2967"/>
                    <a:ext cx="15" cy="17"/>
                  </a:xfrm>
                  <a:custGeom>
                    <a:avLst/>
                    <a:gdLst>
                      <a:gd name="T0" fmla="*/ 1 w 17"/>
                      <a:gd name="T1" fmla="*/ 11 h 17"/>
                      <a:gd name="T2" fmla="*/ 1 w 17"/>
                      <a:gd name="T3" fmla="*/ 7 h 17"/>
                      <a:gd name="T4" fmla="*/ 0 w 17"/>
                      <a:gd name="T5" fmla="*/ 4 h 17"/>
                      <a:gd name="T6" fmla="*/ 1 w 17"/>
                      <a:gd name="T7" fmla="*/ 2 h 17"/>
                      <a:gd name="T8" fmla="*/ 1 w 17"/>
                      <a:gd name="T9" fmla="*/ 1 h 17"/>
                      <a:gd name="T10" fmla="*/ 5 w 17"/>
                      <a:gd name="T11" fmla="*/ 0 h 17"/>
                      <a:gd name="T12" fmla="*/ 7 w 17"/>
                      <a:gd name="T13" fmla="*/ 1 h 17"/>
                      <a:gd name="T14" fmla="*/ 10 w 17"/>
                      <a:gd name="T15" fmla="*/ 2 h 17"/>
                      <a:gd name="T16" fmla="*/ 13 w 17"/>
                      <a:gd name="T17" fmla="*/ 6 h 17"/>
                      <a:gd name="T18" fmla="*/ 14 w 17"/>
                      <a:gd name="T19" fmla="*/ 8 h 17"/>
                      <a:gd name="T20" fmla="*/ 16 w 17"/>
                      <a:gd name="T21" fmla="*/ 11 h 17"/>
                      <a:gd name="T22" fmla="*/ 14 w 17"/>
                      <a:gd name="T23" fmla="*/ 14 h 17"/>
                      <a:gd name="T24" fmla="*/ 13 w 17"/>
                      <a:gd name="T25" fmla="*/ 14 h 17"/>
                      <a:gd name="T26" fmla="*/ 13 w 17"/>
                      <a:gd name="T27" fmla="*/ 16 h 17"/>
                      <a:gd name="T28" fmla="*/ 10 w 17"/>
                      <a:gd name="T29" fmla="*/ 16 h 17"/>
                      <a:gd name="T30" fmla="*/ 7 w 17"/>
                      <a:gd name="T31" fmla="*/ 14 h 17"/>
                      <a:gd name="T32" fmla="*/ 5 w 17"/>
                      <a:gd name="T33" fmla="*/ 13 h 17"/>
                      <a:gd name="T34" fmla="*/ 1 w 17"/>
                      <a:gd name="T35" fmla="*/ 11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1" y="11"/>
                        </a:moveTo>
                        <a:lnTo>
                          <a:pt x="1" y="7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5" y="0"/>
                        </a:lnTo>
                        <a:lnTo>
                          <a:pt x="7" y="1"/>
                        </a:lnTo>
                        <a:lnTo>
                          <a:pt x="10" y="2"/>
                        </a:lnTo>
                        <a:lnTo>
                          <a:pt x="13" y="6"/>
                        </a:lnTo>
                        <a:lnTo>
                          <a:pt x="14" y="8"/>
                        </a:lnTo>
                        <a:lnTo>
                          <a:pt x="16" y="11"/>
                        </a:lnTo>
                        <a:lnTo>
                          <a:pt x="14" y="14"/>
                        </a:lnTo>
                        <a:lnTo>
                          <a:pt x="13" y="14"/>
                        </a:lnTo>
                        <a:lnTo>
                          <a:pt x="13" y="16"/>
                        </a:lnTo>
                        <a:lnTo>
                          <a:pt x="10" y="16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1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4" name="Freeform 266"/>
                  <p:cNvSpPr>
                    <a:spLocks/>
                  </p:cNvSpPr>
                  <p:nvPr/>
                </p:nvSpPr>
                <p:spPr bwMode="auto">
                  <a:xfrm>
                    <a:off x="2707" y="2986"/>
                    <a:ext cx="15" cy="17"/>
                  </a:xfrm>
                  <a:custGeom>
                    <a:avLst/>
                    <a:gdLst>
                      <a:gd name="T0" fmla="*/ 1 w 17"/>
                      <a:gd name="T1" fmla="*/ 9 h 17"/>
                      <a:gd name="T2" fmla="*/ 1 w 17"/>
                      <a:gd name="T3" fmla="*/ 6 h 17"/>
                      <a:gd name="T4" fmla="*/ 0 w 17"/>
                      <a:gd name="T5" fmla="*/ 3 h 17"/>
                      <a:gd name="T6" fmla="*/ 1 w 17"/>
                      <a:gd name="T7" fmla="*/ 1 h 17"/>
                      <a:gd name="T8" fmla="*/ 1 w 17"/>
                      <a:gd name="T9" fmla="*/ 0 h 17"/>
                      <a:gd name="T10" fmla="*/ 4 w 17"/>
                      <a:gd name="T11" fmla="*/ 0 h 17"/>
                      <a:gd name="T12" fmla="*/ 8 w 17"/>
                      <a:gd name="T13" fmla="*/ 0 h 17"/>
                      <a:gd name="T14" fmla="*/ 11 w 17"/>
                      <a:gd name="T15" fmla="*/ 1 h 17"/>
                      <a:gd name="T16" fmla="*/ 12 w 17"/>
                      <a:gd name="T17" fmla="*/ 4 h 17"/>
                      <a:gd name="T18" fmla="*/ 16 w 17"/>
                      <a:gd name="T19" fmla="*/ 8 h 17"/>
                      <a:gd name="T20" fmla="*/ 16 w 17"/>
                      <a:gd name="T21" fmla="*/ 11 h 17"/>
                      <a:gd name="T22" fmla="*/ 16 w 17"/>
                      <a:gd name="T23" fmla="*/ 13 h 17"/>
                      <a:gd name="T24" fmla="*/ 14 w 17"/>
                      <a:gd name="T25" fmla="*/ 13 h 17"/>
                      <a:gd name="T26" fmla="*/ 12 w 17"/>
                      <a:gd name="T27" fmla="*/ 14 h 17"/>
                      <a:gd name="T28" fmla="*/ 11 w 17"/>
                      <a:gd name="T29" fmla="*/ 16 h 17"/>
                      <a:gd name="T30" fmla="*/ 8 w 17"/>
                      <a:gd name="T31" fmla="*/ 14 h 17"/>
                      <a:gd name="T32" fmla="*/ 4 w 17"/>
                      <a:gd name="T33" fmla="*/ 13 h 17"/>
                      <a:gd name="T34" fmla="*/ 1 w 17"/>
                      <a:gd name="T35" fmla="*/ 9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1" y="9"/>
                        </a:moveTo>
                        <a:lnTo>
                          <a:pt x="1" y="6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1" y="1"/>
                        </a:lnTo>
                        <a:lnTo>
                          <a:pt x="12" y="4"/>
                        </a:lnTo>
                        <a:lnTo>
                          <a:pt x="16" y="8"/>
                        </a:lnTo>
                        <a:lnTo>
                          <a:pt x="16" y="11"/>
                        </a:lnTo>
                        <a:lnTo>
                          <a:pt x="16" y="13"/>
                        </a:lnTo>
                        <a:lnTo>
                          <a:pt x="14" y="13"/>
                        </a:lnTo>
                        <a:lnTo>
                          <a:pt x="12" y="14"/>
                        </a:lnTo>
                        <a:lnTo>
                          <a:pt x="11" y="16"/>
                        </a:lnTo>
                        <a:lnTo>
                          <a:pt x="8" y="14"/>
                        </a:lnTo>
                        <a:lnTo>
                          <a:pt x="4" y="13"/>
                        </a:lnTo>
                        <a:lnTo>
                          <a:pt x="1" y="9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5" name="Freeform 267"/>
                  <p:cNvSpPr>
                    <a:spLocks/>
                  </p:cNvSpPr>
                  <p:nvPr/>
                </p:nvSpPr>
                <p:spPr bwMode="auto">
                  <a:xfrm>
                    <a:off x="2675" y="2925"/>
                    <a:ext cx="24" cy="42"/>
                  </a:xfrm>
                  <a:custGeom>
                    <a:avLst/>
                    <a:gdLst>
                      <a:gd name="T0" fmla="*/ 0 w 27"/>
                      <a:gd name="T1" fmla="*/ 14 h 45"/>
                      <a:gd name="T2" fmla="*/ 26 w 27"/>
                      <a:gd name="T3" fmla="*/ 0 h 45"/>
                      <a:gd name="T4" fmla="*/ 26 w 27"/>
                      <a:gd name="T5" fmla="*/ 29 h 45"/>
                      <a:gd name="T6" fmla="*/ 0 w 27"/>
                      <a:gd name="T7" fmla="*/ 44 h 45"/>
                      <a:gd name="T8" fmla="*/ 0 w 27"/>
                      <a:gd name="T9" fmla="*/ 14 h 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45"/>
                      <a:gd name="T17" fmla="*/ 27 w 27"/>
                      <a:gd name="T18" fmla="*/ 45 h 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45">
                        <a:moveTo>
                          <a:pt x="0" y="14"/>
                        </a:moveTo>
                        <a:lnTo>
                          <a:pt x="26" y="0"/>
                        </a:lnTo>
                        <a:lnTo>
                          <a:pt x="26" y="29"/>
                        </a:lnTo>
                        <a:lnTo>
                          <a:pt x="0" y="44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6" name="Freeform 268"/>
                  <p:cNvSpPr>
                    <a:spLocks/>
                  </p:cNvSpPr>
                  <p:nvPr/>
                </p:nvSpPr>
                <p:spPr bwMode="auto">
                  <a:xfrm>
                    <a:off x="2600" y="2917"/>
                    <a:ext cx="16" cy="16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13 w 17"/>
                      <a:gd name="T3" fmla="*/ 13 h 17"/>
                      <a:gd name="T4" fmla="*/ 14 w 17"/>
                      <a:gd name="T5" fmla="*/ 12 h 17"/>
                      <a:gd name="T6" fmla="*/ 16 w 17"/>
                      <a:gd name="T7" fmla="*/ 12 h 17"/>
                      <a:gd name="T8" fmla="*/ 16 w 17"/>
                      <a:gd name="T9" fmla="*/ 9 h 17"/>
                      <a:gd name="T10" fmla="*/ 16 w 17"/>
                      <a:gd name="T11" fmla="*/ 7 h 17"/>
                      <a:gd name="T12" fmla="*/ 13 w 17"/>
                      <a:gd name="T13" fmla="*/ 5 h 17"/>
                      <a:gd name="T14" fmla="*/ 12 w 17"/>
                      <a:gd name="T15" fmla="*/ 2 h 17"/>
                      <a:gd name="T16" fmla="*/ 9 w 17"/>
                      <a:gd name="T17" fmla="*/ 1 h 17"/>
                      <a:gd name="T18" fmla="*/ 7 w 17"/>
                      <a:gd name="T19" fmla="*/ 0 h 17"/>
                      <a:gd name="T20" fmla="*/ 6 w 17"/>
                      <a:gd name="T21" fmla="*/ 0 h 17"/>
                      <a:gd name="T22" fmla="*/ 6 w 17"/>
                      <a:gd name="T23" fmla="*/ 1 h 17"/>
                      <a:gd name="T24" fmla="*/ 2 w 17"/>
                      <a:gd name="T25" fmla="*/ 2 h 17"/>
                      <a:gd name="T26" fmla="*/ 1 w 17"/>
                      <a:gd name="T27" fmla="*/ 3 h 17"/>
                      <a:gd name="T28" fmla="*/ 0 w 17"/>
                      <a:gd name="T29" fmla="*/ 4 h 17"/>
                      <a:gd name="T30" fmla="*/ 0 w 17"/>
                      <a:gd name="T31" fmla="*/ 5 h 17"/>
                      <a:gd name="T32" fmla="*/ 0 w 17"/>
                      <a:gd name="T33" fmla="*/ 8 h 17"/>
                      <a:gd name="T34" fmla="*/ 2 w 17"/>
                      <a:gd name="T35" fmla="*/ 11 h 17"/>
                      <a:gd name="T36" fmla="*/ 3 w 17"/>
                      <a:gd name="T37" fmla="*/ 13 h 17"/>
                      <a:gd name="T38" fmla="*/ 6 w 17"/>
                      <a:gd name="T39" fmla="*/ 16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9" y="16"/>
                        </a:moveTo>
                        <a:lnTo>
                          <a:pt x="13" y="13"/>
                        </a:lnTo>
                        <a:lnTo>
                          <a:pt x="14" y="12"/>
                        </a:lnTo>
                        <a:lnTo>
                          <a:pt x="16" y="12"/>
                        </a:lnTo>
                        <a:lnTo>
                          <a:pt x="16" y="9"/>
                        </a:lnTo>
                        <a:lnTo>
                          <a:pt x="16" y="7"/>
                        </a:lnTo>
                        <a:lnTo>
                          <a:pt x="13" y="5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2" y="2"/>
                        </a:lnTo>
                        <a:lnTo>
                          <a:pt x="1" y="3"/>
                        </a:lnTo>
                        <a:lnTo>
                          <a:pt x="0" y="4"/>
                        </a:ln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2" y="11"/>
                        </a:lnTo>
                        <a:lnTo>
                          <a:pt x="3" y="13"/>
                        </a:lnTo>
                        <a:lnTo>
                          <a:pt x="6" y="16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7" name="Freeform 269"/>
                  <p:cNvSpPr>
                    <a:spLocks/>
                  </p:cNvSpPr>
                  <p:nvPr/>
                </p:nvSpPr>
                <p:spPr bwMode="auto">
                  <a:xfrm>
                    <a:off x="2600" y="2920"/>
                    <a:ext cx="16" cy="16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0 w 17"/>
                      <a:gd name="T3" fmla="*/ 7 h 17"/>
                      <a:gd name="T4" fmla="*/ 0 w 17"/>
                      <a:gd name="T5" fmla="*/ 3 h 17"/>
                      <a:gd name="T6" fmla="*/ 0 w 17"/>
                      <a:gd name="T7" fmla="*/ 2 h 17"/>
                      <a:gd name="T8" fmla="*/ 1 w 17"/>
                      <a:gd name="T9" fmla="*/ 1 h 17"/>
                      <a:gd name="T10" fmla="*/ 3 w 17"/>
                      <a:gd name="T11" fmla="*/ 0 h 17"/>
                      <a:gd name="T12" fmla="*/ 4 w 17"/>
                      <a:gd name="T13" fmla="*/ 0 h 17"/>
                      <a:gd name="T14" fmla="*/ 8 w 17"/>
                      <a:gd name="T15" fmla="*/ 0 h 17"/>
                      <a:gd name="T16" fmla="*/ 11 w 17"/>
                      <a:gd name="T17" fmla="*/ 2 h 17"/>
                      <a:gd name="T18" fmla="*/ 12 w 17"/>
                      <a:gd name="T19" fmla="*/ 4 h 17"/>
                      <a:gd name="T20" fmla="*/ 14 w 17"/>
                      <a:gd name="T21" fmla="*/ 8 h 17"/>
                      <a:gd name="T22" fmla="*/ 16 w 17"/>
                      <a:gd name="T23" fmla="*/ 12 h 17"/>
                      <a:gd name="T24" fmla="*/ 14 w 17"/>
                      <a:gd name="T25" fmla="*/ 13 h 17"/>
                      <a:gd name="T26" fmla="*/ 14 w 17"/>
                      <a:gd name="T27" fmla="*/ 14 h 17"/>
                      <a:gd name="T28" fmla="*/ 12 w 17"/>
                      <a:gd name="T29" fmla="*/ 16 h 17"/>
                      <a:gd name="T30" fmla="*/ 11 w 17"/>
                      <a:gd name="T31" fmla="*/ 16 h 17"/>
                      <a:gd name="T32" fmla="*/ 8 w 17"/>
                      <a:gd name="T33" fmla="*/ 16 h 17"/>
                      <a:gd name="T34" fmla="*/ 4 w 17"/>
                      <a:gd name="T35" fmla="*/ 13 h 17"/>
                      <a:gd name="T36" fmla="*/ 3 w 17"/>
                      <a:gd name="T37" fmla="*/ 11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3" y="11"/>
                        </a:move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1" y="2"/>
                        </a:lnTo>
                        <a:lnTo>
                          <a:pt x="12" y="4"/>
                        </a:lnTo>
                        <a:lnTo>
                          <a:pt x="14" y="8"/>
                        </a:lnTo>
                        <a:lnTo>
                          <a:pt x="16" y="12"/>
                        </a:lnTo>
                        <a:lnTo>
                          <a:pt x="14" y="13"/>
                        </a:lnTo>
                        <a:lnTo>
                          <a:pt x="14" y="14"/>
                        </a:lnTo>
                        <a:lnTo>
                          <a:pt x="12" y="16"/>
                        </a:lnTo>
                        <a:lnTo>
                          <a:pt x="11" y="16"/>
                        </a:lnTo>
                        <a:lnTo>
                          <a:pt x="8" y="16"/>
                        </a:lnTo>
                        <a:lnTo>
                          <a:pt x="4" y="13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8" name="Freeform 270"/>
                  <p:cNvSpPr>
                    <a:spLocks/>
                  </p:cNvSpPr>
                  <p:nvPr/>
                </p:nvSpPr>
                <p:spPr bwMode="auto">
                  <a:xfrm>
                    <a:off x="2601" y="2922"/>
                    <a:ext cx="16" cy="16"/>
                  </a:xfrm>
                  <a:custGeom>
                    <a:avLst/>
                    <a:gdLst>
                      <a:gd name="T0" fmla="*/ 2 w 17"/>
                      <a:gd name="T1" fmla="*/ 11 h 17"/>
                      <a:gd name="T2" fmla="*/ 0 w 17"/>
                      <a:gd name="T3" fmla="*/ 9 h 17"/>
                      <a:gd name="T4" fmla="*/ 0 w 17"/>
                      <a:gd name="T5" fmla="*/ 4 h 17"/>
                      <a:gd name="T6" fmla="*/ 0 w 17"/>
                      <a:gd name="T7" fmla="*/ 2 h 17"/>
                      <a:gd name="T8" fmla="*/ 2 w 17"/>
                      <a:gd name="T9" fmla="*/ 0 h 17"/>
                      <a:gd name="T10" fmla="*/ 5 w 17"/>
                      <a:gd name="T11" fmla="*/ 0 h 17"/>
                      <a:gd name="T12" fmla="*/ 8 w 17"/>
                      <a:gd name="T13" fmla="*/ 0 h 17"/>
                      <a:gd name="T14" fmla="*/ 13 w 17"/>
                      <a:gd name="T15" fmla="*/ 6 h 17"/>
                      <a:gd name="T16" fmla="*/ 13 w 17"/>
                      <a:gd name="T17" fmla="*/ 9 h 17"/>
                      <a:gd name="T18" fmla="*/ 16 w 17"/>
                      <a:gd name="T19" fmla="*/ 11 h 17"/>
                      <a:gd name="T20" fmla="*/ 13 w 17"/>
                      <a:gd name="T21" fmla="*/ 13 h 17"/>
                      <a:gd name="T22" fmla="*/ 13 w 17"/>
                      <a:gd name="T23" fmla="*/ 16 h 17"/>
                      <a:gd name="T24" fmla="*/ 10 w 17"/>
                      <a:gd name="T25" fmla="*/ 16 h 17"/>
                      <a:gd name="T26" fmla="*/ 8 w 17"/>
                      <a:gd name="T27" fmla="*/ 16 h 17"/>
                      <a:gd name="T28" fmla="*/ 2 w 17"/>
                      <a:gd name="T29" fmla="*/ 11 h 1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7"/>
                      <a:gd name="T46" fmla="*/ 0 h 17"/>
                      <a:gd name="T47" fmla="*/ 17 w 17"/>
                      <a:gd name="T48" fmla="*/ 17 h 1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7" h="17">
                        <a:moveTo>
                          <a:pt x="2" y="11"/>
                        </a:move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8" y="0"/>
                        </a:lnTo>
                        <a:lnTo>
                          <a:pt x="13" y="6"/>
                        </a:lnTo>
                        <a:lnTo>
                          <a:pt x="13" y="9"/>
                        </a:lnTo>
                        <a:lnTo>
                          <a:pt x="16" y="11"/>
                        </a:lnTo>
                        <a:lnTo>
                          <a:pt x="13" y="13"/>
                        </a:lnTo>
                        <a:lnTo>
                          <a:pt x="13" y="16"/>
                        </a:lnTo>
                        <a:lnTo>
                          <a:pt x="10" y="16"/>
                        </a:lnTo>
                        <a:lnTo>
                          <a:pt x="8" y="16"/>
                        </a:lnTo>
                        <a:lnTo>
                          <a:pt x="2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19" name="Freeform 271"/>
                  <p:cNvSpPr>
                    <a:spLocks/>
                  </p:cNvSpPr>
                  <p:nvPr/>
                </p:nvSpPr>
                <p:spPr bwMode="auto">
                  <a:xfrm>
                    <a:off x="2608" y="2924"/>
                    <a:ext cx="15" cy="16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4 w 17"/>
                      <a:gd name="T3" fmla="*/ 13 h 17"/>
                      <a:gd name="T4" fmla="*/ 14 w 17"/>
                      <a:gd name="T5" fmla="*/ 12 h 17"/>
                      <a:gd name="T6" fmla="*/ 14 w 17"/>
                      <a:gd name="T7" fmla="*/ 11 h 17"/>
                      <a:gd name="T8" fmla="*/ 16 w 17"/>
                      <a:gd name="T9" fmla="*/ 9 h 17"/>
                      <a:gd name="T10" fmla="*/ 14 w 17"/>
                      <a:gd name="T11" fmla="*/ 7 h 17"/>
                      <a:gd name="T12" fmla="*/ 14 w 17"/>
                      <a:gd name="T13" fmla="*/ 5 h 17"/>
                      <a:gd name="T14" fmla="*/ 11 w 17"/>
                      <a:gd name="T15" fmla="*/ 2 h 17"/>
                      <a:gd name="T16" fmla="*/ 10 w 17"/>
                      <a:gd name="T17" fmla="*/ 1 h 17"/>
                      <a:gd name="T18" fmla="*/ 8 w 17"/>
                      <a:gd name="T19" fmla="*/ 0 h 17"/>
                      <a:gd name="T20" fmla="*/ 6 w 17"/>
                      <a:gd name="T21" fmla="*/ 0 h 17"/>
                      <a:gd name="T22" fmla="*/ 5 w 17"/>
                      <a:gd name="T23" fmla="*/ 0 h 17"/>
                      <a:gd name="T24" fmla="*/ 2 w 17"/>
                      <a:gd name="T25" fmla="*/ 2 h 17"/>
                      <a:gd name="T26" fmla="*/ 1 w 17"/>
                      <a:gd name="T27" fmla="*/ 3 h 17"/>
                      <a:gd name="T28" fmla="*/ 1 w 17"/>
                      <a:gd name="T29" fmla="*/ 4 h 17"/>
                      <a:gd name="T30" fmla="*/ 0 w 17"/>
                      <a:gd name="T31" fmla="*/ 5 h 17"/>
                      <a:gd name="T32" fmla="*/ 1 w 17"/>
                      <a:gd name="T33" fmla="*/ 8 h 17"/>
                      <a:gd name="T34" fmla="*/ 2 w 17"/>
                      <a:gd name="T35" fmla="*/ 11 h 17"/>
                      <a:gd name="T36" fmla="*/ 4 w 17"/>
                      <a:gd name="T37" fmla="*/ 13 h 17"/>
                      <a:gd name="T38" fmla="*/ 6 w 17"/>
                      <a:gd name="T39" fmla="*/ 16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10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10" y="16"/>
                        </a:moveTo>
                        <a:lnTo>
                          <a:pt x="14" y="13"/>
                        </a:lnTo>
                        <a:lnTo>
                          <a:pt x="14" y="12"/>
                        </a:lnTo>
                        <a:lnTo>
                          <a:pt x="14" y="11"/>
                        </a:lnTo>
                        <a:lnTo>
                          <a:pt x="16" y="9"/>
                        </a:lnTo>
                        <a:lnTo>
                          <a:pt x="14" y="7"/>
                        </a:lnTo>
                        <a:lnTo>
                          <a:pt x="14" y="5"/>
                        </a:lnTo>
                        <a:lnTo>
                          <a:pt x="11" y="2"/>
                        </a:lnTo>
                        <a:lnTo>
                          <a:pt x="10" y="1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1" y="3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1" y="8"/>
                        </a:ln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6" y="16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0" name="Freeform 272"/>
                  <p:cNvSpPr>
                    <a:spLocks/>
                  </p:cNvSpPr>
                  <p:nvPr/>
                </p:nvSpPr>
                <p:spPr bwMode="auto">
                  <a:xfrm>
                    <a:off x="2608" y="2925"/>
                    <a:ext cx="15" cy="16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1 w 17"/>
                      <a:gd name="T3" fmla="*/ 7 h 17"/>
                      <a:gd name="T4" fmla="*/ 0 w 17"/>
                      <a:gd name="T5" fmla="*/ 3 h 17"/>
                      <a:gd name="T6" fmla="*/ 1 w 17"/>
                      <a:gd name="T7" fmla="*/ 2 h 17"/>
                      <a:gd name="T8" fmla="*/ 1 w 17"/>
                      <a:gd name="T9" fmla="*/ 1 h 17"/>
                      <a:gd name="T10" fmla="*/ 3 w 17"/>
                      <a:gd name="T11" fmla="*/ 0 h 17"/>
                      <a:gd name="T12" fmla="*/ 6 w 17"/>
                      <a:gd name="T13" fmla="*/ 0 h 17"/>
                      <a:gd name="T14" fmla="*/ 9 w 17"/>
                      <a:gd name="T15" fmla="*/ 0 h 17"/>
                      <a:gd name="T16" fmla="*/ 11 w 17"/>
                      <a:gd name="T17" fmla="*/ 2 h 17"/>
                      <a:gd name="T18" fmla="*/ 14 w 17"/>
                      <a:gd name="T19" fmla="*/ 4 h 17"/>
                      <a:gd name="T20" fmla="*/ 16 w 17"/>
                      <a:gd name="T21" fmla="*/ 8 h 17"/>
                      <a:gd name="T22" fmla="*/ 16 w 17"/>
                      <a:gd name="T23" fmla="*/ 11 h 17"/>
                      <a:gd name="T24" fmla="*/ 16 w 17"/>
                      <a:gd name="T25" fmla="*/ 13 h 17"/>
                      <a:gd name="T26" fmla="*/ 16 w 17"/>
                      <a:gd name="T27" fmla="*/ 14 h 17"/>
                      <a:gd name="T28" fmla="*/ 14 w 17"/>
                      <a:gd name="T29" fmla="*/ 16 h 17"/>
                      <a:gd name="T30" fmla="*/ 11 w 17"/>
                      <a:gd name="T31" fmla="*/ 16 h 17"/>
                      <a:gd name="T32" fmla="*/ 9 w 17"/>
                      <a:gd name="T33" fmla="*/ 16 h 17"/>
                      <a:gd name="T34" fmla="*/ 6 w 17"/>
                      <a:gd name="T35" fmla="*/ 13 h 17"/>
                      <a:gd name="T36" fmla="*/ 3 w 17"/>
                      <a:gd name="T37" fmla="*/ 11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3" y="11"/>
                        </a:moveTo>
                        <a:lnTo>
                          <a:pt x="1" y="7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9" y="0"/>
                        </a:lnTo>
                        <a:lnTo>
                          <a:pt x="11" y="2"/>
                        </a:lnTo>
                        <a:lnTo>
                          <a:pt x="14" y="4"/>
                        </a:lnTo>
                        <a:lnTo>
                          <a:pt x="16" y="8"/>
                        </a:lnTo>
                        <a:lnTo>
                          <a:pt x="16" y="11"/>
                        </a:lnTo>
                        <a:lnTo>
                          <a:pt x="16" y="13"/>
                        </a:lnTo>
                        <a:lnTo>
                          <a:pt x="16" y="14"/>
                        </a:lnTo>
                        <a:lnTo>
                          <a:pt x="14" y="16"/>
                        </a:lnTo>
                        <a:lnTo>
                          <a:pt x="11" y="16"/>
                        </a:lnTo>
                        <a:lnTo>
                          <a:pt x="9" y="16"/>
                        </a:lnTo>
                        <a:lnTo>
                          <a:pt x="6" y="13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1" name="Freeform 273"/>
                  <p:cNvSpPr>
                    <a:spLocks/>
                  </p:cNvSpPr>
                  <p:nvPr/>
                </p:nvSpPr>
                <p:spPr bwMode="auto">
                  <a:xfrm>
                    <a:off x="2610" y="2927"/>
                    <a:ext cx="16" cy="16"/>
                  </a:xfrm>
                  <a:custGeom>
                    <a:avLst/>
                    <a:gdLst>
                      <a:gd name="T0" fmla="*/ 3 w 17"/>
                      <a:gd name="T1" fmla="*/ 10 h 17"/>
                      <a:gd name="T2" fmla="*/ 3 w 17"/>
                      <a:gd name="T3" fmla="*/ 8 h 17"/>
                      <a:gd name="T4" fmla="*/ 0 w 17"/>
                      <a:gd name="T5" fmla="*/ 5 h 17"/>
                      <a:gd name="T6" fmla="*/ 3 w 17"/>
                      <a:gd name="T7" fmla="*/ 2 h 17"/>
                      <a:gd name="T8" fmla="*/ 3 w 17"/>
                      <a:gd name="T9" fmla="*/ 0 h 17"/>
                      <a:gd name="T10" fmla="*/ 9 w 17"/>
                      <a:gd name="T11" fmla="*/ 0 h 17"/>
                      <a:gd name="T12" fmla="*/ 12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13 h 17"/>
                      <a:gd name="T18" fmla="*/ 16 w 17"/>
                      <a:gd name="T19" fmla="*/ 16 h 17"/>
                      <a:gd name="T20" fmla="*/ 12 w 17"/>
                      <a:gd name="T21" fmla="*/ 16 h 17"/>
                      <a:gd name="T22" fmla="*/ 9 w 17"/>
                      <a:gd name="T23" fmla="*/ 16 h 17"/>
                      <a:gd name="T24" fmla="*/ 3 w 17"/>
                      <a:gd name="T25" fmla="*/ 10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3" y="10"/>
                        </a:moveTo>
                        <a:lnTo>
                          <a:pt x="3" y="8"/>
                        </a:lnTo>
                        <a:lnTo>
                          <a:pt x="0" y="5"/>
                        </a:lnTo>
                        <a:lnTo>
                          <a:pt x="3" y="2"/>
                        </a:lnTo>
                        <a:lnTo>
                          <a:pt x="3" y="0"/>
                        </a:lnTo>
                        <a:lnTo>
                          <a:pt x="9" y="0"/>
                        </a:lnTo>
                        <a:lnTo>
                          <a:pt x="12" y="8"/>
                        </a:lnTo>
                        <a:lnTo>
                          <a:pt x="16" y="8"/>
                        </a:lnTo>
                        <a:lnTo>
                          <a:pt x="16" y="13"/>
                        </a:lnTo>
                        <a:lnTo>
                          <a:pt x="16" y="16"/>
                        </a:lnTo>
                        <a:lnTo>
                          <a:pt x="12" y="16"/>
                        </a:lnTo>
                        <a:lnTo>
                          <a:pt x="9" y="16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2" name="Freeform 274"/>
                  <p:cNvSpPr>
                    <a:spLocks/>
                  </p:cNvSpPr>
                  <p:nvPr/>
                </p:nvSpPr>
                <p:spPr bwMode="auto">
                  <a:xfrm>
                    <a:off x="2596" y="2920"/>
                    <a:ext cx="15" cy="16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13 w 17"/>
                      <a:gd name="T3" fmla="*/ 13 h 17"/>
                      <a:gd name="T4" fmla="*/ 14 w 17"/>
                      <a:gd name="T5" fmla="*/ 12 h 17"/>
                      <a:gd name="T6" fmla="*/ 16 w 17"/>
                      <a:gd name="T7" fmla="*/ 12 h 17"/>
                      <a:gd name="T8" fmla="*/ 16 w 17"/>
                      <a:gd name="T9" fmla="*/ 9 h 17"/>
                      <a:gd name="T10" fmla="*/ 16 w 17"/>
                      <a:gd name="T11" fmla="*/ 7 h 17"/>
                      <a:gd name="T12" fmla="*/ 13 w 17"/>
                      <a:gd name="T13" fmla="*/ 5 h 17"/>
                      <a:gd name="T14" fmla="*/ 12 w 17"/>
                      <a:gd name="T15" fmla="*/ 2 h 17"/>
                      <a:gd name="T16" fmla="*/ 8 w 17"/>
                      <a:gd name="T17" fmla="*/ 1 h 17"/>
                      <a:gd name="T18" fmla="*/ 7 w 17"/>
                      <a:gd name="T19" fmla="*/ 0 h 17"/>
                      <a:gd name="T20" fmla="*/ 6 w 17"/>
                      <a:gd name="T21" fmla="*/ 0 h 17"/>
                      <a:gd name="T22" fmla="*/ 4 w 17"/>
                      <a:gd name="T23" fmla="*/ 1 h 17"/>
                      <a:gd name="T24" fmla="*/ 1 w 17"/>
                      <a:gd name="T25" fmla="*/ 2 h 17"/>
                      <a:gd name="T26" fmla="*/ 0 w 17"/>
                      <a:gd name="T27" fmla="*/ 3 h 17"/>
                      <a:gd name="T28" fmla="*/ 0 w 17"/>
                      <a:gd name="T29" fmla="*/ 4 h 17"/>
                      <a:gd name="T30" fmla="*/ 0 w 17"/>
                      <a:gd name="T31" fmla="*/ 6 h 17"/>
                      <a:gd name="T32" fmla="*/ 0 w 17"/>
                      <a:gd name="T33" fmla="*/ 8 h 17"/>
                      <a:gd name="T34" fmla="*/ 1 w 17"/>
                      <a:gd name="T35" fmla="*/ 11 h 17"/>
                      <a:gd name="T36" fmla="*/ 3 w 17"/>
                      <a:gd name="T37" fmla="*/ 13 h 17"/>
                      <a:gd name="T38" fmla="*/ 4 w 17"/>
                      <a:gd name="T39" fmla="*/ 16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9" y="16"/>
                        </a:moveTo>
                        <a:lnTo>
                          <a:pt x="13" y="13"/>
                        </a:lnTo>
                        <a:lnTo>
                          <a:pt x="14" y="12"/>
                        </a:lnTo>
                        <a:lnTo>
                          <a:pt x="16" y="12"/>
                        </a:lnTo>
                        <a:lnTo>
                          <a:pt x="16" y="9"/>
                        </a:lnTo>
                        <a:lnTo>
                          <a:pt x="16" y="7"/>
                        </a:lnTo>
                        <a:lnTo>
                          <a:pt x="13" y="5"/>
                        </a:lnTo>
                        <a:lnTo>
                          <a:pt x="12" y="2"/>
                        </a:lnTo>
                        <a:lnTo>
                          <a:pt x="8" y="1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lnTo>
                          <a:pt x="4" y="1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0" y="8"/>
                        </a:lnTo>
                        <a:lnTo>
                          <a:pt x="1" y="11"/>
                        </a:lnTo>
                        <a:lnTo>
                          <a:pt x="3" y="13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3" name="Freeform 275"/>
                  <p:cNvSpPr>
                    <a:spLocks/>
                  </p:cNvSpPr>
                  <p:nvPr/>
                </p:nvSpPr>
                <p:spPr bwMode="auto">
                  <a:xfrm>
                    <a:off x="2596" y="2922"/>
                    <a:ext cx="15" cy="16"/>
                  </a:xfrm>
                  <a:custGeom>
                    <a:avLst/>
                    <a:gdLst>
                      <a:gd name="T0" fmla="*/ 1 w 17"/>
                      <a:gd name="T1" fmla="*/ 11 h 17"/>
                      <a:gd name="T2" fmla="*/ 0 w 17"/>
                      <a:gd name="T3" fmla="*/ 7 h 17"/>
                      <a:gd name="T4" fmla="*/ 0 w 17"/>
                      <a:gd name="T5" fmla="*/ 4 h 17"/>
                      <a:gd name="T6" fmla="*/ 0 w 17"/>
                      <a:gd name="T7" fmla="*/ 2 h 17"/>
                      <a:gd name="T8" fmla="*/ 0 w 17"/>
                      <a:gd name="T9" fmla="*/ 1 h 17"/>
                      <a:gd name="T10" fmla="*/ 1 w 17"/>
                      <a:gd name="T11" fmla="*/ 0 h 17"/>
                      <a:gd name="T12" fmla="*/ 4 w 17"/>
                      <a:gd name="T13" fmla="*/ 0 h 17"/>
                      <a:gd name="T14" fmla="*/ 6 w 17"/>
                      <a:gd name="T15" fmla="*/ 1 h 17"/>
                      <a:gd name="T16" fmla="*/ 11 w 17"/>
                      <a:gd name="T17" fmla="*/ 3 h 17"/>
                      <a:gd name="T18" fmla="*/ 12 w 17"/>
                      <a:gd name="T19" fmla="*/ 4 h 17"/>
                      <a:gd name="T20" fmla="*/ 14 w 17"/>
                      <a:gd name="T21" fmla="*/ 8 h 17"/>
                      <a:gd name="T22" fmla="*/ 16 w 17"/>
                      <a:gd name="T23" fmla="*/ 12 h 17"/>
                      <a:gd name="T24" fmla="*/ 14 w 17"/>
                      <a:gd name="T25" fmla="*/ 13 h 17"/>
                      <a:gd name="T26" fmla="*/ 14 w 17"/>
                      <a:gd name="T27" fmla="*/ 14 h 17"/>
                      <a:gd name="T28" fmla="*/ 12 w 17"/>
                      <a:gd name="T29" fmla="*/ 16 h 17"/>
                      <a:gd name="T30" fmla="*/ 11 w 17"/>
                      <a:gd name="T31" fmla="*/ 16 h 17"/>
                      <a:gd name="T32" fmla="*/ 6 w 17"/>
                      <a:gd name="T33" fmla="*/ 16 h 17"/>
                      <a:gd name="T34" fmla="*/ 4 w 17"/>
                      <a:gd name="T35" fmla="*/ 13 h 17"/>
                      <a:gd name="T36" fmla="*/ 1 w 17"/>
                      <a:gd name="T37" fmla="*/ 11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1" y="11"/>
                        </a:moveTo>
                        <a:lnTo>
                          <a:pt x="0" y="7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6" y="1"/>
                        </a:lnTo>
                        <a:lnTo>
                          <a:pt x="11" y="3"/>
                        </a:lnTo>
                        <a:lnTo>
                          <a:pt x="12" y="4"/>
                        </a:lnTo>
                        <a:lnTo>
                          <a:pt x="14" y="8"/>
                        </a:lnTo>
                        <a:lnTo>
                          <a:pt x="16" y="12"/>
                        </a:lnTo>
                        <a:lnTo>
                          <a:pt x="14" y="13"/>
                        </a:lnTo>
                        <a:lnTo>
                          <a:pt x="14" y="14"/>
                        </a:lnTo>
                        <a:lnTo>
                          <a:pt x="12" y="16"/>
                        </a:lnTo>
                        <a:lnTo>
                          <a:pt x="11" y="16"/>
                        </a:lnTo>
                        <a:lnTo>
                          <a:pt x="6" y="16"/>
                        </a:lnTo>
                        <a:lnTo>
                          <a:pt x="4" y="13"/>
                        </a:lnTo>
                        <a:lnTo>
                          <a:pt x="1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4" name="Freeform 276"/>
                  <p:cNvSpPr>
                    <a:spLocks/>
                  </p:cNvSpPr>
                  <p:nvPr/>
                </p:nvSpPr>
                <p:spPr bwMode="auto">
                  <a:xfrm>
                    <a:off x="2604" y="2926"/>
                    <a:ext cx="16" cy="16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3 w 17"/>
                      <a:gd name="T3" fmla="*/ 13 h 17"/>
                      <a:gd name="T4" fmla="*/ 13 w 17"/>
                      <a:gd name="T5" fmla="*/ 12 h 17"/>
                      <a:gd name="T6" fmla="*/ 14 w 17"/>
                      <a:gd name="T7" fmla="*/ 12 h 17"/>
                      <a:gd name="T8" fmla="*/ 16 w 17"/>
                      <a:gd name="T9" fmla="*/ 9 h 17"/>
                      <a:gd name="T10" fmla="*/ 14 w 17"/>
                      <a:gd name="T11" fmla="*/ 7 h 17"/>
                      <a:gd name="T12" fmla="*/ 13 w 17"/>
                      <a:gd name="T13" fmla="*/ 5 h 17"/>
                      <a:gd name="T14" fmla="*/ 11 w 17"/>
                      <a:gd name="T15" fmla="*/ 2 h 17"/>
                      <a:gd name="T16" fmla="*/ 10 w 17"/>
                      <a:gd name="T17" fmla="*/ 1 h 17"/>
                      <a:gd name="T18" fmla="*/ 6 w 17"/>
                      <a:gd name="T19" fmla="*/ 0 h 17"/>
                      <a:gd name="T20" fmla="*/ 5 w 17"/>
                      <a:gd name="T21" fmla="*/ 0 h 17"/>
                      <a:gd name="T22" fmla="*/ 5 w 17"/>
                      <a:gd name="T23" fmla="*/ 1 h 17"/>
                      <a:gd name="T24" fmla="*/ 2 w 17"/>
                      <a:gd name="T25" fmla="*/ 2 h 17"/>
                      <a:gd name="T26" fmla="*/ 1 w 17"/>
                      <a:gd name="T27" fmla="*/ 3 h 17"/>
                      <a:gd name="T28" fmla="*/ 1 w 17"/>
                      <a:gd name="T29" fmla="*/ 4 h 17"/>
                      <a:gd name="T30" fmla="*/ 0 w 17"/>
                      <a:gd name="T31" fmla="*/ 5 h 17"/>
                      <a:gd name="T32" fmla="*/ 1 w 17"/>
                      <a:gd name="T33" fmla="*/ 8 h 17"/>
                      <a:gd name="T34" fmla="*/ 2 w 17"/>
                      <a:gd name="T35" fmla="*/ 11 h 17"/>
                      <a:gd name="T36" fmla="*/ 3 w 17"/>
                      <a:gd name="T37" fmla="*/ 13 h 17"/>
                      <a:gd name="T38" fmla="*/ 5 w 17"/>
                      <a:gd name="T39" fmla="*/ 16 h 17"/>
                      <a:gd name="T40" fmla="*/ 8 w 17"/>
                      <a:gd name="T41" fmla="*/ 16 h 17"/>
                      <a:gd name="T42" fmla="*/ 9 w 17"/>
                      <a:gd name="T43" fmla="*/ 16 h 17"/>
                      <a:gd name="T44" fmla="*/ 10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10" y="16"/>
                        </a:move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6" y="9"/>
                        </a:lnTo>
                        <a:lnTo>
                          <a:pt x="14" y="7"/>
                        </a:lnTo>
                        <a:lnTo>
                          <a:pt x="13" y="5"/>
                        </a:lnTo>
                        <a:lnTo>
                          <a:pt x="11" y="2"/>
                        </a:lnTo>
                        <a:lnTo>
                          <a:pt x="10" y="1"/>
                        </a:lnTo>
                        <a:lnTo>
                          <a:pt x="6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1" y="3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1" y="8"/>
                        </a:lnTo>
                        <a:lnTo>
                          <a:pt x="2" y="11"/>
                        </a:lnTo>
                        <a:lnTo>
                          <a:pt x="3" y="13"/>
                        </a:lnTo>
                        <a:lnTo>
                          <a:pt x="5" y="16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5" name="Freeform 277"/>
                  <p:cNvSpPr>
                    <a:spLocks/>
                  </p:cNvSpPr>
                  <p:nvPr/>
                </p:nvSpPr>
                <p:spPr bwMode="auto">
                  <a:xfrm>
                    <a:off x="2604" y="2927"/>
                    <a:ext cx="16" cy="16"/>
                  </a:xfrm>
                  <a:custGeom>
                    <a:avLst/>
                    <a:gdLst>
                      <a:gd name="T0" fmla="*/ 3 w 17"/>
                      <a:gd name="T1" fmla="*/ 11 h 17"/>
                      <a:gd name="T2" fmla="*/ 1 w 17"/>
                      <a:gd name="T3" fmla="*/ 7 h 17"/>
                      <a:gd name="T4" fmla="*/ 0 w 17"/>
                      <a:gd name="T5" fmla="*/ 3 h 17"/>
                      <a:gd name="T6" fmla="*/ 1 w 17"/>
                      <a:gd name="T7" fmla="*/ 2 h 17"/>
                      <a:gd name="T8" fmla="*/ 1 w 17"/>
                      <a:gd name="T9" fmla="*/ 1 h 17"/>
                      <a:gd name="T10" fmla="*/ 3 w 17"/>
                      <a:gd name="T11" fmla="*/ 0 h 17"/>
                      <a:gd name="T12" fmla="*/ 4 w 17"/>
                      <a:gd name="T13" fmla="*/ 0 h 17"/>
                      <a:gd name="T14" fmla="*/ 8 w 17"/>
                      <a:gd name="T15" fmla="*/ 0 h 17"/>
                      <a:gd name="T16" fmla="*/ 11 w 17"/>
                      <a:gd name="T17" fmla="*/ 2 h 17"/>
                      <a:gd name="T18" fmla="*/ 14 w 17"/>
                      <a:gd name="T19" fmla="*/ 4 h 17"/>
                      <a:gd name="T20" fmla="*/ 16 w 17"/>
                      <a:gd name="T21" fmla="*/ 8 h 17"/>
                      <a:gd name="T22" fmla="*/ 16 w 17"/>
                      <a:gd name="T23" fmla="*/ 12 h 17"/>
                      <a:gd name="T24" fmla="*/ 16 w 17"/>
                      <a:gd name="T25" fmla="*/ 13 h 17"/>
                      <a:gd name="T26" fmla="*/ 14 w 17"/>
                      <a:gd name="T27" fmla="*/ 14 h 17"/>
                      <a:gd name="T28" fmla="*/ 14 w 17"/>
                      <a:gd name="T29" fmla="*/ 16 h 17"/>
                      <a:gd name="T30" fmla="*/ 11 w 17"/>
                      <a:gd name="T31" fmla="*/ 16 h 17"/>
                      <a:gd name="T32" fmla="*/ 8 w 17"/>
                      <a:gd name="T33" fmla="*/ 16 h 17"/>
                      <a:gd name="T34" fmla="*/ 4 w 17"/>
                      <a:gd name="T35" fmla="*/ 13 h 17"/>
                      <a:gd name="T36" fmla="*/ 3 w 17"/>
                      <a:gd name="T37" fmla="*/ 11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3" y="11"/>
                        </a:moveTo>
                        <a:lnTo>
                          <a:pt x="1" y="7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1" y="2"/>
                        </a:lnTo>
                        <a:lnTo>
                          <a:pt x="14" y="4"/>
                        </a:lnTo>
                        <a:lnTo>
                          <a:pt x="16" y="8"/>
                        </a:lnTo>
                        <a:lnTo>
                          <a:pt x="16" y="12"/>
                        </a:lnTo>
                        <a:lnTo>
                          <a:pt x="16" y="13"/>
                        </a:lnTo>
                        <a:lnTo>
                          <a:pt x="14" y="14"/>
                        </a:lnTo>
                        <a:lnTo>
                          <a:pt x="14" y="16"/>
                        </a:lnTo>
                        <a:lnTo>
                          <a:pt x="11" y="16"/>
                        </a:lnTo>
                        <a:lnTo>
                          <a:pt x="8" y="16"/>
                        </a:lnTo>
                        <a:lnTo>
                          <a:pt x="4" y="13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6" name="Freeform 278"/>
                  <p:cNvSpPr>
                    <a:spLocks/>
                  </p:cNvSpPr>
                  <p:nvPr/>
                </p:nvSpPr>
                <p:spPr bwMode="auto">
                  <a:xfrm>
                    <a:off x="2587" y="2873"/>
                    <a:ext cx="112" cy="67"/>
                  </a:xfrm>
                  <a:custGeom>
                    <a:avLst/>
                    <a:gdLst>
                      <a:gd name="T0" fmla="*/ 0 w 123"/>
                      <a:gd name="T1" fmla="*/ 13 h 70"/>
                      <a:gd name="T2" fmla="*/ 24 w 123"/>
                      <a:gd name="T3" fmla="*/ 0 h 70"/>
                      <a:gd name="T4" fmla="*/ 122 w 123"/>
                      <a:gd name="T5" fmla="*/ 54 h 70"/>
                      <a:gd name="T6" fmla="*/ 96 w 123"/>
                      <a:gd name="T7" fmla="*/ 69 h 70"/>
                      <a:gd name="T8" fmla="*/ 0 w 123"/>
                      <a:gd name="T9" fmla="*/ 13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3"/>
                      <a:gd name="T16" fmla="*/ 0 h 70"/>
                      <a:gd name="T17" fmla="*/ 123 w 1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3" h="70">
                        <a:moveTo>
                          <a:pt x="0" y="13"/>
                        </a:moveTo>
                        <a:lnTo>
                          <a:pt x="24" y="0"/>
                        </a:lnTo>
                        <a:lnTo>
                          <a:pt x="122" y="54"/>
                        </a:lnTo>
                        <a:lnTo>
                          <a:pt x="96" y="69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7" name="Freeform 279"/>
                  <p:cNvSpPr>
                    <a:spLocks/>
                  </p:cNvSpPr>
                  <p:nvPr/>
                </p:nvSpPr>
                <p:spPr bwMode="auto">
                  <a:xfrm>
                    <a:off x="2587" y="2885"/>
                    <a:ext cx="89" cy="82"/>
                  </a:xfrm>
                  <a:custGeom>
                    <a:avLst/>
                    <a:gdLst>
                      <a:gd name="T0" fmla="*/ 0 w 97"/>
                      <a:gd name="T1" fmla="*/ 0 h 87"/>
                      <a:gd name="T2" fmla="*/ 96 w 97"/>
                      <a:gd name="T3" fmla="*/ 57 h 87"/>
                      <a:gd name="T4" fmla="*/ 96 w 97"/>
                      <a:gd name="T5" fmla="*/ 86 h 87"/>
                      <a:gd name="T6" fmla="*/ 0 w 97"/>
                      <a:gd name="T7" fmla="*/ 28 h 87"/>
                      <a:gd name="T8" fmla="*/ 0 w 97"/>
                      <a:gd name="T9" fmla="*/ 0 h 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7"/>
                      <a:gd name="T16" fmla="*/ 0 h 87"/>
                      <a:gd name="T17" fmla="*/ 97 w 97"/>
                      <a:gd name="T18" fmla="*/ 87 h 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7" h="87">
                        <a:moveTo>
                          <a:pt x="0" y="0"/>
                        </a:moveTo>
                        <a:lnTo>
                          <a:pt x="96" y="57"/>
                        </a:lnTo>
                        <a:lnTo>
                          <a:pt x="96" y="86"/>
                        </a:lnTo>
                        <a:lnTo>
                          <a:pt x="0" y="2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8" name="Freeform 280"/>
                  <p:cNvSpPr>
                    <a:spLocks/>
                  </p:cNvSpPr>
                  <p:nvPr/>
                </p:nvSpPr>
                <p:spPr bwMode="auto">
                  <a:xfrm>
                    <a:off x="2720" y="2970"/>
                    <a:ext cx="16" cy="16"/>
                  </a:xfrm>
                  <a:custGeom>
                    <a:avLst/>
                    <a:gdLst>
                      <a:gd name="T0" fmla="*/ 4 w 17"/>
                      <a:gd name="T1" fmla="*/ 0 h 17"/>
                      <a:gd name="T2" fmla="*/ 16 w 17"/>
                      <a:gd name="T3" fmla="*/ 9 h 17"/>
                      <a:gd name="T4" fmla="*/ 12 w 17"/>
                      <a:gd name="T5" fmla="*/ 16 h 17"/>
                      <a:gd name="T6" fmla="*/ 0 w 17"/>
                      <a:gd name="T7" fmla="*/ 5 h 17"/>
                      <a:gd name="T8" fmla="*/ 4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4" y="0"/>
                        </a:moveTo>
                        <a:lnTo>
                          <a:pt x="16" y="9"/>
                        </a:lnTo>
                        <a:lnTo>
                          <a:pt x="12" y="16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934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29" name="Freeform 281"/>
                  <p:cNvSpPr>
                    <a:spLocks/>
                  </p:cNvSpPr>
                  <p:nvPr/>
                </p:nvSpPr>
                <p:spPr bwMode="auto">
                  <a:xfrm>
                    <a:off x="2682" y="2940"/>
                    <a:ext cx="33" cy="20"/>
                  </a:xfrm>
                  <a:custGeom>
                    <a:avLst/>
                    <a:gdLst>
                      <a:gd name="T0" fmla="*/ 23 w 36"/>
                      <a:gd name="T1" fmla="*/ 0 h 21"/>
                      <a:gd name="T2" fmla="*/ 35 w 36"/>
                      <a:gd name="T3" fmla="*/ 7 h 21"/>
                      <a:gd name="T4" fmla="*/ 12 w 36"/>
                      <a:gd name="T5" fmla="*/ 20 h 21"/>
                      <a:gd name="T6" fmla="*/ 0 w 36"/>
                      <a:gd name="T7" fmla="*/ 12 h 21"/>
                      <a:gd name="T8" fmla="*/ 23 w 36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21"/>
                      <a:gd name="T17" fmla="*/ 36 w 36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21">
                        <a:moveTo>
                          <a:pt x="23" y="0"/>
                        </a:moveTo>
                        <a:lnTo>
                          <a:pt x="35" y="7"/>
                        </a:lnTo>
                        <a:lnTo>
                          <a:pt x="12" y="20"/>
                        </a:lnTo>
                        <a:lnTo>
                          <a:pt x="0" y="12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C67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0" name="Freeform 282"/>
                  <p:cNvSpPr>
                    <a:spLocks/>
                  </p:cNvSpPr>
                  <p:nvPr/>
                </p:nvSpPr>
                <p:spPr bwMode="auto">
                  <a:xfrm>
                    <a:off x="2682" y="2952"/>
                    <a:ext cx="16" cy="32"/>
                  </a:xfrm>
                  <a:custGeom>
                    <a:avLst/>
                    <a:gdLst>
                      <a:gd name="T0" fmla="*/ 0 w 17"/>
                      <a:gd name="T1" fmla="*/ 26 h 33"/>
                      <a:gd name="T2" fmla="*/ 16 w 17"/>
                      <a:gd name="T3" fmla="*/ 32 h 33"/>
                      <a:gd name="T4" fmla="*/ 16 w 17"/>
                      <a:gd name="T5" fmla="*/ 7 h 33"/>
                      <a:gd name="T6" fmla="*/ 0 w 17"/>
                      <a:gd name="T7" fmla="*/ 0 h 33"/>
                      <a:gd name="T8" fmla="*/ 0 w 17"/>
                      <a:gd name="T9" fmla="*/ 26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33"/>
                      <a:gd name="T17" fmla="*/ 17 w 17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33">
                        <a:moveTo>
                          <a:pt x="0" y="26"/>
                        </a:moveTo>
                        <a:lnTo>
                          <a:pt x="16" y="32"/>
                        </a:lnTo>
                        <a:lnTo>
                          <a:pt x="16" y="7"/>
                        </a:lnTo>
                        <a:lnTo>
                          <a:pt x="0" y="0"/>
                        </a:lnTo>
                        <a:lnTo>
                          <a:pt x="0" y="26"/>
                        </a:lnTo>
                      </a:path>
                    </a:pathLst>
                  </a:custGeom>
                  <a:solidFill>
                    <a:srgbClr val="F901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1" name="Freeform 283"/>
                  <p:cNvSpPr>
                    <a:spLocks/>
                  </p:cNvSpPr>
                  <p:nvPr/>
                </p:nvSpPr>
                <p:spPr bwMode="auto">
                  <a:xfrm>
                    <a:off x="2693" y="2946"/>
                    <a:ext cx="22" cy="38"/>
                  </a:xfrm>
                  <a:custGeom>
                    <a:avLst/>
                    <a:gdLst>
                      <a:gd name="T0" fmla="*/ 23 w 24"/>
                      <a:gd name="T1" fmla="*/ 26 h 39"/>
                      <a:gd name="T2" fmla="*/ 0 w 24"/>
                      <a:gd name="T3" fmla="*/ 38 h 39"/>
                      <a:gd name="T4" fmla="*/ 0 w 24"/>
                      <a:gd name="T5" fmla="*/ 13 h 39"/>
                      <a:gd name="T6" fmla="*/ 23 w 24"/>
                      <a:gd name="T7" fmla="*/ 0 h 39"/>
                      <a:gd name="T8" fmla="*/ 23 w 24"/>
                      <a:gd name="T9" fmla="*/ 26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39"/>
                      <a:gd name="T17" fmla="*/ 24 w 24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39">
                        <a:moveTo>
                          <a:pt x="23" y="26"/>
                        </a:moveTo>
                        <a:lnTo>
                          <a:pt x="0" y="38"/>
                        </a:lnTo>
                        <a:lnTo>
                          <a:pt x="0" y="13"/>
                        </a:lnTo>
                        <a:lnTo>
                          <a:pt x="23" y="0"/>
                        </a:lnTo>
                        <a:lnTo>
                          <a:pt x="23" y="26"/>
                        </a:lnTo>
                      </a:path>
                    </a:pathLst>
                  </a:custGeom>
                  <a:solidFill>
                    <a:srgbClr val="99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2" name="Freeform 284"/>
                  <p:cNvSpPr>
                    <a:spLocks/>
                  </p:cNvSpPr>
                  <p:nvPr/>
                </p:nvSpPr>
                <p:spPr bwMode="auto">
                  <a:xfrm>
                    <a:off x="2695" y="2953"/>
                    <a:ext cx="25" cy="16"/>
                  </a:xfrm>
                  <a:custGeom>
                    <a:avLst/>
                    <a:gdLst>
                      <a:gd name="T0" fmla="*/ 18 w 27"/>
                      <a:gd name="T1" fmla="*/ 0 h 17"/>
                      <a:gd name="T2" fmla="*/ 26 w 27"/>
                      <a:gd name="T3" fmla="*/ 5 h 17"/>
                      <a:gd name="T4" fmla="*/ 21 w 27"/>
                      <a:gd name="T5" fmla="*/ 13 h 17"/>
                      <a:gd name="T6" fmla="*/ 9 w 27"/>
                      <a:gd name="T7" fmla="*/ 16 h 17"/>
                      <a:gd name="T8" fmla="*/ 0 w 27"/>
                      <a:gd name="T9" fmla="*/ 10 h 17"/>
                      <a:gd name="T10" fmla="*/ 18 w 2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"/>
                      <a:gd name="T19" fmla="*/ 0 h 17"/>
                      <a:gd name="T20" fmla="*/ 27 w 2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" h="17">
                        <a:moveTo>
                          <a:pt x="18" y="0"/>
                        </a:moveTo>
                        <a:lnTo>
                          <a:pt x="26" y="5"/>
                        </a:lnTo>
                        <a:lnTo>
                          <a:pt x="21" y="13"/>
                        </a:lnTo>
                        <a:lnTo>
                          <a:pt x="9" y="16"/>
                        </a:lnTo>
                        <a:lnTo>
                          <a:pt x="0" y="1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F934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3" name="Freeform 285"/>
                  <p:cNvSpPr>
                    <a:spLocks/>
                  </p:cNvSpPr>
                  <p:nvPr/>
                </p:nvSpPr>
                <p:spPr bwMode="auto">
                  <a:xfrm>
                    <a:off x="2695" y="2963"/>
                    <a:ext cx="15" cy="28"/>
                  </a:xfrm>
                  <a:custGeom>
                    <a:avLst/>
                    <a:gdLst>
                      <a:gd name="T0" fmla="*/ 0 w 17"/>
                      <a:gd name="T1" fmla="*/ 20 h 30"/>
                      <a:gd name="T2" fmla="*/ 15 w 17"/>
                      <a:gd name="T3" fmla="*/ 29 h 30"/>
                      <a:gd name="T4" fmla="*/ 16 w 17"/>
                      <a:gd name="T5" fmla="*/ 13 h 30"/>
                      <a:gd name="T6" fmla="*/ 12 w 17"/>
                      <a:gd name="T7" fmla="*/ 4 h 30"/>
                      <a:gd name="T8" fmla="*/ 0 w 17"/>
                      <a:gd name="T9" fmla="*/ 0 h 30"/>
                      <a:gd name="T10" fmla="*/ 0 w 17"/>
                      <a:gd name="T11" fmla="*/ 2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0"/>
                      <a:gd name="T20" fmla="*/ 17 w 17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0">
                        <a:moveTo>
                          <a:pt x="0" y="20"/>
                        </a:moveTo>
                        <a:lnTo>
                          <a:pt x="15" y="29"/>
                        </a:lnTo>
                        <a:lnTo>
                          <a:pt x="16" y="13"/>
                        </a:lnTo>
                        <a:lnTo>
                          <a:pt x="12" y="4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901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4" name="Freeform 286"/>
                  <p:cNvSpPr>
                    <a:spLocks/>
                  </p:cNvSpPr>
                  <p:nvPr/>
                </p:nvSpPr>
                <p:spPr bwMode="auto">
                  <a:xfrm>
                    <a:off x="2707" y="2975"/>
                    <a:ext cx="15" cy="21"/>
                  </a:xfrm>
                  <a:custGeom>
                    <a:avLst/>
                    <a:gdLst>
                      <a:gd name="T0" fmla="*/ 0 w 17"/>
                      <a:gd name="T1" fmla="*/ 15 h 22"/>
                      <a:gd name="T2" fmla="*/ 2 w 17"/>
                      <a:gd name="T3" fmla="*/ 10 h 22"/>
                      <a:gd name="T4" fmla="*/ 9 w 17"/>
                      <a:gd name="T5" fmla="*/ 12 h 22"/>
                      <a:gd name="T6" fmla="*/ 13 w 17"/>
                      <a:gd name="T7" fmla="*/ 21 h 22"/>
                      <a:gd name="T8" fmla="*/ 16 w 17"/>
                      <a:gd name="T9" fmla="*/ 20 h 22"/>
                      <a:gd name="T10" fmla="*/ 13 w 17"/>
                      <a:gd name="T11" fmla="*/ 8 h 22"/>
                      <a:gd name="T12" fmla="*/ 0 w 17"/>
                      <a:gd name="T13" fmla="*/ 0 h 22"/>
                      <a:gd name="T14" fmla="*/ 0 w 17"/>
                      <a:gd name="T15" fmla="*/ 15 h 2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22"/>
                      <a:gd name="T26" fmla="*/ 17 w 17"/>
                      <a:gd name="T27" fmla="*/ 22 h 2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22">
                        <a:moveTo>
                          <a:pt x="0" y="15"/>
                        </a:moveTo>
                        <a:lnTo>
                          <a:pt x="2" y="10"/>
                        </a:lnTo>
                        <a:lnTo>
                          <a:pt x="9" y="12"/>
                        </a:lnTo>
                        <a:lnTo>
                          <a:pt x="13" y="21"/>
                        </a:lnTo>
                        <a:lnTo>
                          <a:pt x="16" y="20"/>
                        </a:lnTo>
                        <a:lnTo>
                          <a:pt x="13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F901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5" name="Freeform 287"/>
                  <p:cNvSpPr>
                    <a:spLocks/>
                  </p:cNvSpPr>
                  <p:nvPr/>
                </p:nvSpPr>
                <p:spPr bwMode="auto">
                  <a:xfrm>
                    <a:off x="2720" y="2977"/>
                    <a:ext cx="16" cy="19"/>
                  </a:xfrm>
                  <a:custGeom>
                    <a:avLst/>
                    <a:gdLst>
                      <a:gd name="T0" fmla="*/ 16 w 17"/>
                      <a:gd name="T1" fmla="*/ 13 h 20"/>
                      <a:gd name="T2" fmla="*/ 2 w 17"/>
                      <a:gd name="T3" fmla="*/ 19 h 20"/>
                      <a:gd name="T4" fmla="*/ 0 w 17"/>
                      <a:gd name="T5" fmla="*/ 6 h 20"/>
                      <a:gd name="T6" fmla="*/ 9 w 17"/>
                      <a:gd name="T7" fmla="*/ 4 h 20"/>
                      <a:gd name="T8" fmla="*/ 14 w 17"/>
                      <a:gd name="T9" fmla="*/ 0 h 20"/>
                      <a:gd name="T10" fmla="*/ 16 w 17"/>
                      <a:gd name="T11" fmla="*/ 13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20"/>
                      <a:gd name="T20" fmla="*/ 17 w 17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20">
                        <a:moveTo>
                          <a:pt x="16" y="13"/>
                        </a:moveTo>
                        <a:lnTo>
                          <a:pt x="2" y="19"/>
                        </a:lnTo>
                        <a:lnTo>
                          <a:pt x="0" y="6"/>
                        </a:lnTo>
                        <a:lnTo>
                          <a:pt x="9" y="4"/>
                        </a:lnTo>
                        <a:lnTo>
                          <a:pt x="14" y="0"/>
                        </a:lnTo>
                        <a:lnTo>
                          <a:pt x="16" y="13"/>
                        </a:lnTo>
                      </a:path>
                    </a:pathLst>
                  </a:custGeom>
                  <a:solidFill>
                    <a:srgbClr val="99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6" name="Freeform 288"/>
                  <p:cNvSpPr>
                    <a:spLocks/>
                  </p:cNvSpPr>
                  <p:nvPr/>
                </p:nvSpPr>
                <p:spPr bwMode="auto">
                  <a:xfrm>
                    <a:off x="2696" y="2965"/>
                    <a:ext cx="15" cy="17"/>
                  </a:xfrm>
                  <a:custGeom>
                    <a:avLst/>
                    <a:gdLst>
                      <a:gd name="T0" fmla="*/ 0 w 17"/>
                      <a:gd name="T1" fmla="*/ 9 h 17"/>
                      <a:gd name="T2" fmla="*/ 16 w 17"/>
                      <a:gd name="T3" fmla="*/ 16 h 17"/>
                      <a:gd name="T4" fmla="*/ 11 w 17"/>
                      <a:gd name="T5" fmla="*/ 4 h 17"/>
                      <a:gd name="T6" fmla="*/ 0 w 17"/>
                      <a:gd name="T7" fmla="*/ 0 h 17"/>
                      <a:gd name="T8" fmla="*/ 0 w 17"/>
                      <a:gd name="T9" fmla="*/ 9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9"/>
                        </a:moveTo>
                        <a:lnTo>
                          <a:pt x="16" y="16"/>
                        </a:lnTo>
                        <a:lnTo>
                          <a:pt x="11" y="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rgbClr val="CEE1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7" name="Freeform 289"/>
                  <p:cNvSpPr>
                    <a:spLocks/>
                  </p:cNvSpPr>
                  <p:nvPr/>
                </p:nvSpPr>
                <p:spPr bwMode="auto">
                  <a:xfrm>
                    <a:off x="2707" y="2973"/>
                    <a:ext cx="22" cy="16"/>
                  </a:xfrm>
                  <a:custGeom>
                    <a:avLst/>
                    <a:gdLst>
                      <a:gd name="T0" fmla="*/ 23 w 24"/>
                      <a:gd name="T1" fmla="*/ 12 h 17"/>
                      <a:gd name="T2" fmla="*/ 14 w 24"/>
                      <a:gd name="T3" fmla="*/ 16 h 17"/>
                      <a:gd name="T4" fmla="*/ 0 w 24"/>
                      <a:gd name="T5" fmla="*/ 3 h 17"/>
                      <a:gd name="T6" fmla="*/ 13 w 24"/>
                      <a:gd name="T7" fmla="*/ 0 h 17"/>
                      <a:gd name="T8" fmla="*/ 23 w 24"/>
                      <a:gd name="T9" fmla="*/ 12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17"/>
                      <a:gd name="T17" fmla="*/ 24 w 24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17">
                        <a:moveTo>
                          <a:pt x="23" y="12"/>
                        </a:moveTo>
                        <a:lnTo>
                          <a:pt x="14" y="16"/>
                        </a:lnTo>
                        <a:lnTo>
                          <a:pt x="0" y="3"/>
                        </a:lnTo>
                        <a:lnTo>
                          <a:pt x="13" y="0"/>
                        </a:lnTo>
                        <a:lnTo>
                          <a:pt x="23" y="12"/>
                        </a:lnTo>
                      </a:path>
                    </a:pathLst>
                  </a:custGeom>
                  <a:solidFill>
                    <a:srgbClr val="F934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8" name="Freeform 290"/>
                  <p:cNvSpPr>
                    <a:spLocks/>
                  </p:cNvSpPr>
                  <p:nvPr/>
                </p:nvSpPr>
                <p:spPr bwMode="auto">
                  <a:xfrm>
                    <a:off x="2719" y="2966"/>
                    <a:ext cx="15" cy="17"/>
                  </a:xfrm>
                  <a:custGeom>
                    <a:avLst/>
                    <a:gdLst>
                      <a:gd name="T0" fmla="*/ 0 w 17"/>
                      <a:gd name="T1" fmla="*/ 7 h 17"/>
                      <a:gd name="T2" fmla="*/ 3 w 17"/>
                      <a:gd name="T3" fmla="*/ 0 h 17"/>
                      <a:gd name="T4" fmla="*/ 16 w 17"/>
                      <a:gd name="T5" fmla="*/ 12 h 17"/>
                      <a:gd name="T6" fmla="*/ 11 w 17"/>
                      <a:gd name="T7" fmla="*/ 16 h 17"/>
                      <a:gd name="T8" fmla="*/ 0 w 17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7"/>
                        </a:moveTo>
                        <a:lnTo>
                          <a:pt x="3" y="0"/>
                        </a:lnTo>
                        <a:lnTo>
                          <a:pt x="16" y="12"/>
                        </a:lnTo>
                        <a:lnTo>
                          <a:pt x="11" y="16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F901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  <p:sp>
                <p:nvSpPr>
                  <p:cNvPr id="239" name="Freeform 291"/>
                  <p:cNvSpPr>
                    <a:spLocks/>
                  </p:cNvSpPr>
                  <p:nvPr/>
                </p:nvSpPr>
                <p:spPr bwMode="auto">
                  <a:xfrm>
                    <a:off x="2704" y="2961"/>
                    <a:ext cx="21" cy="18"/>
                  </a:xfrm>
                  <a:custGeom>
                    <a:avLst/>
                    <a:gdLst>
                      <a:gd name="T0" fmla="*/ 22 w 23"/>
                      <a:gd name="T1" fmla="*/ 13 h 19"/>
                      <a:gd name="T2" fmla="*/ 4 w 23"/>
                      <a:gd name="T3" fmla="*/ 18 h 19"/>
                      <a:gd name="T4" fmla="*/ 0 w 23"/>
                      <a:gd name="T5" fmla="*/ 4 h 19"/>
                      <a:gd name="T6" fmla="*/ 16 w 23"/>
                      <a:gd name="T7" fmla="*/ 0 h 19"/>
                      <a:gd name="T8" fmla="*/ 22 w 23"/>
                      <a:gd name="T9" fmla="*/ 13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19"/>
                      <a:gd name="T17" fmla="*/ 23 w 23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19">
                        <a:moveTo>
                          <a:pt x="22" y="13"/>
                        </a:moveTo>
                        <a:lnTo>
                          <a:pt x="4" y="18"/>
                        </a:lnTo>
                        <a:lnTo>
                          <a:pt x="0" y="4"/>
                        </a:lnTo>
                        <a:lnTo>
                          <a:pt x="16" y="0"/>
                        </a:lnTo>
                        <a:lnTo>
                          <a:pt x="22" y="13"/>
                        </a:lnTo>
                      </a:path>
                    </a:pathLst>
                  </a:custGeom>
                  <a:solidFill>
                    <a:srgbClr val="9DB9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108" name="Freeform 292"/>
                <p:cNvSpPr>
                  <a:spLocks/>
                </p:cNvSpPr>
                <p:nvPr/>
              </p:nvSpPr>
              <p:spPr bwMode="auto">
                <a:xfrm>
                  <a:off x="2582" y="2997"/>
                  <a:ext cx="112" cy="67"/>
                </a:xfrm>
                <a:custGeom>
                  <a:avLst/>
                  <a:gdLst>
                    <a:gd name="T0" fmla="*/ 121 w 122"/>
                    <a:gd name="T1" fmla="*/ 14 h 71"/>
                    <a:gd name="T2" fmla="*/ 96 w 122"/>
                    <a:gd name="T3" fmla="*/ 0 h 71"/>
                    <a:gd name="T4" fmla="*/ 0 w 122"/>
                    <a:gd name="T5" fmla="*/ 56 h 71"/>
                    <a:gd name="T6" fmla="*/ 25 w 122"/>
                    <a:gd name="T7" fmla="*/ 70 h 71"/>
                    <a:gd name="T8" fmla="*/ 121 w 122"/>
                    <a:gd name="T9" fmla="*/ 14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2"/>
                    <a:gd name="T16" fmla="*/ 0 h 71"/>
                    <a:gd name="T17" fmla="*/ 122 w 122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2" h="71">
                      <a:moveTo>
                        <a:pt x="121" y="14"/>
                      </a:moveTo>
                      <a:lnTo>
                        <a:pt x="96" y="0"/>
                      </a:lnTo>
                      <a:lnTo>
                        <a:pt x="0" y="56"/>
                      </a:lnTo>
                      <a:lnTo>
                        <a:pt x="25" y="70"/>
                      </a:lnTo>
                      <a:lnTo>
                        <a:pt x="121" y="1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09" name="Freeform 293"/>
                <p:cNvSpPr>
                  <a:spLocks/>
                </p:cNvSpPr>
                <p:nvPr/>
              </p:nvSpPr>
              <p:spPr bwMode="auto">
                <a:xfrm>
                  <a:off x="2504" y="2950"/>
                  <a:ext cx="111" cy="68"/>
                </a:xfrm>
                <a:custGeom>
                  <a:avLst/>
                  <a:gdLst>
                    <a:gd name="T0" fmla="*/ 120 w 121"/>
                    <a:gd name="T1" fmla="*/ 14 h 71"/>
                    <a:gd name="T2" fmla="*/ 95 w 121"/>
                    <a:gd name="T3" fmla="*/ 0 h 71"/>
                    <a:gd name="T4" fmla="*/ 0 w 121"/>
                    <a:gd name="T5" fmla="*/ 55 h 71"/>
                    <a:gd name="T6" fmla="*/ 24 w 121"/>
                    <a:gd name="T7" fmla="*/ 70 h 71"/>
                    <a:gd name="T8" fmla="*/ 120 w 121"/>
                    <a:gd name="T9" fmla="*/ 14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71"/>
                    <a:gd name="T17" fmla="*/ 121 w 121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71">
                      <a:moveTo>
                        <a:pt x="120" y="14"/>
                      </a:moveTo>
                      <a:lnTo>
                        <a:pt x="95" y="0"/>
                      </a:lnTo>
                      <a:lnTo>
                        <a:pt x="0" y="55"/>
                      </a:lnTo>
                      <a:lnTo>
                        <a:pt x="24" y="70"/>
                      </a:lnTo>
                      <a:lnTo>
                        <a:pt x="120" y="1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0" name="Freeform 294"/>
                <p:cNvSpPr>
                  <a:spLocks/>
                </p:cNvSpPr>
                <p:nvPr/>
              </p:nvSpPr>
              <p:spPr bwMode="auto">
                <a:xfrm>
                  <a:off x="2235" y="2975"/>
                  <a:ext cx="84" cy="166"/>
                </a:xfrm>
                <a:custGeom>
                  <a:avLst/>
                  <a:gdLst>
                    <a:gd name="T0" fmla="*/ 91 w 92"/>
                    <a:gd name="T1" fmla="*/ 52 h 175"/>
                    <a:gd name="T2" fmla="*/ 0 w 92"/>
                    <a:gd name="T3" fmla="*/ 0 h 175"/>
                    <a:gd name="T4" fmla="*/ 0 w 92"/>
                    <a:gd name="T5" fmla="*/ 121 h 175"/>
                    <a:gd name="T6" fmla="*/ 91 w 92"/>
                    <a:gd name="T7" fmla="*/ 174 h 175"/>
                    <a:gd name="T8" fmla="*/ 91 w 92"/>
                    <a:gd name="T9" fmla="*/ 52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75"/>
                    <a:gd name="T17" fmla="*/ 92 w 92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75">
                      <a:moveTo>
                        <a:pt x="91" y="52"/>
                      </a:move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91" y="174"/>
                      </a:lnTo>
                      <a:lnTo>
                        <a:pt x="91" y="52"/>
                      </a:lnTo>
                    </a:path>
                  </a:pathLst>
                </a:custGeom>
                <a:solidFill>
                  <a:srgbClr val="A19A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1" name="Freeform 295"/>
                <p:cNvSpPr>
                  <a:spLocks/>
                </p:cNvSpPr>
                <p:nvPr/>
              </p:nvSpPr>
              <p:spPr bwMode="auto">
                <a:xfrm>
                  <a:off x="2235" y="2859"/>
                  <a:ext cx="278" cy="167"/>
                </a:xfrm>
                <a:custGeom>
                  <a:avLst/>
                  <a:gdLst>
                    <a:gd name="T0" fmla="*/ 303 w 304"/>
                    <a:gd name="T1" fmla="*/ 53 h 176"/>
                    <a:gd name="T2" fmla="*/ 210 w 304"/>
                    <a:gd name="T3" fmla="*/ 0 h 176"/>
                    <a:gd name="T4" fmla="*/ 0 w 304"/>
                    <a:gd name="T5" fmla="*/ 121 h 176"/>
                    <a:gd name="T6" fmla="*/ 91 w 304"/>
                    <a:gd name="T7" fmla="*/ 175 h 176"/>
                    <a:gd name="T8" fmla="*/ 303 w 304"/>
                    <a:gd name="T9" fmla="*/ 53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176"/>
                    <a:gd name="T17" fmla="*/ 304 w 304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176">
                      <a:moveTo>
                        <a:pt x="303" y="53"/>
                      </a:moveTo>
                      <a:lnTo>
                        <a:pt x="210" y="0"/>
                      </a:lnTo>
                      <a:lnTo>
                        <a:pt x="0" y="121"/>
                      </a:lnTo>
                      <a:lnTo>
                        <a:pt x="91" y="175"/>
                      </a:lnTo>
                      <a:lnTo>
                        <a:pt x="303" y="53"/>
                      </a:lnTo>
                    </a:path>
                  </a:pathLst>
                </a:custGeom>
                <a:solidFill>
                  <a:srgbClr val="D0CD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2" name="Freeform 296"/>
                <p:cNvSpPr>
                  <a:spLocks/>
                </p:cNvSpPr>
                <p:nvPr/>
              </p:nvSpPr>
              <p:spPr bwMode="auto">
                <a:xfrm>
                  <a:off x="2318" y="2909"/>
                  <a:ext cx="195" cy="232"/>
                </a:xfrm>
                <a:custGeom>
                  <a:avLst/>
                  <a:gdLst>
                    <a:gd name="T0" fmla="*/ 212 w 213"/>
                    <a:gd name="T1" fmla="*/ 0 h 244"/>
                    <a:gd name="T2" fmla="*/ 0 w 213"/>
                    <a:gd name="T3" fmla="*/ 121 h 244"/>
                    <a:gd name="T4" fmla="*/ 0 w 213"/>
                    <a:gd name="T5" fmla="*/ 243 h 244"/>
                    <a:gd name="T6" fmla="*/ 212 w 213"/>
                    <a:gd name="T7" fmla="*/ 121 h 244"/>
                    <a:gd name="T8" fmla="*/ 212 w 213"/>
                    <a:gd name="T9" fmla="*/ 0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244"/>
                    <a:gd name="T17" fmla="*/ 213 w 213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244">
                      <a:moveTo>
                        <a:pt x="212" y="0"/>
                      </a:moveTo>
                      <a:lnTo>
                        <a:pt x="0" y="121"/>
                      </a:lnTo>
                      <a:lnTo>
                        <a:pt x="0" y="243"/>
                      </a:lnTo>
                      <a:lnTo>
                        <a:pt x="212" y="121"/>
                      </a:lnTo>
                      <a:lnTo>
                        <a:pt x="212" y="0"/>
                      </a:lnTo>
                    </a:path>
                  </a:pathLst>
                </a:custGeom>
                <a:solidFill>
                  <a:srgbClr val="3E34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3" name="Freeform 297"/>
                <p:cNvSpPr>
                  <a:spLocks/>
                </p:cNvSpPr>
                <p:nvPr/>
              </p:nvSpPr>
              <p:spPr bwMode="auto">
                <a:xfrm>
                  <a:off x="2339" y="3044"/>
                  <a:ext cx="170" cy="186"/>
                </a:xfrm>
                <a:custGeom>
                  <a:avLst/>
                  <a:gdLst>
                    <a:gd name="T0" fmla="*/ 184 w 185"/>
                    <a:gd name="T1" fmla="*/ 106 h 195"/>
                    <a:gd name="T2" fmla="*/ 0 w 185"/>
                    <a:gd name="T3" fmla="*/ 0 h 195"/>
                    <a:gd name="T4" fmla="*/ 0 w 185"/>
                    <a:gd name="T5" fmla="*/ 88 h 195"/>
                    <a:gd name="T6" fmla="*/ 184 w 185"/>
                    <a:gd name="T7" fmla="*/ 194 h 195"/>
                    <a:gd name="T8" fmla="*/ 184 w 185"/>
                    <a:gd name="T9" fmla="*/ 106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95"/>
                    <a:gd name="T17" fmla="*/ 185 w 185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95">
                      <a:moveTo>
                        <a:pt x="184" y="106"/>
                      </a:moveTo>
                      <a:lnTo>
                        <a:pt x="0" y="0"/>
                      </a:lnTo>
                      <a:lnTo>
                        <a:pt x="0" y="88"/>
                      </a:lnTo>
                      <a:lnTo>
                        <a:pt x="184" y="194"/>
                      </a:lnTo>
                      <a:lnTo>
                        <a:pt x="184" y="106"/>
                      </a:lnTo>
                    </a:path>
                  </a:pathLst>
                </a:custGeom>
                <a:solidFill>
                  <a:srgbClr val="A19A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4" name="Freeform 298"/>
                <p:cNvSpPr>
                  <a:spLocks/>
                </p:cNvSpPr>
                <p:nvPr/>
              </p:nvSpPr>
              <p:spPr bwMode="auto">
                <a:xfrm>
                  <a:off x="2339" y="2948"/>
                  <a:ext cx="330" cy="199"/>
                </a:xfrm>
                <a:custGeom>
                  <a:avLst/>
                  <a:gdLst>
                    <a:gd name="T0" fmla="*/ 359 w 360"/>
                    <a:gd name="T1" fmla="*/ 107 h 209"/>
                    <a:gd name="T2" fmla="*/ 174 w 360"/>
                    <a:gd name="T3" fmla="*/ 0 h 209"/>
                    <a:gd name="T4" fmla="*/ 0 w 360"/>
                    <a:gd name="T5" fmla="*/ 100 h 209"/>
                    <a:gd name="T6" fmla="*/ 184 w 360"/>
                    <a:gd name="T7" fmla="*/ 208 h 209"/>
                    <a:gd name="T8" fmla="*/ 359 w 360"/>
                    <a:gd name="T9" fmla="*/ 107 h 2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0"/>
                    <a:gd name="T16" fmla="*/ 0 h 209"/>
                    <a:gd name="T17" fmla="*/ 360 w 360"/>
                    <a:gd name="T18" fmla="*/ 209 h 2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0" h="209">
                      <a:moveTo>
                        <a:pt x="359" y="107"/>
                      </a:moveTo>
                      <a:lnTo>
                        <a:pt x="174" y="0"/>
                      </a:lnTo>
                      <a:lnTo>
                        <a:pt x="0" y="100"/>
                      </a:lnTo>
                      <a:lnTo>
                        <a:pt x="184" y="208"/>
                      </a:lnTo>
                      <a:lnTo>
                        <a:pt x="359" y="107"/>
                      </a:lnTo>
                    </a:path>
                  </a:pathLst>
                </a:custGeom>
                <a:solidFill>
                  <a:srgbClr val="D0CD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5" name="Freeform 299"/>
                <p:cNvSpPr>
                  <a:spLocks/>
                </p:cNvSpPr>
                <p:nvPr/>
              </p:nvSpPr>
              <p:spPr bwMode="auto">
                <a:xfrm>
                  <a:off x="2508" y="3050"/>
                  <a:ext cx="161" cy="180"/>
                </a:xfrm>
                <a:custGeom>
                  <a:avLst/>
                  <a:gdLst>
                    <a:gd name="T0" fmla="*/ 175 w 176"/>
                    <a:gd name="T1" fmla="*/ 0 h 189"/>
                    <a:gd name="T2" fmla="*/ 0 w 176"/>
                    <a:gd name="T3" fmla="*/ 100 h 189"/>
                    <a:gd name="T4" fmla="*/ 0 w 176"/>
                    <a:gd name="T5" fmla="*/ 188 h 189"/>
                    <a:gd name="T6" fmla="*/ 175 w 176"/>
                    <a:gd name="T7" fmla="*/ 87 h 189"/>
                    <a:gd name="T8" fmla="*/ 175 w 176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89"/>
                    <a:gd name="T17" fmla="*/ 176 w 176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89">
                      <a:moveTo>
                        <a:pt x="175" y="0"/>
                      </a:moveTo>
                      <a:lnTo>
                        <a:pt x="0" y="100"/>
                      </a:lnTo>
                      <a:lnTo>
                        <a:pt x="0" y="188"/>
                      </a:lnTo>
                      <a:lnTo>
                        <a:pt x="175" y="87"/>
                      </a:lnTo>
                      <a:lnTo>
                        <a:pt x="175" y="0"/>
                      </a:lnTo>
                    </a:path>
                  </a:pathLst>
                </a:custGeom>
                <a:solidFill>
                  <a:srgbClr val="3E34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6" name="Freeform 300"/>
                <p:cNvSpPr>
                  <a:spLocks/>
                </p:cNvSpPr>
                <p:nvPr/>
              </p:nvSpPr>
              <p:spPr bwMode="auto">
                <a:xfrm>
                  <a:off x="2350" y="3088"/>
                  <a:ext cx="30" cy="59"/>
                </a:xfrm>
                <a:custGeom>
                  <a:avLst/>
                  <a:gdLst>
                    <a:gd name="T0" fmla="*/ 31 w 32"/>
                    <a:gd name="T1" fmla="*/ 61 h 62"/>
                    <a:gd name="T2" fmla="*/ 31 w 32"/>
                    <a:gd name="T3" fmla="*/ 18 h 62"/>
                    <a:gd name="T4" fmla="*/ 0 w 32"/>
                    <a:gd name="T5" fmla="*/ 0 h 62"/>
                    <a:gd name="T6" fmla="*/ 0 w 32"/>
                    <a:gd name="T7" fmla="*/ 42 h 62"/>
                    <a:gd name="T8" fmla="*/ 31 w 32"/>
                    <a:gd name="T9" fmla="*/ 61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62"/>
                    <a:gd name="T17" fmla="*/ 32 w 32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62">
                      <a:moveTo>
                        <a:pt x="31" y="61"/>
                      </a:moveTo>
                      <a:lnTo>
                        <a:pt x="31" y="18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31" y="6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7" name="Freeform 301"/>
                <p:cNvSpPr>
                  <a:spLocks/>
                </p:cNvSpPr>
                <p:nvPr/>
              </p:nvSpPr>
              <p:spPr bwMode="auto">
                <a:xfrm>
                  <a:off x="2350" y="3126"/>
                  <a:ext cx="30" cy="21"/>
                </a:xfrm>
                <a:custGeom>
                  <a:avLst/>
                  <a:gdLst>
                    <a:gd name="T0" fmla="*/ 31 w 32"/>
                    <a:gd name="T1" fmla="*/ 14 h 22"/>
                    <a:gd name="T2" fmla="*/ 5 w 32"/>
                    <a:gd name="T3" fmla="*/ 0 h 22"/>
                    <a:gd name="T4" fmla="*/ 0 w 32"/>
                    <a:gd name="T5" fmla="*/ 3 h 22"/>
                    <a:gd name="T6" fmla="*/ 31 w 32"/>
                    <a:gd name="T7" fmla="*/ 21 h 22"/>
                    <a:gd name="T8" fmla="*/ 31 w 32"/>
                    <a:gd name="T9" fmla="*/ 14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22"/>
                    <a:gd name="T17" fmla="*/ 32 w 32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22">
                      <a:moveTo>
                        <a:pt x="31" y="14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31" y="21"/>
                      </a:lnTo>
                      <a:lnTo>
                        <a:pt x="31" y="14"/>
                      </a:lnTo>
                    </a:path>
                  </a:pathLst>
                </a:custGeom>
                <a:solidFill>
                  <a:srgbClr val="D0CD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8" name="Freeform 302"/>
                <p:cNvSpPr>
                  <a:spLocks/>
                </p:cNvSpPr>
                <p:nvPr/>
              </p:nvSpPr>
              <p:spPr bwMode="auto">
                <a:xfrm>
                  <a:off x="2387" y="3111"/>
                  <a:ext cx="29" cy="58"/>
                </a:xfrm>
                <a:custGeom>
                  <a:avLst/>
                  <a:gdLst>
                    <a:gd name="T0" fmla="*/ 31 w 32"/>
                    <a:gd name="T1" fmla="*/ 60 h 61"/>
                    <a:gd name="T2" fmla="*/ 31 w 32"/>
                    <a:gd name="T3" fmla="*/ 17 h 61"/>
                    <a:gd name="T4" fmla="*/ 0 w 32"/>
                    <a:gd name="T5" fmla="*/ 0 h 61"/>
                    <a:gd name="T6" fmla="*/ 0 w 32"/>
                    <a:gd name="T7" fmla="*/ 42 h 61"/>
                    <a:gd name="T8" fmla="*/ 31 w 32"/>
                    <a:gd name="T9" fmla="*/ 60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61"/>
                    <a:gd name="T17" fmla="*/ 32 w 3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61">
                      <a:moveTo>
                        <a:pt x="31" y="60"/>
                      </a:moveTo>
                      <a:lnTo>
                        <a:pt x="31" y="17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31" y="6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19" name="Freeform 303"/>
                <p:cNvSpPr>
                  <a:spLocks/>
                </p:cNvSpPr>
                <p:nvPr/>
              </p:nvSpPr>
              <p:spPr bwMode="auto">
                <a:xfrm>
                  <a:off x="2423" y="3132"/>
                  <a:ext cx="29" cy="59"/>
                </a:xfrm>
                <a:custGeom>
                  <a:avLst/>
                  <a:gdLst>
                    <a:gd name="T0" fmla="*/ 31 w 32"/>
                    <a:gd name="T1" fmla="*/ 61 h 62"/>
                    <a:gd name="T2" fmla="*/ 31 w 32"/>
                    <a:gd name="T3" fmla="*/ 18 h 62"/>
                    <a:gd name="T4" fmla="*/ 0 w 32"/>
                    <a:gd name="T5" fmla="*/ 0 h 62"/>
                    <a:gd name="T6" fmla="*/ 0 w 32"/>
                    <a:gd name="T7" fmla="*/ 42 h 62"/>
                    <a:gd name="T8" fmla="*/ 31 w 32"/>
                    <a:gd name="T9" fmla="*/ 61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62"/>
                    <a:gd name="T17" fmla="*/ 32 w 32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62">
                      <a:moveTo>
                        <a:pt x="31" y="61"/>
                      </a:moveTo>
                      <a:lnTo>
                        <a:pt x="31" y="18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31" y="6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20" name="Freeform 304"/>
                <p:cNvSpPr>
                  <a:spLocks/>
                </p:cNvSpPr>
                <p:nvPr/>
              </p:nvSpPr>
              <p:spPr bwMode="auto">
                <a:xfrm>
                  <a:off x="2459" y="3155"/>
                  <a:ext cx="30" cy="59"/>
                </a:xfrm>
                <a:custGeom>
                  <a:avLst/>
                  <a:gdLst>
                    <a:gd name="T0" fmla="*/ 32 w 33"/>
                    <a:gd name="T1" fmla="*/ 61 h 62"/>
                    <a:gd name="T2" fmla="*/ 32 w 33"/>
                    <a:gd name="T3" fmla="*/ 18 h 62"/>
                    <a:gd name="T4" fmla="*/ 0 w 33"/>
                    <a:gd name="T5" fmla="*/ 0 h 62"/>
                    <a:gd name="T6" fmla="*/ 0 w 33"/>
                    <a:gd name="T7" fmla="*/ 42 h 62"/>
                    <a:gd name="T8" fmla="*/ 32 w 33"/>
                    <a:gd name="T9" fmla="*/ 61 h 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62"/>
                    <a:gd name="T17" fmla="*/ 33 w 33"/>
                    <a:gd name="T18" fmla="*/ 62 h 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62">
                      <a:moveTo>
                        <a:pt x="32" y="61"/>
                      </a:moveTo>
                      <a:lnTo>
                        <a:pt x="32" y="18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32" y="6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21" name="Line 305"/>
                <p:cNvSpPr>
                  <a:spLocks noChangeShapeType="1"/>
                </p:cNvSpPr>
                <p:nvPr/>
              </p:nvSpPr>
              <p:spPr bwMode="auto">
                <a:xfrm>
                  <a:off x="2239" y="2998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2" name="Line 306"/>
                <p:cNvSpPr>
                  <a:spLocks noChangeShapeType="1"/>
                </p:cNvSpPr>
                <p:nvPr/>
              </p:nvSpPr>
              <p:spPr bwMode="auto">
                <a:xfrm>
                  <a:off x="2239" y="3002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3" name="Line 307"/>
                <p:cNvSpPr>
                  <a:spLocks noChangeShapeType="1"/>
                </p:cNvSpPr>
                <p:nvPr/>
              </p:nvSpPr>
              <p:spPr bwMode="auto">
                <a:xfrm>
                  <a:off x="2239" y="3006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4" name="Line 308"/>
                <p:cNvSpPr>
                  <a:spLocks noChangeShapeType="1"/>
                </p:cNvSpPr>
                <p:nvPr/>
              </p:nvSpPr>
              <p:spPr bwMode="auto">
                <a:xfrm>
                  <a:off x="2239" y="3010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5" name="Line 309"/>
                <p:cNvSpPr>
                  <a:spLocks noChangeShapeType="1"/>
                </p:cNvSpPr>
                <p:nvPr/>
              </p:nvSpPr>
              <p:spPr bwMode="auto">
                <a:xfrm>
                  <a:off x="2239" y="3015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6" name="Line 310"/>
                <p:cNvSpPr>
                  <a:spLocks noChangeShapeType="1"/>
                </p:cNvSpPr>
                <p:nvPr/>
              </p:nvSpPr>
              <p:spPr bwMode="auto">
                <a:xfrm>
                  <a:off x="2239" y="3020"/>
                  <a:ext cx="79" cy="4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7" name="Line 311"/>
                <p:cNvSpPr>
                  <a:spLocks noChangeShapeType="1"/>
                </p:cNvSpPr>
                <p:nvPr/>
              </p:nvSpPr>
              <p:spPr bwMode="auto">
                <a:xfrm>
                  <a:off x="2239" y="3024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8" name="Line 312"/>
                <p:cNvSpPr>
                  <a:spLocks noChangeShapeType="1"/>
                </p:cNvSpPr>
                <p:nvPr/>
              </p:nvSpPr>
              <p:spPr bwMode="auto">
                <a:xfrm>
                  <a:off x="2239" y="3029"/>
                  <a:ext cx="79" cy="47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29" name="Line 313"/>
                <p:cNvSpPr>
                  <a:spLocks noChangeShapeType="1"/>
                </p:cNvSpPr>
                <p:nvPr/>
              </p:nvSpPr>
              <p:spPr bwMode="auto">
                <a:xfrm>
                  <a:off x="2239" y="3034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0" name="Line 314"/>
                <p:cNvSpPr>
                  <a:spLocks noChangeShapeType="1"/>
                </p:cNvSpPr>
                <p:nvPr/>
              </p:nvSpPr>
              <p:spPr bwMode="auto">
                <a:xfrm>
                  <a:off x="2239" y="3038"/>
                  <a:ext cx="79" cy="4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1" name="Line 315"/>
                <p:cNvSpPr>
                  <a:spLocks noChangeShapeType="1"/>
                </p:cNvSpPr>
                <p:nvPr/>
              </p:nvSpPr>
              <p:spPr bwMode="auto">
                <a:xfrm>
                  <a:off x="2239" y="3042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2" name="Line 316"/>
                <p:cNvSpPr>
                  <a:spLocks noChangeShapeType="1"/>
                </p:cNvSpPr>
                <p:nvPr/>
              </p:nvSpPr>
              <p:spPr bwMode="auto">
                <a:xfrm>
                  <a:off x="2239" y="3047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3" name="Line 317"/>
                <p:cNvSpPr>
                  <a:spLocks noChangeShapeType="1"/>
                </p:cNvSpPr>
                <p:nvPr/>
              </p:nvSpPr>
              <p:spPr bwMode="auto">
                <a:xfrm>
                  <a:off x="2239" y="3051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4" name="Line 318"/>
                <p:cNvSpPr>
                  <a:spLocks noChangeShapeType="1"/>
                </p:cNvSpPr>
                <p:nvPr/>
              </p:nvSpPr>
              <p:spPr bwMode="auto">
                <a:xfrm>
                  <a:off x="2239" y="3057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5" name="Line 319"/>
                <p:cNvSpPr>
                  <a:spLocks noChangeShapeType="1"/>
                </p:cNvSpPr>
                <p:nvPr/>
              </p:nvSpPr>
              <p:spPr bwMode="auto">
                <a:xfrm>
                  <a:off x="2239" y="3061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6" name="Line 320"/>
                <p:cNvSpPr>
                  <a:spLocks noChangeShapeType="1"/>
                </p:cNvSpPr>
                <p:nvPr/>
              </p:nvSpPr>
              <p:spPr bwMode="auto">
                <a:xfrm>
                  <a:off x="2239" y="3065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7" name="Line 321"/>
                <p:cNvSpPr>
                  <a:spLocks noChangeShapeType="1"/>
                </p:cNvSpPr>
                <p:nvPr/>
              </p:nvSpPr>
              <p:spPr bwMode="auto">
                <a:xfrm>
                  <a:off x="2239" y="3069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8" name="Line 322"/>
                <p:cNvSpPr>
                  <a:spLocks noChangeShapeType="1"/>
                </p:cNvSpPr>
                <p:nvPr/>
              </p:nvSpPr>
              <p:spPr bwMode="auto">
                <a:xfrm>
                  <a:off x="2239" y="3074"/>
                  <a:ext cx="79" cy="4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39" name="Line 323"/>
                <p:cNvSpPr>
                  <a:spLocks noChangeShapeType="1"/>
                </p:cNvSpPr>
                <p:nvPr/>
              </p:nvSpPr>
              <p:spPr bwMode="auto">
                <a:xfrm>
                  <a:off x="2239" y="3079"/>
                  <a:ext cx="79" cy="44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40" name="Line 324"/>
                <p:cNvSpPr>
                  <a:spLocks noChangeShapeType="1"/>
                </p:cNvSpPr>
                <p:nvPr/>
              </p:nvSpPr>
              <p:spPr bwMode="auto">
                <a:xfrm>
                  <a:off x="2239" y="3082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41" name="Line 325"/>
                <p:cNvSpPr>
                  <a:spLocks noChangeShapeType="1"/>
                </p:cNvSpPr>
                <p:nvPr/>
              </p:nvSpPr>
              <p:spPr bwMode="auto">
                <a:xfrm>
                  <a:off x="2239" y="3088"/>
                  <a:ext cx="79" cy="46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42" name="Line 326"/>
                <p:cNvSpPr>
                  <a:spLocks noChangeShapeType="1"/>
                </p:cNvSpPr>
                <p:nvPr/>
              </p:nvSpPr>
              <p:spPr bwMode="auto">
                <a:xfrm>
                  <a:off x="2239" y="3092"/>
                  <a:ext cx="79" cy="4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43" name="Freeform 327"/>
                <p:cNvSpPr>
                  <a:spLocks/>
                </p:cNvSpPr>
                <p:nvPr/>
              </p:nvSpPr>
              <p:spPr bwMode="auto">
                <a:xfrm>
                  <a:off x="2232" y="2976"/>
                  <a:ext cx="16" cy="121"/>
                </a:xfrm>
                <a:custGeom>
                  <a:avLst/>
                  <a:gdLst>
                    <a:gd name="T0" fmla="*/ 0 w 17"/>
                    <a:gd name="T1" fmla="*/ 122 h 127"/>
                    <a:gd name="T2" fmla="*/ 0 w 17"/>
                    <a:gd name="T3" fmla="*/ 0 h 127"/>
                    <a:gd name="T4" fmla="*/ 16 w 17"/>
                    <a:gd name="T5" fmla="*/ 4 h 127"/>
                    <a:gd name="T6" fmla="*/ 16 w 17"/>
                    <a:gd name="T7" fmla="*/ 126 h 127"/>
                    <a:gd name="T8" fmla="*/ 0 w 17"/>
                    <a:gd name="T9" fmla="*/ 122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7"/>
                    <a:gd name="T17" fmla="*/ 17 w 17"/>
                    <a:gd name="T18" fmla="*/ 127 h 1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7">
                      <a:moveTo>
                        <a:pt x="0" y="122"/>
                      </a:move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16" y="126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4" name="Freeform 328"/>
                <p:cNvSpPr>
                  <a:spLocks/>
                </p:cNvSpPr>
                <p:nvPr/>
              </p:nvSpPr>
              <p:spPr bwMode="auto">
                <a:xfrm>
                  <a:off x="2251" y="2989"/>
                  <a:ext cx="16" cy="120"/>
                </a:xfrm>
                <a:custGeom>
                  <a:avLst/>
                  <a:gdLst>
                    <a:gd name="T0" fmla="*/ 0 w 17"/>
                    <a:gd name="T1" fmla="*/ 120 h 126"/>
                    <a:gd name="T2" fmla="*/ 0 w 17"/>
                    <a:gd name="T3" fmla="*/ 0 h 126"/>
                    <a:gd name="T4" fmla="*/ 16 w 17"/>
                    <a:gd name="T5" fmla="*/ 4 h 126"/>
                    <a:gd name="T6" fmla="*/ 16 w 17"/>
                    <a:gd name="T7" fmla="*/ 125 h 126"/>
                    <a:gd name="T8" fmla="*/ 0 w 17"/>
                    <a:gd name="T9" fmla="*/ 12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6"/>
                    <a:gd name="T17" fmla="*/ 17 w 17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6">
                      <a:moveTo>
                        <a:pt x="0" y="120"/>
                      </a:move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16" y="125"/>
                      </a:lnTo>
                      <a:lnTo>
                        <a:pt x="0" y="120"/>
                      </a:lnTo>
                    </a:path>
                  </a:pathLst>
                </a:cu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5" name="Freeform 329"/>
                <p:cNvSpPr>
                  <a:spLocks/>
                </p:cNvSpPr>
                <p:nvPr/>
              </p:nvSpPr>
              <p:spPr bwMode="auto">
                <a:xfrm>
                  <a:off x="2271" y="3000"/>
                  <a:ext cx="16" cy="119"/>
                </a:xfrm>
                <a:custGeom>
                  <a:avLst/>
                  <a:gdLst>
                    <a:gd name="T0" fmla="*/ 0 w 17"/>
                    <a:gd name="T1" fmla="*/ 120 h 125"/>
                    <a:gd name="T2" fmla="*/ 0 w 17"/>
                    <a:gd name="T3" fmla="*/ 0 h 125"/>
                    <a:gd name="T4" fmla="*/ 16 w 17"/>
                    <a:gd name="T5" fmla="*/ 2 h 125"/>
                    <a:gd name="T6" fmla="*/ 16 w 17"/>
                    <a:gd name="T7" fmla="*/ 124 h 125"/>
                    <a:gd name="T8" fmla="*/ 0 w 17"/>
                    <a:gd name="T9" fmla="*/ 120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5"/>
                    <a:gd name="T17" fmla="*/ 17 w 17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5">
                      <a:moveTo>
                        <a:pt x="0" y="120"/>
                      </a:moveTo>
                      <a:lnTo>
                        <a:pt x="0" y="0"/>
                      </a:lnTo>
                      <a:lnTo>
                        <a:pt x="16" y="2"/>
                      </a:lnTo>
                      <a:lnTo>
                        <a:pt x="16" y="124"/>
                      </a:lnTo>
                      <a:lnTo>
                        <a:pt x="0" y="120"/>
                      </a:lnTo>
                    </a:path>
                  </a:pathLst>
                </a:cu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6" name="Freeform 330"/>
                <p:cNvSpPr>
                  <a:spLocks/>
                </p:cNvSpPr>
                <p:nvPr/>
              </p:nvSpPr>
              <p:spPr bwMode="auto">
                <a:xfrm>
                  <a:off x="2290" y="3011"/>
                  <a:ext cx="15" cy="121"/>
                </a:xfrm>
                <a:custGeom>
                  <a:avLst/>
                  <a:gdLst>
                    <a:gd name="T0" fmla="*/ 1 w 17"/>
                    <a:gd name="T1" fmla="*/ 122 h 127"/>
                    <a:gd name="T2" fmla="*/ 0 w 17"/>
                    <a:gd name="T3" fmla="*/ 0 h 127"/>
                    <a:gd name="T4" fmla="*/ 16 w 17"/>
                    <a:gd name="T5" fmla="*/ 4 h 127"/>
                    <a:gd name="T6" fmla="*/ 16 w 17"/>
                    <a:gd name="T7" fmla="*/ 126 h 127"/>
                    <a:gd name="T8" fmla="*/ 1 w 17"/>
                    <a:gd name="T9" fmla="*/ 122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7"/>
                    <a:gd name="T17" fmla="*/ 17 w 17"/>
                    <a:gd name="T18" fmla="*/ 127 h 1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7">
                      <a:moveTo>
                        <a:pt x="1" y="122"/>
                      </a:move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16" y="126"/>
                      </a:lnTo>
                      <a:lnTo>
                        <a:pt x="1" y="122"/>
                      </a:lnTo>
                    </a:path>
                  </a:pathLst>
                </a:cu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7" name="Freeform 331"/>
                <p:cNvSpPr>
                  <a:spLocks/>
                </p:cNvSpPr>
                <p:nvPr/>
              </p:nvSpPr>
              <p:spPr bwMode="auto">
                <a:xfrm>
                  <a:off x="2311" y="3023"/>
                  <a:ext cx="15" cy="120"/>
                </a:xfrm>
                <a:custGeom>
                  <a:avLst/>
                  <a:gdLst>
                    <a:gd name="T0" fmla="*/ 0 w 17"/>
                    <a:gd name="T1" fmla="*/ 121 h 127"/>
                    <a:gd name="T2" fmla="*/ 0 w 17"/>
                    <a:gd name="T3" fmla="*/ 0 h 127"/>
                    <a:gd name="T4" fmla="*/ 16 w 17"/>
                    <a:gd name="T5" fmla="*/ 4 h 127"/>
                    <a:gd name="T6" fmla="*/ 16 w 17"/>
                    <a:gd name="T7" fmla="*/ 126 h 127"/>
                    <a:gd name="T8" fmla="*/ 0 w 17"/>
                    <a:gd name="T9" fmla="*/ 121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7"/>
                    <a:gd name="T17" fmla="*/ 17 w 17"/>
                    <a:gd name="T18" fmla="*/ 127 h 1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7">
                      <a:moveTo>
                        <a:pt x="0" y="121"/>
                      </a:move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16" y="126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8" name="Freeform 332"/>
                <p:cNvSpPr>
                  <a:spLocks/>
                </p:cNvSpPr>
                <p:nvPr/>
              </p:nvSpPr>
              <p:spPr bwMode="auto">
                <a:xfrm>
                  <a:off x="2264" y="3103"/>
                  <a:ext cx="112" cy="69"/>
                </a:xfrm>
                <a:custGeom>
                  <a:avLst/>
                  <a:gdLst>
                    <a:gd name="T0" fmla="*/ 121 w 122"/>
                    <a:gd name="T1" fmla="*/ 14 h 72"/>
                    <a:gd name="T2" fmla="*/ 97 w 122"/>
                    <a:gd name="T3" fmla="*/ 0 h 72"/>
                    <a:gd name="T4" fmla="*/ 0 w 122"/>
                    <a:gd name="T5" fmla="*/ 56 h 72"/>
                    <a:gd name="T6" fmla="*/ 24 w 122"/>
                    <a:gd name="T7" fmla="*/ 71 h 72"/>
                    <a:gd name="T8" fmla="*/ 121 w 122"/>
                    <a:gd name="T9" fmla="*/ 14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2"/>
                    <a:gd name="T16" fmla="*/ 0 h 72"/>
                    <a:gd name="T17" fmla="*/ 122 w 122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2" h="72">
                      <a:moveTo>
                        <a:pt x="121" y="14"/>
                      </a:moveTo>
                      <a:lnTo>
                        <a:pt x="97" y="0"/>
                      </a:lnTo>
                      <a:lnTo>
                        <a:pt x="0" y="56"/>
                      </a:lnTo>
                      <a:lnTo>
                        <a:pt x="24" y="71"/>
                      </a:lnTo>
                      <a:lnTo>
                        <a:pt x="121" y="1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49" name="Freeform 333"/>
                <p:cNvSpPr>
                  <a:spLocks/>
                </p:cNvSpPr>
                <p:nvPr/>
              </p:nvSpPr>
              <p:spPr bwMode="auto">
                <a:xfrm>
                  <a:off x="2264" y="3157"/>
                  <a:ext cx="23" cy="41"/>
                </a:xfrm>
                <a:custGeom>
                  <a:avLst/>
                  <a:gdLst>
                    <a:gd name="T0" fmla="*/ 24 w 25"/>
                    <a:gd name="T1" fmla="*/ 14 h 44"/>
                    <a:gd name="T2" fmla="*/ 0 w 25"/>
                    <a:gd name="T3" fmla="*/ 0 h 44"/>
                    <a:gd name="T4" fmla="*/ 0 w 25"/>
                    <a:gd name="T5" fmla="*/ 28 h 44"/>
                    <a:gd name="T6" fmla="*/ 24 w 25"/>
                    <a:gd name="T7" fmla="*/ 43 h 44"/>
                    <a:gd name="T8" fmla="*/ 24 w 25"/>
                    <a:gd name="T9" fmla="*/ 14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44"/>
                    <a:gd name="T17" fmla="*/ 25 w 2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44">
                      <a:moveTo>
                        <a:pt x="24" y="14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24" y="43"/>
                      </a:lnTo>
                      <a:lnTo>
                        <a:pt x="24" y="14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0" name="Freeform 334"/>
                <p:cNvSpPr>
                  <a:spLocks/>
                </p:cNvSpPr>
                <p:nvPr/>
              </p:nvSpPr>
              <p:spPr bwMode="auto">
                <a:xfrm>
                  <a:off x="2286" y="3117"/>
                  <a:ext cx="90" cy="81"/>
                </a:xfrm>
                <a:custGeom>
                  <a:avLst/>
                  <a:gdLst>
                    <a:gd name="T0" fmla="*/ 97 w 98"/>
                    <a:gd name="T1" fmla="*/ 0 h 86"/>
                    <a:gd name="T2" fmla="*/ 0 w 98"/>
                    <a:gd name="T3" fmla="*/ 56 h 86"/>
                    <a:gd name="T4" fmla="*/ 0 w 98"/>
                    <a:gd name="T5" fmla="*/ 85 h 86"/>
                    <a:gd name="T6" fmla="*/ 97 w 98"/>
                    <a:gd name="T7" fmla="*/ 28 h 86"/>
                    <a:gd name="T8" fmla="*/ 97 w 98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86"/>
                    <a:gd name="T17" fmla="*/ 98 w 98"/>
                    <a:gd name="T18" fmla="*/ 86 h 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86">
                      <a:moveTo>
                        <a:pt x="97" y="0"/>
                      </a:moveTo>
                      <a:lnTo>
                        <a:pt x="0" y="56"/>
                      </a:lnTo>
                      <a:lnTo>
                        <a:pt x="0" y="85"/>
                      </a:lnTo>
                      <a:lnTo>
                        <a:pt x="97" y="28"/>
                      </a:lnTo>
                      <a:lnTo>
                        <a:pt x="97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1" name="Freeform 335"/>
                <p:cNvSpPr>
                  <a:spLocks/>
                </p:cNvSpPr>
                <p:nvPr/>
              </p:nvSpPr>
              <p:spPr bwMode="auto">
                <a:xfrm>
                  <a:off x="2353" y="3150"/>
                  <a:ext cx="16" cy="16"/>
                </a:xfrm>
                <a:custGeom>
                  <a:avLst/>
                  <a:gdLst>
                    <a:gd name="T0" fmla="*/ 4 w 17"/>
                    <a:gd name="T1" fmla="*/ 16 h 17"/>
                    <a:gd name="T2" fmla="*/ 1 w 17"/>
                    <a:gd name="T3" fmla="*/ 13 h 17"/>
                    <a:gd name="T4" fmla="*/ 1 w 17"/>
                    <a:gd name="T5" fmla="*/ 12 h 17"/>
                    <a:gd name="T6" fmla="*/ 1 w 17"/>
                    <a:gd name="T7" fmla="*/ 11 h 17"/>
                    <a:gd name="T8" fmla="*/ 0 w 17"/>
                    <a:gd name="T9" fmla="*/ 9 h 17"/>
                    <a:gd name="T10" fmla="*/ 1 w 17"/>
                    <a:gd name="T11" fmla="*/ 7 h 17"/>
                    <a:gd name="T12" fmla="*/ 1 w 17"/>
                    <a:gd name="T13" fmla="*/ 5 h 17"/>
                    <a:gd name="T14" fmla="*/ 3 w 17"/>
                    <a:gd name="T15" fmla="*/ 2 h 17"/>
                    <a:gd name="T16" fmla="*/ 5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3 w 17"/>
                    <a:gd name="T23" fmla="*/ 2 h 17"/>
                    <a:gd name="T24" fmla="*/ 13 w 17"/>
                    <a:gd name="T25" fmla="*/ 3 h 17"/>
                    <a:gd name="T26" fmla="*/ 14 w 17"/>
                    <a:gd name="T27" fmla="*/ 4 h 17"/>
                    <a:gd name="T28" fmla="*/ 16 w 17"/>
                    <a:gd name="T29" fmla="*/ 5 h 17"/>
                    <a:gd name="T30" fmla="*/ 14 w 17"/>
                    <a:gd name="T31" fmla="*/ 8 h 17"/>
                    <a:gd name="T32" fmla="*/ 13 w 17"/>
                    <a:gd name="T33" fmla="*/ 11 h 17"/>
                    <a:gd name="T34" fmla="*/ 11 w 17"/>
                    <a:gd name="T35" fmla="*/ 13 h 17"/>
                    <a:gd name="T36" fmla="*/ 9 w 17"/>
                    <a:gd name="T37" fmla="*/ 16 h 17"/>
                    <a:gd name="T38" fmla="*/ 6 w 17"/>
                    <a:gd name="T39" fmla="*/ 16 h 17"/>
                    <a:gd name="T40" fmla="*/ 5 w 17"/>
                    <a:gd name="T41" fmla="*/ 16 h 17"/>
                    <a:gd name="T42" fmla="*/ 4 w 17"/>
                    <a:gd name="T43" fmla="*/ 16 h 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7"/>
                    <a:gd name="T67" fmla="*/ 0 h 17"/>
                    <a:gd name="T68" fmla="*/ 17 w 17"/>
                    <a:gd name="T69" fmla="*/ 17 h 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7" h="17">
                      <a:moveTo>
                        <a:pt x="4" y="16"/>
                      </a:move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1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1" y="5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6" y="5"/>
                      </a:lnTo>
                      <a:lnTo>
                        <a:pt x="14" y="8"/>
                      </a:lnTo>
                      <a:lnTo>
                        <a:pt x="13" y="11"/>
                      </a:lnTo>
                      <a:lnTo>
                        <a:pt x="11" y="13"/>
                      </a:lnTo>
                      <a:lnTo>
                        <a:pt x="9" y="16"/>
                      </a:lnTo>
                      <a:lnTo>
                        <a:pt x="6" y="16"/>
                      </a:lnTo>
                      <a:lnTo>
                        <a:pt x="5" y="16"/>
                      </a:lnTo>
                      <a:lnTo>
                        <a:pt x="4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2" name="Freeform 336"/>
                <p:cNvSpPr>
                  <a:spLocks/>
                </p:cNvSpPr>
                <p:nvPr/>
              </p:nvSpPr>
              <p:spPr bwMode="auto">
                <a:xfrm>
                  <a:off x="2355" y="3152"/>
                  <a:ext cx="15" cy="16"/>
                </a:xfrm>
                <a:custGeom>
                  <a:avLst/>
                  <a:gdLst>
                    <a:gd name="T0" fmla="*/ 13 w 17"/>
                    <a:gd name="T1" fmla="*/ 11 h 17"/>
                    <a:gd name="T2" fmla="*/ 14 w 17"/>
                    <a:gd name="T3" fmla="*/ 7 h 17"/>
                    <a:gd name="T4" fmla="*/ 16 w 17"/>
                    <a:gd name="T5" fmla="*/ 3 h 17"/>
                    <a:gd name="T6" fmla="*/ 14 w 17"/>
                    <a:gd name="T7" fmla="*/ 2 h 17"/>
                    <a:gd name="T8" fmla="*/ 13 w 17"/>
                    <a:gd name="T9" fmla="*/ 1 h 17"/>
                    <a:gd name="T10" fmla="*/ 13 w 17"/>
                    <a:gd name="T11" fmla="*/ 0 h 17"/>
                    <a:gd name="T12" fmla="*/ 10 w 17"/>
                    <a:gd name="T13" fmla="*/ 0 h 17"/>
                    <a:gd name="T14" fmla="*/ 7 w 17"/>
                    <a:gd name="T15" fmla="*/ 0 h 17"/>
                    <a:gd name="T16" fmla="*/ 4 w 17"/>
                    <a:gd name="T17" fmla="*/ 2 h 17"/>
                    <a:gd name="T18" fmla="*/ 1 w 17"/>
                    <a:gd name="T19" fmla="*/ 4 h 17"/>
                    <a:gd name="T20" fmla="*/ 1 w 17"/>
                    <a:gd name="T21" fmla="*/ 8 h 17"/>
                    <a:gd name="T22" fmla="*/ 0 w 17"/>
                    <a:gd name="T23" fmla="*/ 11 h 17"/>
                    <a:gd name="T24" fmla="*/ 1 w 17"/>
                    <a:gd name="T25" fmla="*/ 13 h 17"/>
                    <a:gd name="T26" fmla="*/ 1 w 17"/>
                    <a:gd name="T27" fmla="*/ 14 h 17"/>
                    <a:gd name="T28" fmla="*/ 1 w 17"/>
                    <a:gd name="T29" fmla="*/ 16 h 17"/>
                    <a:gd name="T30" fmla="*/ 4 w 17"/>
                    <a:gd name="T31" fmla="*/ 16 h 17"/>
                    <a:gd name="T32" fmla="*/ 7 w 17"/>
                    <a:gd name="T33" fmla="*/ 16 h 17"/>
                    <a:gd name="T34" fmla="*/ 10 w 17"/>
                    <a:gd name="T35" fmla="*/ 13 h 17"/>
                    <a:gd name="T36" fmla="*/ 13 w 17"/>
                    <a:gd name="T37" fmla="*/ 11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13" y="11"/>
                      </a:moveTo>
                      <a:lnTo>
                        <a:pt x="14" y="7"/>
                      </a:lnTo>
                      <a:lnTo>
                        <a:pt x="16" y="3"/>
                      </a:lnTo>
                      <a:lnTo>
                        <a:pt x="14" y="2"/>
                      </a:lnTo>
                      <a:lnTo>
                        <a:pt x="13" y="1"/>
                      </a:lnTo>
                      <a:lnTo>
                        <a:pt x="13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1" y="13"/>
                      </a:lnTo>
                      <a:lnTo>
                        <a:pt x="1" y="14"/>
                      </a:lnTo>
                      <a:lnTo>
                        <a:pt x="1" y="16"/>
                      </a:lnTo>
                      <a:lnTo>
                        <a:pt x="4" y="16"/>
                      </a:lnTo>
                      <a:lnTo>
                        <a:pt x="7" y="16"/>
                      </a:lnTo>
                      <a:lnTo>
                        <a:pt x="10" y="13"/>
                      </a:lnTo>
                      <a:lnTo>
                        <a:pt x="13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3" name="Freeform 337"/>
                <p:cNvSpPr>
                  <a:spLocks/>
                </p:cNvSpPr>
                <p:nvPr/>
              </p:nvSpPr>
              <p:spPr bwMode="auto">
                <a:xfrm>
                  <a:off x="2357" y="3155"/>
                  <a:ext cx="15" cy="16"/>
                </a:xfrm>
                <a:custGeom>
                  <a:avLst/>
                  <a:gdLst>
                    <a:gd name="T0" fmla="*/ 16 w 17"/>
                    <a:gd name="T1" fmla="*/ 10 h 17"/>
                    <a:gd name="T2" fmla="*/ 16 w 17"/>
                    <a:gd name="T3" fmla="*/ 8 h 17"/>
                    <a:gd name="T4" fmla="*/ 16 w 17"/>
                    <a:gd name="T5" fmla="*/ 5 h 17"/>
                    <a:gd name="T6" fmla="*/ 16 w 17"/>
                    <a:gd name="T7" fmla="*/ 2 h 17"/>
                    <a:gd name="T8" fmla="*/ 16 w 17"/>
                    <a:gd name="T9" fmla="*/ 0 h 17"/>
                    <a:gd name="T10" fmla="*/ 12 w 17"/>
                    <a:gd name="T11" fmla="*/ 0 h 17"/>
                    <a:gd name="T12" fmla="*/ 8 w 17"/>
                    <a:gd name="T13" fmla="*/ 0 h 17"/>
                    <a:gd name="T14" fmla="*/ 4 w 17"/>
                    <a:gd name="T15" fmla="*/ 8 h 17"/>
                    <a:gd name="T16" fmla="*/ 0 w 17"/>
                    <a:gd name="T17" fmla="*/ 8 h 17"/>
                    <a:gd name="T18" fmla="*/ 0 w 17"/>
                    <a:gd name="T19" fmla="*/ 13 h 17"/>
                    <a:gd name="T20" fmla="*/ 0 w 17"/>
                    <a:gd name="T21" fmla="*/ 16 h 17"/>
                    <a:gd name="T22" fmla="*/ 4 w 17"/>
                    <a:gd name="T23" fmla="*/ 16 h 17"/>
                    <a:gd name="T24" fmla="*/ 8 w 17"/>
                    <a:gd name="T25" fmla="*/ 16 h 17"/>
                    <a:gd name="T26" fmla="*/ 16 w 17"/>
                    <a:gd name="T27" fmla="*/ 10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16" y="10"/>
                      </a:move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6" y="1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4" name="Freeform 338"/>
                <p:cNvSpPr>
                  <a:spLocks/>
                </p:cNvSpPr>
                <p:nvPr/>
              </p:nvSpPr>
              <p:spPr bwMode="auto">
                <a:xfrm>
                  <a:off x="2343" y="3156"/>
                  <a:ext cx="15" cy="16"/>
                </a:xfrm>
                <a:custGeom>
                  <a:avLst/>
                  <a:gdLst>
                    <a:gd name="T0" fmla="*/ 6 w 17"/>
                    <a:gd name="T1" fmla="*/ 16 h 17"/>
                    <a:gd name="T2" fmla="*/ 2 w 17"/>
                    <a:gd name="T3" fmla="*/ 13 h 17"/>
                    <a:gd name="T4" fmla="*/ 1 w 17"/>
                    <a:gd name="T5" fmla="*/ 13 h 17"/>
                    <a:gd name="T6" fmla="*/ 0 w 17"/>
                    <a:gd name="T7" fmla="*/ 12 h 17"/>
                    <a:gd name="T8" fmla="*/ 0 w 17"/>
                    <a:gd name="T9" fmla="*/ 10 h 17"/>
                    <a:gd name="T10" fmla="*/ 0 w 17"/>
                    <a:gd name="T11" fmla="*/ 8 h 17"/>
                    <a:gd name="T12" fmla="*/ 2 w 17"/>
                    <a:gd name="T13" fmla="*/ 4 h 17"/>
                    <a:gd name="T14" fmla="*/ 3 w 17"/>
                    <a:gd name="T15" fmla="*/ 2 h 17"/>
                    <a:gd name="T16" fmla="*/ 6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1 w 17"/>
                    <a:gd name="T23" fmla="*/ 0 h 17"/>
                    <a:gd name="T24" fmla="*/ 14 w 17"/>
                    <a:gd name="T25" fmla="*/ 2 h 17"/>
                    <a:gd name="T26" fmla="*/ 16 w 17"/>
                    <a:gd name="T27" fmla="*/ 3 h 17"/>
                    <a:gd name="T28" fmla="*/ 16 w 17"/>
                    <a:gd name="T29" fmla="*/ 5 h 17"/>
                    <a:gd name="T30" fmla="*/ 16 w 17"/>
                    <a:gd name="T31" fmla="*/ 9 h 17"/>
                    <a:gd name="T32" fmla="*/ 14 w 17"/>
                    <a:gd name="T33" fmla="*/ 12 h 17"/>
                    <a:gd name="T34" fmla="*/ 12 w 17"/>
                    <a:gd name="T35" fmla="*/ 13 h 17"/>
                    <a:gd name="T36" fmla="*/ 9 w 17"/>
                    <a:gd name="T37" fmla="*/ 16 h 17"/>
                    <a:gd name="T38" fmla="*/ 7 w 17"/>
                    <a:gd name="T39" fmla="*/ 16 h 17"/>
                    <a:gd name="T40" fmla="*/ 6 w 17"/>
                    <a:gd name="T41" fmla="*/ 16 h 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"/>
                    <a:gd name="T64" fmla="*/ 0 h 17"/>
                    <a:gd name="T65" fmla="*/ 17 w 17"/>
                    <a:gd name="T66" fmla="*/ 17 h 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" h="17">
                      <a:moveTo>
                        <a:pt x="6" y="16"/>
                      </a:moveTo>
                      <a:lnTo>
                        <a:pt x="2" y="13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2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6" y="9"/>
                      </a:lnTo>
                      <a:lnTo>
                        <a:pt x="14" y="12"/>
                      </a:lnTo>
                      <a:lnTo>
                        <a:pt x="12" y="13"/>
                      </a:lnTo>
                      <a:lnTo>
                        <a:pt x="9" y="16"/>
                      </a:lnTo>
                      <a:lnTo>
                        <a:pt x="7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5" name="Freeform 339"/>
                <p:cNvSpPr>
                  <a:spLocks/>
                </p:cNvSpPr>
                <p:nvPr/>
              </p:nvSpPr>
              <p:spPr bwMode="auto">
                <a:xfrm>
                  <a:off x="2345" y="3156"/>
                  <a:ext cx="15" cy="16"/>
                </a:xfrm>
                <a:custGeom>
                  <a:avLst/>
                  <a:gdLst>
                    <a:gd name="T0" fmla="*/ 14 w 17"/>
                    <a:gd name="T1" fmla="*/ 12 h 17"/>
                    <a:gd name="T2" fmla="*/ 16 w 17"/>
                    <a:gd name="T3" fmla="*/ 8 h 17"/>
                    <a:gd name="T4" fmla="*/ 16 w 17"/>
                    <a:gd name="T5" fmla="*/ 4 h 17"/>
                    <a:gd name="T6" fmla="*/ 16 w 17"/>
                    <a:gd name="T7" fmla="*/ 2 h 17"/>
                    <a:gd name="T8" fmla="*/ 14 w 17"/>
                    <a:gd name="T9" fmla="*/ 1 h 17"/>
                    <a:gd name="T10" fmla="*/ 11 w 17"/>
                    <a:gd name="T11" fmla="*/ 0 h 17"/>
                    <a:gd name="T12" fmla="*/ 8 w 17"/>
                    <a:gd name="T13" fmla="*/ 1 h 17"/>
                    <a:gd name="T14" fmla="*/ 4 w 17"/>
                    <a:gd name="T15" fmla="*/ 3 h 17"/>
                    <a:gd name="T16" fmla="*/ 3 w 17"/>
                    <a:gd name="T17" fmla="*/ 6 h 17"/>
                    <a:gd name="T18" fmla="*/ 0 w 17"/>
                    <a:gd name="T19" fmla="*/ 9 h 17"/>
                    <a:gd name="T20" fmla="*/ 0 w 17"/>
                    <a:gd name="T21" fmla="*/ 12 h 17"/>
                    <a:gd name="T22" fmla="*/ 0 w 17"/>
                    <a:gd name="T23" fmla="*/ 14 h 17"/>
                    <a:gd name="T24" fmla="*/ 1 w 17"/>
                    <a:gd name="T25" fmla="*/ 16 h 17"/>
                    <a:gd name="T26" fmla="*/ 3 w 17"/>
                    <a:gd name="T27" fmla="*/ 16 h 17"/>
                    <a:gd name="T28" fmla="*/ 4 w 17"/>
                    <a:gd name="T29" fmla="*/ 16 h 17"/>
                    <a:gd name="T30" fmla="*/ 8 w 17"/>
                    <a:gd name="T31" fmla="*/ 16 h 17"/>
                    <a:gd name="T32" fmla="*/ 11 w 17"/>
                    <a:gd name="T33" fmla="*/ 13 h 17"/>
                    <a:gd name="T34" fmla="*/ 14 w 17"/>
                    <a:gd name="T35" fmla="*/ 12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14" y="12"/>
                      </a:move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4" y="3"/>
                      </a:lnTo>
                      <a:lnTo>
                        <a:pt x="3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1" y="16"/>
                      </a:lnTo>
                      <a:lnTo>
                        <a:pt x="3" y="16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1" y="13"/>
                      </a:lnTo>
                      <a:lnTo>
                        <a:pt x="14" y="12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6" name="Freeform 340"/>
                <p:cNvSpPr>
                  <a:spLocks/>
                </p:cNvSpPr>
                <p:nvPr/>
              </p:nvSpPr>
              <p:spPr bwMode="auto">
                <a:xfrm>
                  <a:off x="2347" y="3159"/>
                  <a:ext cx="16" cy="17"/>
                </a:xfrm>
                <a:custGeom>
                  <a:avLst/>
                  <a:gdLst>
                    <a:gd name="T0" fmla="*/ 12 w 17"/>
                    <a:gd name="T1" fmla="*/ 10 h 17"/>
                    <a:gd name="T2" fmla="*/ 16 w 17"/>
                    <a:gd name="T3" fmla="*/ 8 h 17"/>
                    <a:gd name="T4" fmla="*/ 16 w 17"/>
                    <a:gd name="T5" fmla="*/ 5 h 17"/>
                    <a:gd name="T6" fmla="*/ 16 w 17"/>
                    <a:gd name="T7" fmla="*/ 2 h 17"/>
                    <a:gd name="T8" fmla="*/ 12 w 17"/>
                    <a:gd name="T9" fmla="*/ 0 h 17"/>
                    <a:gd name="T10" fmla="*/ 9 w 17"/>
                    <a:gd name="T11" fmla="*/ 0 h 17"/>
                    <a:gd name="T12" fmla="*/ 0 w 17"/>
                    <a:gd name="T13" fmla="*/ 8 h 17"/>
                    <a:gd name="T14" fmla="*/ 0 w 17"/>
                    <a:gd name="T15" fmla="*/ 13 h 17"/>
                    <a:gd name="T16" fmla="*/ 0 w 17"/>
                    <a:gd name="T17" fmla="*/ 16 h 17"/>
                    <a:gd name="T18" fmla="*/ 3 w 17"/>
                    <a:gd name="T19" fmla="*/ 16 h 17"/>
                    <a:gd name="T20" fmla="*/ 9 w 17"/>
                    <a:gd name="T21" fmla="*/ 16 h 17"/>
                    <a:gd name="T22" fmla="*/ 12 w 17"/>
                    <a:gd name="T23" fmla="*/ 10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"/>
                    <a:gd name="T37" fmla="*/ 0 h 17"/>
                    <a:gd name="T38" fmla="*/ 17 w 17"/>
                    <a:gd name="T39" fmla="*/ 17 h 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" h="17">
                      <a:moveTo>
                        <a:pt x="12" y="10"/>
                      </a:move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6" y="2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3" y="16"/>
                      </a:lnTo>
                      <a:lnTo>
                        <a:pt x="9" y="16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7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301" y="3186"/>
                  <a:ext cx="0" cy="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58" name="Freeform 342"/>
                <p:cNvSpPr>
                  <a:spLocks/>
                </p:cNvSpPr>
                <p:nvPr/>
              </p:nvSpPr>
              <p:spPr bwMode="auto">
                <a:xfrm>
                  <a:off x="2356" y="3152"/>
                  <a:ext cx="15" cy="16"/>
                </a:xfrm>
                <a:custGeom>
                  <a:avLst/>
                  <a:gdLst>
                    <a:gd name="T0" fmla="*/ 5 w 17"/>
                    <a:gd name="T1" fmla="*/ 16 h 17"/>
                    <a:gd name="T2" fmla="*/ 2 w 17"/>
                    <a:gd name="T3" fmla="*/ 13 h 17"/>
                    <a:gd name="T4" fmla="*/ 1 w 17"/>
                    <a:gd name="T5" fmla="*/ 12 h 17"/>
                    <a:gd name="T6" fmla="*/ 0 w 17"/>
                    <a:gd name="T7" fmla="*/ 9 h 17"/>
                    <a:gd name="T8" fmla="*/ 1 w 17"/>
                    <a:gd name="T9" fmla="*/ 7 h 17"/>
                    <a:gd name="T10" fmla="*/ 2 w 17"/>
                    <a:gd name="T11" fmla="*/ 5 h 17"/>
                    <a:gd name="T12" fmla="*/ 3 w 17"/>
                    <a:gd name="T13" fmla="*/ 2 h 17"/>
                    <a:gd name="T14" fmla="*/ 5 w 17"/>
                    <a:gd name="T15" fmla="*/ 1 h 17"/>
                    <a:gd name="T16" fmla="*/ 8 w 17"/>
                    <a:gd name="T17" fmla="*/ 0 h 17"/>
                    <a:gd name="T18" fmla="*/ 9 w 17"/>
                    <a:gd name="T19" fmla="*/ 0 h 17"/>
                    <a:gd name="T20" fmla="*/ 10 w 17"/>
                    <a:gd name="T21" fmla="*/ 1 h 17"/>
                    <a:gd name="T22" fmla="*/ 13 w 17"/>
                    <a:gd name="T23" fmla="*/ 2 h 17"/>
                    <a:gd name="T24" fmla="*/ 13 w 17"/>
                    <a:gd name="T25" fmla="*/ 3 h 17"/>
                    <a:gd name="T26" fmla="*/ 14 w 17"/>
                    <a:gd name="T27" fmla="*/ 4 h 17"/>
                    <a:gd name="T28" fmla="*/ 16 w 17"/>
                    <a:gd name="T29" fmla="*/ 5 h 17"/>
                    <a:gd name="T30" fmla="*/ 14 w 17"/>
                    <a:gd name="T31" fmla="*/ 8 h 17"/>
                    <a:gd name="T32" fmla="*/ 13 w 17"/>
                    <a:gd name="T33" fmla="*/ 11 h 17"/>
                    <a:gd name="T34" fmla="*/ 11 w 17"/>
                    <a:gd name="T35" fmla="*/ 13 h 17"/>
                    <a:gd name="T36" fmla="*/ 10 w 17"/>
                    <a:gd name="T37" fmla="*/ 16 h 17"/>
                    <a:gd name="T38" fmla="*/ 8 w 17"/>
                    <a:gd name="T39" fmla="*/ 16 h 17"/>
                    <a:gd name="T40" fmla="*/ 5 w 17"/>
                    <a:gd name="T41" fmla="*/ 16 h 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"/>
                    <a:gd name="T64" fmla="*/ 0 h 17"/>
                    <a:gd name="T65" fmla="*/ 17 w 17"/>
                    <a:gd name="T66" fmla="*/ 17 h 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" h="17">
                      <a:moveTo>
                        <a:pt x="5" y="16"/>
                      </a:moveTo>
                      <a:lnTo>
                        <a:pt x="2" y="13"/>
                      </a:lnTo>
                      <a:lnTo>
                        <a:pt x="1" y="12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2" y="5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0" y="1"/>
                      </a:lnTo>
                      <a:lnTo>
                        <a:pt x="13" y="2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6" y="5"/>
                      </a:lnTo>
                      <a:lnTo>
                        <a:pt x="14" y="8"/>
                      </a:lnTo>
                      <a:lnTo>
                        <a:pt x="13" y="11"/>
                      </a:lnTo>
                      <a:lnTo>
                        <a:pt x="11" y="13"/>
                      </a:lnTo>
                      <a:lnTo>
                        <a:pt x="10" y="16"/>
                      </a:lnTo>
                      <a:lnTo>
                        <a:pt x="8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59" name="Freeform 343"/>
                <p:cNvSpPr>
                  <a:spLocks/>
                </p:cNvSpPr>
                <p:nvPr/>
              </p:nvSpPr>
              <p:spPr bwMode="auto">
                <a:xfrm>
                  <a:off x="2358" y="3155"/>
                  <a:ext cx="16" cy="16"/>
                </a:xfrm>
                <a:custGeom>
                  <a:avLst/>
                  <a:gdLst>
                    <a:gd name="T0" fmla="*/ 13 w 17"/>
                    <a:gd name="T1" fmla="*/ 11 h 17"/>
                    <a:gd name="T2" fmla="*/ 14 w 17"/>
                    <a:gd name="T3" fmla="*/ 7 h 17"/>
                    <a:gd name="T4" fmla="*/ 16 w 17"/>
                    <a:gd name="T5" fmla="*/ 3 h 17"/>
                    <a:gd name="T6" fmla="*/ 14 w 17"/>
                    <a:gd name="T7" fmla="*/ 2 h 17"/>
                    <a:gd name="T8" fmla="*/ 13 w 17"/>
                    <a:gd name="T9" fmla="*/ 1 h 17"/>
                    <a:gd name="T10" fmla="*/ 13 w 17"/>
                    <a:gd name="T11" fmla="*/ 0 h 17"/>
                    <a:gd name="T12" fmla="*/ 10 w 17"/>
                    <a:gd name="T13" fmla="*/ 0 h 17"/>
                    <a:gd name="T14" fmla="*/ 8 w 17"/>
                    <a:gd name="T15" fmla="*/ 0 h 17"/>
                    <a:gd name="T16" fmla="*/ 5 w 17"/>
                    <a:gd name="T17" fmla="*/ 2 h 17"/>
                    <a:gd name="T18" fmla="*/ 2 w 17"/>
                    <a:gd name="T19" fmla="*/ 4 h 17"/>
                    <a:gd name="T20" fmla="*/ 1 w 17"/>
                    <a:gd name="T21" fmla="*/ 8 h 17"/>
                    <a:gd name="T22" fmla="*/ 0 w 17"/>
                    <a:gd name="T23" fmla="*/ 12 h 17"/>
                    <a:gd name="T24" fmla="*/ 1 w 17"/>
                    <a:gd name="T25" fmla="*/ 13 h 17"/>
                    <a:gd name="T26" fmla="*/ 2 w 17"/>
                    <a:gd name="T27" fmla="*/ 14 h 17"/>
                    <a:gd name="T28" fmla="*/ 2 w 17"/>
                    <a:gd name="T29" fmla="*/ 16 h 17"/>
                    <a:gd name="T30" fmla="*/ 5 w 17"/>
                    <a:gd name="T31" fmla="*/ 16 h 17"/>
                    <a:gd name="T32" fmla="*/ 8 w 17"/>
                    <a:gd name="T33" fmla="*/ 16 h 17"/>
                    <a:gd name="T34" fmla="*/ 10 w 17"/>
                    <a:gd name="T35" fmla="*/ 13 h 17"/>
                    <a:gd name="T36" fmla="*/ 13 w 17"/>
                    <a:gd name="T37" fmla="*/ 11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13" y="11"/>
                      </a:moveTo>
                      <a:lnTo>
                        <a:pt x="14" y="7"/>
                      </a:lnTo>
                      <a:lnTo>
                        <a:pt x="16" y="3"/>
                      </a:lnTo>
                      <a:lnTo>
                        <a:pt x="14" y="2"/>
                      </a:lnTo>
                      <a:lnTo>
                        <a:pt x="13" y="1"/>
                      </a:lnTo>
                      <a:lnTo>
                        <a:pt x="13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5" y="2"/>
                      </a:lnTo>
                      <a:lnTo>
                        <a:pt x="2" y="4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2" y="14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8" y="16"/>
                      </a:lnTo>
                      <a:lnTo>
                        <a:pt x="10" y="13"/>
                      </a:lnTo>
                      <a:lnTo>
                        <a:pt x="13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0" name="Freeform 344"/>
                <p:cNvSpPr>
                  <a:spLocks/>
                </p:cNvSpPr>
                <p:nvPr/>
              </p:nvSpPr>
              <p:spPr bwMode="auto">
                <a:xfrm>
                  <a:off x="2360" y="3156"/>
                  <a:ext cx="16" cy="16"/>
                </a:xfrm>
                <a:custGeom>
                  <a:avLst/>
                  <a:gdLst>
                    <a:gd name="T0" fmla="*/ 12 w 17"/>
                    <a:gd name="T1" fmla="*/ 11 h 17"/>
                    <a:gd name="T2" fmla="*/ 16 w 17"/>
                    <a:gd name="T3" fmla="*/ 6 h 17"/>
                    <a:gd name="T4" fmla="*/ 16 w 17"/>
                    <a:gd name="T5" fmla="*/ 4 h 17"/>
                    <a:gd name="T6" fmla="*/ 16 w 17"/>
                    <a:gd name="T7" fmla="*/ 2 h 17"/>
                    <a:gd name="T8" fmla="*/ 12 w 17"/>
                    <a:gd name="T9" fmla="*/ 0 h 17"/>
                    <a:gd name="T10" fmla="*/ 9 w 17"/>
                    <a:gd name="T11" fmla="*/ 0 h 17"/>
                    <a:gd name="T12" fmla="*/ 3 w 17"/>
                    <a:gd name="T13" fmla="*/ 6 h 17"/>
                    <a:gd name="T14" fmla="*/ 0 w 17"/>
                    <a:gd name="T15" fmla="*/ 6 h 17"/>
                    <a:gd name="T16" fmla="*/ 0 w 17"/>
                    <a:gd name="T17" fmla="*/ 11 h 17"/>
                    <a:gd name="T18" fmla="*/ 0 w 17"/>
                    <a:gd name="T19" fmla="*/ 13 h 17"/>
                    <a:gd name="T20" fmla="*/ 3 w 17"/>
                    <a:gd name="T21" fmla="*/ 16 h 17"/>
                    <a:gd name="T22" fmla="*/ 6 w 17"/>
                    <a:gd name="T23" fmla="*/ 16 h 17"/>
                    <a:gd name="T24" fmla="*/ 9 w 17"/>
                    <a:gd name="T25" fmla="*/ 16 h 17"/>
                    <a:gd name="T26" fmla="*/ 12 w 17"/>
                    <a:gd name="T27" fmla="*/ 11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12" y="11"/>
                      </a:move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3" y="16"/>
                      </a:ln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2" y="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1" name="Freeform 345"/>
                <p:cNvSpPr>
                  <a:spLocks/>
                </p:cNvSpPr>
                <p:nvPr/>
              </p:nvSpPr>
              <p:spPr bwMode="auto">
                <a:xfrm>
                  <a:off x="2347" y="3158"/>
                  <a:ext cx="16" cy="16"/>
                </a:xfrm>
                <a:custGeom>
                  <a:avLst/>
                  <a:gdLst>
                    <a:gd name="T0" fmla="*/ 4 w 17"/>
                    <a:gd name="T1" fmla="*/ 16 h 17"/>
                    <a:gd name="T2" fmla="*/ 1 w 17"/>
                    <a:gd name="T3" fmla="*/ 14 h 17"/>
                    <a:gd name="T4" fmla="*/ 0 w 17"/>
                    <a:gd name="T5" fmla="*/ 13 h 17"/>
                    <a:gd name="T6" fmla="*/ 0 w 17"/>
                    <a:gd name="T7" fmla="*/ 12 h 17"/>
                    <a:gd name="T8" fmla="*/ 0 w 17"/>
                    <a:gd name="T9" fmla="*/ 10 h 17"/>
                    <a:gd name="T10" fmla="*/ 0 w 17"/>
                    <a:gd name="T11" fmla="*/ 8 h 17"/>
                    <a:gd name="T12" fmla="*/ 1 w 17"/>
                    <a:gd name="T13" fmla="*/ 5 h 17"/>
                    <a:gd name="T14" fmla="*/ 3 w 17"/>
                    <a:gd name="T15" fmla="*/ 2 h 17"/>
                    <a:gd name="T16" fmla="*/ 4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3 w 17"/>
                    <a:gd name="T23" fmla="*/ 2 h 17"/>
                    <a:gd name="T24" fmla="*/ 14 w 17"/>
                    <a:gd name="T25" fmla="*/ 3 h 17"/>
                    <a:gd name="T26" fmla="*/ 16 w 17"/>
                    <a:gd name="T27" fmla="*/ 4 h 17"/>
                    <a:gd name="T28" fmla="*/ 16 w 17"/>
                    <a:gd name="T29" fmla="*/ 5 h 17"/>
                    <a:gd name="T30" fmla="*/ 16 w 17"/>
                    <a:gd name="T31" fmla="*/ 9 h 17"/>
                    <a:gd name="T32" fmla="*/ 13 w 17"/>
                    <a:gd name="T33" fmla="*/ 12 h 17"/>
                    <a:gd name="T34" fmla="*/ 12 w 17"/>
                    <a:gd name="T35" fmla="*/ 14 h 17"/>
                    <a:gd name="T36" fmla="*/ 9 w 17"/>
                    <a:gd name="T37" fmla="*/ 16 h 17"/>
                    <a:gd name="T38" fmla="*/ 7 w 17"/>
                    <a:gd name="T39" fmla="*/ 16 h 17"/>
                    <a:gd name="T40" fmla="*/ 6 w 17"/>
                    <a:gd name="T41" fmla="*/ 16 h 17"/>
                    <a:gd name="T42" fmla="*/ 4 w 17"/>
                    <a:gd name="T43" fmla="*/ 16 h 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7"/>
                    <a:gd name="T67" fmla="*/ 0 h 17"/>
                    <a:gd name="T68" fmla="*/ 17 w 17"/>
                    <a:gd name="T69" fmla="*/ 17 h 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7" h="17">
                      <a:moveTo>
                        <a:pt x="4" y="16"/>
                      </a:move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3" y="2"/>
                      </a:lnTo>
                      <a:lnTo>
                        <a:pt x="4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6" y="4"/>
                      </a:lnTo>
                      <a:lnTo>
                        <a:pt x="16" y="5"/>
                      </a:lnTo>
                      <a:lnTo>
                        <a:pt x="16" y="9"/>
                      </a:lnTo>
                      <a:lnTo>
                        <a:pt x="13" y="12"/>
                      </a:lnTo>
                      <a:lnTo>
                        <a:pt x="12" y="14"/>
                      </a:lnTo>
                      <a:lnTo>
                        <a:pt x="9" y="16"/>
                      </a:lnTo>
                      <a:lnTo>
                        <a:pt x="7" y="16"/>
                      </a:lnTo>
                      <a:lnTo>
                        <a:pt x="6" y="16"/>
                      </a:lnTo>
                      <a:lnTo>
                        <a:pt x="4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2" name="Freeform 346"/>
                <p:cNvSpPr>
                  <a:spLocks/>
                </p:cNvSpPr>
                <p:nvPr/>
              </p:nvSpPr>
              <p:spPr bwMode="auto">
                <a:xfrm>
                  <a:off x="2350" y="3158"/>
                  <a:ext cx="16" cy="16"/>
                </a:xfrm>
                <a:custGeom>
                  <a:avLst/>
                  <a:gdLst>
                    <a:gd name="T0" fmla="*/ 12 w 17"/>
                    <a:gd name="T1" fmla="*/ 12 h 17"/>
                    <a:gd name="T2" fmla="*/ 16 w 17"/>
                    <a:gd name="T3" fmla="*/ 8 h 17"/>
                    <a:gd name="T4" fmla="*/ 16 w 17"/>
                    <a:gd name="T5" fmla="*/ 4 h 17"/>
                    <a:gd name="T6" fmla="*/ 16 w 17"/>
                    <a:gd name="T7" fmla="*/ 3 h 17"/>
                    <a:gd name="T8" fmla="*/ 14 w 17"/>
                    <a:gd name="T9" fmla="*/ 2 h 17"/>
                    <a:gd name="T10" fmla="*/ 12 w 17"/>
                    <a:gd name="T11" fmla="*/ 1 h 17"/>
                    <a:gd name="T12" fmla="*/ 11 w 17"/>
                    <a:gd name="T13" fmla="*/ 0 h 17"/>
                    <a:gd name="T14" fmla="*/ 8 w 17"/>
                    <a:gd name="T15" fmla="*/ 1 h 17"/>
                    <a:gd name="T16" fmla="*/ 4 w 17"/>
                    <a:gd name="T17" fmla="*/ 3 h 17"/>
                    <a:gd name="T18" fmla="*/ 1 w 17"/>
                    <a:gd name="T19" fmla="*/ 6 h 17"/>
                    <a:gd name="T20" fmla="*/ 0 w 17"/>
                    <a:gd name="T21" fmla="*/ 9 h 17"/>
                    <a:gd name="T22" fmla="*/ 0 w 17"/>
                    <a:gd name="T23" fmla="*/ 12 h 17"/>
                    <a:gd name="T24" fmla="*/ 0 w 17"/>
                    <a:gd name="T25" fmla="*/ 14 h 17"/>
                    <a:gd name="T26" fmla="*/ 0 w 17"/>
                    <a:gd name="T27" fmla="*/ 16 h 17"/>
                    <a:gd name="T28" fmla="*/ 1 w 17"/>
                    <a:gd name="T29" fmla="*/ 16 h 17"/>
                    <a:gd name="T30" fmla="*/ 4 w 17"/>
                    <a:gd name="T31" fmla="*/ 16 h 17"/>
                    <a:gd name="T32" fmla="*/ 8 w 17"/>
                    <a:gd name="T33" fmla="*/ 16 h 17"/>
                    <a:gd name="T34" fmla="*/ 11 w 17"/>
                    <a:gd name="T35" fmla="*/ 14 h 17"/>
                    <a:gd name="T36" fmla="*/ 12 w 17"/>
                    <a:gd name="T37" fmla="*/ 12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12" y="12"/>
                      </a:move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6" y="3"/>
                      </a:lnTo>
                      <a:lnTo>
                        <a:pt x="14" y="2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4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1" y="14"/>
                      </a:lnTo>
                      <a:lnTo>
                        <a:pt x="12" y="12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3" name="Freeform 347"/>
                <p:cNvSpPr>
                  <a:spLocks/>
                </p:cNvSpPr>
                <p:nvPr/>
              </p:nvSpPr>
              <p:spPr bwMode="auto">
                <a:xfrm>
                  <a:off x="2351" y="3161"/>
                  <a:ext cx="16" cy="16"/>
                </a:xfrm>
                <a:custGeom>
                  <a:avLst/>
                  <a:gdLst>
                    <a:gd name="T0" fmla="*/ 16 w 17"/>
                    <a:gd name="T1" fmla="*/ 10 h 17"/>
                    <a:gd name="T2" fmla="*/ 16 w 17"/>
                    <a:gd name="T3" fmla="*/ 8 h 17"/>
                    <a:gd name="T4" fmla="*/ 16 w 17"/>
                    <a:gd name="T5" fmla="*/ 5 h 17"/>
                    <a:gd name="T6" fmla="*/ 16 w 17"/>
                    <a:gd name="T7" fmla="*/ 2 h 17"/>
                    <a:gd name="T8" fmla="*/ 16 w 17"/>
                    <a:gd name="T9" fmla="*/ 0 h 17"/>
                    <a:gd name="T10" fmla="*/ 12 w 17"/>
                    <a:gd name="T11" fmla="*/ 0 h 17"/>
                    <a:gd name="T12" fmla="*/ 9 w 17"/>
                    <a:gd name="T13" fmla="*/ 0 h 17"/>
                    <a:gd name="T14" fmla="*/ 3 w 17"/>
                    <a:gd name="T15" fmla="*/ 8 h 17"/>
                    <a:gd name="T16" fmla="*/ 0 w 17"/>
                    <a:gd name="T17" fmla="*/ 8 h 17"/>
                    <a:gd name="T18" fmla="*/ 0 w 17"/>
                    <a:gd name="T19" fmla="*/ 13 h 17"/>
                    <a:gd name="T20" fmla="*/ 0 w 17"/>
                    <a:gd name="T21" fmla="*/ 16 h 17"/>
                    <a:gd name="T22" fmla="*/ 3 w 17"/>
                    <a:gd name="T23" fmla="*/ 16 h 17"/>
                    <a:gd name="T24" fmla="*/ 6 w 17"/>
                    <a:gd name="T25" fmla="*/ 16 h 17"/>
                    <a:gd name="T26" fmla="*/ 9 w 17"/>
                    <a:gd name="T27" fmla="*/ 16 h 17"/>
                    <a:gd name="T28" fmla="*/ 16 w 17"/>
                    <a:gd name="T29" fmla="*/ 10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6" y="10"/>
                      </a:move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3" y="16"/>
                      </a:ln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6" y="1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4" name="Freeform 348"/>
                <p:cNvSpPr>
                  <a:spLocks/>
                </p:cNvSpPr>
                <p:nvPr/>
              </p:nvSpPr>
              <p:spPr bwMode="auto">
                <a:xfrm>
                  <a:off x="2299" y="3192"/>
                  <a:ext cx="15" cy="16"/>
                </a:xfrm>
                <a:custGeom>
                  <a:avLst/>
                  <a:gdLst>
                    <a:gd name="T0" fmla="*/ 8 w 17"/>
                    <a:gd name="T1" fmla="*/ 16 h 17"/>
                    <a:gd name="T2" fmla="*/ 2 w 17"/>
                    <a:gd name="T3" fmla="*/ 13 h 17"/>
                    <a:gd name="T4" fmla="*/ 0 w 17"/>
                    <a:gd name="T5" fmla="*/ 10 h 17"/>
                    <a:gd name="T6" fmla="*/ 2 w 17"/>
                    <a:gd name="T7" fmla="*/ 5 h 17"/>
                    <a:gd name="T8" fmla="*/ 5 w 17"/>
                    <a:gd name="T9" fmla="*/ 2 h 17"/>
                    <a:gd name="T10" fmla="*/ 8 w 17"/>
                    <a:gd name="T11" fmla="*/ 0 h 17"/>
                    <a:gd name="T12" fmla="*/ 10 w 17"/>
                    <a:gd name="T13" fmla="*/ 0 h 17"/>
                    <a:gd name="T14" fmla="*/ 16 w 17"/>
                    <a:gd name="T15" fmla="*/ 2 h 17"/>
                    <a:gd name="T16" fmla="*/ 16 w 17"/>
                    <a:gd name="T17" fmla="*/ 5 h 17"/>
                    <a:gd name="T18" fmla="*/ 16 w 17"/>
                    <a:gd name="T19" fmla="*/ 10 h 17"/>
                    <a:gd name="T20" fmla="*/ 13 w 17"/>
                    <a:gd name="T21" fmla="*/ 13 h 17"/>
                    <a:gd name="T22" fmla="*/ 10 w 17"/>
                    <a:gd name="T23" fmla="*/ 16 h 17"/>
                    <a:gd name="T24" fmla="*/ 8 w 17"/>
                    <a:gd name="T25" fmla="*/ 1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0" y="10"/>
                      </a:lnTo>
                      <a:lnTo>
                        <a:pt x="2" y="5"/>
                      </a:lnTo>
                      <a:lnTo>
                        <a:pt x="5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6" y="2"/>
                      </a:lnTo>
                      <a:lnTo>
                        <a:pt x="16" y="5"/>
                      </a:lnTo>
                      <a:lnTo>
                        <a:pt x="16" y="10"/>
                      </a:lnTo>
                      <a:lnTo>
                        <a:pt x="13" y="13"/>
                      </a:lnTo>
                      <a:lnTo>
                        <a:pt x="1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5" name="Freeform 349"/>
                <p:cNvSpPr>
                  <a:spLocks/>
                </p:cNvSpPr>
                <p:nvPr/>
              </p:nvSpPr>
              <p:spPr bwMode="auto">
                <a:xfrm>
                  <a:off x="2301" y="3192"/>
                  <a:ext cx="15" cy="16"/>
                </a:xfrm>
                <a:custGeom>
                  <a:avLst/>
                  <a:gdLst>
                    <a:gd name="T0" fmla="*/ 16 w 17"/>
                    <a:gd name="T1" fmla="*/ 10 h 17"/>
                    <a:gd name="T2" fmla="*/ 16 w 17"/>
                    <a:gd name="T3" fmla="*/ 5 h 17"/>
                    <a:gd name="T4" fmla="*/ 16 w 17"/>
                    <a:gd name="T5" fmla="*/ 2 h 17"/>
                    <a:gd name="T6" fmla="*/ 12 w 17"/>
                    <a:gd name="T7" fmla="*/ 0 h 17"/>
                    <a:gd name="T8" fmla="*/ 8 w 17"/>
                    <a:gd name="T9" fmla="*/ 2 h 17"/>
                    <a:gd name="T10" fmla="*/ 4 w 17"/>
                    <a:gd name="T11" fmla="*/ 8 h 17"/>
                    <a:gd name="T12" fmla="*/ 0 w 17"/>
                    <a:gd name="T13" fmla="*/ 13 h 17"/>
                    <a:gd name="T14" fmla="*/ 0 w 17"/>
                    <a:gd name="T15" fmla="*/ 16 h 17"/>
                    <a:gd name="T16" fmla="*/ 4 w 17"/>
                    <a:gd name="T17" fmla="*/ 16 h 17"/>
                    <a:gd name="T18" fmla="*/ 8 w 17"/>
                    <a:gd name="T19" fmla="*/ 16 h 17"/>
                    <a:gd name="T20" fmla="*/ 16 w 17"/>
                    <a:gd name="T21" fmla="*/ 1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16" y="10"/>
                      </a:moveTo>
                      <a:lnTo>
                        <a:pt x="16" y="5"/>
                      </a:lnTo>
                      <a:lnTo>
                        <a:pt x="16" y="2"/>
                      </a:lnTo>
                      <a:lnTo>
                        <a:pt x="12" y="0"/>
                      </a:lnTo>
                      <a:lnTo>
                        <a:pt x="8" y="2"/>
                      </a:lnTo>
                      <a:lnTo>
                        <a:pt x="4" y="8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6" y="1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6" name="Line 350"/>
                <p:cNvSpPr>
                  <a:spLocks noChangeShapeType="1"/>
                </p:cNvSpPr>
                <p:nvPr/>
              </p:nvSpPr>
              <p:spPr bwMode="auto">
                <a:xfrm flipV="1">
                  <a:off x="2336" y="3210"/>
                  <a:ext cx="0" cy="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67" name="Freeform 351"/>
                <p:cNvSpPr>
                  <a:spLocks/>
                </p:cNvSpPr>
                <p:nvPr/>
              </p:nvSpPr>
              <p:spPr bwMode="auto">
                <a:xfrm>
                  <a:off x="2318" y="3213"/>
                  <a:ext cx="16" cy="16"/>
                </a:xfrm>
                <a:custGeom>
                  <a:avLst/>
                  <a:gdLst>
                    <a:gd name="T0" fmla="*/ 5 w 17"/>
                    <a:gd name="T1" fmla="*/ 16 h 17"/>
                    <a:gd name="T2" fmla="*/ 2 w 17"/>
                    <a:gd name="T3" fmla="*/ 13 h 17"/>
                    <a:gd name="T4" fmla="*/ 1 w 17"/>
                    <a:gd name="T5" fmla="*/ 12 h 17"/>
                    <a:gd name="T6" fmla="*/ 1 w 17"/>
                    <a:gd name="T7" fmla="*/ 11 h 17"/>
                    <a:gd name="T8" fmla="*/ 0 w 17"/>
                    <a:gd name="T9" fmla="*/ 10 h 17"/>
                    <a:gd name="T10" fmla="*/ 1 w 17"/>
                    <a:gd name="T11" fmla="*/ 8 h 17"/>
                    <a:gd name="T12" fmla="*/ 2 w 17"/>
                    <a:gd name="T13" fmla="*/ 5 h 17"/>
                    <a:gd name="T14" fmla="*/ 4 w 17"/>
                    <a:gd name="T15" fmla="*/ 2 h 17"/>
                    <a:gd name="T16" fmla="*/ 6 w 17"/>
                    <a:gd name="T17" fmla="*/ 1 h 17"/>
                    <a:gd name="T18" fmla="*/ 8 w 17"/>
                    <a:gd name="T19" fmla="*/ 0 h 17"/>
                    <a:gd name="T20" fmla="*/ 10 w 17"/>
                    <a:gd name="T21" fmla="*/ 0 h 17"/>
                    <a:gd name="T22" fmla="*/ 11 w 17"/>
                    <a:gd name="T23" fmla="*/ 1 h 17"/>
                    <a:gd name="T24" fmla="*/ 14 w 17"/>
                    <a:gd name="T25" fmla="*/ 2 h 17"/>
                    <a:gd name="T26" fmla="*/ 14 w 17"/>
                    <a:gd name="T27" fmla="*/ 3 h 17"/>
                    <a:gd name="T28" fmla="*/ 14 w 17"/>
                    <a:gd name="T29" fmla="*/ 4 h 17"/>
                    <a:gd name="T30" fmla="*/ 16 w 17"/>
                    <a:gd name="T31" fmla="*/ 6 h 17"/>
                    <a:gd name="T32" fmla="*/ 14 w 17"/>
                    <a:gd name="T33" fmla="*/ 8 h 17"/>
                    <a:gd name="T34" fmla="*/ 14 w 17"/>
                    <a:gd name="T35" fmla="*/ 11 h 17"/>
                    <a:gd name="T36" fmla="*/ 12 w 17"/>
                    <a:gd name="T37" fmla="*/ 13 h 17"/>
                    <a:gd name="T38" fmla="*/ 10 w 17"/>
                    <a:gd name="T39" fmla="*/ 16 h 17"/>
                    <a:gd name="T40" fmla="*/ 8 w 17"/>
                    <a:gd name="T41" fmla="*/ 16 h 17"/>
                    <a:gd name="T42" fmla="*/ 6 w 17"/>
                    <a:gd name="T43" fmla="*/ 16 h 17"/>
                    <a:gd name="T44" fmla="*/ 5 w 17"/>
                    <a:gd name="T45" fmla="*/ 16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17"/>
                    <a:gd name="T71" fmla="*/ 17 w 17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17">
                      <a:moveTo>
                        <a:pt x="5" y="16"/>
                      </a:moveTo>
                      <a:lnTo>
                        <a:pt x="2" y="13"/>
                      </a:lnTo>
                      <a:lnTo>
                        <a:pt x="1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2" y="5"/>
                      </a:lnTo>
                      <a:lnTo>
                        <a:pt x="4" y="2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1" y="1"/>
                      </a:lnTo>
                      <a:lnTo>
                        <a:pt x="14" y="2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4" y="8"/>
                      </a:lnTo>
                      <a:lnTo>
                        <a:pt x="14" y="11"/>
                      </a:lnTo>
                      <a:lnTo>
                        <a:pt x="12" y="13"/>
                      </a:lnTo>
                      <a:lnTo>
                        <a:pt x="10" y="16"/>
                      </a:lnTo>
                      <a:lnTo>
                        <a:pt x="8" y="16"/>
                      </a:lnTo>
                      <a:lnTo>
                        <a:pt x="6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8" name="Freeform 352"/>
                <p:cNvSpPr>
                  <a:spLocks/>
                </p:cNvSpPr>
                <p:nvPr/>
              </p:nvSpPr>
              <p:spPr bwMode="auto">
                <a:xfrm>
                  <a:off x="2322" y="3215"/>
                  <a:ext cx="15" cy="16"/>
                </a:xfrm>
                <a:custGeom>
                  <a:avLst/>
                  <a:gdLst>
                    <a:gd name="T0" fmla="*/ 14 w 17"/>
                    <a:gd name="T1" fmla="*/ 11 h 17"/>
                    <a:gd name="T2" fmla="*/ 14 w 17"/>
                    <a:gd name="T3" fmla="*/ 7 h 17"/>
                    <a:gd name="T4" fmla="*/ 16 w 17"/>
                    <a:gd name="T5" fmla="*/ 4 h 17"/>
                    <a:gd name="T6" fmla="*/ 14 w 17"/>
                    <a:gd name="T7" fmla="*/ 2 h 17"/>
                    <a:gd name="T8" fmla="*/ 14 w 17"/>
                    <a:gd name="T9" fmla="*/ 1 h 17"/>
                    <a:gd name="T10" fmla="*/ 14 w 17"/>
                    <a:gd name="T11" fmla="*/ 0 h 17"/>
                    <a:gd name="T12" fmla="*/ 11 w 17"/>
                    <a:gd name="T13" fmla="*/ 0 h 17"/>
                    <a:gd name="T14" fmla="*/ 8 w 17"/>
                    <a:gd name="T15" fmla="*/ 1 h 17"/>
                    <a:gd name="T16" fmla="*/ 4 w 17"/>
                    <a:gd name="T17" fmla="*/ 3 h 17"/>
                    <a:gd name="T18" fmla="*/ 3 w 17"/>
                    <a:gd name="T19" fmla="*/ 6 h 17"/>
                    <a:gd name="T20" fmla="*/ 0 w 17"/>
                    <a:gd name="T21" fmla="*/ 8 h 17"/>
                    <a:gd name="T22" fmla="*/ 0 w 17"/>
                    <a:gd name="T23" fmla="*/ 11 h 17"/>
                    <a:gd name="T24" fmla="*/ 0 w 17"/>
                    <a:gd name="T25" fmla="*/ 14 h 17"/>
                    <a:gd name="T26" fmla="*/ 1 w 17"/>
                    <a:gd name="T27" fmla="*/ 16 h 17"/>
                    <a:gd name="T28" fmla="*/ 3 w 17"/>
                    <a:gd name="T29" fmla="*/ 16 h 17"/>
                    <a:gd name="T30" fmla="*/ 4 w 17"/>
                    <a:gd name="T31" fmla="*/ 16 h 17"/>
                    <a:gd name="T32" fmla="*/ 8 w 17"/>
                    <a:gd name="T33" fmla="*/ 16 h 17"/>
                    <a:gd name="T34" fmla="*/ 11 w 17"/>
                    <a:gd name="T35" fmla="*/ 13 h 17"/>
                    <a:gd name="T36" fmla="*/ 14 w 17"/>
                    <a:gd name="T37" fmla="*/ 11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4" y="1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4" y="3"/>
                      </a:lnTo>
                      <a:lnTo>
                        <a:pt x="3" y="6"/>
                      </a:lnTo>
                      <a:lnTo>
                        <a:pt x="0" y="8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1" y="16"/>
                      </a:lnTo>
                      <a:lnTo>
                        <a:pt x="3" y="16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1" y="13"/>
                      </a:lnTo>
                      <a:lnTo>
                        <a:pt x="14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69" name="Freeform 353"/>
                <p:cNvSpPr>
                  <a:spLocks/>
                </p:cNvSpPr>
                <p:nvPr/>
              </p:nvSpPr>
              <p:spPr bwMode="auto">
                <a:xfrm>
                  <a:off x="2323" y="3217"/>
                  <a:ext cx="15" cy="17"/>
                </a:xfrm>
                <a:custGeom>
                  <a:avLst/>
                  <a:gdLst>
                    <a:gd name="T0" fmla="*/ 13 w 17"/>
                    <a:gd name="T1" fmla="*/ 11 h 17"/>
                    <a:gd name="T2" fmla="*/ 13 w 17"/>
                    <a:gd name="T3" fmla="*/ 6 h 17"/>
                    <a:gd name="T4" fmla="*/ 16 w 17"/>
                    <a:gd name="T5" fmla="*/ 6 h 17"/>
                    <a:gd name="T6" fmla="*/ 13 w 17"/>
                    <a:gd name="T7" fmla="*/ 2 h 17"/>
                    <a:gd name="T8" fmla="*/ 13 w 17"/>
                    <a:gd name="T9" fmla="*/ 0 h 17"/>
                    <a:gd name="T10" fmla="*/ 10 w 17"/>
                    <a:gd name="T11" fmla="*/ 0 h 17"/>
                    <a:gd name="T12" fmla="*/ 8 w 17"/>
                    <a:gd name="T13" fmla="*/ 2 h 17"/>
                    <a:gd name="T14" fmla="*/ 2 w 17"/>
                    <a:gd name="T15" fmla="*/ 6 h 17"/>
                    <a:gd name="T16" fmla="*/ 0 w 17"/>
                    <a:gd name="T17" fmla="*/ 9 h 17"/>
                    <a:gd name="T18" fmla="*/ 0 w 17"/>
                    <a:gd name="T19" fmla="*/ 11 h 17"/>
                    <a:gd name="T20" fmla="*/ 0 w 17"/>
                    <a:gd name="T21" fmla="*/ 13 h 17"/>
                    <a:gd name="T22" fmla="*/ 2 w 17"/>
                    <a:gd name="T23" fmla="*/ 16 h 17"/>
                    <a:gd name="T24" fmla="*/ 5 w 17"/>
                    <a:gd name="T25" fmla="*/ 16 h 17"/>
                    <a:gd name="T26" fmla="*/ 8 w 17"/>
                    <a:gd name="T27" fmla="*/ 13 h 17"/>
                    <a:gd name="T28" fmla="*/ 13 w 17"/>
                    <a:gd name="T29" fmla="*/ 11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3" y="11"/>
                      </a:moveTo>
                      <a:lnTo>
                        <a:pt x="13" y="6"/>
                      </a:lnTo>
                      <a:lnTo>
                        <a:pt x="16" y="6"/>
                      </a:lnTo>
                      <a:lnTo>
                        <a:pt x="13" y="2"/>
                      </a:lnTo>
                      <a:lnTo>
                        <a:pt x="13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2" y="6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8" y="13"/>
                      </a:lnTo>
                      <a:lnTo>
                        <a:pt x="13" y="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0" name="Freeform 354"/>
                <p:cNvSpPr>
                  <a:spLocks/>
                </p:cNvSpPr>
                <p:nvPr/>
              </p:nvSpPr>
              <p:spPr bwMode="auto">
                <a:xfrm>
                  <a:off x="2311" y="3217"/>
                  <a:ext cx="15" cy="17"/>
                </a:xfrm>
                <a:custGeom>
                  <a:avLst/>
                  <a:gdLst>
                    <a:gd name="T0" fmla="*/ 4 w 17"/>
                    <a:gd name="T1" fmla="*/ 14 h 17"/>
                    <a:gd name="T2" fmla="*/ 1 w 17"/>
                    <a:gd name="T3" fmla="*/ 13 h 17"/>
                    <a:gd name="T4" fmla="*/ 1 w 17"/>
                    <a:gd name="T5" fmla="*/ 12 h 17"/>
                    <a:gd name="T6" fmla="*/ 0 w 17"/>
                    <a:gd name="T7" fmla="*/ 11 h 17"/>
                    <a:gd name="T8" fmla="*/ 0 w 17"/>
                    <a:gd name="T9" fmla="*/ 10 h 17"/>
                    <a:gd name="T10" fmla="*/ 0 w 17"/>
                    <a:gd name="T11" fmla="*/ 8 h 17"/>
                    <a:gd name="T12" fmla="*/ 1 w 17"/>
                    <a:gd name="T13" fmla="*/ 4 h 17"/>
                    <a:gd name="T14" fmla="*/ 3 w 17"/>
                    <a:gd name="T15" fmla="*/ 2 h 17"/>
                    <a:gd name="T16" fmla="*/ 6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9 w 17"/>
                    <a:gd name="T23" fmla="*/ 1 h 17"/>
                    <a:gd name="T24" fmla="*/ 13 w 17"/>
                    <a:gd name="T25" fmla="*/ 2 h 17"/>
                    <a:gd name="T26" fmla="*/ 14 w 17"/>
                    <a:gd name="T27" fmla="*/ 3 h 17"/>
                    <a:gd name="T28" fmla="*/ 16 w 17"/>
                    <a:gd name="T29" fmla="*/ 4 h 17"/>
                    <a:gd name="T30" fmla="*/ 16 w 17"/>
                    <a:gd name="T31" fmla="*/ 5 h 17"/>
                    <a:gd name="T32" fmla="*/ 16 w 17"/>
                    <a:gd name="T33" fmla="*/ 8 h 17"/>
                    <a:gd name="T34" fmla="*/ 13 w 17"/>
                    <a:gd name="T35" fmla="*/ 11 h 17"/>
                    <a:gd name="T36" fmla="*/ 12 w 17"/>
                    <a:gd name="T37" fmla="*/ 13 h 17"/>
                    <a:gd name="T38" fmla="*/ 9 w 17"/>
                    <a:gd name="T39" fmla="*/ 14 h 17"/>
                    <a:gd name="T40" fmla="*/ 7 w 17"/>
                    <a:gd name="T41" fmla="*/ 16 h 17"/>
                    <a:gd name="T42" fmla="*/ 6 w 17"/>
                    <a:gd name="T43" fmla="*/ 16 h 17"/>
                    <a:gd name="T44" fmla="*/ 4 w 17"/>
                    <a:gd name="T45" fmla="*/ 14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17"/>
                    <a:gd name="T71" fmla="*/ 17 w 17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17">
                      <a:moveTo>
                        <a:pt x="4" y="14"/>
                      </a:move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4"/>
                      </a:lnTo>
                      <a:lnTo>
                        <a:pt x="3" y="2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6" y="4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13" y="11"/>
                      </a:lnTo>
                      <a:lnTo>
                        <a:pt x="12" y="13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6" y="16"/>
                      </a:lnTo>
                      <a:lnTo>
                        <a:pt x="4" y="1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1" name="Freeform 355"/>
                <p:cNvSpPr>
                  <a:spLocks/>
                </p:cNvSpPr>
                <p:nvPr/>
              </p:nvSpPr>
              <p:spPr bwMode="auto">
                <a:xfrm>
                  <a:off x="2314" y="3219"/>
                  <a:ext cx="15" cy="16"/>
                </a:xfrm>
                <a:custGeom>
                  <a:avLst/>
                  <a:gdLst>
                    <a:gd name="T0" fmla="*/ 12 w 17"/>
                    <a:gd name="T1" fmla="*/ 11 h 17"/>
                    <a:gd name="T2" fmla="*/ 16 w 17"/>
                    <a:gd name="T3" fmla="*/ 7 h 17"/>
                    <a:gd name="T4" fmla="*/ 16 w 17"/>
                    <a:gd name="T5" fmla="*/ 3 h 17"/>
                    <a:gd name="T6" fmla="*/ 16 w 17"/>
                    <a:gd name="T7" fmla="*/ 2 h 17"/>
                    <a:gd name="T8" fmla="*/ 14 w 17"/>
                    <a:gd name="T9" fmla="*/ 1 h 17"/>
                    <a:gd name="T10" fmla="*/ 12 w 17"/>
                    <a:gd name="T11" fmla="*/ 0 h 17"/>
                    <a:gd name="T12" fmla="*/ 11 w 17"/>
                    <a:gd name="T13" fmla="*/ 0 h 17"/>
                    <a:gd name="T14" fmla="*/ 8 w 17"/>
                    <a:gd name="T15" fmla="*/ 1 h 17"/>
                    <a:gd name="T16" fmla="*/ 4 w 17"/>
                    <a:gd name="T17" fmla="*/ 2 h 17"/>
                    <a:gd name="T18" fmla="*/ 1 w 17"/>
                    <a:gd name="T19" fmla="*/ 6 h 17"/>
                    <a:gd name="T20" fmla="*/ 1 w 17"/>
                    <a:gd name="T21" fmla="*/ 8 h 17"/>
                    <a:gd name="T22" fmla="*/ 0 w 17"/>
                    <a:gd name="T23" fmla="*/ 11 h 17"/>
                    <a:gd name="T24" fmla="*/ 1 w 17"/>
                    <a:gd name="T25" fmla="*/ 14 h 17"/>
                    <a:gd name="T26" fmla="*/ 4 w 17"/>
                    <a:gd name="T27" fmla="*/ 16 h 17"/>
                    <a:gd name="T28" fmla="*/ 8 w 17"/>
                    <a:gd name="T29" fmla="*/ 14 h 17"/>
                    <a:gd name="T30" fmla="*/ 11 w 17"/>
                    <a:gd name="T31" fmla="*/ 13 h 17"/>
                    <a:gd name="T32" fmla="*/ 12 w 17"/>
                    <a:gd name="T33" fmla="*/ 11 h 1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7"/>
                    <a:gd name="T52" fmla="*/ 0 h 17"/>
                    <a:gd name="T53" fmla="*/ 17 w 17"/>
                    <a:gd name="T54" fmla="*/ 17 h 1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7" h="17">
                      <a:moveTo>
                        <a:pt x="12" y="11"/>
                      </a:moveTo>
                      <a:lnTo>
                        <a:pt x="16" y="7"/>
                      </a:lnTo>
                      <a:lnTo>
                        <a:pt x="16" y="3"/>
                      </a:lnTo>
                      <a:lnTo>
                        <a:pt x="16" y="2"/>
                      </a:lnTo>
                      <a:lnTo>
                        <a:pt x="14" y="1"/>
                      </a:lnTo>
                      <a:lnTo>
                        <a:pt x="12" y="0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1" y="14"/>
                      </a:lnTo>
                      <a:lnTo>
                        <a:pt x="4" y="16"/>
                      </a:lnTo>
                      <a:lnTo>
                        <a:pt x="8" y="14"/>
                      </a:lnTo>
                      <a:lnTo>
                        <a:pt x="11" y="13"/>
                      </a:lnTo>
                      <a:lnTo>
                        <a:pt x="12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2" name="Freeform 356"/>
                <p:cNvSpPr>
                  <a:spLocks/>
                </p:cNvSpPr>
                <p:nvPr/>
              </p:nvSpPr>
              <p:spPr bwMode="auto">
                <a:xfrm>
                  <a:off x="2314" y="3222"/>
                  <a:ext cx="16" cy="16"/>
                </a:xfrm>
                <a:custGeom>
                  <a:avLst/>
                  <a:gdLst>
                    <a:gd name="T0" fmla="*/ 13 w 17"/>
                    <a:gd name="T1" fmla="*/ 11 h 17"/>
                    <a:gd name="T2" fmla="*/ 16 w 17"/>
                    <a:gd name="T3" fmla="*/ 6 h 17"/>
                    <a:gd name="T4" fmla="*/ 16 w 17"/>
                    <a:gd name="T5" fmla="*/ 4 h 17"/>
                    <a:gd name="T6" fmla="*/ 16 w 17"/>
                    <a:gd name="T7" fmla="*/ 2 h 17"/>
                    <a:gd name="T8" fmla="*/ 13 w 17"/>
                    <a:gd name="T9" fmla="*/ 0 h 17"/>
                    <a:gd name="T10" fmla="*/ 10 w 17"/>
                    <a:gd name="T11" fmla="*/ 0 h 17"/>
                    <a:gd name="T12" fmla="*/ 8 w 17"/>
                    <a:gd name="T13" fmla="*/ 2 h 17"/>
                    <a:gd name="T14" fmla="*/ 2 w 17"/>
                    <a:gd name="T15" fmla="*/ 6 h 17"/>
                    <a:gd name="T16" fmla="*/ 2 w 17"/>
                    <a:gd name="T17" fmla="*/ 9 h 17"/>
                    <a:gd name="T18" fmla="*/ 0 w 17"/>
                    <a:gd name="T19" fmla="*/ 11 h 17"/>
                    <a:gd name="T20" fmla="*/ 2 w 17"/>
                    <a:gd name="T21" fmla="*/ 13 h 17"/>
                    <a:gd name="T22" fmla="*/ 2 w 17"/>
                    <a:gd name="T23" fmla="*/ 16 h 17"/>
                    <a:gd name="T24" fmla="*/ 5 w 17"/>
                    <a:gd name="T25" fmla="*/ 16 h 17"/>
                    <a:gd name="T26" fmla="*/ 8 w 17"/>
                    <a:gd name="T27" fmla="*/ 13 h 17"/>
                    <a:gd name="T28" fmla="*/ 13 w 17"/>
                    <a:gd name="T29" fmla="*/ 11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3" y="11"/>
                      </a:move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3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8" y="13"/>
                      </a:lnTo>
                      <a:lnTo>
                        <a:pt x="13" y="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3" name="Freeform 357"/>
                <p:cNvSpPr>
                  <a:spLocks/>
                </p:cNvSpPr>
                <p:nvPr/>
              </p:nvSpPr>
              <p:spPr bwMode="auto">
                <a:xfrm>
                  <a:off x="2323" y="3216"/>
                  <a:ext cx="15" cy="16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13 h 17"/>
                    <a:gd name="T4" fmla="*/ 1 w 17"/>
                    <a:gd name="T5" fmla="*/ 12 h 17"/>
                    <a:gd name="T6" fmla="*/ 0 w 17"/>
                    <a:gd name="T7" fmla="*/ 12 h 17"/>
                    <a:gd name="T8" fmla="*/ 0 w 17"/>
                    <a:gd name="T9" fmla="*/ 10 h 17"/>
                    <a:gd name="T10" fmla="*/ 0 w 17"/>
                    <a:gd name="T11" fmla="*/ 8 h 17"/>
                    <a:gd name="T12" fmla="*/ 1 w 17"/>
                    <a:gd name="T13" fmla="*/ 4 h 17"/>
                    <a:gd name="T14" fmla="*/ 4 w 17"/>
                    <a:gd name="T15" fmla="*/ 1 h 17"/>
                    <a:gd name="T16" fmla="*/ 6 w 17"/>
                    <a:gd name="T17" fmla="*/ 0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1 w 17"/>
                    <a:gd name="T23" fmla="*/ 0 h 17"/>
                    <a:gd name="T24" fmla="*/ 14 w 17"/>
                    <a:gd name="T25" fmla="*/ 1 h 17"/>
                    <a:gd name="T26" fmla="*/ 16 w 17"/>
                    <a:gd name="T27" fmla="*/ 2 h 17"/>
                    <a:gd name="T28" fmla="*/ 16 w 17"/>
                    <a:gd name="T29" fmla="*/ 3 h 17"/>
                    <a:gd name="T30" fmla="*/ 16 w 17"/>
                    <a:gd name="T31" fmla="*/ 5 h 17"/>
                    <a:gd name="T32" fmla="*/ 16 w 17"/>
                    <a:gd name="T33" fmla="*/ 8 h 17"/>
                    <a:gd name="T34" fmla="*/ 14 w 17"/>
                    <a:gd name="T35" fmla="*/ 11 h 17"/>
                    <a:gd name="T36" fmla="*/ 12 w 17"/>
                    <a:gd name="T37" fmla="*/ 13 h 17"/>
                    <a:gd name="T38" fmla="*/ 9 w 17"/>
                    <a:gd name="T39" fmla="*/ 16 h 17"/>
                    <a:gd name="T40" fmla="*/ 8 w 17"/>
                    <a:gd name="T41" fmla="*/ 16 h 17"/>
                    <a:gd name="T42" fmla="*/ 7 w 17"/>
                    <a:gd name="T43" fmla="*/ 16 h 17"/>
                    <a:gd name="T44" fmla="*/ 6 w 17"/>
                    <a:gd name="T45" fmla="*/ 16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17"/>
                    <a:gd name="T71" fmla="*/ 17 w 17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17">
                      <a:moveTo>
                        <a:pt x="6" y="16"/>
                      </a:move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4"/>
                      </a:lnTo>
                      <a:lnTo>
                        <a:pt x="4" y="1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1"/>
                      </a:lnTo>
                      <a:lnTo>
                        <a:pt x="16" y="2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14" y="11"/>
                      </a:lnTo>
                      <a:lnTo>
                        <a:pt x="12" y="13"/>
                      </a:lnTo>
                      <a:lnTo>
                        <a:pt x="9" y="16"/>
                      </a:lnTo>
                      <a:lnTo>
                        <a:pt x="8" y="16"/>
                      </a:lnTo>
                      <a:lnTo>
                        <a:pt x="7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4" name="Freeform 358"/>
                <p:cNvSpPr>
                  <a:spLocks/>
                </p:cNvSpPr>
                <p:nvPr/>
              </p:nvSpPr>
              <p:spPr bwMode="auto">
                <a:xfrm>
                  <a:off x="2325" y="3217"/>
                  <a:ext cx="16" cy="17"/>
                </a:xfrm>
                <a:custGeom>
                  <a:avLst/>
                  <a:gdLst>
                    <a:gd name="T0" fmla="*/ 14 w 17"/>
                    <a:gd name="T1" fmla="*/ 11 h 17"/>
                    <a:gd name="T2" fmla="*/ 16 w 17"/>
                    <a:gd name="T3" fmla="*/ 7 h 17"/>
                    <a:gd name="T4" fmla="*/ 16 w 17"/>
                    <a:gd name="T5" fmla="*/ 4 h 17"/>
                    <a:gd name="T6" fmla="*/ 16 w 17"/>
                    <a:gd name="T7" fmla="*/ 2 h 17"/>
                    <a:gd name="T8" fmla="*/ 16 w 17"/>
                    <a:gd name="T9" fmla="*/ 1 h 17"/>
                    <a:gd name="T10" fmla="*/ 14 w 17"/>
                    <a:gd name="T11" fmla="*/ 0 h 17"/>
                    <a:gd name="T12" fmla="*/ 10 w 17"/>
                    <a:gd name="T13" fmla="*/ 0 h 17"/>
                    <a:gd name="T14" fmla="*/ 7 w 17"/>
                    <a:gd name="T15" fmla="*/ 1 h 17"/>
                    <a:gd name="T16" fmla="*/ 5 w 17"/>
                    <a:gd name="T17" fmla="*/ 3 h 17"/>
                    <a:gd name="T18" fmla="*/ 1 w 17"/>
                    <a:gd name="T19" fmla="*/ 6 h 17"/>
                    <a:gd name="T20" fmla="*/ 0 w 17"/>
                    <a:gd name="T21" fmla="*/ 8 h 17"/>
                    <a:gd name="T22" fmla="*/ 0 w 17"/>
                    <a:gd name="T23" fmla="*/ 12 h 17"/>
                    <a:gd name="T24" fmla="*/ 0 w 17"/>
                    <a:gd name="T25" fmla="*/ 14 h 17"/>
                    <a:gd name="T26" fmla="*/ 0 w 17"/>
                    <a:gd name="T27" fmla="*/ 16 h 17"/>
                    <a:gd name="T28" fmla="*/ 1 w 17"/>
                    <a:gd name="T29" fmla="*/ 16 h 17"/>
                    <a:gd name="T30" fmla="*/ 5 w 17"/>
                    <a:gd name="T31" fmla="*/ 16 h 17"/>
                    <a:gd name="T32" fmla="*/ 7 w 17"/>
                    <a:gd name="T33" fmla="*/ 16 h 17"/>
                    <a:gd name="T34" fmla="*/ 10 w 17"/>
                    <a:gd name="T35" fmla="*/ 13 h 17"/>
                    <a:gd name="T36" fmla="*/ 14 w 17"/>
                    <a:gd name="T37" fmla="*/ 11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14" y="11"/>
                      </a:moveTo>
                      <a:lnTo>
                        <a:pt x="16" y="7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6" y="1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7" y="1"/>
                      </a:lnTo>
                      <a:lnTo>
                        <a:pt x="5" y="3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5" y="16"/>
                      </a:lnTo>
                      <a:lnTo>
                        <a:pt x="7" y="16"/>
                      </a:lnTo>
                      <a:lnTo>
                        <a:pt x="10" y="13"/>
                      </a:lnTo>
                      <a:lnTo>
                        <a:pt x="14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5" name="Freeform 359"/>
                <p:cNvSpPr>
                  <a:spLocks/>
                </p:cNvSpPr>
                <p:nvPr/>
              </p:nvSpPr>
              <p:spPr bwMode="auto">
                <a:xfrm>
                  <a:off x="2314" y="3220"/>
                  <a:ext cx="16" cy="16"/>
                </a:xfrm>
                <a:custGeom>
                  <a:avLst/>
                  <a:gdLst>
                    <a:gd name="T0" fmla="*/ 6 w 17"/>
                    <a:gd name="T1" fmla="*/ 14 h 17"/>
                    <a:gd name="T2" fmla="*/ 2 w 17"/>
                    <a:gd name="T3" fmla="*/ 13 h 17"/>
                    <a:gd name="T4" fmla="*/ 1 w 17"/>
                    <a:gd name="T5" fmla="*/ 12 h 17"/>
                    <a:gd name="T6" fmla="*/ 0 w 17"/>
                    <a:gd name="T7" fmla="*/ 11 h 17"/>
                    <a:gd name="T8" fmla="*/ 0 w 17"/>
                    <a:gd name="T9" fmla="*/ 10 h 17"/>
                    <a:gd name="T10" fmla="*/ 0 w 17"/>
                    <a:gd name="T11" fmla="*/ 8 h 17"/>
                    <a:gd name="T12" fmla="*/ 2 w 17"/>
                    <a:gd name="T13" fmla="*/ 5 h 17"/>
                    <a:gd name="T14" fmla="*/ 3 w 17"/>
                    <a:gd name="T15" fmla="*/ 2 h 17"/>
                    <a:gd name="T16" fmla="*/ 7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1 w 17"/>
                    <a:gd name="T23" fmla="*/ 1 h 17"/>
                    <a:gd name="T24" fmla="*/ 14 w 17"/>
                    <a:gd name="T25" fmla="*/ 2 h 17"/>
                    <a:gd name="T26" fmla="*/ 14 w 17"/>
                    <a:gd name="T27" fmla="*/ 3 h 17"/>
                    <a:gd name="T28" fmla="*/ 16 w 17"/>
                    <a:gd name="T29" fmla="*/ 4 h 17"/>
                    <a:gd name="T30" fmla="*/ 16 w 17"/>
                    <a:gd name="T31" fmla="*/ 6 h 17"/>
                    <a:gd name="T32" fmla="*/ 16 w 17"/>
                    <a:gd name="T33" fmla="*/ 8 h 17"/>
                    <a:gd name="T34" fmla="*/ 14 w 17"/>
                    <a:gd name="T35" fmla="*/ 11 h 17"/>
                    <a:gd name="T36" fmla="*/ 12 w 17"/>
                    <a:gd name="T37" fmla="*/ 13 h 17"/>
                    <a:gd name="T38" fmla="*/ 11 w 17"/>
                    <a:gd name="T39" fmla="*/ 14 h 17"/>
                    <a:gd name="T40" fmla="*/ 7 w 17"/>
                    <a:gd name="T41" fmla="*/ 16 h 17"/>
                    <a:gd name="T42" fmla="*/ 6 w 17"/>
                    <a:gd name="T43" fmla="*/ 14 h 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7"/>
                    <a:gd name="T67" fmla="*/ 0 h 17"/>
                    <a:gd name="T68" fmla="*/ 17 w 17"/>
                    <a:gd name="T69" fmla="*/ 17 h 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7" h="17">
                      <a:moveTo>
                        <a:pt x="6" y="14"/>
                      </a:moveTo>
                      <a:lnTo>
                        <a:pt x="2" y="13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5"/>
                      </a:lnTo>
                      <a:lnTo>
                        <a:pt x="3" y="2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1"/>
                      </a:lnTo>
                      <a:lnTo>
                        <a:pt x="14" y="2"/>
                      </a:lnTo>
                      <a:lnTo>
                        <a:pt x="14" y="3"/>
                      </a:lnTo>
                      <a:lnTo>
                        <a:pt x="16" y="4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4" y="11"/>
                      </a:lnTo>
                      <a:lnTo>
                        <a:pt x="12" y="13"/>
                      </a:lnTo>
                      <a:lnTo>
                        <a:pt x="11" y="14"/>
                      </a:lnTo>
                      <a:lnTo>
                        <a:pt x="7" y="16"/>
                      </a:lnTo>
                      <a:lnTo>
                        <a:pt x="6" y="1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6" name="Freeform 360"/>
                <p:cNvSpPr>
                  <a:spLocks/>
                </p:cNvSpPr>
                <p:nvPr/>
              </p:nvSpPr>
              <p:spPr bwMode="auto">
                <a:xfrm>
                  <a:off x="2316" y="3222"/>
                  <a:ext cx="16" cy="16"/>
                </a:xfrm>
                <a:custGeom>
                  <a:avLst/>
                  <a:gdLst>
                    <a:gd name="T0" fmla="*/ 14 w 17"/>
                    <a:gd name="T1" fmla="*/ 11 h 17"/>
                    <a:gd name="T2" fmla="*/ 16 w 17"/>
                    <a:gd name="T3" fmla="*/ 7 h 17"/>
                    <a:gd name="T4" fmla="*/ 16 w 17"/>
                    <a:gd name="T5" fmla="*/ 4 h 17"/>
                    <a:gd name="T6" fmla="*/ 16 w 17"/>
                    <a:gd name="T7" fmla="*/ 2 h 17"/>
                    <a:gd name="T8" fmla="*/ 14 w 17"/>
                    <a:gd name="T9" fmla="*/ 1 h 17"/>
                    <a:gd name="T10" fmla="*/ 14 w 17"/>
                    <a:gd name="T11" fmla="*/ 0 h 17"/>
                    <a:gd name="T12" fmla="*/ 11 w 17"/>
                    <a:gd name="T13" fmla="*/ 0 h 17"/>
                    <a:gd name="T14" fmla="*/ 9 w 17"/>
                    <a:gd name="T15" fmla="*/ 1 h 17"/>
                    <a:gd name="T16" fmla="*/ 4 w 17"/>
                    <a:gd name="T17" fmla="*/ 3 h 17"/>
                    <a:gd name="T18" fmla="*/ 3 w 17"/>
                    <a:gd name="T19" fmla="*/ 6 h 17"/>
                    <a:gd name="T20" fmla="*/ 1 w 17"/>
                    <a:gd name="T21" fmla="*/ 8 h 17"/>
                    <a:gd name="T22" fmla="*/ 0 w 17"/>
                    <a:gd name="T23" fmla="*/ 11 h 17"/>
                    <a:gd name="T24" fmla="*/ 1 w 17"/>
                    <a:gd name="T25" fmla="*/ 14 h 17"/>
                    <a:gd name="T26" fmla="*/ 3 w 17"/>
                    <a:gd name="T27" fmla="*/ 14 h 17"/>
                    <a:gd name="T28" fmla="*/ 4 w 17"/>
                    <a:gd name="T29" fmla="*/ 16 h 17"/>
                    <a:gd name="T30" fmla="*/ 9 w 17"/>
                    <a:gd name="T31" fmla="*/ 14 h 17"/>
                    <a:gd name="T32" fmla="*/ 11 w 17"/>
                    <a:gd name="T33" fmla="*/ 13 h 17"/>
                    <a:gd name="T34" fmla="*/ 14 w 17"/>
                    <a:gd name="T35" fmla="*/ 11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14" y="11"/>
                      </a:moveTo>
                      <a:lnTo>
                        <a:pt x="16" y="7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4" y="1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9" y="1"/>
                      </a:lnTo>
                      <a:lnTo>
                        <a:pt x="4" y="3"/>
                      </a:lnTo>
                      <a:lnTo>
                        <a:pt x="3" y="6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1" y="14"/>
                      </a:lnTo>
                      <a:lnTo>
                        <a:pt x="3" y="14"/>
                      </a:lnTo>
                      <a:lnTo>
                        <a:pt x="4" y="16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11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7" name="Freeform 361"/>
                <p:cNvSpPr>
                  <a:spLocks/>
                </p:cNvSpPr>
                <p:nvPr/>
              </p:nvSpPr>
              <p:spPr bwMode="auto">
                <a:xfrm>
                  <a:off x="2388" y="3172"/>
                  <a:ext cx="15" cy="16"/>
                </a:xfrm>
                <a:custGeom>
                  <a:avLst/>
                  <a:gdLst>
                    <a:gd name="T0" fmla="*/ 6 w 17"/>
                    <a:gd name="T1" fmla="*/ 16 h 17"/>
                    <a:gd name="T2" fmla="*/ 2 w 17"/>
                    <a:gd name="T3" fmla="*/ 13 h 17"/>
                    <a:gd name="T4" fmla="*/ 1 w 17"/>
                    <a:gd name="T5" fmla="*/ 13 h 17"/>
                    <a:gd name="T6" fmla="*/ 0 w 17"/>
                    <a:gd name="T7" fmla="*/ 12 h 17"/>
                    <a:gd name="T8" fmla="*/ 0 w 17"/>
                    <a:gd name="T9" fmla="*/ 9 h 17"/>
                    <a:gd name="T10" fmla="*/ 0 w 17"/>
                    <a:gd name="T11" fmla="*/ 7 h 17"/>
                    <a:gd name="T12" fmla="*/ 2 w 17"/>
                    <a:gd name="T13" fmla="*/ 5 h 17"/>
                    <a:gd name="T14" fmla="*/ 3 w 17"/>
                    <a:gd name="T15" fmla="*/ 3 h 17"/>
                    <a:gd name="T16" fmla="*/ 6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3 w 17"/>
                    <a:gd name="T23" fmla="*/ 3 h 17"/>
                    <a:gd name="T24" fmla="*/ 14 w 17"/>
                    <a:gd name="T25" fmla="*/ 3 h 17"/>
                    <a:gd name="T26" fmla="*/ 16 w 17"/>
                    <a:gd name="T27" fmla="*/ 6 h 17"/>
                    <a:gd name="T28" fmla="*/ 14 w 17"/>
                    <a:gd name="T29" fmla="*/ 8 h 17"/>
                    <a:gd name="T30" fmla="*/ 13 w 17"/>
                    <a:gd name="T31" fmla="*/ 10 h 17"/>
                    <a:gd name="T32" fmla="*/ 12 w 17"/>
                    <a:gd name="T33" fmla="*/ 13 h 17"/>
                    <a:gd name="T34" fmla="*/ 9 w 17"/>
                    <a:gd name="T35" fmla="*/ 14 h 17"/>
                    <a:gd name="T36" fmla="*/ 7 w 17"/>
                    <a:gd name="T37" fmla="*/ 16 h 17"/>
                    <a:gd name="T38" fmla="*/ 6 w 17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"/>
                    <a:gd name="T61" fmla="*/ 0 h 17"/>
                    <a:gd name="T62" fmla="*/ 17 w 17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" h="17">
                      <a:moveTo>
                        <a:pt x="6" y="16"/>
                      </a:moveTo>
                      <a:lnTo>
                        <a:pt x="2" y="13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5"/>
                      </a:lnTo>
                      <a:lnTo>
                        <a:pt x="3" y="3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3" y="3"/>
                      </a:lnTo>
                      <a:lnTo>
                        <a:pt x="14" y="3"/>
                      </a:lnTo>
                      <a:lnTo>
                        <a:pt x="16" y="6"/>
                      </a:lnTo>
                      <a:lnTo>
                        <a:pt x="14" y="8"/>
                      </a:lnTo>
                      <a:lnTo>
                        <a:pt x="13" y="10"/>
                      </a:lnTo>
                      <a:lnTo>
                        <a:pt x="12" y="13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8" name="Freeform 362"/>
                <p:cNvSpPr>
                  <a:spLocks/>
                </p:cNvSpPr>
                <p:nvPr/>
              </p:nvSpPr>
              <p:spPr bwMode="auto">
                <a:xfrm>
                  <a:off x="2391" y="3174"/>
                  <a:ext cx="15" cy="16"/>
                </a:xfrm>
                <a:custGeom>
                  <a:avLst/>
                  <a:gdLst>
                    <a:gd name="T0" fmla="*/ 12 w 17"/>
                    <a:gd name="T1" fmla="*/ 9 h 17"/>
                    <a:gd name="T2" fmla="*/ 14 w 17"/>
                    <a:gd name="T3" fmla="*/ 7 h 17"/>
                    <a:gd name="T4" fmla="*/ 16 w 17"/>
                    <a:gd name="T5" fmla="*/ 4 h 17"/>
                    <a:gd name="T6" fmla="*/ 14 w 17"/>
                    <a:gd name="T7" fmla="*/ 1 h 17"/>
                    <a:gd name="T8" fmla="*/ 12 w 17"/>
                    <a:gd name="T9" fmla="*/ 1 h 17"/>
                    <a:gd name="T10" fmla="*/ 11 w 17"/>
                    <a:gd name="T11" fmla="*/ 0 h 17"/>
                    <a:gd name="T12" fmla="*/ 8 w 17"/>
                    <a:gd name="T13" fmla="*/ 1 h 17"/>
                    <a:gd name="T14" fmla="*/ 4 w 17"/>
                    <a:gd name="T15" fmla="*/ 2 h 17"/>
                    <a:gd name="T16" fmla="*/ 3 w 17"/>
                    <a:gd name="T17" fmla="*/ 4 h 17"/>
                    <a:gd name="T18" fmla="*/ 0 w 17"/>
                    <a:gd name="T19" fmla="*/ 8 h 17"/>
                    <a:gd name="T20" fmla="*/ 0 w 17"/>
                    <a:gd name="T21" fmla="*/ 12 h 17"/>
                    <a:gd name="T22" fmla="*/ 0 w 17"/>
                    <a:gd name="T23" fmla="*/ 13 h 17"/>
                    <a:gd name="T24" fmla="*/ 1 w 17"/>
                    <a:gd name="T25" fmla="*/ 14 h 17"/>
                    <a:gd name="T26" fmla="*/ 3 w 17"/>
                    <a:gd name="T27" fmla="*/ 16 h 17"/>
                    <a:gd name="T28" fmla="*/ 4 w 17"/>
                    <a:gd name="T29" fmla="*/ 16 h 17"/>
                    <a:gd name="T30" fmla="*/ 8 w 17"/>
                    <a:gd name="T31" fmla="*/ 14 h 17"/>
                    <a:gd name="T32" fmla="*/ 11 w 17"/>
                    <a:gd name="T33" fmla="*/ 13 h 17"/>
                    <a:gd name="T34" fmla="*/ 12 w 17"/>
                    <a:gd name="T35" fmla="*/ 9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12" y="9"/>
                      </a:moveTo>
                      <a:lnTo>
                        <a:pt x="14" y="7"/>
                      </a:lnTo>
                      <a:lnTo>
                        <a:pt x="16" y="4"/>
                      </a:lnTo>
                      <a:lnTo>
                        <a:pt x="14" y="1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8" y="1"/>
                      </a:lnTo>
                      <a:lnTo>
                        <a:pt x="4" y="2"/>
                      </a:lnTo>
                      <a:lnTo>
                        <a:pt x="3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6"/>
                      </a:lnTo>
                      <a:lnTo>
                        <a:pt x="8" y="14"/>
                      </a:lnTo>
                      <a:lnTo>
                        <a:pt x="11" y="13"/>
                      </a:lnTo>
                      <a:lnTo>
                        <a:pt x="12" y="9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79" name="Freeform 363"/>
                <p:cNvSpPr>
                  <a:spLocks/>
                </p:cNvSpPr>
                <p:nvPr/>
              </p:nvSpPr>
              <p:spPr bwMode="auto">
                <a:xfrm>
                  <a:off x="2391" y="3177"/>
                  <a:ext cx="16" cy="16"/>
                </a:xfrm>
                <a:custGeom>
                  <a:avLst/>
                  <a:gdLst>
                    <a:gd name="T0" fmla="*/ 13 w 17"/>
                    <a:gd name="T1" fmla="*/ 8 h 17"/>
                    <a:gd name="T2" fmla="*/ 16 w 17"/>
                    <a:gd name="T3" fmla="*/ 8 h 17"/>
                    <a:gd name="T4" fmla="*/ 16 w 17"/>
                    <a:gd name="T5" fmla="*/ 2 h 17"/>
                    <a:gd name="T6" fmla="*/ 16 w 17"/>
                    <a:gd name="T7" fmla="*/ 0 h 17"/>
                    <a:gd name="T8" fmla="*/ 13 w 17"/>
                    <a:gd name="T9" fmla="*/ 0 h 17"/>
                    <a:gd name="T10" fmla="*/ 10 w 17"/>
                    <a:gd name="T11" fmla="*/ 0 h 17"/>
                    <a:gd name="T12" fmla="*/ 8 w 17"/>
                    <a:gd name="T13" fmla="*/ 0 h 17"/>
                    <a:gd name="T14" fmla="*/ 2 w 17"/>
                    <a:gd name="T15" fmla="*/ 5 h 17"/>
                    <a:gd name="T16" fmla="*/ 0 w 17"/>
                    <a:gd name="T17" fmla="*/ 8 h 17"/>
                    <a:gd name="T18" fmla="*/ 0 w 17"/>
                    <a:gd name="T19" fmla="*/ 10 h 17"/>
                    <a:gd name="T20" fmla="*/ 0 w 17"/>
                    <a:gd name="T21" fmla="*/ 13 h 17"/>
                    <a:gd name="T22" fmla="*/ 2 w 17"/>
                    <a:gd name="T23" fmla="*/ 16 h 17"/>
                    <a:gd name="T24" fmla="*/ 5 w 17"/>
                    <a:gd name="T25" fmla="*/ 16 h 17"/>
                    <a:gd name="T26" fmla="*/ 8 w 17"/>
                    <a:gd name="T27" fmla="*/ 16 h 17"/>
                    <a:gd name="T28" fmla="*/ 13 w 17"/>
                    <a:gd name="T29" fmla="*/ 8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3" y="8"/>
                      </a:moveTo>
                      <a:lnTo>
                        <a:pt x="16" y="8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2" y="5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3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8" y="16"/>
                      </a:lnTo>
                      <a:lnTo>
                        <a:pt x="13" y="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0" name="Freeform 364"/>
                <p:cNvSpPr>
                  <a:spLocks/>
                </p:cNvSpPr>
                <p:nvPr/>
              </p:nvSpPr>
              <p:spPr bwMode="auto">
                <a:xfrm>
                  <a:off x="2379" y="3177"/>
                  <a:ext cx="15" cy="17"/>
                </a:xfrm>
                <a:custGeom>
                  <a:avLst/>
                  <a:gdLst>
                    <a:gd name="T0" fmla="*/ 4 w 17"/>
                    <a:gd name="T1" fmla="*/ 16 h 17"/>
                    <a:gd name="T2" fmla="*/ 1 w 17"/>
                    <a:gd name="T3" fmla="*/ 12 h 17"/>
                    <a:gd name="T4" fmla="*/ 0 w 17"/>
                    <a:gd name="T5" fmla="*/ 12 h 17"/>
                    <a:gd name="T6" fmla="*/ 0 w 17"/>
                    <a:gd name="T7" fmla="*/ 9 h 17"/>
                    <a:gd name="T8" fmla="*/ 0 w 17"/>
                    <a:gd name="T9" fmla="*/ 7 h 17"/>
                    <a:gd name="T10" fmla="*/ 1 w 17"/>
                    <a:gd name="T11" fmla="*/ 5 h 17"/>
                    <a:gd name="T12" fmla="*/ 3 w 17"/>
                    <a:gd name="T13" fmla="*/ 2 h 17"/>
                    <a:gd name="T14" fmla="*/ 6 w 17"/>
                    <a:gd name="T15" fmla="*/ 1 h 17"/>
                    <a:gd name="T16" fmla="*/ 8 w 17"/>
                    <a:gd name="T17" fmla="*/ 0 h 17"/>
                    <a:gd name="T18" fmla="*/ 9 w 17"/>
                    <a:gd name="T19" fmla="*/ 0 h 17"/>
                    <a:gd name="T20" fmla="*/ 14 w 17"/>
                    <a:gd name="T21" fmla="*/ 2 h 17"/>
                    <a:gd name="T22" fmla="*/ 16 w 17"/>
                    <a:gd name="T23" fmla="*/ 3 h 17"/>
                    <a:gd name="T24" fmla="*/ 16 w 17"/>
                    <a:gd name="T25" fmla="*/ 6 h 17"/>
                    <a:gd name="T26" fmla="*/ 16 w 17"/>
                    <a:gd name="T27" fmla="*/ 8 h 17"/>
                    <a:gd name="T28" fmla="*/ 14 w 17"/>
                    <a:gd name="T29" fmla="*/ 10 h 17"/>
                    <a:gd name="T30" fmla="*/ 12 w 17"/>
                    <a:gd name="T31" fmla="*/ 12 h 17"/>
                    <a:gd name="T32" fmla="*/ 9 w 17"/>
                    <a:gd name="T33" fmla="*/ 14 h 17"/>
                    <a:gd name="T34" fmla="*/ 7 w 17"/>
                    <a:gd name="T35" fmla="*/ 16 h 17"/>
                    <a:gd name="T36" fmla="*/ 6 w 17"/>
                    <a:gd name="T37" fmla="*/ 16 h 17"/>
                    <a:gd name="T38" fmla="*/ 4 w 17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"/>
                    <a:gd name="T61" fmla="*/ 0 h 17"/>
                    <a:gd name="T62" fmla="*/ 17 w 17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" h="17">
                      <a:moveTo>
                        <a:pt x="4" y="16"/>
                      </a:move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1" y="5"/>
                      </a:lnTo>
                      <a:lnTo>
                        <a:pt x="3" y="2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4" y="2"/>
                      </a:lnTo>
                      <a:lnTo>
                        <a:pt x="16" y="3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2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6" y="16"/>
                      </a:lnTo>
                      <a:lnTo>
                        <a:pt x="4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1" name="Freeform 365"/>
                <p:cNvSpPr>
                  <a:spLocks/>
                </p:cNvSpPr>
                <p:nvPr/>
              </p:nvSpPr>
              <p:spPr bwMode="auto">
                <a:xfrm>
                  <a:off x="2381" y="3178"/>
                  <a:ext cx="16" cy="17"/>
                </a:xfrm>
                <a:custGeom>
                  <a:avLst/>
                  <a:gdLst>
                    <a:gd name="T0" fmla="*/ 14 w 17"/>
                    <a:gd name="T1" fmla="*/ 9 h 17"/>
                    <a:gd name="T2" fmla="*/ 16 w 17"/>
                    <a:gd name="T3" fmla="*/ 7 h 17"/>
                    <a:gd name="T4" fmla="*/ 16 w 17"/>
                    <a:gd name="T5" fmla="*/ 4 h 17"/>
                    <a:gd name="T6" fmla="*/ 16 w 17"/>
                    <a:gd name="T7" fmla="*/ 1 h 17"/>
                    <a:gd name="T8" fmla="*/ 14 w 17"/>
                    <a:gd name="T9" fmla="*/ 0 h 17"/>
                    <a:gd name="T10" fmla="*/ 11 w 17"/>
                    <a:gd name="T11" fmla="*/ 0 h 17"/>
                    <a:gd name="T12" fmla="*/ 8 w 17"/>
                    <a:gd name="T13" fmla="*/ 0 h 17"/>
                    <a:gd name="T14" fmla="*/ 4 w 17"/>
                    <a:gd name="T15" fmla="*/ 2 h 17"/>
                    <a:gd name="T16" fmla="*/ 1 w 17"/>
                    <a:gd name="T17" fmla="*/ 4 h 17"/>
                    <a:gd name="T18" fmla="*/ 1 w 17"/>
                    <a:gd name="T19" fmla="*/ 8 h 17"/>
                    <a:gd name="T20" fmla="*/ 0 w 17"/>
                    <a:gd name="T21" fmla="*/ 12 h 17"/>
                    <a:gd name="T22" fmla="*/ 1 w 17"/>
                    <a:gd name="T23" fmla="*/ 13 h 17"/>
                    <a:gd name="T24" fmla="*/ 1 w 17"/>
                    <a:gd name="T25" fmla="*/ 14 h 17"/>
                    <a:gd name="T26" fmla="*/ 1 w 17"/>
                    <a:gd name="T27" fmla="*/ 16 h 17"/>
                    <a:gd name="T28" fmla="*/ 4 w 17"/>
                    <a:gd name="T29" fmla="*/ 16 h 17"/>
                    <a:gd name="T30" fmla="*/ 8 w 17"/>
                    <a:gd name="T31" fmla="*/ 14 h 17"/>
                    <a:gd name="T32" fmla="*/ 11 w 17"/>
                    <a:gd name="T33" fmla="*/ 12 h 17"/>
                    <a:gd name="T34" fmla="*/ 14 w 17"/>
                    <a:gd name="T35" fmla="*/ 9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14" y="9"/>
                      </a:moveTo>
                      <a:lnTo>
                        <a:pt x="16" y="7"/>
                      </a:lnTo>
                      <a:lnTo>
                        <a:pt x="16" y="4"/>
                      </a:lnTo>
                      <a:lnTo>
                        <a:pt x="16" y="1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1" y="14"/>
                      </a:lnTo>
                      <a:lnTo>
                        <a:pt x="1" y="16"/>
                      </a:lnTo>
                      <a:lnTo>
                        <a:pt x="4" y="16"/>
                      </a:lnTo>
                      <a:lnTo>
                        <a:pt x="8" y="14"/>
                      </a:lnTo>
                      <a:lnTo>
                        <a:pt x="11" y="12"/>
                      </a:lnTo>
                      <a:lnTo>
                        <a:pt x="14" y="9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2" name="Freeform 366"/>
                <p:cNvSpPr>
                  <a:spLocks/>
                </p:cNvSpPr>
                <p:nvPr/>
              </p:nvSpPr>
              <p:spPr bwMode="auto">
                <a:xfrm>
                  <a:off x="2383" y="3181"/>
                  <a:ext cx="16" cy="16"/>
                </a:xfrm>
                <a:custGeom>
                  <a:avLst/>
                  <a:gdLst>
                    <a:gd name="T0" fmla="*/ 16 w 17"/>
                    <a:gd name="T1" fmla="*/ 8 h 17"/>
                    <a:gd name="T2" fmla="*/ 16 w 17"/>
                    <a:gd name="T3" fmla="*/ 8 h 17"/>
                    <a:gd name="T4" fmla="*/ 16 w 17"/>
                    <a:gd name="T5" fmla="*/ 2 h 17"/>
                    <a:gd name="T6" fmla="*/ 16 w 17"/>
                    <a:gd name="T7" fmla="*/ 0 h 17"/>
                    <a:gd name="T8" fmla="*/ 12 w 17"/>
                    <a:gd name="T9" fmla="*/ 0 h 17"/>
                    <a:gd name="T10" fmla="*/ 8 w 17"/>
                    <a:gd name="T11" fmla="*/ 0 h 17"/>
                    <a:gd name="T12" fmla="*/ 4 w 17"/>
                    <a:gd name="T13" fmla="*/ 2 h 17"/>
                    <a:gd name="T14" fmla="*/ 0 w 17"/>
                    <a:gd name="T15" fmla="*/ 8 h 17"/>
                    <a:gd name="T16" fmla="*/ 0 w 17"/>
                    <a:gd name="T17" fmla="*/ 10 h 17"/>
                    <a:gd name="T18" fmla="*/ 0 w 17"/>
                    <a:gd name="T19" fmla="*/ 13 h 17"/>
                    <a:gd name="T20" fmla="*/ 4 w 17"/>
                    <a:gd name="T21" fmla="*/ 16 h 17"/>
                    <a:gd name="T22" fmla="*/ 8 w 17"/>
                    <a:gd name="T23" fmla="*/ 16 h 17"/>
                    <a:gd name="T24" fmla="*/ 16 w 17"/>
                    <a:gd name="T25" fmla="*/ 8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16" y="8"/>
                      </a:moveTo>
                      <a:lnTo>
                        <a:pt x="16" y="8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3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6" y="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3" name="Freeform 367"/>
                <p:cNvSpPr>
                  <a:spLocks/>
                </p:cNvSpPr>
                <p:nvPr/>
              </p:nvSpPr>
              <p:spPr bwMode="auto">
                <a:xfrm>
                  <a:off x="2391" y="3175"/>
                  <a:ext cx="16" cy="16"/>
                </a:xfrm>
                <a:custGeom>
                  <a:avLst/>
                  <a:gdLst>
                    <a:gd name="T0" fmla="*/ 6 w 17"/>
                    <a:gd name="T1" fmla="*/ 16 h 17"/>
                    <a:gd name="T2" fmla="*/ 2 w 17"/>
                    <a:gd name="T3" fmla="*/ 13 h 17"/>
                    <a:gd name="T4" fmla="*/ 1 w 17"/>
                    <a:gd name="T5" fmla="*/ 13 h 17"/>
                    <a:gd name="T6" fmla="*/ 0 w 17"/>
                    <a:gd name="T7" fmla="*/ 12 h 17"/>
                    <a:gd name="T8" fmla="*/ 0 w 17"/>
                    <a:gd name="T9" fmla="*/ 10 h 17"/>
                    <a:gd name="T10" fmla="*/ 0 w 17"/>
                    <a:gd name="T11" fmla="*/ 7 h 17"/>
                    <a:gd name="T12" fmla="*/ 2 w 17"/>
                    <a:gd name="T13" fmla="*/ 5 h 17"/>
                    <a:gd name="T14" fmla="*/ 3 w 17"/>
                    <a:gd name="T15" fmla="*/ 3 h 17"/>
                    <a:gd name="T16" fmla="*/ 6 w 17"/>
                    <a:gd name="T17" fmla="*/ 1 h 17"/>
                    <a:gd name="T18" fmla="*/ 8 w 17"/>
                    <a:gd name="T19" fmla="*/ 0 h 17"/>
                    <a:gd name="T20" fmla="*/ 9 w 17"/>
                    <a:gd name="T21" fmla="*/ 0 h 17"/>
                    <a:gd name="T22" fmla="*/ 11 w 17"/>
                    <a:gd name="T23" fmla="*/ 0 h 17"/>
                    <a:gd name="T24" fmla="*/ 14 w 17"/>
                    <a:gd name="T25" fmla="*/ 3 h 17"/>
                    <a:gd name="T26" fmla="*/ 16 w 17"/>
                    <a:gd name="T27" fmla="*/ 3 h 17"/>
                    <a:gd name="T28" fmla="*/ 16 w 17"/>
                    <a:gd name="T29" fmla="*/ 6 h 17"/>
                    <a:gd name="T30" fmla="*/ 16 w 17"/>
                    <a:gd name="T31" fmla="*/ 8 h 17"/>
                    <a:gd name="T32" fmla="*/ 14 w 17"/>
                    <a:gd name="T33" fmla="*/ 11 h 17"/>
                    <a:gd name="T34" fmla="*/ 12 w 17"/>
                    <a:gd name="T35" fmla="*/ 13 h 17"/>
                    <a:gd name="T36" fmla="*/ 9 w 17"/>
                    <a:gd name="T37" fmla="*/ 14 h 17"/>
                    <a:gd name="T38" fmla="*/ 7 w 17"/>
                    <a:gd name="T39" fmla="*/ 16 h 17"/>
                    <a:gd name="T40" fmla="*/ 6 w 17"/>
                    <a:gd name="T41" fmla="*/ 16 h 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"/>
                    <a:gd name="T64" fmla="*/ 0 h 17"/>
                    <a:gd name="T65" fmla="*/ 17 w 17"/>
                    <a:gd name="T66" fmla="*/ 17 h 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" h="17">
                      <a:moveTo>
                        <a:pt x="6" y="16"/>
                      </a:moveTo>
                      <a:lnTo>
                        <a:pt x="2" y="13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2" y="5"/>
                      </a:lnTo>
                      <a:lnTo>
                        <a:pt x="3" y="3"/>
                      </a:lnTo>
                      <a:lnTo>
                        <a:pt x="6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3"/>
                      </a:lnTo>
                      <a:lnTo>
                        <a:pt x="16" y="3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4" y="11"/>
                      </a:lnTo>
                      <a:lnTo>
                        <a:pt x="12" y="13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4" name="Freeform 368"/>
                <p:cNvSpPr>
                  <a:spLocks/>
                </p:cNvSpPr>
                <p:nvPr/>
              </p:nvSpPr>
              <p:spPr bwMode="auto">
                <a:xfrm>
                  <a:off x="2385" y="3181"/>
                  <a:ext cx="16" cy="16"/>
                </a:xfrm>
                <a:custGeom>
                  <a:avLst/>
                  <a:gdLst>
                    <a:gd name="T0" fmla="*/ 13 w 17"/>
                    <a:gd name="T1" fmla="*/ 9 h 17"/>
                    <a:gd name="T2" fmla="*/ 14 w 17"/>
                    <a:gd name="T3" fmla="*/ 7 h 17"/>
                    <a:gd name="T4" fmla="*/ 16 w 17"/>
                    <a:gd name="T5" fmla="*/ 4 h 17"/>
                    <a:gd name="T6" fmla="*/ 14 w 17"/>
                    <a:gd name="T7" fmla="*/ 1 h 17"/>
                    <a:gd name="T8" fmla="*/ 13 w 17"/>
                    <a:gd name="T9" fmla="*/ 1 h 17"/>
                    <a:gd name="T10" fmla="*/ 10 w 17"/>
                    <a:gd name="T11" fmla="*/ 0 h 17"/>
                    <a:gd name="T12" fmla="*/ 8 w 17"/>
                    <a:gd name="T13" fmla="*/ 1 h 17"/>
                    <a:gd name="T14" fmla="*/ 5 w 17"/>
                    <a:gd name="T15" fmla="*/ 2 h 17"/>
                    <a:gd name="T16" fmla="*/ 2 w 17"/>
                    <a:gd name="T17" fmla="*/ 4 h 17"/>
                    <a:gd name="T18" fmla="*/ 1 w 17"/>
                    <a:gd name="T19" fmla="*/ 8 h 17"/>
                    <a:gd name="T20" fmla="*/ 0 w 17"/>
                    <a:gd name="T21" fmla="*/ 12 h 17"/>
                    <a:gd name="T22" fmla="*/ 1 w 17"/>
                    <a:gd name="T23" fmla="*/ 13 h 17"/>
                    <a:gd name="T24" fmla="*/ 1 w 17"/>
                    <a:gd name="T25" fmla="*/ 14 h 17"/>
                    <a:gd name="T26" fmla="*/ 2 w 17"/>
                    <a:gd name="T27" fmla="*/ 16 h 17"/>
                    <a:gd name="T28" fmla="*/ 4 w 17"/>
                    <a:gd name="T29" fmla="*/ 16 h 17"/>
                    <a:gd name="T30" fmla="*/ 8 w 17"/>
                    <a:gd name="T31" fmla="*/ 14 h 17"/>
                    <a:gd name="T32" fmla="*/ 10 w 17"/>
                    <a:gd name="T33" fmla="*/ 12 h 17"/>
                    <a:gd name="T34" fmla="*/ 13 w 17"/>
                    <a:gd name="T35" fmla="*/ 9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13" y="9"/>
                      </a:moveTo>
                      <a:lnTo>
                        <a:pt x="14" y="7"/>
                      </a:lnTo>
                      <a:lnTo>
                        <a:pt x="16" y="4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8" y="1"/>
                      </a:lnTo>
                      <a:lnTo>
                        <a:pt x="5" y="2"/>
                      </a:lnTo>
                      <a:lnTo>
                        <a:pt x="2" y="4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1" y="14"/>
                      </a:lnTo>
                      <a:lnTo>
                        <a:pt x="2" y="16"/>
                      </a:lnTo>
                      <a:lnTo>
                        <a:pt x="4" y="16"/>
                      </a:lnTo>
                      <a:lnTo>
                        <a:pt x="8" y="14"/>
                      </a:lnTo>
                      <a:lnTo>
                        <a:pt x="10" y="12"/>
                      </a:lnTo>
                      <a:lnTo>
                        <a:pt x="13" y="9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5" name="Freeform 369"/>
                <p:cNvSpPr>
                  <a:spLocks/>
                </p:cNvSpPr>
                <p:nvPr/>
              </p:nvSpPr>
              <p:spPr bwMode="auto">
                <a:xfrm>
                  <a:off x="2283" y="3198"/>
                  <a:ext cx="21" cy="40"/>
                </a:xfrm>
                <a:custGeom>
                  <a:avLst/>
                  <a:gdLst>
                    <a:gd name="T0" fmla="*/ 0 w 23"/>
                    <a:gd name="T1" fmla="*/ 28 h 42"/>
                    <a:gd name="T2" fmla="*/ 22 w 23"/>
                    <a:gd name="T3" fmla="*/ 41 h 42"/>
                    <a:gd name="T4" fmla="*/ 22 w 23"/>
                    <a:gd name="T5" fmla="*/ 13 h 42"/>
                    <a:gd name="T6" fmla="*/ 0 w 23"/>
                    <a:gd name="T7" fmla="*/ 0 h 42"/>
                    <a:gd name="T8" fmla="*/ 0 w 23"/>
                    <a:gd name="T9" fmla="*/ 28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42"/>
                    <a:gd name="T17" fmla="*/ 23 w 23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42">
                      <a:moveTo>
                        <a:pt x="0" y="28"/>
                      </a:moveTo>
                      <a:lnTo>
                        <a:pt x="22" y="41"/>
                      </a:lnTo>
                      <a:lnTo>
                        <a:pt x="22" y="13"/>
                      </a:lnTo>
                      <a:lnTo>
                        <a:pt x="0" y="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901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6" name="Freeform 370"/>
                <p:cNvSpPr>
                  <a:spLocks/>
                </p:cNvSpPr>
                <p:nvPr/>
              </p:nvSpPr>
              <p:spPr bwMode="auto">
                <a:xfrm>
                  <a:off x="2278" y="3207"/>
                  <a:ext cx="25" cy="16"/>
                </a:xfrm>
                <a:custGeom>
                  <a:avLst/>
                  <a:gdLst>
                    <a:gd name="T0" fmla="*/ 8 w 28"/>
                    <a:gd name="T1" fmla="*/ 0 h 17"/>
                    <a:gd name="T2" fmla="*/ 0 w 28"/>
                    <a:gd name="T3" fmla="*/ 5 h 17"/>
                    <a:gd name="T4" fmla="*/ 4 w 28"/>
                    <a:gd name="T5" fmla="*/ 13 h 17"/>
                    <a:gd name="T6" fmla="*/ 17 w 28"/>
                    <a:gd name="T7" fmla="*/ 16 h 17"/>
                    <a:gd name="T8" fmla="*/ 27 w 28"/>
                    <a:gd name="T9" fmla="*/ 10 h 17"/>
                    <a:gd name="T10" fmla="*/ 8 w 2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"/>
                    <a:gd name="T19" fmla="*/ 0 h 17"/>
                    <a:gd name="T20" fmla="*/ 28 w 2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" h="17">
                      <a:moveTo>
                        <a:pt x="8" y="0"/>
                      </a:moveTo>
                      <a:lnTo>
                        <a:pt x="0" y="5"/>
                      </a:lnTo>
                      <a:lnTo>
                        <a:pt x="4" y="13"/>
                      </a:lnTo>
                      <a:lnTo>
                        <a:pt x="17" y="16"/>
                      </a:lnTo>
                      <a:lnTo>
                        <a:pt x="27" y="10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934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7" name="Freeform 371"/>
                <p:cNvSpPr>
                  <a:spLocks/>
                </p:cNvSpPr>
                <p:nvPr/>
              </p:nvSpPr>
              <p:spPr bwMode="auto">
                <a:xfrm>
                  <a:off x="2291" y="3217"/>
                  <a:ext cx="15" cy="27"/>
                </a:xfrm>
                <a:custGeom>
                  <a:avLst/>
                  <a:gdLst>
                    <a:gd name="T0" fmla="*/ 16 w 17"/>
                    <a:gd name="T1" fmla="*/ 19 h 28"/>
                    <a:gd name="T2" fmla="*/ 0 w 17"/>
                    <a:gd name="T3" fmla="*/ 27 h 28"/>
                    <a:gd name="T4" fmla="*/ 0 w 17"/>
                    <a:gd name="T5" fmla="*/ 12 h 28"/>
                    <a:gd name="T6" fmla="*/ 4 w 17"/>
                    <a:gd name="T7" fmla="*/ 4 h 28"/>
                    <a:gd name="T8" fmla="*/ 16 w 17"/>
                    <a:gd name="T9" fmla="*/ 0 h 28"/>
                    <a:gd name="T10" fmla="*/ 16 w 17"/>
                    <a:gd name="T11" fmla="*/ 19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8"/>
                    <a:gd name="T20" fmla="*/ 17 w 17"/>
                    <a:gd name="T21" fmla="*/ 28 h 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8">
                      <a:moveTo>
                        <a:pt x="16" y="19"/>
                      </a:moveTo>
                      <a:lnTo>
                        <a:pt x="0" y="27"/>
                      </a:lnTo>
                      <a:lnTo>
                        <a:pt x="0" y="12"/>
                      </a:lnTo>
                      <a:lnTo>
                        <a:pt x="4" y="4"/>
                      </a:lnTo>
                      <a:lnTo>
                        <a:pt x="16" y="0"/>
                      </a:lnTo>
                      <a:lnTo>
                        <a:pt x="16" y="19"/>
                      </a:lnTo>
                    </a:path>
                  </a:pathLst>
                </a:custGeom>
                <a:solidFill>
                  <a:srgbClr val="99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8" name="Freeform 372"/>
                <p:cNvSpPr>
                  <a:spLocks/>
                </p:cNvSpPr>
                <p:nvPr/>
              </p:nvSpPr>
              <p:spPr bwMode="auto">
                <a:xfrm>
                  <a:off x="2271" y="3228"/>
                  <a:ext cx="21" cy="22"/>
                </a:xfrm>
                <a:custGeom>
                  <a:avLst/>
                  <a:gdLst>
                    <a:gd name="T0" fmla="*/ 21 w 22"/>
                    <a:gd name="T1" fmla="*/ 15 h 23"/>
                    <a:gd name="T2" fmla="*/ 19 w 22"/>
                    <a:gd name="T3" fmla="*/ 11 h 23"/>
                    <a:gd name="T4" fmla="*/ 9 w 22"/>
                    <a:gd name="T5" fmla="*/ 13 h 23"/>
                    <a:gd name="T6" fmla="*/ 2 w 22"/>
                    <a:gd name="T7" fmla="*/ 22 h 23"/>
                    <a:gd name="T8" fmla="*/ 0 w 22"/>
                    <a:gd name="T9" fmla="*/ 21 h 23"/>
                    <a:gd name="T10" fmla="*/ 3 w 22"/>
                    <a:gd name="T11" fmla="*/ 9 h 23"/>
                    <a:gd name="T12" fmla="*/ 21 w 22"/>
                    <a:gd name="T13" fmla="*/ 0 h 23"/>
                    <a:gd name="T14" fmla="*/ 21 w 22"/>
                    <a:gd name="T15" fmla="*/ 15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2"/>
                    <a:gd name="T25" fmla="*/ 0 h 23"/>
                    <a:gd name="T26" fmla="*/ 22 w 22"/>
                    <a:gd name="T27" fmla="*/ 23 h 2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2" h="23">
                      <a:moveTo>
                        <a:pt x="21" y="15"/>
                      </a:moveTo>
                      <a:lnTo>
                        <a:pt x="19" y="11"/>
                      </a:lnTo>
                      <a:lnTo>
                        <a:pt x="9" y="13"/>
                      </a:lnTo>
                      <a:lnTo>
                        <a:pt x="2" y="22"/>
                      </a:lnTo>
                      <a:lnTo>
                        <a:pt x="0" y="21"/>
                      </a:lnTo>
                      <a:lnTo>
                        <a:pt x="3" y="9"/>
                      </a:lnTo>
                      <a:lnTo>
                        <a:pt x="21" y="0"/>
                      </a:lnTo>
                      <a:lnTo>
                        <a:pt x="21" y="15"/>
                      </a:lnTo>
                    </a:path>
                  </a:pathLst>
                </a:custGeom>
                <a:solidFill>
                  <a:srgbClr val="99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89" name="Freeform 373"/>
                <p:cNvSpPr>
                  <a:spLocks/>
                </p:cNvSpPr>
                <p:nvPr/>
              </p:nvSpPr>
              <p:spPr bwMode="auto">
                <a:xfrm>
                  <a:off x="2262" y="3232"/>
                  <a:ext cx="16" cy="18"/>
                </a:xfrm>
                <a:custGeom>
                  <a:avLst/>
                  <a:gdLst>
                    <a:gd name="T0" fmla="*/ 0 w 17"/>
                    <a:gd name="T1" fmla="*/ 12 h 19"/>
                    <a:gd name="T2" fmla="*/ 12 w 17"/>
                    <a:gd name="T3" fmla="*/ 18 h 19"/>
                    <a:gd name="T4" fmla="*/ 16 w 17"/>
                    <a:gd name="T5" fmla="*/ 6 h 19"/>
                    <a:gd name="T6" fmla="*/ 6 w 17"/>
                    <a:gd name="T7" fmla="*/ 3 h 19"/>
                    <a:gd name="T8" fmla="*/ 0 w 17"/>
                    <a:gd name="T9" fmla="*/ 0 h 19"/>
                    <a:gd name="T10" fmla="*/ 0 w 17"/>
                    <a:gd name="T11" fmla="*/ 12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9"/>
                    <a:gd name="T20" fmla="*/ 17 w 17"/>
                    <a:gd name="T21" fmla="*/ 19 h 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9">
                      <a:moveTo>
                        <a:pt x="0" y="12"/>
                      </a:moveTo>
                      <a:lnTo>
                        <a:pt x="12" y="18"/>
                      </a:lnTo>
                      <a:lnTo>
                        <a:pt x="16" y="6"/>
                      </a:lnTo>
                      <a:lnTo>
                        <a:pt x="6" y="3"/>
                      </a:lnTo>
                      <a:lnTo>
                        <a:pt x="0" y="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F901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0" name="Freeform 374"/>
                <p:cNvSpPr>
                  <a:spLocks/>
                </p:cNvSpPr>
                <p:nvPr/>
              </p:nvSpPr>
              <p:spPr bwMode="auto">
                <a:xfrm>
                  <a:off x="2292" y="3218"/>
                  <a:ext cx="16" cy="17"/>
                </a:xfrm>
                <a:custGeom>
                  <a:avLst/>
                  <a:gdLst>
                    <a:gd name="T0" fmla="*/ 16 w 17"/>
                    <a:gd name="T1" fmla="*/ 9 h 17"/>
                    <a:gd name="T2" fmla="*/ 0 w 17"/>
                    <a:gd name="T3" fmla="*/ 16 h 17"/>
                    <a:gd name="T4" fmla="*/ 4 w 17"/>
                    <a:gd name="T5" fmla="*/ 4 h 17"/>
                    <a:gd name="T6" fmla="*/ 16 w 17"/>
                    <a:gd name="T7" fmla="*/ 0 h 17"/>
                    <a:gd name="T8" fmla="*/ 16 w 17"/>
                    <a:gd name="T9" fmla="*/ 9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9"/>
                      </a:moveTo>
                      <a:lnTo>
                        <a:pt x="0" y="16"/>
                      </a:lnTo>
                      <a:lnTo>
                        <a:pt x="4" y="4"/>
                      </a:lnTo>
                      <a:lnTo>
                        <a:pt x="16" y="0"/>
                      </a:lnTo>
                      <a:lnTo>
                        <a:pt x="16" y="9"/>
                      </a:lnTo>
                    </a:path>
                  </a:pathLst>
                </a:custGeom>
                <a:solidFill>
                  <a:srgbClr val="6E8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1" name="Freeform 375"/>
                <p:cNvSpPr>
                  <a:spLocks/>
                </p:cNvSpPr>
                <p:nvPr/>
              </p:nvSpPr>
              <p:spPr bwMode="auto">
                <a:xfrm>
                  <a:off x="2260" y="3222"/>
                  <a:ext cx="32" cy="17"/>
                </a:xfrm>
                <a:custGeom>
                  <a:avLst/>
                  <a:gdLst>
                    <a:gd name="T0" fmla="*/ 0 w 34"/>
                    <a:gd name="T1" fmla="*/ 13 h 18"/>
                    <a:gd name="T2" fmla="*/ 11 w 34"/>
                    <a:gd name="T3" fmla="*/ 17 h 18"/>
                    <a:gd name="T4" fmla="*/ 33 w 34"/>
                    <a:gd name="T5" fmla="*/ 3 h 18"/>
                    <a:gd name="T6" fmla="*/ 14 w 34"/>
                    <a:gd name="T7" fmla="*/ 0 h 18"/>
                    <a:gd name="T8" fmla="*/ 0 w 34"/>
                    <a:gd name="T9" fmla="*/ 13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18"/>
                    <a:gd name="T17" fmla="*/ 34 w 3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18">
                      <a:moveTo>
                        <a:pt x="0" y="13"/>
                      </a:moveTo>
                      <a:lnTo>
                        <a:pt x="11" y="17"/>
                      </a:lnTo>
                      <a:lnTo>
                        <a:pt x="33" y="3"/>
                      </a:lnTo>
                      <a:lnTo>
                        <a:pt x="14" y="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934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2" name="Freeform 376"/>
                <p:cNvSpPr>
                  <a:spLocks/>
                </p:cNvSpPr>
                <p:nvPr/>
              </p:nvSpPr>
              <p:spPr bwMode="auto">
                <a:xfrm>
                  <a:off x="2276" y="3211"/>
                  <a:ext cx="20" cy="20"/>
                </a:xfrm>
                <a:custGeom>
                  <a:avLst/>
                  <a:gdLst>
                    <a:gd name="T0" fmla="*/ 21 w 22"/>
                    <a:gd name="T1" fmla="*/ 10 h 21"/>
                    <a:gd name="T2" fmla="*/ 7 w 22"/>
                    <a:gd name="T3" fmla="*/ 0 h 21"/>
                    <a:gd name="T4" fmla="*/ 0 w 22"/>
                    <a:gd name="T5" fmla="*/ 11 h 21"/>
                    <a:gd name="T6" fmla="*/ 10 w 22"/>
                    <a:gd name="T7" fmla="*/ 20 h 21"/>
                    <a:gd name="T8" fmla="*/ 21 w 22"/>
                    <a:gd name="T9" fmla="*/ 1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21"/>
                    <a:gd name="T17" fmla="*/ 22 w 22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21">
                      <a:moveTo>
                        <a:pt x="21" y="10"/>
                      </a:moveTo>
                      <a:lnTo>
                        <a:pt x="7" y="0"/>
                      </a:lnTo>
                      <a:lnTo>
                        <a:pt x="0" y="11"/>
                      </a:lnTo>
                      <a:lnTo>
                        <a:pt x="10" y="20"/>
                      </a:lnTo>
                      <a:lnTo>
                        <a:pt x="21" y="10"/>
                      </a:lnTo>
                    </a:path>
                  </a:pathLst>
                </a:custGeom>
                <a:solidFill>
                  <a:srgbClr val="CEE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3" name="Freeform 377"/>
                <p:cNvSpPr>
                  <a:spLocks/>
                </p:cNvSpPr>
                <p:nvPr/>
              </p:nvSpPr>
              <p:spPr bwMode="auto">
                <a:xfrm>
                  <a:off x="2300" y="3126"/>
                  <a:ext cx="112" cy="67"/>
                </a:xfrm>
                <a:custGeom>
                  <a:avLst/>
                  <a:gdLst>
                    <a:gd name="T0" fmla="*/ 121 w 122"/>
                    <a:gd name="T1" fmla="*/ 13 h 70"/>
                    <a:gd name="T2" fmla="*/ 95 w 122"/>
                    <a:gd name="T3" fmla="*/ 0 h 70"/>
                    <a:gd name="T4" fmla="*/ 0 w 122"/>
                    <a:gd name="T5" fmla="*/ 55 h 70"/>
                    <a:gd name="T6" fmla="*/ 25 w 122"/>
                    <a:gd name="T7" fmla="*/ 69 h 70"/>
                    <a:gd name="T8" fmla="*/ 121 w 122"/>
                    <a:gd name="T9" fmla="*/ 13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2"/>
                    <a:gd name="T16" fmla="*/ 0 h 70"/>
                    <a:gd name="T17" fmla="*/ 122 w 122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2" h="70">
                      <a:moveTo>
                        <a:pt x="121" y="13"/>
                      </a:moveTo>
                      <a:lnTo>
                        <a:pt x="95" y="0"/>
                      </a:lnTo>
                      <a:lnTo>
                        <a:pt x="0" y="55"/>
                      </a:lnTo>
                      <a:lnTo>
                        <a:pt x="25" y="69"/>
                      </a:lnTo>
                      <a:lnTo>
                        <a:pt x="121" y="1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4" name="Freeform 378"/>
                <p:cNvSpPr>
                  <a:spLocks/>
                </p:cNvSpPr>
                <p:nvPr/>
              </p:nvSpPr>
              <p:spPr bwMode="auto">
                <a:xfrm>
                  <a:off x="2323" y="3139"/>
                  <a:ext cx="89" cy="80"/>
                </a:xfrm>
                <a:custGeom>
                  <a:avLst/>
                  <a:gdLst>
                    <a:gd name="T0" fmla="*/ 96 w 97"/>
                    <a:gd name="T1" fmla="*/ 0 h 84"/>
                    <a:gd name="T2" fmla="*/ 0 w 97"/>
                    <a:gd name="T3" fmla="*/ 54 h 84"/>
                    <a:gd name="T4" fmla="*/ 0 w 97"/>
                    <a:gd name="T5" fmla="*/ 83 h 84"/>
                    <a:gd name="T6" fmla="*/ 96 w 97"/>
                    <a:gd name="T7" fmla="*/ 28 h 84"/>
                    <a:gd name="T8" fmla="*/ 96 w 97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84"/>
                    <a:gd name="T17" fmla="*/ 97 w 97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84">
                      <a:moveTo>
                        <a:pt x="96" y="0"/>
                      </a:moveTo>
                      <a:lnTo>
                        <a:pt x="0" y="54"/>
                      </a:lnTo>
                      <a:lnTo>
                        <a:pt x="0" y="83"/>
                      </a:lnTo>
                      <a:lnTo>
                        <a:pt x="96" y="28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5" name="Freeform 379"/>
                <p:cNvSpPr>
                  <a:spLocks/>
                </p:cNvSpPr>
                <p:nvPr/>
              </p:nvSpPr>
              <p:spPr bwMode="auto">
                <a:xfrm>
                  <a:off x="2300" y="3178"/>
                  <a:ext cx="24" cy="41"/>
                </a:xfrm>
                <a:custGeom>
                  <a:avLst/>
                  <a:gdLst>
                    <a:gd name="T0" fmla="*/ 25 w 26"/>
                    <a:gd name="T1" fmla="*/ 13 h 43"/>
                    <a:gd name="T2" fmla="*/ 0 w 26"/>
                    <a:gd name="T3" fmla="*/ 0 h 43"/>
                    <a:gd name="T4" fmla="*/ 0 w 26"/>
                    <a:gd name="T5" fmla="*/ 28 h 43"/>
                    <a:gd name="T6" fmla="*/ 25 w 26"/>
                    <a:gd name="T7" fmla="*/ 42 h 43"/>
                    <a:gd name="T8" fmla="*/ 25 w 26"/>
                    <a:gd name="T9" fmla="*/ 13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3"/>
                    <a:gd name="T17" fmla="*/ 26 w 26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3">
                      <a:moveTo>
                        <a:pt x="25" y="13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25" y="42"/>
                      </a:lnTo>
                      <a:lnTo>
                        <a:pt x="25" y="13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6" name="Freeform 380"/>
                <p:cNvSpPr>
                  <a:spLocks/>
                </p:cNvSpPr>
                <p:nvPr/>
              </p:nvSpPr>
              <p:spPr bwMode="auto">
                <a:xfrm>
                  <a:off x="2283" y="3194"/>
                  <a:ext cx="32" cy="20"/>
                </a:xfrm>
                <a:custGeom>
                  <a:avLst/>
                  <a:gdLst>
                    <a:gd name="T0" fmla="*/ 11 w 35"/>
                    <a:gd name="T1" fmla="*/ 0 h 21"/>
                    <a:gd name="T2" fmla="*/ 0 w 35"/>
                    <a:gd name="T3" fmla="*/ 6 h 21"/>
                    <a:gd name="T4" fmla="*/ 21 w 35"/>
                    <a:gd name="T5" fmla="*/ 20 h 21"/>
                    <a:gd name="T6" fmla="*/ 34 w 35"/>
                    <a:gd name="T7" fmla="*/ 13 h 21"/>
                    <a:gd name="T8" fmla="*/ 11 w 35"/>
                    <a:gd name="T9" fmla="*/ 0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1"/>
                    <a:gd name="T17" fmla="*/ 35 w 35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1">
                      <a:moveTo>
                        <a:pt x="11" y="0"/>
                      </a:moveTo>
                      <a:lnTo>
                        <a:pt x="0" y="6"/>
                      </a:lnTo>
                      <a:lnTo>
                        <a:pt x="21" y="20"/>
                      </a:lnTo>
                      <a:lnTo>
                        <a:pt x="34" y="13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FC6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7" name="Freeform 381"/>
                <p:cNvSpPr>
                  <a:spLocks/>
                </p:cNvSpPr>
                <p:nvPr/>
              </p:nvSpPr>
              <p:spPr bwMode="auto">
                <a:xfrm>
                  <a:off x="2303" y="3206"/>
                  <a:ext cx="16" cy="32"/>
                </a:xfrm>
                <a:custGeom>
                  <a:avLst/>
                  <a:gdLst>
                    <a:gd name="T0" fmla="*/ 16 w 17"/>
                    <a:gd name="T1" fmla="*/ 25 h 34"/>
                    <a:gd name="T2" fmla="*/ 0 w 17"/>
                    <a:gd name="T3" fmla="*/ 33 h 34"/>
                    <a:gd name="T4" fmla="*/ 0 w 17"/>
                    <a:gd name="T5" fmla="*/ 6 h 34"/>
                    <a:gd name="T6" fmla="*/ 16 w 17"/>
                    <a:gd name="T7" fmla="*/ 0 h 34"/>
                    <a:gd name="T8" fmla="*/ 16 w 17"/>
                    <a:gd name="T9" fmla="*/ 25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4"/>
                    <a:gd name="T17" fmla="*/ 17 w 17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4">
                      <a:moveTo>
                        <a:pt x="16" y="25"/>
                      </a:moveTo>
                      <a:lnTo>
                        <a:pt x="0" y="33"/>
                      </a:lnTo>
                      <a:lnTo>
                        <a:pt x="0" y="6"/>
                      </a:lnTo>
                      <a:lnTo>
                        <a:pt x="16" y="0"/>
                      </a:lnTo>
                      <a:lnTo>
                        <a:pt x="16" y="25"/>
                      </a:lnTo>
                    </a:path>
                  </a:pathLst>
                </a:custGeom>
                <a:solidFill>
                  <a:srgbClr val="99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8" name="Freeform 382"/>
                <p:cNvSpPr>
                  <a:spLocks/>
                </p:cNvSpPr>
                <p:nvPr/>
              </p:nvSpPr>
              <p:spPr bwMode="auto">
                <a:xfrm>
                  <a:off x="2373" y="3169"/>
                  <a:ext cx="113" cy="68"/>
                </a:xfrm>
                <a:custGeom>
                  <a:avLst/>
                  <a:gdLst>
                    <a:gd name="T0" fmla="*/ 122 w 123"/>
                    <a:gd name="T1" fmla="*/ 14 h 72"/>
                    <a:gd name="T2" fmla="*/ 97 w 123"/>
                    <a:gd name="T3" fmla="*/ 0 h 72"/>
                    <a:gd name="T4" fmla="*/ 0 w 123"/>
                    <a:gd name="T5" fmla="*/ 56 h 72"/>
                    <a:gd name="T6" fmla="*/ 24 w 123"/>
                    <a:gd name="T7" fmla="*/ 71 h 72"/>
                    <a:gd name="T8" fmla="*/ 122 w 123"/>
                    <a:gd name="T9" fmla="*/ 14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72"/>
                    <a:gd name="T17" fmla="*/ 123 w 12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72">
                      <a:moveTo>
                        <a:pt x="122" y="14"/>
                      </a:moveTo>
                      <a:lnTo>
                        <a:pt x="97" y="0"/>
                      </a:lnTo>
                      <a:lnTo>
                        <a:pt x="0" y="56"/>
                      </a:lnTo>
                      <a:lnTo>
                        <a:pt x="24" y="71"/>
                      </a:lnTo>
                      <a:lnTo>
                        <a:pt x="122" y="1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199" name="Freeform 383"/>
                <p:cNvSpPr>
                  <a:spLocks/>
                </p:cNvSpPr>
                <p:nvPr/>
              </p:nvSpPr>
              <p:spPr bwMode="auto">
                <a:xfrm>
                  <a:off x="2373" y="3222"/>
                  <a:ext cx="24" cy="42"/>
                </a:xfrm>
                <a:custGeom>
                  <a:avLst/>
                  <a:gdLst>
                    <a:gd name="T0" fmla="*/ 25 w 26"/>
                    <a:gd name="T1" fmla="*/ 14 h 44"/>
                    <a:gd name="T2" fmla="*/ 0 w 26"/>
                    <a:gd name="T3" fmla="*/ 0 h 44"/>
                    <a:gd name="T4" fmla="*/ 0 w 26"/>
                    <a:gd name="T5" fmla="*/ 28 h 44"/>
                    <a:gd name="T6" fmla="*/ 25 w 26"/>
                    <a:gd name="T7" fmla="*/ 43 h 44"/>
                    <a:gd name="T8" fmla="*/ 25 w 26"/>
                    <a:gd name="T9" fmla="*/ 14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25" y="14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25" y="43"/>
                      </a:lnTo>
                      <a:lnTo>
                        <a:pt x="25" y="14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200" name="Freeform 384"/>
                <p:cNvSpPr>
                  <a:spLocks/>
                </p:cNvSpPr>
                <p:nvPr/>
              </p:nvSpPr>
              <p:spPr bwMode="auto">
                <a:xfrm>
                  <a:off x="2396" y="3183"/>
                  <a:ext cx="90" cy="81"/>
                </a:xfrm>
                <a:custGeom>
                  <a:avLst/>
                  <a:gdLst>
                    <a:gd name="T0" fmla="*/ 97 w 98"/>
                    <a:gd name="T1" fmla="*/ 0 h 85"/>
                    <a:gd name="T2" fmla="*/ 0 w 98"/>
                    <a:gd name="T3" fmla="*/ 55 h 85"/>
                    <a:gd name="T4" fmla="*/ 0 w 98"/>
                    <a:gd name="T5" fmla="*/ 84 h 85"/>
                    <a:gd name="T6" fmla="*/ 97 w 98"/>
                    <a:gd name="T7" fmla="*/ 28 h 85"/>
                    <a:gd name="T8" fmla="*/ 97 w 98"/>
                    <a:gd name="T9" fmla="*/ 0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85"/>
                    <a:gd name="T17" fmla="*/ 98 w 98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85">
                      <a:moveTo>
                        <a:pt x="97" y="0"/>
                      </a:moveTo>
                      <a:lnTo>
                        <a:pt x="0" y="55"/>
                      </a:lnTo>
                      <a:lnTo>
                        <a:pt x="0" y="84"/>
                      </a:lnTo>
                      <a:lnTo>
                        <a:pt x="97" y="28"/>
                      </a:lnTo>
                      <a:lnTo>
                        <a:pt x="97" y="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</p:grpSp>
          <p:pic>
            <p:nvPicPr>
              <p:cNvPr id="47" name="Picture 38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0" y="1439"/>
                <a:ext cx="36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pic>
            <p:nvPicPr>
              <p:cNvPr id="48" name="Picture 386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" y="1467"/>
                <a:ext cx="52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grpSp>
            <p:nvGrpSpPr>
              <p:cNvPr id="49" name="Group 387"/>
              <p:cNvGrpSpPr>
                <a:grpSpLocks/>
              </p:cNvGrpSpPr>
              <p:nvPr/>
            </p:nvGrpSpPr>
            <p:grpSpPr bwMode="auto">
              <a:xfrm>
                <a:off x="1629" y="1411"/>
                <a:ext cx="332" cy="308"/>
                <a:chOff x="1166" y="1703"/>
                <a:chExt cx="401" cy="542"/>
              </a:xfrm>
            </p:grpSpPr>
            <p:sp>
              <p:nvSpPr>
                <p:cNvPr id="52" name="Freeform 388"/>
                <p:cNvSpPr>
                  <a:spLocks/>
                </p:cNvSpPr>
                <p:nvPr/>
              </p:nvSpPr>
              <p:spPr bwMode="auto">
                <a:xfrm>
                  <a:off x="1385" y="1703"/>
                  <a:ext cx="63" cy="277"/>
                </a:xfrm>
                <a:custGeom>
                  <a:avLst/>
                  <a:gdLst>
                    <a:gd name="T0" fmla="*/ 0 w 63"/>
                    <a:gd name="T1" fmla="*/ 262 h 277"/>
                    <a:gd name="T2" fmla="*/ 15 w 63"/>
                    <a:gd name="T3" fmla="*/ 2 h 277"/>
                    <a:gd name="T4" fmla="*/ 28 w 63"/>
                    <a:gd name="T5" fmla="*/ 0 h 277"/>
                    <a:gd name="T6" fmla="*/ 41 w 63"/>
                    <a:gd name="T7" fmla="*/ 2 h 277"/>
                    <a:gd name="T8" fmla="*/ 62 w 63"/>
                    <a:gd name="T9" fmla="*/ 262 h 277"/>
                    <a:gd name="T10" fmla="*/ 59 w 63"/>
                    <a:gd name="T11" fmla="*/ 264 h 277"/>
                    <a:gd name="T12" fmla="*/ 56 w 63"/>
                    <a:gd name="T13" fmla="*/ 267 h 277"/>
                    <a:gd name="T14" fmla="*/ 52 w 63"/>
                    <a:gd name="T15" fmla="*/ 269 h 277"/>
                    <a:gd name="T16" fmla="*/ 48 w 63"/>
                    <a:gd name="T17" fmla="*/ 271 h 277"/>
                    <a:gd name="T18" fmla="*/ 42 w 63"/>
                    <a:gd name="T19" fmla="*/ 273 h 277"/>
                    <a:gd name="T20" fmla="*/ 36 w 63"/>
                    <a:gd name="T21" fmla="*/ 275 h 277"/>
                    <a:gd name="T22" fmla="*/ 32 w 63"/>
                    <a:gd name="T23" fmla="*/ 276 h 277"/>
                    <a:gd name="T24" fmla="*/ 29 w 63"/>
                    <a:gd name="T25" fmla="*/ 276 h 277"/>
                    <a:gd name="T26" fmla="*/ 25 w 63"/>
                    <a:gd name="T27" fmla="*/ 276 h 277"/>
                    <a:gd name="T28" fmla="*/ 20 w 63"/>
                    <a:gd name="T29" fmla="*/ 275 h 277"/>
                    <a:gd name="T30" fmla="*/ 17 w 63"/>
                    <a:gd name="T31" fmla="*/ 274 h 277"/>
                    <a:gd name="T32" fmla="*/ 14 w 63"/>
                    <a:gd name="T33" fmla="*/ 273 h 277"/>
                    <a:gd name="T34" fmla="*/ 11 w 63"/>
                    <a:gd name="T35" fmla="*/ 273 h 277"/>
                    <a:gd name="T36" fmla="*/ 9 w 63"/>
                    <a:gd name="T37" fmla="*/ 271 h 277"/>
                    <a:gd name="T38" fmla="*/ 5 w 63"/>
                    <a:gd name="T39" fmla="*/ 269 h 277"/>
                    <a:gd name="T40" fmla="*/ 2 w 63"/>
                    <a:gd name="T41" fmla="*/ 267 h 277"/>
                    <a:gd name="T42" fmla="*/ 1 w 63"/>
                    <a:gd name="T43" fmla="*/ 264 h 277"/>
                    <a:gd name="T44" fmla="*/ 0 w 63"/>
                    <a:gd name="T45" fmla="*/ 263 h 277"/>
                    <a:gd name="T46" fmla="*/ 0 w 63"/>
                    <a:gd name="T47" fmla="*/ 262 h 27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3"/>
                    <a:gd name="T73" fmla="*/ 0 h 277"/>
                    <a:gd name="T74" fmla="*/ 63 w 63"/>
                    <a:gd name="T75" fmla="*/ 277 h 27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3" h="277">
                      <a:moveTo>
                        <a:pt x="0" y="262"/>
                      </a:moveTo>
                      <a:lnTo>
                        <a:pt x="15" y="2"/>
                      </a:lnTo>
                      <a:lnTo>
                        <a:pt x="28" y="0"/>
                      </a:lnTo>
                      <a:lnTo>
                        <a:pt x="41" y="2"/>
                      </a:lnTo>
                      <a:lnTo>
                        <a:pt x="62" y="262"/>
                      </a:lnTo>
                      <a:lnTo>
                        <a:pt x="59" y="264"/>
                      </a:lnTo>
                      <a:lnTo>
                        <a:pt x="56" y="267"/>
                      </a:lnTo>
                      <a:lnTo>
                        <a:pt x="52" y="269"/>
                      </a:lnTo>
                      <a:lnTo>
                        <a:pt x="48" y="271"/>
                      </a:lnTo>
                      <a:lnTo>
                        <a:pt x="42" y="273"/>
                      </a:lnTo>
                      <a:lnTo>
                        <a:pt x="36" y="275"/>
                      </a:lnTo>
                      <a:lnTo>
                        <a:pt x="32" y="276"/>
                      </a:lnTo>
                      <a:lnTo>
                        <a:pt x="29" y="276"/>
                      </a:lnTo>
                      <a:lnTo>
                        <a:pt x="25" y="276"/>
                      </a:lnTo>
                      <a:lnTo>
                        <a:pt x="20" y="275"/>
                      </a:lnTo>
                      <a:lnTo>
                        <a:pt x="17" y="274"/>
                      </a:lnTo>
                      <a:lnTo>
                        <a:pt x="14" y="273"/>
                      </a:lnTo>
                      <a:lnTo>
                        <a:pt x="11" y="273"/>
                      </a:lnTo>
                      <a:lnTo>
                        <a:pt x="9" y="271"/>
                      </a:lnTo>
                      <a:lnTo>
                        <a:pt x="5" y="269"/>
                      </a:lnTo>
                      <a:lnTo>
                        <a:pt x="2" y="267"/>
                      </a:lnTo>
                      <a:lnTo>
                        <a:pt x="1" y="264"/>
                      </a:lnTo>
                      <a:lnTo>
                        <a:pt x="0" y="263"/>
                      </a:lnTo>
                      <a:lnTo>
                        <a:pt x="0" y="262"/>
                      </a:lnTo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3" name="Freeform 389"/>
                <p:cNvSpPr>
                  <a:spLocks/>
                </p:cNvSpPr>
                <p:nvPr/>
              </p:nvSpPr>
              <p:spPr bwMode="auto">
                <a:xfrm>
                  <a:off x="1444" y="1737"/>
                  <a:ext cx="62" cy="276"/>
                </a:xfrm>
                <a:custGeom>
                  <a:avLst/>
                  <a:gdLst>
                    <a:gd name="T0" fmla="*/ 0 w 62"/>
                    <a:gd name="T1" fmla="*/ 261 h 276"/>
                    <a:gd name="T2" fmla="*/ 15 w 62"/>
                    <a:gd name="T3" fmla="*/ 2 h 276"/>
                    <a:gd name="T4" fmla="*/ 28 w 62"/>
                    <a:gd name="T5" fmla="*/ 0 h 276"/>
                    <a:gd name="T6" fmla="*/ 39 w 62"/>
                    <a:gd name="T7" fmla="*/ 2 h 276"/>
                    <a:gd name="T8" fmla="*/ 61 w 62"/>
                    <a:gd name="T9" fmla="*/ 261 h 276"/>
                    <a:gd name="T10" fmla="*/ 58 w 62"/>
                    <a:gd name="T11" fmla="*/ 264 h 276"/>
                    <a:gd name="T12" fmla="*/ 55 w 62"/>
                    <a:gd name="T13" fmla="*/ 266 h 276"/>
                    <a:gd name="T14" fmla="*/ 51 w 62"/>
                    <a:gd name="T15" fmla="*/ 268 h 276"/>
                    <a:gd name="T16" fmla="*/ 47 w 62"/>
                    <a:gd name="T17" fmla="*/ 270 h 276"/>
                    <a:gd name="T18" fmla="*/ 41 w 62"/>
                    <a:gd name="T19" fmla="*/ 272 h 276"/>
                    <a:gd name="T20" fmla="*/ 35 w 62"/>
                    <a:gd name="T21" fmla="*/ 275 h 276"/>
                    <a:gd name="T22" fmla="*/ 32 w 62"/>
                    <a:gd name="T23" fmla="*/ 275 h 276"/>
                    <a:gd name="T24" fmla="*/ 29 w 62"/>
                    <a:gd name="T25" fmla="*/ 275 h 276"/>
                    <a:gd name="T26" fmla="*/ 25 w 62"/>
                    <a:gd name="T27" fmla="*/ 275 h 276"/>
                    <a:gd name="T28" fmla="*/ 21 w 62"/>
                    <a:gd name="T29" fmla="*/ 275 h 276"/>
                    <a:gd name="T30" fmla="*/ 17 w 62"/>
                    <a:gd name="T31" fmla="*/ 274 h 276"/>
                    <a:gd name="T32" fmla="*/ 14 w 62"/>
                    <a:gd name="T33" fmla="*/ 272 h 276"/>
                    <a:gd name="T34" fmla="*/ 12 w 62"/>
                    <a:gd name="T35" fmla="*/ 271 h 276"/>
                    <a:gd name="T36" fmla="*/ 8 w 62"/>
                    <a:gd name="T37" fmla="*/ 270 h 276"/>
                    <a:gd name="T38" fmla="*/ 6 w 62"/>
                    <a:gd name="T39" fmla="*/ 268 h 276"/>
                    <a:gd name="T40" fmla="*/ 2 w 62"/>
                    <a:gd name="T41" fmla="*/ 266 h 276"/>
                    <a:gd name="T42" fmla="*/ 1 w 62"/>
                    <a:gd name="T43" fmla="*/ 264 h 276"/>
                    <a:gd name="T44" fmla="*/ 0 w 62"/>
                    <a:gd name="T45" fmla="*/ 262 h 276"/>
                    <a:gd name="T46" fmla="*/ 0 w 62"/>
                    <a:gd name="T47" fmla="*/ 261 h 27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2"/>
                    <a:gd name="T73" fmla="*/ 0 h 276"/>
                    <a:gd name="T74" fmla="*/ 62 w 62"/>
                    <a:gd name="T75" fmla="*/ 276 h 27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2" h="276">
                      <a:moveTo>
                        <a:pt x="0" y="261"/>
                      </a:moveTo>
                      <a:lnTo>
                        <a:pt x="15" y="2"/>
                      </a:lnTo>
                      <a:lnTo>
                        <a:pt x="28" y="0"/>
                      </a:lnTo>
                      <a:lnTo>
                        <a:pt x="39" y="2"/>
                      </a:lnTo>
                      <a:lnTo>
                        <a:pt x="61" y="261"/>
                      </a:lnTo>
                      <a:lnTo>
                        <a:pt x="58" y="264"/>
                      </a:lnTo>
                      <a:lnTo>
                        <a:pt x="55" y="266"/>
                      </a:lnTo>
                      <a:lnTo>
                        <a:pt x="51" y="268"/>
                      </a:lnTo>
                      <a:lnTo>
                        <a:pt x="47" y="270"/>
                      </a:lnTo>
                      <a:lnTo>
                        <a:pt x="41" y="272"/>
                      </a:lnTo>
                      <a:lnTo>
                        <a:pt x="35" y="275"/>
                      </a:lnTo>
                      <a:lnTo>
                        <a:pt x="32" y="275"/>
                      </a:lnTo>
                      <a:lnTo>
                        <a:pt x="29" y="275"/>
                      </a:lnTo>
                      <a:lnTo>
                        <a:pt x="25" y="275"/>
                      </a:lnTo>
                      <a:lnTo>
                        <a:pt x="21" y="275"/>
                      </a:lnTo>
                      <a:lnTo>
                        <a:pt x="17" y="274"/>
                      </a:lnTo>
                      <a:lnTo>
                        <a:pt x="14" y="272"/>
                      </a:lnTo>
                      <a:lnTo>
                        <a:pt x="12" y="271"/>
                      </a:lnTo>
                      <a:lnTo>
                        <a:pt x="8" y="270"/>
                      </a:lnTo>
                      <a:lnTo>
                        <a:pt x="6" y="268"/>
                      </a:lnTo>
                      <a:lnTo>
                        <a:pt x="2" y="266"/>
                      </a:lnTo>
                      <a:lnTo>
                        <a:pt x="1" y="264"/>
                      </a:lnTo>
                      <a:lnTo>
                        <a:pt x="0" y="262"/>
                      </a:lnTo>
                      <a:lnTo>
                        <a:pt x="0" y="261"/>
                      </a:lnTo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4" name="Freeform 390"/>
                <p:cNvSpPr>
                  <a:spLocks/>
                </p:cNvSpPr>
                <p:nvPr/>
              </p:nvSpPr>
              <p:spPr bwMode="auto">
                <a:xfrm>
                  <a:off x="1413" y="1703"/>
                  <a:ext cx="34" cy="277"/>
                </a:xfrm>
                <a:custGeom>
                  <a:avLst/>
                  <a:gdLst>
                    <a:gd name="T0" fmla="*/ 6 w 34"/>
                    <a:gd name="T1" fmla="*/ 276 h 277"/>
                    <a:gd name="T2" fmla="*/ 10 w 34"/>
                    <a:gd name="T3" fmla="*/ 276 h 277"/>
                    <a:gd name="T4" fmla="*/ 13 w 34"/>
                    <a:gd name="T5" fmla="*/ 275 h 277"/>
                    <a:gd name="T6" fmla="*/ 17 w 34"/>
                    <a:gd name="T7" fmla="*/ 274 h 277"/>
                    <a:gd name="T8" fmla="*/ 19 w 34"/>
                    <a:gd name="T9" fmla="*/ 273 h 277"/>
                    <a:gd name="T10" fmla="*/ 24 w 34"/>
                    <a:gd name="T11" fmla="*/ 271 h 277"/>
                    <a:gd name="T12" fmla="*/ 26 w 34"/>
                    <a:gd name="T13" fmla="*/ 270 h 277"/>
                    <a:gd name="T14" fmla="*/ 28 w 34"/>
                    <a:gd name="T15" fmla="*/ 269 h 277"/>
                    <a:gd name="T16" fmla="*/ 30 w 34"/>
                    <a:gd name="T17" fmla="*/ 267 h 277"/>
                    <a:gd name="T18" fmla="*/ 32 w 34"/>
                    <a:gd name="T19" fmla="*/ 264 h 277"/>
                    <a:gd name="T20" fmla="*/ 33 w 34"/>
                    <a:gd name="T21" fmla="*/ 262 h 277"/>
                    <a:gd name="T22" fmla="*/ 12 w 34"/>
                    <a:gd name="T23" fmla="*/ 2 h 277"/>
                    <a:gd name="T24" fmla="*/ 0 w 34"/>
                    <a:gd name="T25" fmla="*/ 0 h 277"/>
                    <a:gd name="T26" fmla="*/ 0 w 34"/>
                    <a:gd name="T27" fmla="*/ 276 h 277"/>
                    <a:gd name="T28" fmla="*/ 6 w 34"/>
                    <a:gd name="T29" fmla="*/ 276 h 27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277"/>
                    <a:gd name="T47" fmla="*/ 34 w 34"/>
                    <a:gd name="T48" fmla="*/ 277 h 27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277">
                      <a:moveTo>
                        <a:pt x="6" y="276"/>
                      </a:moveTo>
                      <a:lnTo>
                        <a:pt x="10" y="276"/>
                      </a:lnTo>
                      <a:lnTo>
                        <a:pt x="13" y="275"/>
                      </a:lnTo>
                      <a:lnTo>
                        <a:pt x="17" y="274"/>
                      </a:lnTo>
                      <a:lnTo>
                        <a:pt x="19" y="273"/>
                      </a:lnTo>
                      <a:lnTo>
                        <a:pt x="24" y="271"/>
                      </a:lnTo>
                      <a:lnTo>
                        <a:pt x="26" y="270"/>
                      </a:lnTo>
                      <a:lnTo>
                        <a:pt x="28" y="269"/>
                      </a:lnTo>
                      <a:lnTo>
                        <a:pt x="30" y="267"/>
                      </a:lnTo>
                      <a:lnTo>
                        <a:pt x="32" y="264"/>
                      </a:lnTo>
                      <a:lnTo>
                        <a:pt x="33" y="262"/>
                      </a:lnTo>
                      <a:lnTo>
                        <a:pt x="12" y="2"/>
                      </a:lnTo>
                      <a:lnTo>
                        <a:pt x="0" y="0"/>
                      </a:lnTo>
                      <a:lnTo>
                        <a:pt x="0" y="276"/>
                      </a:lnTo>
                      <a:lnTo>
                        <a:pt x="6" y="276"/>
                      </a:lnTo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5" name="Freeform 391"/>
                <p:cNvSpPr>
                  <a:spLocks/>
                </p:cNvSpPr>
                <p:nvPr/>
              </p:nvSpPr>
              <p:spPr bwMode="auto">
                <a:xfrm>
                  <a:off x="1385" y="1998"/>
                  <a:ext cx="182" cy="195"/>
                </a:xfrm>
                <a:custGeom>
                  <a:avLst/>
                  <a:gdLst>
                    <a:gd name="T0" fmla="*/ 181 w 182"/>
                    <a:gd name="T1" fmla="*/ 0 h 195"/>
                    <a:gd name="T2" fmla="*/ 0 w 182"/>
                    <a:gd name="T3" fmla="*/ 103 h 195"/>
                    <a:gd name="T4" fmla="*/ 0 w 182"/>
                    <a:gd name="T5" fmla="*/ 194 h 195"/>
                    <a:gd name="T6" fmla="*/ 181 w 182"/>
                    <a:gd name="T7" fmla="*/ 89 h 195"/>
                    <a:gd name="T8" fmla="*/ 181 w 182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195"/>
                    <a:gd name="T17" fmla="*/ 182 w 182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195">
                      <a:moveTo>
                        <a:pt x="181" y="0"/>
                      </a:moveTo>
                      <a:lnTo>
                        <a:pt x="0" y="103"/>
                      </a:lnTo>
                      <a:lnTo>
                        <a:pt x="0" y="194"/>
                      </a:lnTo>
                      <a:lnTo>
                        <a:pt x="181" y="8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6" name="Freeform 392"/>
                <p:cNvSpPr>
                  <a:spLocks/>
                </p:cNvSpPr>
                <p:nvPr/>
              </p:nvSpPr>
              <p:spPr bwMode="auto">
                <a:xfrm>
                  <a:off x="1166" y="1976"/>
                  <a:ext cx="220" cy="217"/>
                </a:xfrm>
                <a:custGeom>
                  <a:avLst/>
                  <a:gdLst>
                    <a:gd name="T0" fmla="*/ 0 w 220"/>
                    <a:gd name="T1" fmla="*/ 0 h 217"/>
                    <a:gd name="T2" fmla="*/ 219 w 220"/>
                    <a:gd name="T3" fmla="*/ 125 h 217"/>
                    <a:gd name="T4" fmla="*/ 219 w 220"/>
                    <a:gd name="T5" fmla="*/ 216 h 217"/>
                    <a:gd name="T6" fmla="*/ 0 w 220"/>
                    <a:gd name="T7" fmla="*/ 90 h 217"/>
                    <a:gd name="T8" fmla="*/ 0 w 220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17"/>
                    <a:gd name="T17" fmla="*/ 220 w 220"/>
                    <a:gd name="T18" fmla="*/ 217 h 2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17">
                      <a:moveTo>
                        <a:pt x="0" y="0"/>
                      </a:moveTo>
                      <a:lnTo>
                        <a:pt x="219" y="125"/>
                      </a:lnTo>
                      <a:lnTo>
                        <a:pt x="219" y="216"/>
                      </a:lnTo>
                      <a:lnTo>
                        <a:pt x="0" y="9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7" name="Freeform 393"/>
                <p:cNvSpPr>
                  <a:spLocks/>
                </p:cNvSpPr>
                <p:nvPr/>
              </p:nvSpPr>
              <p:spPr bwMode="auto">
                <a:xfrm>
                  <a:off x="1166" y="1871"/>
                  <a:ext cx="401" cy="231"/>
                </a:xfrm>
                <a:custGeom>
                  <a:avLst/>
                  <a:gdLst>
                    <a:gd name="T0" fmla="*/ 400 w 401"/>
                    <a:gd name="T1" fmla="*/ 126 h 231"/>
                    <a:gd name="T2" fmla="*/ 219 w 401"/>
                    <a:gd name="T3" fmla="*/ 230 h 231"/>
                    <a:gd name="T4" fmla="*/ 0 w 401"/>
                    <a:gd name="T5" fmla="*/ 103 h 231"/>
                    <a:gd name="T6" fmla="*/ 180 w 401"/>
                    <a:gd name="T7" fmla="*/ 0 h 231"/>
                    <a:gd name="T8" fmla="*/ 400 w 401"/>
                    <a:gd name="T9" fmla="*/ 126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1"/>
                    <a:gd name="T16" fmla="*/ 0 h 231"/>
                    <a:gd name="T17" fmla="*/ 401 w 401"/>
                    <a:gd name="T18" fmla="*/ 231 h 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1" h="231">
                      <a:moveTo>
                        <a:pt x="400" y="126"/>
                      </a:moveTo>
                      <a:lnTo>
                        <a:pt x="219" y="230"/>
                      </a:lnTo>
                      <a:lnTo>
                        <a:pt x="0" y="103"/>
                      </a:lnTo>
                      <a:lnTo>
                        <a:pt x="180" y="0"/>
                      </a:lnTo>
                      <a:lnTo>
                        <a:pt x="400" y="126"/>
                      </a:lnTo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8" name="Freeform 394"/>
                <p:cNvSpPr>
                  <a:spLocks/>
                </p:cNvSpPr>
                <p:nvPr/>
              </p:nvSpPr>
              <p:spPr bwMode="auto">
                <a:xfrm>
                  <a:off x="1246" y="1986"/>
                  <a:ext cx="59" cy="70"/>
                </a:xfrm>
                <a:custGeom>
                  <a:avLst/>
                  <a:gdLst>
                    <a:gd name="T0" fmla="*/ 58 w 59"/>
                    <a:gd name="T1" fmla="*/ 0 h 70"/>
                    <a:gd name="T2" fmla="*/ 58 w 59"/>
                    <a:gd name="T3" fmla="*/ 69 h 70"/>
                    <a:gd name="T4" fmla="*/ 0 w 59"/>
                    <a:gd name="T5" fmla="*/ 35 h 70"/>
                    <a:gd name="T6" fmla="*/ 58 w 59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"/>
                    <a:gd name="T13" fmla="*/ 0 h 70"/>
                    <a:gd name="T14" fmla="*/ 59 w 59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" h="70">
                      <a:moveTo>
                        <a:pt x="58" y="0"/>
                      </a:moveTo>
                      <a:lnTo>
                        <a:pt x="58" y="69"/>
                      </a:lnTo>
                      <a:lnTo>
                        <a:pt x="0" y="35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59" name="Freeform 395"/>
                <p:cNvSpPr>
                  <a:spLocks/>
                </p:cNvSpPr>
                <p:nvPr/>
              </p:nvSpPr>
              <p:spPr bwMode="auto">
                <a:xfrm>
                  <a:off x="1398" y="2103"/>
                  <a:ext cx="33" cy="64"/>
                </a:xfrm>
                <a:custGeom>
                  <a:avLst/>
                  <a:gdLst>
                    <a:gd name="T0" fmla="*/ 32 w 33"/>
                    <a:gd name="T1" fmla="*/ 0 h 64"/>
                    <a:gd name="T2" fmla="*/ 0 w 33"/>
                    <a:gd name="T3" fmla="*/ 18 h 64"/>
                    <a:gd name="T4" fmla="*/ 0 w 33"/>
                    <a:gd name="T5" fmla="*/ 63 h 64"/>
                    <a:gd name="T6" fmla="*/ 32 w 33"/>
                    <a:gd name="T7" fmla="*/ 45 h 64"/>
                    <a:gd name="T8" fmla="*/ 32 w 33"/>
                    <a:gd name="T9" fmla="*/ 0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64"/>
                    <a:gd name="T17" fmla="*/ 33 w 33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64">
                      <a:moveTo>
                        <a:pt x="32" y="0"/>
                      </a:moveTo>
                      <a:lnTo>
                        <a:pt x="0" y="18"/>
                      </a:lnTo>
                      <a:lnTo>
                        <a:pt x="0" y="63"/>
                      </a:lnTo>
                      <a:lnTo>
                        <a:pt x="32" y="45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0" name="Freeform 396"/>
                <p:cNvSpPr>
                  <a:spLocks/>
                </p:cNvSpPr>
                <p:nvPr/>
              </p:nvSpPr>
              <p:spPr bwMode="auto">
                <a:xfrm>
                  <a:off x="1185" y="2080"/>
                  <a:ext cx="107" cy="104"/>
                </a:xfrm>
                <a:custGeom>
                  <a:avLst/>
                  <a:gdLst>
                    <a:gd name="T0" fmla="*/ 0 w 107"/>
                    <a:gd name="T1" fmla="*/ 0 h 104"/>
                    <a:gd name="T2" fmla="*/ 106 w 107"/>
                    <a:gd name="T3" fmla="*/ 61 h 104"/>
                    <a:gd name="T4" fmla="*/ 106 w 107"/>
                    <a:gd name="T5" fmla="*/ 103 h 104"/>
                    <a:gd name="T6" fmla="*/ 0 w 107"/>
                    <a:gd name="T7" fmla="*/ 42 h 104"/>
                    <a:gd name="T8" fmla="*/ 0 w 107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104"/>
                    <a:gd name="T17" fmla="*/ 107 w 107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104">
                      <a:moveTo>
                        <a:pt x="0" y="0"/>
                      </a:moveTo>
                      <a:lnTo>
                        <a:pt x="106" y="61"/>
                      </a:lnTo>
                      <a:lnTo>
                        <a:pt x="106" y="103"/>
                      </a:lnTo>
                      <a:lnTo>
                        <a:pt x="0" y="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1" name="Freeform 397"/>
                <p:cNvSpPr>
                  <a:spLocks/>
                </p:cNvSpPr>
                <p:nvPr/>
              </p:nvSpPr>
              <p:spPr bwMode="auto">
                <a:xfrm>
                  <a:off x="1290" y="2117"/>
                  <a:ext cx="41" cy="67"/>
                </a:xfrm>
                <a:custGeom>
                  <a:avLst/>
                  <a:gdLst>
                    <a:gd name="T0" fmla="*/ 40 w 41"/>
                    <a:gd name="T1" fmla="*/ 0 h 67"/>
                    <a:gd name="T2" fmla="*/ 0 w 41"/>
                    <a:gd name="T3" fmla="*/ 22 h 67"/>
                    <a:gd name="T4" fmla="*/ 0 w 41"/>
                    <a:gd name="T5" fmla="*/ 66 h 67"/>
                    <a:gd name="T6" fmla="*/ 40 w 41"/>
                    <a:gd name="T7" fmla="*/ 43 h 67"/>
                    <a:gd name="T8" fmla="*/ 40 w 41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7"/>
                    <a:gd name="T17" fmla="*/ 41 w 41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7">
                      <a:moveTo>
                        <a:pt x="40" y="0"/>
                      </a:moveTo>
                      <a:lnTo>
                        <a:pt x="0" y="22"/>
                      </a:lnTo>
                      <a:lnTo>
                        <a:pt x="0" y="66"/>
                      </a:lnTo>
                      <a:lnTo>
                        <a:pt x="40" y="43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2" name="Freeform 398"/>
                <p:cNvSpPr>
                  <a:spLocks/>
                </p:cNvSpPr>
                <p:nvPr/>
              </p:nvSpPr>
              <p:spPr bwMode="auto">
                <a:xfrm>
                  <a:off x="1184" y="2058"/>
                  <a:ext cx="146" cy="84"/>
                </a:xfrm>
                <a:custGeom>
                  <a:avLst/>
                  <a:gdLst>
                    <a:gd name="T0" fmla="*/ 145 w 146"/>
                    <a:gd name="T1" fmla="*/ 61 h 84"/>
                    <a:gd name="T2" fmla="*/ 105 w 146"/>
                    <a:gd name="T3" fmla="*/ 83 h 84"/>
                    <a:gd name="T4" fmla="*/ 0 w 146"/>
                    <a:gd name="T5" fmla="*/ 21 h 84"/>
                    <a:gd name="T6" fmla="*/ 37 w 146"/>
                    <a:gd name="T7" fmla="*/ 0 h 84"/>
                    <a:gd name="T8" fmla="*/ 145 w 146"/>
                    <a:gd name="T9" fmla="*/ 61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84"/>
                    <a:gd name="T17" fmla="*/ 146 w 14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84">
                      <a:moveTo>
                        <a:pt x="145" y="61"/>
                      </a:moveTo>
                      <a:lnTo>
                        <a:pt x="105" y="83"/>
                      </a:lnTo>
                      <a:lnTo>
                        <a:pt x="0" y="21"/>
                      </a:lnTo>
                      <a:lnTo>
                        <a:pt x="37" y="0"/>
                      </a:lnTo>
                      <a:lnTo>
                        <a:pt x="145" y="61"/>
                      </a:lnTo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3" name="Freeform 399"/>
                <p:cNvSpPr>
                  <a:spLocks/>
                </p:cNvSpPr>
                <p:nvPr/>
              </p:nvSpPr>
              <p:spPr bwMode="auto">
                <a:xfrm>
                  <a:off x="1456" y="2070"/>
                  <a:ext cx="32" cy="64"/>
                </a:xfrm>
                <a:custGeom>
                  <a:avLst/>
                  <a:gdLst>
                    <a:gd name="T0" fmla="*/ 31 w 32"/>
                    <a:gd name="T1" fmla="*/ 0 h 64"/>
                    <a:gd name="T2" fmla="*/ 0 w 32"/>
                    <a:gd name="T3" fmla="*/ 18 h 64"/>
                    <a:gd name="T4" fmla="*/ 0 w 32"/>
                    <a:gd name="T5" fmla="*/ 63 h 64"/>
                    <a:gd name="T6" fmla="*/ 31 w 32"/>
                    <a:gd name="T7" fmla="*/ 45 h 64"/>
                    <a:gd name="T8" fmla="*/ 31 w 32"/>
                    <a:gd name="T9" fmla="*/ 0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64"/>
                    <a:gd name="T17" fmla="*/ 32 w 32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64">
                      <a:moveTo>
                        <a:pt x="31" y="0"/>
                      </a:moveTo>
                      <a:lnTo>
                        <a:pt x="0" y="18"/>
                      </a:lnTo>
                      <a:lnTo>
                        <a:pt x="0" y="63"/>
                      </a:lnTo>
                      <a:lnTo>
                        <a:pt x="31" y="45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4" name="Freeform 400"/>
                <p:cNvSpPr>
                  <a:spLocks/>
                </p:cNvSpPr>
                <p:nvPr/>
              </p:nvSpPr>
              <p:spPr bwMode="auto">
                <a:xfrm>
                  <a:off x="1166" y="1939"/>
                  <a:ext cx="59" cy="71"/>
                </a:xfrm>
                <a:custGeom>
                  <a:avLst/>
                  <a:gdLst>
                    <a:gd name="T0" fmla="*/ 58 w 59"/>
                    <a:gd name="T1" fmla="*/ 0 h 71"/>
                    <a:gd name="T2" fmla="*/ 58 w 59"/>
                    <a:gd name="T3" fmla="*/ 70 h 71"/>
                    <a:gd name="T4" fmla="*/ 0 w 59"/>
                    <a:gd name="T5" fmla="*/ 36 h 71"/>
                    <a:gd name="T6" fmla="*/ 58 w 59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"/>
                    <a:gd name="T13" fmla="*/ 0 h 71"/>
                    <a:gd name="T14" fmla="*/ 59 w 59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" h="71">
                      <a:moveTo>
                        <a:pt x="58" y="0"/>
                      </a:moveTo>
                      <a:lnTo>
                        <a:pt x="58" y="70"/>
                      </a:lnTo>
                      <a:lnTo>
                        <a:pt x="0" y="36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5" name="Freeform 401"/>
                <p:cNvSpPr>
                  <a:spLocks/>
                </p:cNvSpPr>
                <p:nvPr/>
              </p:nvSpPr>
              <p:spPr bwMode="auto">
                <a:xfrm>
                  <a:off x="1224" y="1834"/>
                  <a:ext cx="181" cy="175"/>
                </a:xfrm>
                <a:custGeom>
                  <a:avLst/>
                  <a:gdLst>
                    <a:gd name="T0" fmla="*/ 180 w 181"/>
                    <a:gd name="T1" fmla="*/ 69 h 175"/>
                    <a:gd name="T2" fmla="*/ 0 w 181"/>
                    <a:gd name="T3" fmla="*/ 174 h 175"/>
                    <a:gd name="T4" fmla="*/ 0 w 181"/>
                    <a:gd name="T5" fmla="*/ 104 h 175"/>
                    <a:gd name="T6" fmla="*/ 180 w 181"/>
                    <a:gd name="T7" fmla="*/ 0 h 175"/>
                    <a:gd name="T8" fmla="*/ 180 w 181"/>
                    <a:gd name="T9" fmla="*/ 69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"/>
                    <a:gd name="T16" fmla="*/ 0 h 175"/>
                    <a:gd name="T17" fmla="*/ 181 w 181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" h="175">
                      <a:moveTo>
                        <a:pt x="180" y="69"/>
                      </a:moveTo>
                      <a:lnTo>
                        <a:pt x="0" y="174"/>
                      </a:lnTo>
                      <a:lnTo>
                        <a:pt x="0" y="104"/>
                      </a:lnTo>
                      <a:lnTo>
                        <a:pt x="180" y="0"/>
                      </a:lnTo>
                      <a:lnTo>
                        <a:pt x="180" y="69"/>
                      </a:lnTo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" name="Freeform 402"/>
                <p:cNvSpPr>
                  <a:spLocks/>
                </p:cNvSpPr>
                <p:nvPr/>
              </p:nvSpPr>
              <p:spPr bwMode="auto">
                <a:xfrm>
                  <a:off x="1246" y="1986"/>
                  <a:ext cx="59" cy="70"/>
                </a:xfrm>
                <a:custGeom>
                  <a:avLst/>
                  <a:gdLst>
                    <a:gd name="T0" fmla="*/ 58 w 59"/>
                    <a:gd name="T1" fmla="*/ 0 h 70"/>
                    <a:gd name="T2" fmla="*/ 58 w 59"/>
                    <a:gd name="T3" fmla="*/ 69 h 70"/>
                    <a:gd name="T4" fmla="*/ 0 w 59"/>
                    <a:gd name="T5" fmla="*/ 35 h 70"/>
                    <a:gd name="T6" fmla="*/ 58 w 59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"/>
                    <a:gd name="T13" fmla="*/ 0 h 70"/>
                    <a:gd name="T14" fmla="*/ 59 w 59"/>
                    <a:gd name="T15" fmla="*/ 70 h 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" h="70">
                      <a:moveTo>
                        <a:pt x="58" y="0"/>
                      </a:moveTo>
                      <a:lnTo>
                        <a:pt x="58" y="69"/>
                      </a:lnTo>
                      <a:lnTo>
                        <a:pt x="0" y="35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7" name="Freeform 403"/>
                <p:cNvSpPr>
                  <a:spLocks/>
                </p:cNvSpPr>
                <p:nvPr/>
              </p:nvSpPr>
              <p:spPr bwMode="auto">
                <a:xfrm>
                  <a:off x="1304" y="1880"/>
                  <a:ext cx="182" cy="176"/>
                </a:xfrm>
                <a:custGeom>
                  <a:avLst/>
                  <a:gdLst>
                    <a:gd name="T0" fmla="*/ 181 w 182"/>
                    <a:gd name="T1" fmla="*/ 70 h 176"/>
                    <a:gd name="T2" fmla="*/ 0 w 182"/>
                    <a:gd name="T3" fmla="*/ 175 h 176"/>
                    <a:gd name="T4" fmla="*/ 0 w 182"/>
                    <a:gd name="T5" fmla="*/ 105 h 176"/>
                    <a:gd name="T6" fmla="*/ 181 w 182"/>
                    <a:gd name="T7" fmla="*/ 0 h 176"/>
                    <a:gd name="T8" fmla="*/ 181 w 182"/>
                    <a:gd name="T9" fmla="*/ 70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176"/>
                    <a:gd name="T17" fmla="*/ 182 w 182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176">
                      <a:moveTo>
                        <a:pt x="181" y="70"/>
                      </a:moveTo>
                      <a:lnTo>
                        <a:pt x="0" y="175"/>
                      </a:lnTo>
                      <a:lnTo>
                        <a:pt x="0" y="105"/>
                      </a:lnTo>
                      <a:lnTo>
                        <a:pt x="181" y="0"/>
                      </a:lnTo>
                      <a:lnTo>
                        <a:pt x="181" y="70"/>
                      </a:lnTo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8" name="Freeform 404"/>
                <p:cNvSpPr>
                  <a:spLocks/>
                </p:cNvSpPr>
                <p:nvPr/>
              </p:nvSpPr>
              <p:spPr bwMode="auto">
                <a:xfrm>
                  <a:off x="1327" y="2033"/>
                  <a:ext cx="58" cy="69"/>
                </a:xfrm>
                <a:custGeom>
                  <a:avLst/>
                  <a:gdLst>
                    <a:gd name="T0" fmla="*/ 57 w 58"/>
                    <a:gd name="T1" fmla="*/ 0 h 69"/>
                    <a:gd name="T2" fmla="*/ 57 w 58"/>
                    <a:gd name="T3" fmla="*/ 68 h 69"/>
                    <a:gd name="T4" fmla="*/ 0 w 58"/>
                    <a:gd name="T5" fmla="*/ 35 h 69"/>
                    <a:gd name="T6" fmla="*/ 57 w 58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"/>
                    <a:gd name="T13" fmla="*/ 0 h 69"/>
                    <a:gd name="T14" fmla="*/ 58 w 58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" h="69">
                      <a:moveTo>
                        <a:pt x="57" y="0"/>
                      </a:moveTo>
                      <a:lnTo>
                        <a:pt x="57" y="68"/>
                      </a:lnTo>
                      <a:lnTo>
                        <a:pt x="0" y="35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9" name="Freeform 405"/>
                <p:cNvSpPr>
                  <a:spLocks/>
                </p:cNvSpPr>
                <p:nvPr/>
              </p:nvSpPr>
              <p:spPr bwMode="auto">
                <a:xfrm>
                  <a:off x="1385" y="1929"/>
                  <a:ext cx="182" cy="173"/>
                </a:xfrm>
                <a:custGeom>
                  <a:avLst/>
                  <a:gdLst>
                    <a:gd name="T0" fmla="*/ 181 w 182"/>
                    <a:gd name="T1" fmla="*/ 68 h 173"/>
                    <a:gd name="T2" fmla="*/ 0 w 182"/>
                    <a:gd name="T3" fmla="*/ 172 h 173"/>
                    <a:gd name="T4" fmla="*/ 0 w 182"/>
                    <a:gd name="T5" fmla="*/ 103 h 173"/>
                    <a:gd name="T6" fmla="*/ 181 w 182"/>
                    <a:gd name="T7" fmla="*/ 0 h 173"/>
                    <a:gd name="T8" fmla="*/ 181 w 182"/>
                    <a:gd name="T9" fmla="*/ 68 h 1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173"/>
                    <a:gd name="T17" fmla="*/ 182 w 182"/>
                    <a:gd name="T18" fmla="*/ 173 h 1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173">
                      <a:moveTo>
                        <a:pt x="181" y="68"/>
                      </a:moveTo>
                      <a:lnTo>
                        <a:pt x="0" y="172"/>
                      </a:lnTo>
                      <a:lnTo>
                        <a:pt x="0" y="103"/>
                      </a:lnTo>
                      <a:lnTo>
                        <a:pt x="181" y="0"/>
                      </a:lnTo>
                      <a:lnTo>
                        <a:pt x="181" y="68"/>
                      </a:lnTo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0" name="Freeform 406"/>
                <p:cNvSpPr>
                  <a:spLocks/>
                </p:cNvSpPr>
                <p:nvPr/>
              </p:nvSpPr>
              <p:spPr bwMode="auto">
                <a:xfrm>
                  <a:off x="1310" y="1893"/>
                  <a:ext cx="166" cy="152"/>
                </a:xfrm>
                <a:custGeom>
                  <a:avLst/>
                  <a:gdLst>
                    <a:gd name="T0" fmla="*/ 165 w 166"/>
                    <a:gd name="T1" fmla="*/ 55 h 152"/>
                    <a:gd name="T2" fmla="*/ 165 w 166"/>
                    <a:gd name="T3" fmla="*/ 0 h 152"/>
                    <a:gd name="T4" fmla="*/ 0 w 166"/>
                    <a:gd name="T5" fmla="*/ 93 h 152"/>
                    <a:gd name="T6" fmla="*/ 0 w 166"/>
                    <a:gd name="T7" fmla="*/ 151 h 152"/>
                    <a:gd name="T8" fmla="*/ 165 w 166"/>
                    <a:gd name="T9" fmla="*/ 55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52"/>
                    <a:gd name="T17" fmla="*/ 166 w 166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52">
                      <a:moveTo>
                        <a:pt x="165" y="55"/>
                      </a:moveTo>
                      <a:lnTo>
                        <a:pt x="165" y="0"/>
                      </a:lnTo>
                      <a:lnTo>
                        <a:pt x="0" y="93"/>
                      </a:lnTo>
                      <a:lnTo>
                        <a:pt x="0" y="151"/>
                      </a:lnTo>
                      <a:lnTo>
                        <a:pt x="165" y="55"/>
                      </a:lnTo>
                    </a:path>
                  </a:pathLst>
                </a:custGeom>
                <a:solidFill>
                  <a:srgbClr val="CEE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1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1479" y="2206"/>
                  <a:ext cx="0" cy="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72" name="Freeform 408"/>
                <p:cNvSpPr>
                  <a:spLocks/>
                </p:cNvSpPr>
                <p:nvPr/>
              </p:nvSpPr>
              <p:spPr bwMode="auto">
                <a:xfrm>
                  <a:off x="1486" y="2209"/>
                  <a:ext cx="17" cy="17"/>
                </a:xfrm>
                <a:custGeom>
                  <a:avLst/>
                  <a:gdLst>
                    <a:gd name="T0" fmla="*/ 10 w 17"/>
                    <a:gd name="T1" fmla="*/ 15 h 17"/>
                    <a:gd name="T2" fmla="*/ 13 w 17"/>
                    <a:gd name="T3" fmla="*/ 14 h 17"/>
                    <a:gd name="T4" fmla="*/ 14 w 17"/>
                    <a:gd name="T5" fmla="*/ 13 h 17"/>
                    <a:gd name="T6" fmla="*/ 14 w 17"/>
                    <a:gd name="T7" fmla="*/ 12 h 17"/>
                    <a:gd name="T8" fmla="*/ 16 w 17"/>
                    <a:gd name="T9" fmla="*/ 10 h 17"/>
                    <a:gd name="T10" fmla="*/ 14 w 17"/>
                    <a:gd name="T11" fmla="*/ 7 h 17"/>
                    <a:gd name="T12" fmla="*/ 13 w 17"/>
                    <a:gd name="T13" fmla="*/ 5 h 17"/>
                    <a:gd name="T14" fmla="*/ 11 w 17"/>
                    <a:gd name="T15" fmla="*/ 2 h 17"/>
                    <a:gd name="T16" fmla="*/ 9 w 17"/>
                    <a:gd name="T17" fmla="*/ 1 h 17"/>
                    <a:gd name="T18" fmla="*/ 7 w 17"/>
                    <a:gd name="T19" fmla="*/ 0 h 17"/>
                    <a:gd name="T20" fmla="*/ 6 w 17"/>
                    <a:gd name="T21" fmla="*/ 0 h 17"/>
                    <a:gd name="T22" fmla="*/ 5 w 17"/>
                    <a:gd name="T23" fmla="*/ 1 h 17"/>
                    <a:gd name="T24" fmla="*/ 1 w 17"/>
                    <a:gd name="T25" fmla="*/ 2 h 17"/>
                    <a:gd name="T26" fmla="*/ 1 w 17"/>
                    <a:gd name="T27" fmla="*/ 3 h 17"/>
                    <a:gd name="T28" fmla="*/ 1 w 17"/>
                    <a:gd name="T29" fmla="*/ 4 h 17"/>
                    <a:gd name="T30" fmla="*/ 0 w 17"/>
                    <a:gd name="T31" fmla="*/ 6 h 17"/>
                    <a:gd name="T32" fmla="*/ 1 w 17"/>
                    <a:gd name="T33" fmla="*/ 8 h 17"/>
                    <a:gd name="T34" fmla="*/ 1 w 17"/>
                    <a:gd name="T35" fmla="*/ 11 h 17"/>
                    <a:gd name="T36" fmla="*/ 4 w 17"/>
                    <a:gd name="T37" fmla="*/ 14 h 17"/>
                    <a:gd name="T38" fmla="*/ 5 w 17"/>
                    <a:gd name="T39" fmla="*/ 15 h 17"/>
                    <a:gd name="T40" fmla="*/ 8 w 17"/>
                    <a:gd name="T41" fmla="*/ 16 h 17"/>
                    <a:gd name="T42" fmla="*/ 9 w 17"/>
                    <a:gd name="T43" fmla="*/ 16 h 17"/>
                    <a:gd name="T44" fmla="*/ 10 w 17"/>
                    <a:gd name="T45" fmla="*/ 15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17"/>
                    <a:gd name="T71" fmla="*/ 17 w 17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17">
                      <a:moveTo>
                        <a:pt x="10" y="15"/>
                      </a:moveTo>
                      <a:lnTo>
                        <a:pt x="13" y="14"/>
                      </a:lnTo>
                      <a:lnTo>
                        <a:pt x="14" y="13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14" y="7"/>
                      </a:lnTo>
                      <a:lnTo>
                        <a:pt x="13" y="5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5" y="1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1" y="8"/>
                      </a:lnTo>
                      <a:lnTo>
                        <a:pt x="1" y="11"/>
                      </a:lnTo>
                      <a:lnTo>
                        <a:pt x="4" y="14"/>
                      </a:lnTo>
                      <a:lnTo>
                        <a:pt x="5" y="15"/>
                      </a:lnTo>
                      <a:lnTo>
                        <a:pt x="8" y="16"/>
                      </a:lnTo>
                      <a:lnTo>
                        <a:pt x="9" y="16"/>
                      </a:lnTo>
                      <a:lnTo>
                        <a:pt x="10" y="1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3" name="Freeform 409"/>
                <p:cNvSpPr>
                  <a:spLocks/>
                </p:cNvSpPr>
                <p:nvPr/>
              </p:nvSpPr>
              <p:spPr bwMode="auto">
                <a:xfrm>
                  <a:off x="1486" y="2211"/>
                  <a:ext cx="17" cy="17"/>
                </a:xfrm>
                <a:custGeom>
                  <a:avLst/>
                  <a:gdLst>
                    <a:gd name="T0" fmla="*/ 1 w 17"/>
                    <a:gd name="T1" fmla="*/ 10 h 17"/>
                    <a:gd name="T2" fmla="*/ 1 w 17"/>
                    <a:gd name="T3" fmla="*/ 6 h 17"/>
                    <a:gd name="T4" fmla="*/ 0 w 17"/>
                    <a:gd name="T5" fmla="*/ 4 h 17"/>
                    <a:gd name="T6" fmla="*/ 1 w 17"/>
                    <a:gd name="T7" fmla="*/ 2 h 17"/>
                    <a:gd name="T8" fmla="*/ 1 w 17"/>
                    <a:gd name="T9" fmla="*/ 1 h 17"/>
                    <a:gd name="T10" fmla="*/ 1 w 17"/>
                    <a:gd name="T11" fmla="*/ 0 h 17"/>
                    <a:gd name="T12" fmla="*/ 5 w 17"/>
                    <a:gd name="T13" fmla="*/ 0 h 17"/>
                    <a:gd name="T14" fmla="*/ 7 w 17"/>
                    <a:gd name="T15" fmla="*/ 1 h 17"/>
                    <a:gd name="T16" fmla="*/ 11 w 17"/>
                    <a:gd name="T17" fmla="*/ 3 h 17"/>
                    <a:gd name="T18" fmla="*/ 14 w 17"/>
                    <a:gd name="T19" fmla="*/ 4 h 17"/>
                    <a:gd name="T20" fmla="*/ 14 w 17"/>
                    <a:gd name="T21" fmla="*/ 9 h 17"/>
                    <a:gd name="T22" fmla="*/ 16 w 17"/>
                    <a:gd name="T23" fmla="*/ 11 h 17"/>
                    <a:gd name="T24" fmla="*/ 14 w 17"/>
                    <a:gd name="T25" fmla="*/ 14 h 17"/>
                    <a:gd name="T26" fmla="*/ 11 w 17"/>
                    <a:gd name="T27" fmla="*/ 16 h 17"/>
                    <a:gd name="T28" fmla="*/ 7 w 17"/>
                    <a:gd name="T29" fmla="*/ 14 h 17"/>
                    <a:gd name="T30" fmla="*/ 5 w 17"/>
                    <a:gd name="T31" fmla="*/ 13 h 17"/>
                    <a:gd name="T32" fmla="*/ 1 w 17"/>
                    <a:gd name="T33" fmla="*/ 10 h 1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7"/>
                    <a:gd name="T52" fmla="*/ 0 h 17"/>
                    <a:gd name="T53" fmla="*/ 17 w 17"/>
                    <a:gd name="T54" fmla="*/ 17 h 1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7" h="17">
                      <a:moveTo>
                        <a:pt x="1" y="10"/>
                      </a:move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11" y="3"/>
                      </a:lnTo>
                      <a:lnTo>
                        <a:pt x="14" y="4"/>
                      </a:lnTo>
                      <a:lnTo>
                        <a:pt x="14" y="9"/>
                      </a:lnTo>
                      <a:lnTo>
                        <a:pt x="16" y="11"/>
                      </a:lnTo>
                      <a:lnTo>
                        <a:pt x="14" y="14"/>
                      </a:lnTo>
                      <a:lnTo>
                        <a:pt x="11" y="16"/>
                      </a:lnTo>
                      <a:lnTo>
                        <a:pt x="7" y="14"/>
                      </a:lnTo>
                      <a:lnTo>
                        <a:pt x="5" y="13"/>
                      </a:lnTo>
                      <a:lnTo>
                        <a:pt x="1" y="1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4" name="Freeform 410"/>
                <p:cNvSpPr>
                  <a:spLocks/>
                </p:cNvSpPr>
                <p:nvPr/>
              </p:nvSpPr>
              <p:spPr bwMode="auto">
                <a:xfrm>
                  <a:off x="1486" y="2213"/>
                  <a:ext cx="17" cy="17"/>
                </a:xfrm>
                <a:custGeom>
                  <a:avLst/>
                  <a:gdLst>
                    <a:gd name="T0" fmla="*/ 3 w 17"/>
                    <a:gd name="T1" fmla="*/ 9 h 17"/>
                    <a:gd name="T2" fmla="*/ 0 w 17"/>
                    <a:gd name="T3" fmla="*/ 6 h 17"/>
                    <a:gd name="T4" fmla="*/ 0 w 17"/>
                    <a:gd name="T5" fmla="*/ 2 h 17"/>
                    <a:gd name="T6" fmla="*/ 0 w 17"/>
                    <a:gd name="T7" fmla="*/ 0 h 17"/>
                    <a:gd name="T8" fmla="*/ 3 w 17"/>
                    <a:gd name="T9" fmla="*/ 0 h 17"/>
                    <a:gd name="T10" fmla="*/ 6 w 17"/>
                    <a:gd name="T11" fmla="*/ 0 h 17"/>
                    <a:gd name="T12" fmla="*/ 12 w 17"/>
                    <a:gd name="T13" fmla="*/ 4 h 17"/>
                    <a:gd name="T14" fmla="*/ 16 w 17"/>
                    <a:gd name="T15" fmla="*/ 9 h 17"/>
                    <a:gd name="T16" fmla="*/ 16 w 17"/>
                    <a:gd name="T17" fmla="*/ 13 h 17"/>
                    <a:gd name="T18" fmla="*/ 12 w 17"/>
                    <a:gd name="T19" fmla="*/ 13 h 17"/>
                    <a:gd name="T20" fmla="*/ 9 w 17"/>
                    <a:gd name="T21" fmla="*/ 16 h 17"/>
                    <a:gd name="T22" fmla="*/ 6 w 17"/>
                    <a:gd name="T23" fmla="*/ 13 h 17"/>
                    <a:gd name="T24" fmla="*/ 3 w 17"/>
                    <a:gd name="T25" fmla="*/ 9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3" y="9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9"/>
                      </a:lnTo>
                      <a:lnTo>
                        <a:pt x="16" y="13"/>
                      </a:lnTo>
                      <a:lnTo>
                        <a:pt x="12" y="13"/>
                      </a:lnTo>
                      <a:lnTo>
                        <a:pt x="9" y="16"/>
                      </a:lnTo>
                      <a:lnTo>
                        <a:pt x="6" y="13"/>
                      </a:lnTo>
                      <a:lnTo>
                        <a:pt x="3" y="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5" name="Freeform 411"/>
                <p:cNvSpPr>
                  <a:spLocks/>
                </p:cNvSpPr>
                <p:nvPr/>
              </p:nvSpPr>
              <p:spPr bwMode="auto">
                <a:xfrm>
                  <a:off x="1494" y="2213"/>
                  <a:ext cx="17" cy="17"/>
                </a:xfrm>
                <a:custGeom>
                  <a:avLst/>
                  <a:gdLst>
                    <a:gd name="T0" fmla="*/ 10 w 17"/>
                    <a:gd name="T1" fmla="*/ 15 h 17"/>
                    <a:gd name="T2" fmla="*/ 13 w 17"/>
                    <a:gd name="T3" fmla="*/ 13 h 17"/>
                    <a:gd name="T4" fmla="*/ 14 w 17"/>
                    <a:gd name="T5" fmla="*/ 12 h 17"/>
                    <a:gd name="T6" fmla="*/ 16 w 17"/>
                    <a:gd name="T7" fmla="*/ 12 h 17"/>
                    <a:gd name="T8" fmla="*/ 16 w 17"/>
                    <a:gd name="T9" fmla="*/ 9 h 17"/>
                    <a:gd name="T10" fmla="*/ 16 w 17"/>
                    <a:gd name="T11" fmla="*/ 7 h 17"/>
                    <a:gd name="T12" fmla="*/ 13 w 17"/>
                    <a:gd name="T13" fmla="*/ 4 h 17"/>
                    <a:gd name="T14" fmla="*/ 12 w 17"/>
                    <a:gd name="T15" fmla="*/ 2 h 17"/>
                    <a:gd name="T16" fmla="*/ 10 w 17"/>
                    <a:gd name="T17" fmla="*/ 0 h 17"/>
                    <a:gd name="T18" fmla="*/ 8 w 17"/>
                    <a:gd name="T19" fmla="*/ 0 h 17"/>
                    <a:gd name="T20" fmla="*/ 6 w 17"/>
                    <a:gd name="T21" fmla="*/ 0 h 17"/>
                    <a:gd name="T22" fmla="*/ 5 w 17"/>
                    <a:gd name="T23" fmla="*/ 0 h 17"/>
                    <a:gd name="T24" fmla="*/ 2 w 17"/>
                    <a:gd name="T25" fmla="*/ 2 h 17"/>
                    <a:gd name="T26" fmla="*/ 1 w 17"/>
                    <a:gd name="T27" fmla="*/ 2 h 17"/>
                    <a:gd name="T28" fmla="*/ 0 w 17"/>
                    <a:gd name="T29" fmla="*/ 3 h 17"/>
                    <a:gd name="T30" fmla="*/ 0 w 17"/>
                    <a:gd name="T31" fmla="*/ 5 h 17"/>
                    <a:gd name="T32" fmla="*/ 0 w 17"/>
                    <a:gd name="T33" fmla="*/ 7 h 17"/>
                    <a:gd name="T34" fmla="*/ 2 w 17"/>
                    <a:gd name="T35" fmla="*/ 11 h 17"/>
                    <a:gd name="T36" fmla="*/ 3 w 17"/>
                    <a:gd name="T37" fmla="*/ 13 h 17"/>
                    <a:gd name="T38" fmla="*/ 6 w 17"/>
                    <a:gd name="T39" fmla="*/ 15 h 17"/>
                    <a:gd name="T40" fmla="*/ 8 w 17"/>
                    <a:gd name="T41" fmla="*/ 16 h 17"/>
                    <a:gd name="T42" fmla="*/ 9 w 17"/>
                    <a:gd name="T43" fmla="*/ 16 h 17"/>
                    <a:gd name="T44" fmla="*/ 10 w 17"/>
                    <a:gd name="T45" fmla="*/ 15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17"/>
                    <a:gd name="T71" fmla="*/ 17 w 17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17">
                      <a:moveTo>
                        <a:pt x="10" y="15"/>
                      </a:moveTo>
                      <a:lnTo>
                        <a:pt x="13" y="13"/>
                      </a:lnTo>
                      <a:lnTo>
                        <a:pt x="14" y="12"/>
                      </a:lnTo>
                      <a:lnTo>
                        <a:pt x="16" y="12"/>
                      </a:lnTo>
                      <a:lnTo>
                        <a:pt x="16" y="9"/>
                      </a:lnTo>
                      <a:lnTo>
                        <a:pt x="16" y="7"/>
                      </a:lnTo>
                      <a:lnTo>
                        <a:pt x="13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3" y="13"/>
                      </a:lnTo>
                      <a:lnTo>
                        <a:pt x="6" y="15"/>
                      </a:lnTo>
                      <a:lnTo>
                        <a:pt x="8" y="16"/>
                      </a:lnTo>
                      <a:lnTo>
                        <a:pt x="9" y="16"/>
                      </a:lnTo>
                      <a:lnTo>
                        <a:pt x="10" y="1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6" name="Freeform 412"/>
                <p:cNvSpPr>
                  <a:spLocks/>
                </p:cNvSpPr>
                <p:nvPr/>
              </p:nvSpPr>
              <p:spPr bwMode="auto">
                <a:xfrm>
                  <a:off x="1494" y="2216"/>
                  <a:ext cx="17" cy="17"/>
                </a:xfrm>
                <a:custGeom>
                  <a:avLst/>
                  <a:gdLst>
                    <a:gd name="T0" fmla="*/ 2 w 17"/>
                    <a:gd name="T1" fmla="*/ 10 h 17"/>
                    <a:gd name="T2" fmla="*/ 0 w 17"/>
                    <a:gd name="T3" fmla="*/ 5 h 17"/>
                    <a:gd name="T4" fmla="*/ 0 w 17"/>
                    <a:gd name="T5" fmla="*/ 3 h 17"/>
                    <a:gd name="T6" fmla="*/ 0 w 17"/>
                    <a:gd name="T7" fmla="*/ 1 h 17"/>
                    <a:gd name="T8" fmla="*/ 1 w 17"/>
                    <a:gd name="T9" fmla="*/ 0 h 17"/>
                    <a:gd name="T10" fmla="*/ 2 w 17"/>
                    <a:gd name="T11" fmla="*/ 0 h 17"/>
                    <a:gd name="T12" fmla="*/ 4 w 17"/>
                    <a:gd name="T13" fmla="*/ 0 h 17"/>
                    <a:gd name="T14" fmla="*/ 7 w 17"/>
                    <a:gd name="T15" fmla="*/ 0 h 17"/>
                    <a:gd name="T16" fmla="*/ 10 w 17"/>
                    <a:gd name="T17" fmla="*/ 1 h 17"/>
                    <a:gd name="T18" fmla="*/ 13 w 17"/>
                    <a:gd name="T19" fmla="*/ 4 h 17"/>
                    <a:gd name="T20" fmla="*/ 16 w 17"/>
                    <a:gd name="T21" fmla="*/ 8 h 17"/>
                    <a:gd name="T22" fmla="*/ 16 w 17"/>
                    <a:gd name="T23" fmla="*/ 11 h 17"/>
                    <a:gd name="T24" fmla="*/ 16 w 17"/>
                    <a:gd name="T25" fmla="*/ 12 h 17"/>
                    <a:gd name="T26" fmla="*/ 14 w 17"/>
                    <a:gd name="T27" fmla="*/ 13 h 17"/>
                    <a:gd name="T28" fmla="*/ 13 w 17"/>
                    <a:gd name="T29" fmla="*/ 14 h 17"/>
                    <a:gd name="T30" fmla="*/ 10 w 17"/>
                    <a:gd name="T31" fmla="*/ 16 h 17"/>
                    <a:gd name="T32" fmla="*/ 8 w 17"/>
                    <a:gd name="T33" fmla="*/ 14 h 17"/>
                    <a:gd name="T34" fmla="*/ 4 w 17"/>
                    <a:gd name="T35" fmla="*/ 12 h 17"/>
                    <a:gd name="T36" fmla="*/ 2 w 17"/>
                    <a:gd name="T37" fmla="*/ 10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7"/>
                    <a:gd name="T59" fmla="*/ 17 w 17"/>
                    <a:gd name="T60" fmla="*/ 17 h 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7">
                      <a:moveTo>
                        <a:pt x="2" y="10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3" y="4"/>
                      </a:lnTo>
                      <a:lnTo>
                        <a:pt x="16" y="8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4" y="13"/>
                      </a:lnTo>
                      <a:lnTo>
                        <a:pt x="13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2" y="10"/>
                      </a:lnTo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7" name="Freeform 413"/>
                <p:cNvSpPr>
                  <a:spLocks/>
                </p:cNvSpPr>
                <p:nvPr/>
              </p:nvSpPr>
              <p:spPr bwMode="auto">
                <a:xfrm>
                  <a:off x="1495" y="2218"/>
                  <a:ext cx="17" cy="17"/>
                </a:xfrm>
                <a:custGeom>
                  <a:avLst/>
                  <a:gdLst>
                    <a:gd name="T0" fmla="*/ 2 w 17"/>
                    <a:gd name="T1" fmla="*/ 11 h 17"/>
                    <a:gd name="T2" fmla="*/ 0 w 17"/>
                    <a:gd name="T3" fmla="*/ 6 h 17"/>
                    <a:gd name="T4" fmla="*/ 0 w 17"/>
                    <a:gd name="T5" fmla="*/ 4 h 17"/>
                    <a:gd name="T6" fmla="*/ 0 w 17"/>
                    <a:gd name="T7" fmla="*/ 2 h 17"/>
                    <a:gd name="T8" fmla="*/ 2 w 17"/>
                    <a:gd name="T9" fmla="*/ 0 h 17"/>
                    <a:gd name="T10" fmla="*/ 5 w 17"/>
                    <a:gd name="T11" fmla="*/ 0 h 17"/>
                    <a:gd name="T12" fmla="*/ 8 w 17"/>
                    <a:gd name="T13" fmla="*/ 0 h 17"/>
                    <a:gd name="T14" fmla="*/ 13 w 17"/>
                    <a:gd name="T15" fmla="*/ 4 h 17"/>
                    <a:gd name="T16" fmla="*/ 16 w 17"/>
                    <a:gd name="T17" fmla="*/ 9 h 17"/>
                    <a:gd name="T18" fmla="*/ 16 w 17"/>
                    <a:gd name="T19" fmla="*/ 11 h 17"/>
                    <a:gd name="T20" fmla="*/ 16 w 17"/>
                    <a:gd name="T21" fmla="*/ 13 h 17"/>
                    <a:gd name="T22" fmla="*/ 13 w 17"/>
                    <a:gd name="T23" fmla="*/ 16 h 17"/>
                    <a:gd name="T24" fmla="*/ 8 w 17"/>
                    <a:gd name="T25" fmla="*/ 16 h 17"/>
                    <a:gd name="T26" fmla="*/ 2 w 17"/>
                    <a:gd name="T27" fmla="*/ 11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2" y="11"/>
                      </a:move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13" y="4"/>
                      </a:lnTo>
                      <a:lnTo>
                        <a:pt x="16" y="9"/>
                      </a:lnTo>
                      <a:lnTo>
                        <a:pt x="16" y="11"/>
                      </a:lnTo>
                      <a:lnTo>
                        <a:pt x="16" y="13"/>
                      </a:lnTo>
                      <a:lnTo>
                        <a:pt x="13" y="16"/>
                      </a:lnTo>
                      <a:lnTo>
                        <a:pt x="8" y="16"/>
                      </a:lnTo>
                      <a:lnTo>
                        <a:pt x="2" y="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8" name="Freeform 414"/>
                <p:cNvSpPr>
                  <a:spLocks/>
                </p:cNvSpPr>
                <p:nvPr/>
              </p:nvSpPr>
              <p:spPr bwMode="auto">
                <a:xfrm>
                  <a:off x="1481" y="2212"/>
                  <a:ext cx="17" cy="17"/>
                </a:xfrm>
                <a:custGeom>
                  <a:avLst/>
                  <a:gdLst>
                    <a:gd name="T0" fmla="*/ 10 w 17"/>
                    <a:gd name="T1" fmla="*/ 15 h 17"/>
                    <a:gd name="T2" fmla="*/ 13 w 17"/>
                    <a:gd name="T3" fmla="*/ 13 h 17"/>
                    <a:gd name="T4" fmla="*/ 14 w 17"/>
                    <a:gd name="T5" fmla="*/ 12 h 17"/>
                    <a:gd name="T6" fmla="*/ 14 w 17"/>
                    <a:gd name="T7" fmla="*/ 11 h 17"/>
                    <a:gd name="T8" fmla="*/ 16 w 17"/>
                    <a:gd name="T9" fmla="*/ 10 h 17"/>
                    <a:gd name="T10" fmla="*/ 14 w 17"/>
                    <a:gd name="T11" fmla="*/ 6 h 17"/>
                    <a:gd name="T12" fmla="*/ 13 w 17"/>
                    <a:gd name="T13" fmla="*/ 4 h 17"/>
                    <a:gd name="T14" fmla="*/ 11 w 17"/>
                    <a:gd name="T15" fmla="*/ 2 h 17"/>
                    <a:gd name="T16" fmla="*/ 9 w 17"/>
                    <a:gd name="T17" fmla="*/ 0 h 17"/>
                    <a:gd name="T18" fmla="*/ 7 w 17"/>
                    <a:gd name="T19" fmla="*/ 0 h 17"/>
                    <a:gd name="T20" fmla="*/ 6 w 17"/>
                    <a:gd name="T21" fmla="*/ 0 h 17"/>
                    <a:gd name="T22" fmla="*/ 2 w 17"/>
                    <a:gd name="T23" fmla="*/ 2 h 17"/>
                    <a:gd name="T24" fmla="*/ 1 w 17"/>
                    <a:gd name="T25" fmla="*/ 3 h 17"/>
                    <a:gd name="T26" fmla="*/ 0 w 17"/>
                    <a:gd name="T27" fmla="*/ 5 h 17"/>
                    <a:gd name="T28" fmla="*/ 1 w 17"/>
                    <a:gd name="T29" fmla="*/ 8 h 17"/>
                    <a:gd name="T30" fmla="*/ 2 w 17"/>
                    <a:gd name="T31" fmla="*/ 11 h 17"/>
                    <a:gd name="T32" fmla="*/ 4 w 17"/>
                    <a:gd name="T33" fmla="*/ 13 h 17"/>
                    <a:gd name="T34" fmla="*/ 6 w 17"/>
                    <a:gd name="T35" fmla="*/ 15 h 17"/>
                    <a:gd name="T36" fmla="*/ 7 w 17"/>
                    <a:gd name="T37" fmla="*/ 16 h 17"/>
                    <a:gd name="T38" fmla="*/ 9 w 17"/>
                    <a:gd name="T39" fmla="*/ 16 h 17"/>
                    <a:gd name="T40" fmla="*/ 10 w 17"/>
                    <a:gd name="T41" fmla="*/ 15 h 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"/>
                    <a:gd name="T64" fmla="*/ 0 h 17"/>
                    <a:gd name="T65" fmla="*/ 17 w 17"/>
                    <a:gd name="T66" fmla="*/ 17 h 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" h="17">
                      <a:moveTo>
                        <a:pt x="10" y="15"/>
                      </a:moveTo>
                      <a:lnTo>
                        <a:pt x="13" y="13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4" y="6"/>
                      </a:lnTo>
                      <a:lnTo>
                        <a:pt x="13" y="4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1" y="3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2" y="11"/>
                      </a:lnTo>
                      <a:lnTo>
                        <a:pt x="4" y="13"/>
                      </a:lnTo>
                      <a:lnTo>
                        <a:pt x="6" y="15"/>
                      </a:lnTo>
                      <a:lnTo>
                        <a:pt x="7" y="16"/>
                      </a:lnTo>
                      <a:lnTo>
                        <a:pt x="9" y="16"/>
                      </a:lnTo>
                      <a:lnTo>
                        <a:pt x="10" y="1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79" name="Freeform 415"/>
                <p:cNvSpPr>
                  <a:spLocks/>
                </p:cNvSpPr>
                <p:nvPr/>
              </p:nvSpPr>
              <p:spPr bwMode="auto">
                <a:xfrm>
                  <a:off x="1491" y="2216"/>
                  <a:ext cx="17" cy="17"/>
                </a:xfrm>
                <a:custGeom>
                  <a:avLst/>
                  <a:gdLst>
                    <a:gd name="T0" fmla="*/ 10 w 17"/>
                    <a:gd name="T1" fmla="*/ 15 h 17"/>
                    <a:gd name="T2" fmla="*/ 14 w 17"/>
                    <a:gd name="T3" fmla="*/ 14 h 17"/>
                    <a:gd name="T4" fmla="*/ 14 w 17"/>
                    <a:gd name="T5" fmla="*/ 13 h 17"/>
                    <a:gd name="T6" fmla="*/ 16 w 17"/>
                    <a:gd name="T7" fmla="*/ 12 h 17"/>
                    <a:gd name="T8" fmla="*/ 16 w 17"/>
                    <a:gd name="T9" fmla="*/ 10 h 17"/>
                    <a:gd name="T10" fmla="*/ 16 w 17"/>
                    <a:gd name="T11" fmla="*/ 7 h 17"/>
                    <a:gd name="T12" fmla="*/ 14 w 17"/>
                    <a:gd name="T13" fmla="*/ 4 h 17"/>
                    <a:gd name="T14" fmla="*/ 12 w 17"/>
                    <a:gd name="T15" fmla="*/ 2 h 17"/>
                    <a:gd name="T16" fmla="*/ 10 w 17"/>
                    <a:gd name="T17" fmla="*/ 0 h 17"/>
                    <a:gd name="T18" fmla="*/ 8 w 17"/>
                    <a:gd name="T19" fmla="*/ 0 h 17"/>
                    <a:gd name="T20" fmla="*/ 6 w 17"/>
                    <a:gd name="T21" fmla="*/ 0 h 17"/>
                    <a:gd name="T22" fmla="*/ 5 w 17"/>
                    <a:gd name="T23" fmla="*/ 0 h 17"/>
                    <a:gd name="T24" fmla="*/ 2 w 17"/>
                    <a:gd name="T25" fmla="*/ 2 h 17"/>
                    <a:gd name="T26" fmla="*/ 1 w 17"/>
                    <a:gd name="T27" fmla="*/ 3 h 17"/>
                    <a:gd name="T28" fmla="*/ 0 w 17"/>
                    <a:gd name="T29" fmla="*/ 4 h 17"/>
                    <a:gd name="T30" fmla="*/ 0 w 17"/>
                    <a:gd name="T31" fmla="*/ 5 h 17"/>
                    <a:gd name="T32" fmla="*/ 0 w 17"/>
                    <a:gd name="T33" fmla="*/ 8 h 17"/>
                    <a:gd name="T34" fmla="*/ 2 w 17"/>
                    <a:gd name="T35" fmla="*/ 11 h 17"/>
                    <a:gd name="T36" fmla="*/ 3 w 17"/>
                    <a:gd name="T37" fmla="*/ 14 h 17"/>
                    <a:gd name="T38" fmla="*/ 5 w 17"/>
                    <a:gd name="T39" fmla="*/ 15 h 17"/>
                    <a:gd name="T40" fmla="*/ 9 w 17"/>
                    <a:gd name="T41" fmla="*/ 16 h 17"/>
                    <a:gd name="T42" fmla="*/ 10 w 17"/>
                    <a:gd name="T43" fmla="*/ 15 h 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7"/>
                    <a:gd name="T67" fmla="*/ 0 h 17"/>
                    <a:gd name="T68" fmla="*/ 17 w 17"/>
                    <a:gd name="T69" fmla="*/ 17 h 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7" h="17">
                      <a:moveTo>
                        <a:pt x="10" y="15"/>
                      </a:moveTo>
                      <a:lnTo>
                        <a:pt x="14" y="14"/>
                      </a:lnTo>
                      <a:lnTo>
                        <a:pt x="14" y="13"/>
                      </a:lnTo>
                      <a:lnTo>
                        <a:pt x="16" y="12"/>
                      </a:lnTo>
                      <a:lnTo>
                        <a:pt x="16" y="10"/>
                      </a:lnTo>
                      <a:lnTo>
                        <a:pt x="16" y="7"/>
                      </a:lnTo>
                      <a:lnTo>
                        <a:pt x="14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1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1"/>
                      </a:lnTo>
                      <a:lnTo>
                        <a:pt x="3" y="14"/>
                      </a:lnTo>
                      <a:lnTo>
                        <a:pt x="5" y="15"/>
                      </a:lnTo>
                      <a:lnTo>
                        <a:pt x="9" y="16"/>
                      </a:lnTo>
                      <a:lnTo>
                        <a:pt x="10" y="1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0" name="Freeform 416"/>
                <p:cNvSpPr>
                  <a:spLocks/>
                </p:cNvSpPr>
                <p:nvPr/>
              </p:nvSpPr>
              <p:spPr bwMode="auto">
                <a:xfrm>
                  <a:off x="1492" y="2177"/>
                  <a:ext cx="23" cy="39"/>
                </a:xfrm>
                <a:custGeom>
                  <a:avLst/>
                  <a:gdLst>
                    <a:gd name="T0" fmla="*/ 0 w 23"/>
                    <a:gd name="T1" fmla="*/ 12 h 39"/>
                    <a:gd name="T2" fmla="*/ 22 w 23"/>
                    <a:gd name="T3" fmla="*/ 0 h 39"/>
                    <a:gd name="T4" fmla="*/ 22 w 23"/>
                    <a:gd name="T5" fmla="*/ 25 h 39"/>
                    <a:gd name="T6" fmla="*/ 0 w 23"/>
                    <a:gd name="T7" fmla="*/ 38 h 39"/>
                    <a:gd name="T8" fmla="*/ 0 w 23"/>
                    <a:gd name="T9" fmla="*/ 12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39"/>
                    <a:gd name="T17" fmla="*/ 23 w 23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39">
                      <a:moveTo>
                        <a:pt x="0" y="12"/>
                      </a:moveTo>
                      <a:lnTo>
                        <a:pt x="22" y="0"/>
                      </a:lnTo>
                      <a:lnTo>
                        <a:pt x="22" y="25"/>
                      </a:lnTo>
                      <a:lnTo>
                        <a:pt x="0" y="38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1" name="Freeform 417"/>
                <p:cNvSpPr>
                  <a:spLocks/>
                </p:cNvSpPr>
                <p:nvPr/>
              </p:nvSpPr>
              <p:spPr bwMode="auto">
                <a:xfrm>
                  <a:off x="1404" y="2126"/>
                  <a:ext cx="111" cy="64"/>
                </a:xfrm>
                <a:custGeom>
                  <a:avLst/>
                  <a:gdLst>
                    <a:gd name="T0" fmla="*/ 0 w 111"/>
                    <a:gd name="T1" fmla="*/ 13 h 64"/>
                    <a:gd name="T2" fmla="*/ 22 w 111"/>
                    <a:gd name="T3" fmla="*/ 0 h 64"/>
                    <a:gd name="T4" fmla="*/ 110 w 111"/>
                    <a:gd name="T5" fmla="*/ 49 h 64"/>
                    <a:gd name="T6" fmla="*/ 87 w 111"/>
                    <a:gd name="T7" fmla="*/ 63 h 64"/>
                    <a:gd name="T8" fmla="*/ 0 w 111"/>
                    <a:gd name="T9" fmla="*/ 13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"/>
                    <a:gd name="T16" fmla="*/ 0 h 64"/>
                    <a:gd name="T17" fmla="*/ 111 w 111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" h="64">
                      <a:moveTo>
                        <a:pt x="0" y="13"/>
                      </a:moveTo>
                      <a:lnTo>
                        <a:pt x="22" y="0"/>
                      </a:lnTo>
                      <a:lnTo>
                        <a:pt x="110" y="49"/>
                      </a:lnTo>
                      <a:lnTo>
                        <a:pt x="87" y="63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2" name="Freeform 418"/>
                <p:cNvSpPr>
                  <a:spLocks/>
                </p:cNvSpPr>
                <p:nvPr/>
              </p:nvSpPr>
              <p:spPr bwMode="auto">
                <a:xfrm>
                  <a:off x="1404" y="2139"/>
                  <a:ext cx="89" cy="77"/>
                </a:xfrm>
                <a:custGeom>
                  <a:avLst/>
                  <a:gdLst>
                    <a:gd name="T0" fmla="*/ 0 w 89"/>
                    <a:gd name="T1" fmla="*/ 0 h 77"/>
                    <a:gd name="T2" fmla="*/ 88 w 89"/>
                    <a:gd name="T3" fmla="*/ 49 h 77"/>
                    <a:gd name="T4" fmla="*/ 88 w 89"/>
                    <a:gd name="T5" fmla="*/ 76 h 77"/>
                    <a:gd name="T6" fmla="*/ 0 w 89"/>
                    <a:gd name="T7" fmla="*/ 25 h 77"/>
                    <a:gd name="T8" fmla="*/ 0 w 89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77"/>
                    <a:gd name="T17" fmla="*/ 89 w 89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77">
                      <a:moveTo>
                        <a:pt x="0" y="0"/>
                      </a:moveTo>
                      <a:lnTo>
                        <a:pt x="88" y="49"/>
                      </a:lnTo>
                      <a:lnTo>
                        <a:pt x="88" y="76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3" name="Freeform 419"/>
                <p:cNvSpPr>
                  <a:spLocks/>
                </p:cNvSpPr>
                <p:nvPr/>
              </p:nvSpPr>
              <p:spPr bwMode="auto">
                <a:xfrm>
                  <a:off x="1499" y="2190"/>
                  <a:ext cx="32" cy="20"/>
                </a:xfrm>
                <a:custGeom>
                  <a:avLst/>
                  <a:gdLst>
                    <a:gd name="T0" fmla="*/ 20 w 32"/>
                    <a:gd name="T1" fmla="*/ 0 h 20"/>
                    <a:gd name="T2" fmla="*/ 31 w 32"/>
                    <a:gd name="T3" fmla="*/ 6 h 20"/>
                    <a:gd name="T4" fmla="*/ 10 w 32"/>
                    <a:gd name="T5" fmla="*/ 19 h 20"/>
                    <a:gd name="T6" fmla="*/ 0 w 32"/>
                    <a:gd name="T7" fmla="*/ 12 h 20"/>
                    <a:gd name="T8" fmla="*/ 20 w 3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20"/>
                    <a:gd name="T17" fmla="*/ 32 w 32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20">
                      <a:moveTo>
                        <a:pt x="20" y="0"/>
                      </a:moveTo>
                      <a:lnTo>
                        <a:pt x="31" y="6"/>
                      </a:lnTo>
                      <a:lnTo>
                        <a:pt x="10" y="19"/>
                      </a:lnTo>
                      <a:lnTo>
                        <a:pt x="0" y="12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C6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4" name="Freeform 420"/>
                <p:cNvSpPr>
                  <a:spLocks/>
                </p:cNvSpPr>
                <p:nvPr/>
              </p:nvSpPr>
              <p:spPr bwMode="auto">
                <a:xfrm>
                  <a:off x="1500" y="2202"/>
                  <a:ext cx="17" cy="31"/>
                </a:xfrm>
                <a:custGeom>
                  <a:avLst/>
                  <a:gdLst>
                    <a:gd name="T0" fmla="*/ 0 w 17"/>
                    <a:gd name="T1" fmla="*/ 23 h 31"/>
                    <a:gd name="T2" fmla="*/ 16 w 17"/>
                    <a:gd name="T3" fmla="*/ 30 h 31"/>
                    <a:gd name="T4" fmla="*/ 16 w 17"/>
                    <a:gd name="T5" fmla="*/ 6 h 31"/>
                    <a:gd name="T6" fmla="*/ 0 w 17"/>
                    <a:gd name="T7" fmla="*/ 0 h 31"/>
                    <a:gd name="T8" fmla="*/ 0 w 17"/>
                    <a:gd name="T9" fmla="*/ 23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31"/>
                    <a:gd name="T17" fmla="*/ 17 w 17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31">
                      <a:moveTo>
                        <a:pt x="0" y="23"/>
                      </a:moveTo>
                      <a:lnTo>
                        <a:pt x="16" y="30"/>
                      </a:lnTo>
                      <a:lnTo>
                        <a:pt x="16" y="6"/>
                      </a:ln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901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5" name="Freeform 421"/>
                <p:cNvSpPr>
                  <a:spLocks/>
                </p:cNvSpPr>
                <p:nvPr/>
              </p:nvSpPr>
              <p:spPr bwMode="auto">
                <a:xfrm>
                  <a:off x="1510" y="2197"/>
                  <a:ext cx="22" cy="36"/>
                </a:xfrm>
                <a:custGeom>
                  <a:avLst/>
                  <a:gdLst>
                    <a:gd name="T0" fmla="*/ 21 w 22"/>
                    <a:gd name="T1" fmla="*/ 24 h 36"/>
                    <a:gd name="T2" fmla="*/ 0 w 22"/>
                    <a:gd name="T3" fmla="*/ 35 h 36"/>
                    <a:gd name="T4" fmla="*/ 0 w 22"/>
                    <a:gd name="T5" fmla="*/ 11 h 36"/>
                    <a:gd name="T6" fmla="*/ 20 w 22"/>
                    <a:gd name="T7" fmla="*/ 0 h 36"/>
                    <a:gd name="T8" fmla="*/ 21 w 22"/>
                    <a:gd name="T9" fmla="*/ 24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36"/>
                    <a:gd name="T17" fmla="*/ 22 w 22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36">
                      <a:moveTo>
                        <a:pt x="21" y="24"/>
                      </a:moveTo>
                      <a:lnTo>
                        <a:pt x="0" y="35"/>
                      </a:lnTo>
                      <a:lnTo>
                        <a:pt x="0" y="11"/>
                      </a:lnTo>
                      <a:lnTo>
                        <a:pt x="20" y="0"/>
                      </a:lnTo>
                      <a:lnTo>
                        <a:pt x="21" y="24"/>
                      </a:lnTo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6" name="Freeform 422"/>
                <p:cNvSpPr>
                  <a:spLocks/>
                </p:cNvSpPr>
                <p:nvPr/>
              </p:nvSpPr>
              <p:spPr bwMode="auto">
                <a:xfrm>
                  <a:off x="1512" y="2203"/>
                  <a:ext cx="25" cy="17"/>
                </a:xfrm>
                <a:custGeom>
                  <a:avLst/>
                  <a:gdLst>
                    <a:gd name="T0" fmla="*/ 16 w 25"/>
                    <a:gd name="T1" fmla="*/ 0 h 17"/>
                    <a:gd name="T2" fmla="*/ 24 w 25"/>
                    <a:gd name="T3" fmla="*/ 4 h 17"/>
                    <a:gd name="T4" fmla="*/ 19 w 25"/>
                    <a:gd name="T5" fmla="*/ 12 h 17"/>
                    <a:gd name="T6" fmla="*/ 8 w 25"/>
                    <a:gd name="T7" fmla="*/ 16 h 17"/>
                    <a:gd name="T8" fmla="*/ 0 w 25"/>
                    <a:gd name="T9" fmla="*/ 11 h 17"/>
                    <a:gd name="T10" fmla="*/ 16 w 2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17"/>
                    <a:gd name="T20" fmla="*/ 25 w 2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17">
                      <a:moveTo>
                        <a:pt x="16" y="0"/>
                      </a:moveTo>
                      <a:lnTo>
                        <a:pt x="24" y="4"/>
                      </a:lnTo>
                      <a:lnTo>
                        <a:pt x="19" y="12"/>
                      </a:lnTo>
                      <a:lnTo>
                        <a:pt x="8" y="16"/>
                      </a:lnTo>
                      <a:lnTo>
                        <a:pt x="0" y="11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934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7" name="Freeform 423"/>
                <p:cNvSpPr>
                  <a:spLocks/>
                </p:cNvSpPr>
                <p:nvPr/>
              </p:nvSpPr>
              <p:spPr bwMode="auto">
                <a:xfrm>
                  <a:off x="1512" y="2213"/>
                  <a:ext cx="17" cy="26"/>
                </a:xfrm>
                <a:custGeom>
                  <a:avLst/>
                  <a:gdLst>
                    <a:gd name="T0" fmla="*/ 0 w 17"/>
                    <a:gd name="T1" fmla="*/ 18 h 26"/>
                    <a:gd name="T2" fmla="*/ 16 w 17"/>
                    <a:gd name="T3" fmla="*/ 25 h 26"/>
                    <a:gd name="T4" fmla="*/ 16 w 17"/>
                    <a:gd name="T5" fmla="*/ 11 h 26"/>
                    <a:gd name="T6" fmla="*/ 12 w 17"/>
                    <a:gd name="T7" fmla="*/ 4 h 26"/>
                    <a:gd name="T8" fmla="*/ 0 w 17"/>
                    <a:gd name="T9" fmla="*/ 0 h 26"/>
                    <a:gd name="T10" fmla="*/ 0 w 17"/>
                    <a:gd name="T11" fmla="*/ 18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0" y="18"/>
                      </a:moveTo>
                      <a:lnTo>
                        <a:pt x="16" y="25"/>
                      </a:lnTo>
                      <a:lnTo>
                        <a:pt x="16" y="11"/>
                      </a:lnTo>
                      <a:lnTo>
                        <a:pt x="12" y="4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F901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8" name="Freeform 424"/>
                <p:cNvSpPr>
                  <a:spLocks/>
                </p:cNvSpPr>
                <p:nvPr/>
              </p:nvSpPr>
              <p:spPr bwMode="auto">
                <a:xfrm>
                  <a:off x="1523" y="2224"/>
                  <a:ext cx="17" cy="21"/>
                </a:xfrm>
                <a:custGeom>
                  <a:avLst/>
                  <a:gdLst>
                    <a:gd name="T0" fmla="*/ 0 w 17"/>
                    <a:gd name="T1" fmla="*/ 14 h 21"/>
                    <a:gd name="T2" fmla="*/ 1 w 17"/>
                    <a:gd name="T3" fmla="*/ 10 h 21"/>
                    <a:gd name="T4" fmla="*/ 9 w 17"/>
                    <a:gd name="T5" fmla="*/ 12 h 21"/>
                    <a:gd name="T6" fmla="*/ 14 w 17"/>
                    <a:gd name="T7" fmla="*/ 20 h 21"/>
                    <a:gd name="T8" fmla="*/ 16 w 17"/>
                    <a:gd name="T9" fmla="*/ 18 h 21"/>
                    <a:gd name="T10" fmla="*/ 13 w 17"/>
                    <a:gd name="T11" fmla="*/ 8 h 21"/>
                    <a:gd name="T12" fmla="*/ 0 w 17"/>
                    <a:gd name="T13" fmla="*/ 0 h 21"/>
                    <a:gd name="T14" fmla="*/ 0 w 17"/>
                    <a:gd name="T15" fmla="*/ 14 h 2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21"/>
                    <a:gd name="T26" fmla="*/ 17 w 17"/>
                    <a:gd name="T27" fmla="*/ 21 h 2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21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9" y="12"/>
                      </a:lnTo>
                      <a:lnTo>
                        <a:pt x="14" y="20"/>
                      </a:lnTo>
                      <a:lnTo>
                        <a:pt x="16" y="18"/>
                      </a:lnTo>
                      <a:lnTo>
                        <a:pt x="13" y="8"/>
                      </a:lnTo>
                      <a:lnTo>
                        <a:pt x="0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F901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89" name="Freeform 425"/>
                <p:cNvSpPr>
                  <a:spLocks/>
                </p:cNvSpPr>
                <p:nvPr/>
              </p:nvSpPr>
              <p:spPr bwMode="auto">
                <a:xfrm>
                  <a:off x="1536" y="2226"/>
                  <a:ext cx="17" cy="18"/>
                </a:xfrm>
                <a:custGeom>
                  <a:avLst/>
                  <a:gdLst>
                    <a:gd name="T0" fmla="*/ 16 w 17"/>
                    <a:gd name="T1" fmla="*/ 12 h 18"/>
                    <a:gd name="T2" fmla="*/ 3 w 17"/>
                    <a:gd name="T3" fmla="*/ 17 h 18"/>
                    <a:gd name="T4" fmla="*/ 0 w 17"/>
                    <a:gd name="T5" fmla="*/ 6 h 18"/>
                    <a:gd name="T6" fmla="*/ 10 w 17"/>
                    <a:gd name="T7" fmla="*/ 3 h 18"/>
                    <a:gd name="T8" fmla="*/ 14 w 17"/>
                    <a:gd name="T9" fmla="*/ 0 h 18"/>
                    <a:gd name="T10" fmla="*/ 16 w 17"/>
                    <a:gd name="T11" fmla="*/ 12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8"/>
                    <a:gd name="T20" fmla="*/ 17 w 1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8">
                      <a:moveTo>
                        <a:pt x="16" y="12"/>
                      </a:moveTo>
                      <a:lnTo>
                        <a:pt x="3" y="17"/>
                      </a:lnTo>
                      <a:lnTo>
                        <a:pt x="0" y="6"/>
                      </a:lnTo>
                      <a:lnTo>
                        <a:pt x="10" y="3"/>
                      </a:lnTo>
                      <a:lnTo>
                        <a:pt x="14" y="0"/>
                      </a:lnTo>
                      <a:lnTo>
                        <a:pt x="16" y="12"/>
                      </a:lnTo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0" name="Freeform 426"/>
                <p:cNvSpPr>
                  <a:spLocks/>
                </p:cNvSpPr>
                <p:nvPr/>
              </p:nvSpPr>
              <p:spPr bwMode="auto">
                <a:xfrm>
                  <a:off x="1514" y="2215"/>
                  <a:ext cx="17" cy="17"/>
                </a:xfrm>
                <a:custGeom>
                  <a:avLst/>
                  <a:gdLst>
                    <a:gd name="T0" fmla="*/ 0 w 17"/>
                    <a:gd name="T1" fmla="*/ 9 h 17"/>
                    <a:gd name="T2" fmla="*/ 16 w 17"/>
                    <a:gd name="T3" fmla="*/ 16 h 17"/>
                    <a:gd name="T4" fmla="*/ 10 w 17"/>
                    <a:gd name="T5" fmla="*/ 4 h 17"/>
                    <a:gd name="T6" fmla="*/ 0 w 17"/>
                    <a:gd name="T7" fmla="*/ 0 h 17"/>
                    <a:gd name="T8" fmla="*/ 0 w 17"/>
                    <a:gd name="T9" fmla="*/ 9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9"/>
                      </a:moveTo>
                      <a:lnTo>
                        <a:pt x="16" y="16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DB9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1" name="Freeform 427"/>
                <p:cNvSpPr>
                  <a:spLocks/>
                </p:cNvSpPr>
                <p:nvPr/>
              </p:nvSpPr>
              <p:spPr bwMode="auto">
                <a:xfrm>
                  <a:off x="1518" y="2213"/>
                  <a:ext cx="31" cy="23"/>
                </a:xfrm>
                <a:custGeom>
                  <a:avLst/>
                  <a:gdLst>
                    <a:gd name="T0" fmla="*/ 30 w 31"/>
                    <a:gd name="T1" fmla="*/ 16 h 23"/>
                    <a:gd name="T2" fmla="*/ 18 w 31"/>
                    <a:gd name="T3" fmla="*/ 22 h 23"/>
                    <a:gd name="T4" fmla="*/ 0 w 31"/>
                    <a:gd name="T5" fmla="*/ 4 h 23"/>
                    <a:gd name="T6" fmla="*/ 16 w 31"/>
                    <a:gd name="T7" fmla="*/ 0 h 23"/>
                    <a:gd name="T8" fmla="*/ 30 w 31"/>
                    <a:gd name="T9" fmla="*/ 16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3"/>
                    <a:gd name="T17" fmla="*/ 31 w 31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3">
                      <a:moveTo>
                        <a:pt x="30" y="16"/>
                      </a:moveTo>
                      <a:lnTo>
                        <a:pt x="18" y="22"/>
                      </a:lnTo>
                      <a:lnTo>
                        <a:pt x="0" y="4"/>
                      </a:lnTo>
                      <a:lnTo>
                        <a:pt x="16" y="0"/>
                      </a:lnTo>
                      <a:lnTo>
                        <a:pt x="30" y="16"/>
                      </a:lnTo>
                    </a:path>
                  </a:pathLst>
                </a:custGeom>
                <a:solidFill>
                  <a:srgbClr val="F934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2" name="Freeform 428"/>
                <p:cNvSpPr>
                  <a:spLocks/>
                </p:cNvSpPr>
                <p:nvPr/>
              </p:nvSpPr>
              <p:spPr bwMode="auto">
                <a:xfrm>
                  <a:off x="1521" y="2208"/>
                  <a:ext cx="19" cy="19"/>
                </a:xfrm>
                <a:custGeom>
                  <a:avLst/>
                  <a:gdLst>
                    <a:gd name="T0" fmla="*/ 18 w 19"/>
                    <a:gd name="T1" fmla="*/ 14 h 19"/>
                    <a:gd name="T2" fmla="*/ 3 w 19"/>
                    <a:gd name="T3" fmla="*/ 18 h 19"/>
                    <a:gd name="T4" fmla="*/ 0 w 19"/>
                    <a:gd name="T5" fmla="*/ 5 h 19"/>
                    <a:gd name="T6" fmla="*/ 13 w 19"/>
                    <a:gd name="T7" fmla="*/ 0 h 19"/>
                    <a:gd name="T8" fmla="*/ 18 w 19"/>
                    <a:gd name="T9" fmla="*/ 14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19"/>
                    <a:gd name="T17" fmla="*/ 19 w 19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19">
                      <a:moveTo>
                        <a:pt x="18" y="14"/>
                      </a:moveTo>
                      <a:lnTo>
                        <a:pt x="3" y="18"/>
                      </a:lnTo>
                      <a:lnTo>
                        <a:pt x="0" y="5"/>
                      </a:lnTo>
                      <a:lnTo>
                        <a:pt x="13" y="0"/>
                      </a:lnTo>
                      <a:lnTo>
                        <a:pt x="18" y="14"/>
                      </a:lnTo>
                    </a:path>
                  </a:pathLst>
                </a:custGeom>
                <a:solidFill>
                  <a:srgbClr val="9DB9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3" name="Freeform 429"/>
                <p:cNvSpPr>
                  <a:spLocks/>
                </p:cNvSpPr>
                <p:nvPr/>
              </p:nvSpPr>
              <p:spPr bwMode="auto">
                <a:xfrm>
                  <a:off x="1515" y="2035"/>
                  <a:ext cx="33" cy="64"/>
                </a:xfrm>
                <a:custGeom>
                  <a:avLst/>
                  <a:gdLst>
                    <a:gd name="T0" fmla="*/ 32 w 33"/>
                    <a:gd name="T1" fmla="*/ 0 h 64"/>
                    <a:gd name="T2" fmla="*/ 0 w 33"/>
                    <a:gd name="T3" fmla="*/ 18 h 64"/>
                    <a:gd name="T4" fmla="*/ 0 w 33"/>
                    <a:gd name="T5" fmla="*/ 63 h 64"/>
                    <a:gd name="T6" fmla="*/ 32 w 33"/>
                    <a:gd name="T7" fmla="*/ 45 h 64"/>
                    <a:gd name="T8" fmla="*/ 32 w 33"/>
                    <a:gd name="T9" fmla="*/ 0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64"/>
                    <a:gd name="T17" fmla="*/ 33 w 33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64">
                      <a:moveTo>
                        <a:pt x="32" y="0"/>
                      </a:moveTo>
                      <a:lnTo>
                        <a:pt x="0" y="18"/>
                      </a:lnTo>
                      <a:lnTo>
                        <a:pt x="0" y="63"/>
                      </a:lnTo>
                      <a:lnTo>
                        <a:pt x="32" y="45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4" name="Freeform 430"/>
                <p:cNvSpPr>
                  <a:spLocks/>
                </p:cNvSpPr>
                <p:nvPr/>
              </p:nvSpPr>
              <p:spPr bwMode="auto">
                <a:xfrm>
                  <a:off x="1390" y="1941"/>
                  <a:ext cx="166" cy="152"/>
                </a:xfrm>
                <a:custGeom>
                  <a:avLst/>
                  <a:gdLst>
                    <a:gd name="T0" fmla="*/ 165 w 166"/>
                    <a:gd name="T1" fmla="*/ 55 h 152"/>
                    <a:gd name="T2" fmla="*/ 165 w 166"/>
                    <a:gd name="T3" fmla="*/ 0 h 152"/>
                    <a:gd name="T4" fmla="*/ 0 w 166"/>
                    <a:gd name="T5" fmla="*/ 93 h 152"/>
                    <a:gd name="T6" fmla="*/ 0 w 166"/>
                    <a:gd name="T7" fmla="*/ 151 h 152"/>
                    <a:gd name="T8" fmla="*/ 165 w 166"/>
                    <a:gd name="T9" fmla="*/ 55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52"/>
                    <a:gd name="T17" fmla="*/ 166 w 166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52">
                      <a:moveTo>
                        <a:pt x="165" y="55"/>
                      </a:moveTo>
                      <a:lnTo>
                        <a:pt x="165" y="0"/>
                      </a:lnTo>
                      <a:lnTo>
                        <a:pt x="0" y="93"/>
                      </a:lnTo>
                      <a:lnTo>
                        <a:pt x="0" y="151"/>
                      </a:lnTo>
                      <a:lnTo>
                        <a:pt x="165" y="55"/>
                      </a:lnTo>
                    </a:path>
                  </a:pathLst>
                </a:custGeom>
                <a:solidFill>
                  <a:srgbClr val="CEE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95" name="Freeform 431"/>
                <p:cNvSpPr>
                  <a:spLocks/>
                </p:cNvSpPr>
                <p:nvPr/>
              </p:nvSpPr>
              <p:spPr bwMode="auto">
                <a:xfrm>
                  <a:off x="1226" y="1847"/>
                  <a:ext cx="166" cy="153"/>
                </a:xfrm>
                <a:custGeom>
                  <a:avLst/>
                  <a:gdLst>
                    <a:gd name="T0" fmla="*/ 165 w 166"/>
                    <a:gd name="T1" fmla="*/ 55 h 153"/>
                    <a:gd name="T2" fmla="*/ 165 w 166"/>
                    <a:gd name="T3" fmla="*/ 0 h 153"/>
                    <a:gd name="T4" fmla="*/ 0 w 166"/>
                    <a:gd name="T5" fmla="*/ 93 h 153"/>
                    <a:gd name="T6" fmla="*/ 0 w 166"/>
                    <a:gd name="T7" fmla="*/ 152 h 153"/>
                    <a:gd name="T8" fmla="*/ 165 w 166"/>
                    <a:gd name="T9" fmla="*/ 55 h 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53"/>
                    <a:gd name="T17" fmla="*/ 166 w 166"/>
                    <a:gd name="T18" fmla="*/ 153 h 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53">
                      <a:moveTo>
                        <a:pt x="165" y="55"/>
                      </a:moveTo>
                      <a:lnTo>
                        <a:pt x="165" y="0"/>
                      </a:lnTo>
                      <a:lnTo>
                        <a:pt x="0" y="93"/>
                      </a:lnTo>
                      <a:lnTo>
                        <a:pt x="0" y="152"/>
                      </a:lnTo>
                      <a:lnTo>
                        <a:pt x="165" y="55"/>
                      </a:lnTo>
                    </a:path>
                  </a:pathLst>
                </a:custGeom>
                <a:solidFill>
                  <a:srgbClr val="CEE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</p:grpSp>
          <p:pic>
            <p:nvPicPr>
              <p:cNvPr id="50" name="Picture 432" descr="pe01302_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4" y="1487"/>
                <a:ext cx="54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433"/>
              <p:cNvSpPr txBox="1">
                <a:spLocks noChangeArrowheads="1"/>
              </p:cNvSpPr>
              <p:nvPr/>
            </p:nvSpPr>
            <p:spPr bwMode="auto">
              <a:xfrm>
                <a:off x="4277" y="1296"/>
                <a:ext cx="535" cy="1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Customer</a:t>
                </a:r>
              </a:p>
            </p:txBody>
          </p:sp>
        </p:grpSp>
        <p:sp>
          <p:nvSpPr>
            <p:cNvPr id="38" name="Text Box 458"/>
            <p:cNvSpPr txBox="1">
              <a:spLocks noChangeArrowheads="1"/>
            </p:cNvSpPr>
            <p:nvPr/>
          </p:nvSpPr>
          <p:spPr bwMode="auto">
            <a:xfrm>
              <a:off x="1662" y="1872"/>
              <a:ext cx="5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1" dirty="0"/>
                <a:t>Upstream</a:t>
              </a:r>
            </a:p>
          </p:txBody>
        </p:sp>
        <p:sp>
          <p:nvSpPr>
            <p:cNvPr id="39" name="Text Box 459"/>
            <p:cNvSpPr txBox="1">
              <a:spLocks noChangeArrowheads="1"/>
            </p:cNvSpPr>
            <p:nvPr/>
          </p:nvSpPr>
          <p:spPr bwMode="auto">
            <a:xfrm>
              <a:off x="3255" y="1965"/>
              <a:ext cx="6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1"/>
                <a:t>Downstream</a:t>
              </a:r>
            </a:p>
          </p:txBody>
        </p:sp>
        <p:sp>
          <p:nvSpPr>
            <p:cNvPr id="40" name="Line 460"/>
            <p:cNvSpPr>
              <a:spLocks noChangeShapeType="1"/>
            </p:cNvSpPr>
            <p:nvPr/>
          </p:nvSpPr>
          <p:spPr bwMode="auto">
            <a:xfrm>
              <a:off x="2304" y="1968"/>
              <a:ext cx="91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837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Supply Chain Management evolve?</a:t>
            </a:r>
            <a:endParaRPr lang="en-US" dirty="0"/>
          </a:p>
        </p:txBody>
      </p:sp>
      <p:pic>
        <p:nvPicPr>
          <p:cNvPr id="4" name="Content Placeholder 4" descr="Integrated_SCM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9857" y="1447801"/>
            <a:ext cx="7573254" cy="5038725"/>
          </a:xfrm>
        </p:spPr>
      </p:pic>
    </p:spTree>
    <p:extLst>
      <p:ext uri="{BB962C8B-B14F-4D97-AF65-F5344CB8AC3E}">
        <p14:creationId xmlns:p14="http://schemas.microsoft.com/office/powerpoint/2010/main" val="40504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key processes in a supply chain?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9132" y="1431926"/>
            <a:ext cx="8193900" cy="4367213"/>
          </a:xfrm>
          <a:noFill/>
        </p:spPr>
      </p:pic>
    </p:spTree>
    <p:extLst>
      <p:ext uri="{BB962C8B-B14F-4D97-AF65-F5344CB8AC3E}">
        <p14:creationId xmlns:p14="http://schemas.microsoft.com/office/powerpoint/2010/main" val="2360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DELL: e-commerce and customization. </a:t>
            </a:r>
          </a:p>
          <a:p>
            <a:pPr>
              <a:lnSpc>
                <a:spcPct val="90000"/>
              </a:lnSpc>
            </a:pPr>
            <a:r>
              <a:rPr lang="en-US" dirty="0"/>
              <a:t>Zara: innovative versus functional products. </a:t>
            </a:r>
          </a:p>
          <a:p>
            <a:pPr>
              <a:lnSpc>
                <a:spcPct val="90000"/>
              </a:lnSpc>
            </a:pPr>
            <a:r>
              <a:rPr lang="en-US" dirty="0"/>
              <a:t>Toyota: efficient production. </a:t>
            </a:r>
          </a:p>
          <a:p>
            <a:pPr>
              <a:lnSpc>
                <a:spcPct val="90000"/>
              </a:lnSpc>
            </a:pPr>
            <a:r>
              <a:rPr lang="en-US" dirty="0"/>
              <a:t>Amazon / Borders / Barnes and Noble: bad synchronization between physical flow and e-commerce. </a:t>
            </a:r>
          </a:p>
          <a:p>
            <a:pPr>
              <a:lnSpc>
                <a:spcPct val="90000"/>
              </a:lnSpc>
            </a:pPr>
            <a:r>
              <a:rPr lang="en-US" dirty="0"/>
              <a:t>Wal-Mart: cross-docking, VMI, super Wal-Mart, data mining …etc. </a:t>
            </a:r>
          </a:p>
        </p:txBody>
      </p:sp>
    </p:spTree>
    <p:extLst>
      <p:ext uri="{BB962C8B-B14F-4D97-AF65-F5344CB8AC3E}">
        <p14:creationId xmlns:p14="http://schemas.microsoft.com/office/powerpoint/2010/main" val="21028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15730</TotalTime>
  <Pages>8</Pages>
  <Words>2774</Words>
  <Application>Microsoft Office PowerPoint</Application>
  <PresentationFormat>Custom</PresentationFormat>
  <Paragraphs>537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blank</vt:lpstr>
      <vt:lpstr>Visio</vt:lpstr>
      <vt:lpstr>Equation</vt:lpstr>
      <vt:lpstr>Microsoft ClipArt Gallery</vt:lpstr>
      <vt:lpstr>Supply Chain Management &amp; Analytics</vt:lpstr>
      <vt:lpstr>Why do you need to know about Supply Chain Management?</vt:lpstr>
      <vt:lpstr>A Simple Supply Chain – 1/2</vt:lpstr>
      <vt:lpstr>A Simple Supply Chain – 2/2</vt:lpstr>
      <vt:lpstr>What is Supply Chain Management?</vt:lpstr>
      <vt:lpstr> A picture is better than 1000 words!</vt:lpstr>
      <vt:lpstr>How did Supply Chain Management evolve?</vt:lpstr>
      <vt:lpstr>What are the key processes in a supply chain? </vt:lpstr>
      <vt:lpstr>Examples - 1</vt:lpstr>
      <vt:lpstr>Examples - 2</vt:lpstr>
      <vt:lpstr>Why is Supply Chain management difficult?</vt:lpstr>
      <vt:lpstr>Examples</vt:lpstr>
      <vt:lpstr>Examples</vt:lpstr>
      <vt:lpstr>Why is Supply Chain management difficult?</vt:lpstr>
      <vt:lpstr>Bullwhip Effect</vt:lpstr>
      <vt:lpstr>Taming the bull-whip effect</vt:lpstr>
      <vt:lpstr>Push strategies</vt:lpstr>
      <vt:lpstr>Pull strategies</vt:lpstr>
      <vt:lpstr>Push v/s Pull strategies</vt:lpstr>
      <vt:lpstr>Hybrid model</vt:lpstr>
      <vt:lpstr>When to choose which model?</vt:lpstr>
      <vt:lpstr>Demand planning and forecasting</vt:lpstr>
      <vt:lpstr>Demand planning and forecasting</vt:lpstr>
      <vt:lpstr>Inventory Management</vt:lpstr>
      <vt:lpstr>Based on the deterministic and the stochastic nature of the demand different types of inventory models were built</vt:lpstr>
      <vt:lpstr>EOQ Model</vt:lpstr>
      <vt:lpstr>Probabilistic Model</vt:lpstr>
      <vt:lpstr>Wal-Mart Follows Fixed Periodic review model</vt:lpstr>
      <vt:lpstr>Inventory planning and replenishment</vt:lpstr>
      <vt:lpstr>Safety stock</vt:lpstr>
      <vt:lpstr>Trade-Off with Safety Stock</vt:lpstr>
      <vt:lpstr>Acceptable level of Stock Outs</vt:lpstr>
      <vt:lpstr>Safety stock and order simulation</vt:lpstr>
      <vt:lpstr>PowerPoint Presentation</vt:lpstr>
      <vt:lpstr>Components of a supply chain and analytical opportunity</vt:lpstr>
      <vt:lpstr>Mu Sigma has worked with all the functions of a typical Supply Chain organization to solve high impact business problems</vt:lpstr>
      <vt:lpstr>To summarize….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&amp; Analytics</dc:title>
  <dc:creator>Aditya K;Pawan Kumar</dc:creator>
  <cp:lastModifiedBy>Pawan Kumar</cp:lastModifiedBy>
  <cp:revision>38</cp:revision>
  <cp:lastPrinted>2001-09-28T15:01:44Z</cp:lastPrinted>
  <dcterms:created xsi:type="dcterms:W3CDTF">2013-03-04T06:38:08Z</dcterms:created>
  <dcterms:modified xsi:type="dcterms:W3CDTF">2013-04-13T05:14:58Z</dcterms:modified>
</cp:coreProperties>
</file>