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0" r:id="rId3"/>
    <p:sldId id="303" r:id="rId4"/>
    <p:sldId id="267" r:id="rId5"/>
    <p:sldId id="302" r:id="rId6"/>
    <p:sldId id="262" r:id="rId7"/>
    <p:sldId id="261" r:id="rId8"/>
    <p:sldId id="272" r:id="rId9"/>
    <p:sldId id="266" r:id="rId10"/>
    <p:sldId id="271" r:id="rId11"/>
    <p:sldId id="270" r:id="rId12"/>
    <p:sldId id="306" r:id="rId13"/>
    <p:sldId id="273" r:id="rId14"/>
    <p:sldId id="304" r:id="rId15"/>
    <p:sldId id="305" r:id="rId16"/>
    <p:sldId id="258" r:id="rId17"/>
    <p:sldId id="263" r:id="rId18"/>
    <p:sldId id="264" r:id="rId19"/>
    <p:sldId id="277" r:id="rId20"/>
    <p:sldId id="278" r:id="rId21"/>
    <p:sldId id="289" r:id="rId22"/>
    <p:sldId id="279" r:id="rId23"/>
    <p:sldId id="280" r:id="rId24"/>
    <p:sldId id="30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9" autoAdjust="0"/>
    <p:restoredTop sz="80401"/>
  </p:normalViewPr>
  <p:slideViewPr>
    <p:cSldViewPr snapToGrid="0">
      <p:cViewPr varScale="1">
        <p:scale>
          <a:sx n="89" d="100"/>
          <a:sy n="89" d="100"/>
        </p:scale>
        <p:origin x="2144" y="160"/>
      </p:cViewPr>
      <p:guideLst/>
    </p:cSldViewPr>
  </p:slideViewPr>
  <p:notesTextViewPr>
    <p:cViewPr>
      <p:scale>
        <a:sx n="1" d="1"/>
        <a:sy n="1" d="1"/>
      </p:scale>
      <p:origin x="0" y="0"/>
    </p:cViewPr>
  </p:notesTextViewPr>
  <p:sorterViewPr>
    <p:cViewPr varScale="1">
      <p:scale>
        <a:sx n="1" d="1"/>
        <a:sy n="1" d="1"/>
      </p:scale>
      <p:origin x="0" y="-522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536372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7757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35899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303047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20701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44769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6" r:id="rId4"/>
    <p:sldLayoutId id="2147483667" r:id="rId5"/>
  </p:sldLayoutIdLst>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5.xml"/><Relationship Id="rId4" Type="http://schemas.openxmlformats.org/officeDocument/2006/relationships/image" Target="../media/image7.jpeg"/><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tags" Target="../tags/tag3.xml"/><Relationship Id="rId2" Type="http://schemas.openxmlformats.org/officeDocument/2006/relationships/tags" Target="../tags/tag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package" Target="../embeddings/Microsoft_Excel_Worksheet1.xlsx"/><Relationship Id="rId5" Type="http://schemas.openxmlformats.org/officeDocument/2006/relationships/image" Target="../media/image8.emf"/><Relationship Id="rId1" Type="http://schemas.openxmlformats.org/officeDocument/2006/relationships/vmlDrawing" Target="../drawings/vmlDrawing2.vml"/><Relationship Id="rId2"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5.xml"/><Relationship Id="rId4" Type="http://schemas.openxmlformats.org/officeDocument/2006/relationships/image" Target="../media/image7.jpe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9.png"/><Relationship Id="rId8" Type="http://schemas.openxmlformats.org/officeDocument/2006/relationships/image" Target="../media/image12.png"/><Relationship Id="rId9" Type="http://schemas.openxmlformats.org/officeDocument/2006/relationships/image" Target="../media/image15.png"/><Relationship Id="rId10" Type="http://schemas.openxmlformats.org/officeDocument/2006/relationships/image" Target="../media/image18.png"/><Relationship Id="rId1" Type="http://schemas.openxmlformats.org/officeDocument/2006/relationships/tags" Target="../tags/tag5.xml"/><Relationship Id="rId2" Type="http://schemas.openxmlformats.org/officeDocument/2006/relationships/tags" Target="../tags/tag6.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package" Target="../embeddings/Microsoft_Excel_Worksheet2.xlsx"/><Relationship Id="rId5" Type="http://schemas.openxmlformats.org/officeDocument/2006/relationships/image" Target="../media/image9.emf"/><Relationship Id="rId1" Type="http://schemas.openxmlformats.org/officeDocument/2006/relationships/vmlDrawing" Target="../drawings/vmlDrawing3.vml"/><Relationship Id="rId2"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package" Target="../embeddings/Microsoft_Excel_Worksheet3.xlsx"/><Relationship Id="rId5" Type="http://schemas.openxmlformats.org/officeDocument/2006/relationships/image" Target="../media/image20.emf"/><Relationship Id="rId1" Type="http://schemas.openxmlformats.org/officeDocument/2006/relationships/vmlDrawing" Target="../drawings/vmlDrawing4.vml"/><Relationship Id="rId2"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emf"/><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4" Type="http://schemas.openxmlformats.org/officeDocument/2006/relationships/image" Target="../media/image3.jpeg"/><Relationship Id="rId1" Type="http://schemas.openxmlformats.org/officeDocument/2006/relationships/tags" Target="../tags/tag1.xml"/><Relationship Id="rId2"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6.emf"/><Relationship Id="rId1" Type="http://schemas.openxmlformats.org/officeDocument/2006/relationships/vmlDrawing" Target="../drawings/vmlDrawing1.vml"/><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Routing surface runoff to a </a:t>
            </a:r>
            <a:r>
              <a:rPr lang="en-US" smtClean="0"/>
              <a:t>basin outlet</a:t>
            </a:r>
            <a:endParaRPr lang="en-US" dirty="0"/>
          </a:p>
        </p:txBody>
      </p:sp>
      <p:sp>
        <p:nvSpPr>
          <p:cNvPr id="3" name="Content Placeholder 2"/>
          <p:cNvSpPr>
            <a:spLocks noGrp="1"/>
          </p:cNvSpPr>
          <p:nvPr>
            <p:ph idx="1"/>
          </p:nvPr>
        </p:nvSpPr>
        <p:spPr>
          <a:xfrm>
            <a:off x="457200" y="1600201"/>
            <a:ext cx="8229600" cy="3429000"/>
          </a:xfrm>
        </p:spPr>
        <p:txBody>
          <a:bodyPr>
            <a:normAutofit/>
          </a:bodyPr>
          <a:lstStyle/>
          <a:p>
            <a:pPr marL="0" indent="0">
              <a:buNone/>
            </a:pPr>
            <a:r>
              <a:rPr lang="en-US" sz="2800" dirty="0" smtClean="0"/>
              <a:t>Learning objectives</a:t>
            </a:r>
          </a:p>
          <a:p>
            <a:pPr lvl="0"/>
            <a:r>
              <a:rPr lang="en-US" sz="2800" dirty="0"/>
              <a:t>Be able to use stationary linear response methods (unit hydrograph) to calculate catchment response</a:t>
            </a:r>
          </a:p>
          <a:p>
            <a:pPr lvl="0"/>
            <a:r>
              <a:rPr lang="en-US" sz="2800" dirty="0"/>
              <a:t>Be able to estimate the unit hydrograph from data </a:t>
            </a:r>
          </a:p>
          <a:p>
            <a:pPr lvl="0"/>
            <a:r>
              <a:rPr lang="en-US" sz="2800" dirty="0"/>
              <a:t>Be able to describe the assumptions, limitations and uses of linear response methods </a:t>
            </a:r>
          </a:p>
          <a:p>
            <a:pPr marL="0" indent="0">
              <a:buNone/>
            </a:pPr>
            <a:endParaRPr lang="en-US" sz="2800" dirty="0"/>
          </a:p>
          <a:p>
            <a:endParaRPr lang="en-US" sz="2800" dirty="0"/>
          </a:p>
        </p:txBody>
      </p:sp>
      <p:sp>
        <p:nvSpPr>
          <p:cNvPr id="5" name="Rectangle 4"/>
          <p:cNvSpPr/>
          <p:nvPr/>
        </p:nvSpPr>
        <p:spPr>
          <a:xfrm>
            <a:off x="876649" y="5029201"/>
            <a:ext cx="6530829" cy="707886"/>
          </a:xfrm>
          <a:prstGeom prst="rect">
            <a:avLst/>
          </a:prstGeom>
        </p:spPr>
        <p:txBody>
          <a:bodyPr wrap="square">
            <a:spAutoFit/>
          </a:bodyPr>
          <a:lstStyle/>
          <a:p>
            <a:r>
              <a:rPr lang="en-US" sz="2000" dirty="0" smtClean="0"/>
              <a:t>Chow, V. T., D. R. </a:t>
            </a:r>
            <a:r>
              <a:rPr lang="en-US" sz="2000" dirty="0" err="1" smtClean="0"/>
              <a:t>Maidment</a:t>
            </a:r>
            <a:r>
              <a:rPr lang="en-US" sz="2000" dirty="0" smtClean="0"/>
              <a:t> and L. W. Mays, (1988), </a:t>
            </a:r>
            <a:r>
              <a:rPr lang="en-US" sz="2000" u="sng" dirty="0" smtClean="0"/>
              <a:t>Applied Hydrology</a:t>
            </a:r>
            <a:r>
              <a:rPr lang="en-US" sz="2000" dirty="0" smtClean="0"/>
              <a:t>, McGraw Hill, 572 p.  Chapter 7</a:t>
            </a:r>
            <a:endParaRPr lang="en-US" sz="2000" dirty="0"/>
          </a:p>
        </p:txBody>
      </p:sp>
    </p:spTree>
    <p:extLst>
      <p:ext uri="{BB962C8B-B14F-4D97-AF65-F5344CB8AC3E}">
        <p14:creationId xmlns:p14="http://schemas.microsoft.com/office/powerpoint/2010/main" val="2932054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08_10.jpg"/>
          <p:cNvPicPr>
            <a:picLocks noChangeAspect="1"/>
          </p:cNvPicPr>
          <p:nvPr>
            <p:custDataLst>
              <p:tags r:id="rId1"/>
            </p:custDataLst>
          </p:nvPr>
        </p:nvPicPr>
        <p:blipFill>
          <a:blip r:embed="rId4" cstate="print"/>
          <a:stretch>
            <a:fillRect/>
          </a:stretch>
        </p:blipFill>
        <p:spPr>
          <a:xfrm>
            <a:off x="790575" y="854585"/>
            <a:ext cx="2990850" cy="5497886"/>
          </a:xfrm>
          <a:prstGeom prst="rect">
            <a:avLst/>
          </a:prstGeom>
        </p:spPr>
      </p:pic>
      <p:sp>
        <p:nvSpPr>
          <p:cNvPr id="3" name="TextBox 2"/>
          <p:cNvSpPr txBox="1"/>
          <p:nvPr>
            <p:custDataLst>
              <p:tags r:id="rId2"/>
            </p:custDataLst>
          </p:nvPr>
        </p:nvSpPr>
        <p:spPr>
          <a:xfrm>
            <a:off x="1802508" y="307975"/>
            <a:ext cx="5812810" cy="400110"/>
          </a:xfrm>
          <a:prstGeom prst="rect">
            <a:avLst/>
          </a:prstGeom>
          <a:noFill/>
        </p:spPr>
        <p:txBody>
          <a:bodyPr vert="horz" wrap="none" rtlCol="0">
            <a:spAutoFit/>
          </a:bodyPr>
          <a:lstStyle/>
          <a:p>
            <a:pPr algn="ctr" eaLnBrk="1" fontAlgn="auto" hangingPunct="1">
              <a:spcBef>
                <a:spcPts val="0"/>
              </a:spcBef>
              <a:spcAft>
                <a:spcPts val="0"/>
              </a:spcAft>
            </a:pPr>
            <a:r>
              <a:rPr lang="en-US" sz="2000" dirty="0" smtClean="0">
                <a:solidFill>
                  <a:prstClr val="black"/>
                </a:solidFill>
                <a:latin typeface="Arial"/>
              </a:rPr>
              <a:t>Calculating a Hydrograph from a Unit Hydrograph</a:t>
            </a:r>
            <a:endParaRPr lang="en-US" sz="2000" dirty="0">
              <a:solidFill>
                <a:prstClr val="black"/>
              </a:solidFill>
              <a:latin typeface="Arial"/>
            </a:endParaRPr>
          </a:p>
        </p:txBody>
      </p:sp>
      <mc:AlternateContent xmlns:mc="http://schemas.openxmlformats.org/markup-compatibility/2006" xmlns:a14="http://schemas.microsoft.com/office/drawing/2010/main">
        <mc:Choice Requires="a14">
          <p:sp>
            <p:nvSpPr>
              <p:cNvPr id="4" name="Rectangle 3"/>
              <p:cNvSpPr/>
              <p:nvPr/>
            </p:nvSpPr>
            <p:spPr>
              <a:xfrm>
                <a:off x="3971925" y="1840735"/>
                <a:ext cx="4781551" cy="2421753"/>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800" i="1" smtClean="0">
                              <a:latin typeface="Cambria Math" charset="0"/>
                            </a:rPr>
                          </m:ctrlPr>
                        </m:sSubPr>
                        <m:e>
                          <m:r>
                            <a:rPr lang="en-US" sz="1800" i="1">
                              <a:latin typeface="Cambria Math" panose="02040503050406030204" pitchFamily="18" charset="0"/>
                            </a:rPr>
                            <m:t>𝑄</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charset="0"/>
                            </a:rPr>
                          </m:ctrlPr>
                        </m:sSubPr>
                        <m:e>
                          <m:r>
                            <a:rPr lang="en-US" sz="1800" i="1">
                              <a:latin typeface="Cambria Math" panose="02040503050406030204" pitchFamily="18" charset="0"/>
                            </a:rPr>
                            <m:t>𝑃</m:t>
                          </m:r>
                        </m:e>
                        <m:sub>
                          <m:r>
                            <a:rPr lang="en-US" sz="1800" i="1">
                              <a:latin typeface="Cambria Math" panose="02040503050406030204" pitchFamily="18" charset="0"/>
                            </a:rPr>
                            <m:t>1</m:t>
                          </m:r>
                        </m:sub>
                      </m:sSub>
                      <m:sSub>
                        <m:sSubPr>
                          <m:ctrlPr>
                            <a:rPr lang="en-US" sz="1800" i="1">
                              <a:latin typeface="Cambria Math" charset="0"/>
                            </a:rPr>
                          </m:ctrlPr>
                        </m:sSubPr>
                        <m:e>
                          <m:r>
                            <a:rPr lang="en-US" sz="1800" i="1">
                              <a:latin typeface="Cambria Math" panose="02040503050406030204" pitchFamily="18" charset="0"/>
                            </a:rPr>
                            <m:t>𝑈</m:t>
                          </m:r>
                        </m:e>
                        <m:sub>
                          <m:r>
                            <a:rPr lang="en-US" sz="1800" i="1">
                              <a:latin typeface="Cambria Math" panose="02040503050406030204" pitchFamily="18" charset="0"/>
                            </a:rPr>
                            <m:t>1</m:t>
                          </m:r>
                        </m:sub>
                      </m:sSub>
                    </m:oMath>
                  </m:oMathPara>
                </a14:m>
                <a:endParaRPr lang="en-US" sz="1800" dirty="0"/>
              </a:p>
              <a:p>
                <a:pPr/>
                <a14:m>
                  <m:oMathPara xmlns:m="http://schemas.openxmlformats.org/officeDocument/2006/math">
                    <m:oMathParaPr>
                      <m:jc m:val="left"/>
                    </m:oMathParaPr>
                    <m:oMath xmlns:m="http://schemas.openxmlformats.org/officeDocument/2006/math">
                      <m:sSub>
                        <m:sSubPr>
                          <m:ctrlPr>
                            <a:rPr lang="en-US" sz="1800" i="1">
                              <a:latin typeface="Cambria Math" charset="0"/>
                            </a:rPr>
                          </m:ctrlPr>
                        </m:sSubPr>
                        <m:e>
                          <m:r>
                            <a:rPr lang="en-US" sz="1800" i="1">
                              <a:latin typeface="Cambria Math" panose="02040503050406030204" pitchFamily="18" charset="0"/>
                            </a:rPr>
                            <m:t>𝑄</m:t>
                          </m:r>
                        </m:e>
                        <m:sub>
                          <m:r>
                            <a:rPr lang="en-US" sz="1800" i="1">
                              <a:latin typeface="Cambria Math" panose="02040503050406030204" pitchFamily="18" charset="0"/>
                            </a:rPr>
                            <m:t>2</m:t>
                          </m:r>
                        </m:sub>
                      </m:sSub>
                      <m:r>
                        <a:rPr lang="en-US" sz="1800" i="1">
                          <a:latin typeface="Cambria Math" panose="02040503050406030204" pitchFamily="18" charset="0"/>
                        </a:rPr>
                        <m:t>=</m:t>
                      </m:r>
                      <m:sSub>
                        <m:sSubPr>
                          <m:ctrlPr>
                            <a:rPr lang="en-US" sz="1800" i="1">
                              <a:latin typeface="Cambria Math" charset="0"/>
                            </a:rPr>
                          </m:ctrlPr>
                        </m:sSubPr>
                        <m:e>
                          <m:r>
                            <a:rPr lang="en-US" sz="1800" i="1">
                              <a:latin typeface="Cambria Math" panose="02040503050406030204" pitchFamily="18" charset="0"/>
                            </a:rPr>
                            <m:t>𝑃</m:t>
                          </m:r>
                        </m:e>
                        <m:sub>
                          <m:r>
                            <a:rPr lang="en-US" sz="1800" i="1">
                              <a:latin typeface="Cambria Math" panose="02040503050406030204" pitchFamily="18" charset="0"/>
                            </a:rPr>
                            <m:t>2</m:t>
                          </m:r>
                        </m:sub>
                      </m:sSub>
                      <m:sSub>
                        <m:sSubPr>
                          <m:ctrlPr>
                            <a:rPr lang="en-US" sz="1800" i="1">
                              <a:latin typeface="Cambria Math" charset="0"/>
                            </a:rPr>
                          </m:ctrlPr>
                        </m:sSubPr>
                        <m:e>
                          <m:r>
                            <a:rPr lang="en-US" sz="1800" i="1">
                              <a:latin typeface="Cambria Math" panose="02040503050406030204" pitchFamily="18" charset="0"/>
                            </a:rPr>
                            <m:t>𝑈</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charset="0"/>
                            </a:rPr>
                          </m:ctrlPr>
                        </m:sSubPr>
                        <m:e>
                          <m:r>
                            <a:rPr lang="en-US" sz="1800" i="1">
                              <a:latin typeface="Cambria Math" panose="02040503050406030204" pitchFamily="18" charset="0"/>
                            </a:rPr>
                            <m:t>𝑃</m:t>
                          </m:r>
                        </m:e>
                        <m:sub>
                          <m:r>
                            <a:rPr lang="en-US" sz="1800" i="1">
                              <a:latin typeface="Cambria Math" panose="02040503050406030204" pitchFamily="18" charset="0"/>
                            </a:rPr>
                            <m:t>1</m:t>
                          </m:r>
                        </m:sub>
                      </m:sSub>
                      <m:sSub>
                        <m:sSubPr>
                          <m:ctrlPr>
                            <a:rPr lang="en-US" sz="1800" i="1">
                              <a:latin typeface="Cambria Math" charset="0"/>
                            </a:rPr>
                          </m:ctrlPr>
                        </m:sSubPr>
                        <m:e>
                          <m:r>
                            <a:rPr lang="en-US" sz="1800" i="1">
                              <a:latin typeface="Cambria Math" panose="02040503050406030204" pitchFamily="18" charset="0"/>
                            </a:rPr>
                            <m:t>𝑈</m:t>
                          </m:r>
                        </m:e>
                        <m:sub>
                          <m:r>
                            <a:rPr lang="en-US" sz="1800" i="1">
                              <a:latin typeface="Cambria Math" panose="02040503050406030204" pitchFamily="18" charset="0"/>
                            </a:rPr>
                            <m:t>2</m:t>
                          </m:r>
                        </m:sub>
                      </m:sSub>
                    </m:oMath>
                  </m:oMathPara>
                </a14:m>
                <a:endParaRPr lang="en-US" sz="1800" dirty="0"/>
              </a:p>
              <a:p>
                <a:pPr/>
                <a14:m>
                  <m:oMathPara xmlns:m="http://schemas.openxmlformats.org/officeDocument/2006/math">
                    <m:oMathParaPr>
                      <m:jc m:val="left"/>
                    </m:oMathParaPr>
                    <m:oMath xmlns:m="http://schemas.openxmlformats.org/officeDocument/2006/math">
                      <m:sSub>
                        <m:sSubPr>
                          <m:ctrlPr>
                            <a:rPr lang="en-US" sz="1800" i="1">
                              <a:latin typeface="Cambria Math" charset="0"/>
                            </a:rPr>
                          </m:ctrlPr>
                        </m:sSubPr>
                        <m:e>
                          <m:r>
                            <a:rPr lang="en-US" sz="1800" i="1">
                              <a:latin typeface="Cambria Math" panose="02040503050406030204" pitchFamily="18" charset="0"/>
                            </a:rPr>
                            <m:t>𝑄</m:t>
                          </m:r>
                        </m:e>
                        <m:sub>
                          <m:r>
                            <a:rPr lang="en-US" sz="1800" i="1">
                              <a:latin typeface="Cambria Math" panose="02040503050406030204" pitchFamily="18" charset="0"/>
                            </a:rPr>
                            <m:t>3</m:t>
                          </m:r>
                        </m:sub>
                      </m:sSub>
                      <m:r>
                        <a:rPr lang="en-US" sz="1800" i="1">
                          <a:latin typeface="Cambria Math" panose="02040503050406030204" pitchFamily="18" charset="0"/>
                        </a:rPr>
                        <m:t>=</m:t>
                      </m:r>
                      <m:sSub>
                        <m:sSubPr>
                          <m:ctrlPr>
                            <a:rPr lang="en-US" sz="1800" i="1">
                              <a:latin typeface="Cambria Math" charset="0"/>
                            </a:rPr>
                          </m:ctrlPr>
                        </m:sSubPr>
                        <m:e>
                          <m:r>
                            <a:rPr lang="en-US" sz="1800" i="1">
                              <a:latin typeface="Cambria Math" panose="02040503050406030204" pitchFamily="18" charset="0"/>
                            </a:rPr>
                            <m:t>𝑃</m:t>
                          </m:r>
                        </m:e>
                        <m:sub>
                          <m:r>
                            <a:rPr lang="en-US" sz="1800" i="1">
                              <a:latin typeface="Cambria Math" panose="02040503050406030204" pitchFamily="18" charset="0"/>
                            </a:rPr>
                            <m:t>3</m:t>
                          </m:r>
                        </m:sub>
                      </m:sSub>
                      <m:sSub>
                        <m:sSubPr>
                          <m:ctrlPr>
                            <a:rPr lang="en-US" sz="1800" i="1">
                              <a:latin typeface="Cambria Math" charset="0"/>
                            </a:rPr>
                          </m:ctrlPr>
                        </m:sSubPr>
                        <m:e>
                          <m:r>
                            <a:rPr lang="en-US" sz="1800" i="1">
                              <a:latin typeface="Cambria Math" panose="02040503050406030204" pitchFamily="18" charset="0"/>
                            </a:rPr>
                            <m:t>𝑈</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charset="0"/>
                            </a:rPr>
                          </m:ctrlPr>
                        </m:sSubPr>
                        <m:e>
                          <m:r>
                            <a:rPr lang="en-US" sz="1800" i="1">
                              <a:latin typeface="Cambria Math" panose="02040503050406030204" pitchFamily="18" charset="0"/>
                            </a:rPr>
                            <m:t>𝑃</m:t>
                          </m:r>
                        </m:e>
                        <m:sub>
                          <m:r>
                            <a:rPr lang="en-US" sz="1800" i="1">
                              <a:latin typeface="Cambria Math" panose="02040503050406030204" pitchFamily="18" charset="0"/>
                            </a:rPr>
                            <m:t>2</m:t>
                          </m:r>
                        </m:sub>
                      </m:sSub>
                      <m:sSub>
                        <m:sSubPr>
                          <m:ctrlPr>
                            <a:rPr lang="en-US" sz="1800" i="1">
                              <a:latin typeface="Cambria Math" charset="0"/>
                            </a:rPr>
                          </m:ctrlPr>
                        </m:sSubPr>
                        <m:e>
                          <m:r>
                            <a:rPr lang="en-US" sz="1800" i="1">
                              <a:latin typeface="Cambria Math" panose="02040503050406030204" pitchFamily="18" charset="0"/>
                            </a:rPr>
                            <m:t>𝑈</m:t>
                          </m:r>
                        </m:e>
                        <m:sub>
                          <m:r>
                            <a:rPr lang="en-US" sz="1800" i="1">
                              <a:latin typeface="Cambria Math" panose="02040503050406030204" pitchFamily="18" charset="0"/>
                            </a:rPr>
                            <m:t>2</m:t>
                          </m:r>
                        </m:sub>
                      </m:sSub>
                      <m:r>
                        <a:rPr lang="en-US" sz="1800" i="1">
                          <a:latin typeface="Cambria Math" panose="02040503050406030204" pitchFamily="18" charset="0"/>
                        </a:rPr>
                        <m:t>+</m:t>
                      </m:r>
                      <m:sSub>
                        <m:sSubPr>
                          <m:ctrlPr>
                            <a:rPr lang="en-US" sz="1800" i="1">
                              <a:latin typeface="Cambria Math" charset="0"/>
                            </a:rPr>
                          </m:ctrlPr>
                        </m:sSubPr>
                        <m:e>
                          <m:r>
                            <a:rPr lang="en-US" sz="1800" i="1">
                              <a:latin typeface="Cambria Math" panose="02040503050406030204" pitchFamily="18" charset="0"/>
                            </a:rPr>
                            <m:t>𝑃</m:t>
                          </m:r>
                        </m:e>
                        <m:sub>
                          <m:r>
                            <a:rPr lang="en-US" sz="1800" i="1">
                              <a:latin typeface="Cambria Math" panose="02040503050406030204" pitchFamily="18" charset="0"/>
                            </a:rPr>
                            <m:t>1</m:t>
                          </m:r>
                        </m:sub>
                      </m:sSub>
                      <m:sSub>
                        <m:sSubPr>
                          <m:ctrlPr>
                            <a:rPr lang="en-US" sz="1800" i="1">
                              <a:latin typeface="Cambria Math" charset="0"/>
                            </a:rPr>
                          </m:ctrlPr>
                        </m:sSubPr>
                        <m:e>
                          <m:r>
                            <a:rPr lang="en-US" sz="1800" i="1">
                              <a:latin typeface="Cambria Math" panose="02040503050406030204" pitchFamily="18" charset="0"/>
                            </a:rPr>
                            <m:t>𝑈</m:t>
                          </m:r>
                        </m:e>
                        <m:sub>
                          <m:r>
                            <a:rPr lang="en-US" sz="1800" i="1">
                              <a:latin typeface="Cambria Math" panose="02040503050406030204" pitchFamily="18" charset="0"/>
                            </a:rPr>
                            <m:t>3</m:t>
                          </m:r>
                        </m:sub>
                      </m:sSub>
                    </m:oMath>
                  </m:oMathPara>
                </a14:m>
                <a:endParaRPr lang="en-US" sz="1800" dirty="0"/>
              </a:p>
              <a:p>
                <a:r>
                  <a:rPr lang="en-US" sz="1800" dirty="0"/>
                  <a:t>...</a:t>
                </a:r>
              </a:p>
              <a:p>
                <a:pPr/>
                <a14:m>
                  <m:oMathPara xmlns:m="http://schemas.openxmlformats.org/officeDocument/2006/math">
                    <m:oMathParaPr>
                      <m:jc m:val="left"/>
                    </m:oMathParaPr>
                    <m:oMath xmlns:m="http://schemas.openxmlformats.org/officeDocument/2006/math">
                      <m:sSub>
                        <m:sSubPr>
                          <m:ctrlPr>
                            <a:rPr lang="en-US" sz="1800" i="1">
                              <a:latin typeface="Cambria Math" charset="0"/>
                            </a:rPr>
                          </m:ctrlPr>
                        </m:sSubPr>
                        <m:e>
                          <m:r>
                            <a:rPr lang="en-US" sz="1800" i="1">
                              <a:latin typeface="Cambria Math" panose="02040503050406030204" pitchFamily="18" charset="0"/>
                            </a:rPr>
                            <m:t>𝑄</m:t>
                          </m:r>
                        </m:e>
                        <m:sub>
                          <m:r>
                            <a:rPr lang="en-US" sz="1800" i="1">
                              <a:latin typeface="Cambria Math" panose="02040503050406030204" pitchFamily="18" charset="0"/>
                            </a:rPr>
                            <m:t>𝑀</m:t>
                          </m:r>
                        </m:sub>
                      </m:sSub>
                      <m:r>
                        <a:rPr lang="en-US" sz="1800" i="1">
                          <a:latin typeface="Cambria Math" panose="02040503050406030204" pitchFamily="18" charset="0"/>
                        </a:rPr>
                        <m:t>=</m:t>
                      </m:r>
                      <m:sSub>
                        <m:sSubPr>
                          <m:ctrlPr>
                            <a:rPr lang="en-US" sz="1800" i="1">
                              <a:latin typeface="Cambria Math" charset="0"/>
                            </a:rPr>
                          </m:ctrlPr>
                        </m:sSubPr>
                        <m:e>
                          <m:r>
                            <a:rPr lang="en-US" sz="1800" i="1">
                              <a:latin typeface="Cambria Math" panose="02040503050406030204" pitchFamily="18" charset="0"/>
                            </a:rPr>
                            <m:t>𝑃</m:t>
                          </m:r>
                        </m:e>
                        <m:sub>
                          <m:r>
                            <a:rPr lang="en-US" sz="1800" i="1">
                              <a:latin typeface="Cambria Math" panose="02040503050406030204" pitchFamily="18" charset="0"/>
                            </a:rPr>
                            <m:t>𝑀</m:t>
                          </m:r>
                        </m:sub>
                      </m:sSub>
                      <m:sSub>
                        <m:sSubPr>
                          <m:ctrlPr>
                            <a:rPr lang="en-US" sz="1800" i="1">
                              <a:latin typeface="Cambria Math" charset="0"/>
                            </a:rPr>
                          </m:ctrlPr>
                        </m:sSubPr>
                        <m:e>
                          <m:r>
                            <a:rPr lang="en-US" sz="1800" i="1">
                              <a:latin typeface="Cambria Math" panose="02040503050406030204" pitchFamily="18" charset="0"/>
                            </a:rPr>
                            <m:t>𝑈</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charset="0"/>
                            </a:rPr>
                          </m:ctrlPr>
                        </m:sSubPr>
                        <m:e>
                          <m:r>
                            <a:rPr lang="en-US" sz="1800" i="1">
                              <a:latin typeface="Cambria Math" panose="02040503050406030204" pitchFamily="18" charset="0"/>
                            </a:rPr>
                            <m:t>𝑃</m:t>
                          </m:r>
                        </m:e>
                        <m:sub>
                          <m:r>
                            <a:rPr lang="en-US" sz="1800" i="1">
                              <a:latin typeface="Cambria Math" panose="02040503050406030204" pitchFamily="18" charset="0"/>
                            </a:rPr>
                            <m:t>𝑀</m:t>
                          </m:r>
                          <m:r>
                            <a:rPr lang="en-US" sz="1800" i="1">
                              <a:latin typeface="Cambria Math" panose="02040503050406030204" pitchFamily="18" charset="0"/>
                            </a:rPr>
                            <m:t>−1</m:t>
                          </m:r>
                        </m:sub>
                      </m:sSub>
                      <m:sSub>
                        <m:sSubPr>
                          <m:ctrlPr>
                            <a:rPr lang="en-US" sz="1800" i="1">
                              <a:latin typeface="Cambria Math" charset="0"/>
                            </a:rPr>
                          </m:ctrlPr>
                        </m:sSubPr>
                        <m:e>
                          <m:r>
                            <a:rPr lang="en-US" sz="1800" i="1">
                              <a:latin typeface="Cambria Math" panose="02040503050406030204" pitchFamily="18" charset="0"/>
                            </a:rPr>
                            <m:t>𝑈</m:t>
                          </m:r>
                        </m:e>
                        <m:sub>
                          <m:r>
                            <a:rPr lang="en-US" sz="1800" i="1">
                              <a:latin typeface="Cambria Math" panose="02040503050406030204" pitchFamily="18" charset="0"/>
                            </a:rPr>
                            <m:t>2</m:t>
                          </m:r>
                        </m:sub>
                      </m:sSub>
                      <m:r>
                        <a:rPr lang="en-US" sz="1800" i="1">
                          <a:latin typeface="Cambria Math" panose="02040503050406030204" pitchFamily="18" charset="0"/>
                        </a:rPr>
                        <m:t>+…+</m:t>
                      </m:r>
                      <m:sSub>
                        <m:sSubPr>
                          <m:ctrlPr>
                            <a:rPr lang="en-US" sz="1800" i="1">
                              <a:latin typeface="Cambria Math" charset="0"/>
                            </a:rPr>
                          </m:ctrlPr>
                        </m:sSubPr>
                        <m:e>
                          <m:r>
                            <a:rPr lang="en-US" sz="1800" i="1">
                              <a:latin typeface="Cambria Math" panose="02040503050406030204" pitchFamily="18" charset="0"/>
                            </a:rPr>
                            <m:t>𝑃</m:t>
                          </m:r>
                        </m:e>
                        <m:sub>
                          <m:r>
                            <a:rPr lang="en-US" sz="1800" i="1">
                              <a:latin typeface="Cambria Math" panose="02040503050406030204" pitchFamily="18" charset="0"/>
                            </a:rPr>
                            <m:t>1</m:t>
                          </m:r>
                        </m:sub>
                      </m:sSub>
                      <m:sSub>
                        <m:sSubPr>
                          <m:ctrlPr>
                            <a:rPr lang="en-US" sz="1800" i="1">
                              <a:latin typeface="Cambria Math" charset="0"/>
                            </a:rPr>
                          </m:ctrlPr>
                        </m:sSubPr>
                        <m:e>
                          <m:r>
                            <a:rPr lang="en-US" sz="1800" i="1">
                              <a:latin typeface="Cambria Math" panose="02040503050406030204" pitchFamily="18" charset="0"/>
                            </a:rPr>
                            <m:t>𝑈</m:t>
                          </m:r>
                        </m:e>
                        <m:sub>
                          <m:r>
                            <a:rPr lang="en-US" sz="1800" i="1">
                              <a:latin typeface="Cambria Math" panose="02040503050406030204" pitchFamily="18" charset="0"/>
                            </a:rPr>
                            <m:t>𝑀</m:t>
                          </m:r>
                        </m:sub>
                      </m:sSub>
                    </m:oMath>
                  </m:oMathPara>
                </a14:m>
                <a:endParaRPr lang="en-US" sz="1800" dirty="0"/>
              </a:p>
              <a:p>
                <a:pPr/>
                <a14:m>
                  <m:oMathPara xmlns:m="http://schemas.openxmlformats.org/officeDocument/2006/math">
                    <m:oMathParaPr>
                      <m:jc m:val="left"/>
                    </m:oMathParaPr>
                    <m:oMath xmlns:m="http://schemas.openxmlformats.org/officeDocument/2006/math">
                      <m:sSub>
                        <m:sSubPr>
                          <m:ctrlPr>
                            <a:rPr lang="en-US" sz="1800" i="1">
                              <a:latin typeface="Cambria Math" charset="0"/>
                            </a:rPr>
                          </m:ctrlPr>
                        </m:sSubPr>
                        <m:e>
                          <m:r>
                            <a:rPr lang="en-US" sz="1800" i="1">
                              <a:latin typeface="Cambria Math" panose="02040503050406030204" pitchFamily="18" charset="0"/>
                            </a:rPr>
                            <m:t>𝑄</m:t>
                          </m:r>
                        </m:e>
                        <m:sub>
                          <m:r>
                            <a:rPr lang="en-US" sz="1800" i="1">
                              <a:latin typeface="Cambria Math" panose="02040503050406030204" pitchFamily="18" charset="0"/>
                            </a:rPr>
                            <m:t>𝑀</m:t>
                          </m:r>
                          <m:r>
                            <a:rPr lang="en-US" sz="1800" i="1">
                              <a:latin typeface="Cambria Math" panose="02040503050406030204" pitchFamily="18" charset="0"/>
                            </a:rPr>
                            <m:t>+1</m:t>
                          </m:r>
                        </m:sub>
                      </m:sSub>
                      <m:r>
                        <a:rPr lang="en-US" sz="1800" i="1">
                          <a:latin typeface="Cambria Math" panose="02040503050406030204" pitchFamily="18" charset="0"/>
                        </a:rPr>
                        <m:t>=0+</m:t>
                      </m:r>
                      <m:sSub>
                        <m:sSubPr>
                          <m:ctrlPr>
                            <a:rPr lang="en-US" sz="1800" i="1">
                              <a:latin typeface="Cambria Math" charset="0"/>
                            </a:rPr>
                          </m:ctrlPr>
                        </m:sSubPr>
                        <m:e>
                          <m:r>
                            <a:rPr lang="en-US" sz="1800" i="1">
                              <a:latin typeface="Cambria Math" panose="02040503050406030204" pitchFamily="18" charset="0"/>
                            </a:rPr>
                            <m:t>𝑃</m:t>
                          </m:r>
                        </m:e>
                        <m:sub>
                          <m:r>
                            <a:rPr lang="en-US" sz="1800" i="1">
                              <a:latin typeface="Cambria Math" panose="02040503050406030204" pitchFamily="18" charset="0"/>
                            </a:rPr>
                            <m:t>𝑀</m:t>
                          </m:r>
                        </m:sub>
                      </m:sSub>
                      <m:sSub>
                        <m:sSubPr>
                          <m:ctrlPr>
                            <a:rPr lang="en-US" sz="1800" i="1">
                              <a:latin typeface="Cambria Math" charset="0"/>
                            </a:rPr>
                          </m:ctrlPr>
                        </m:sSubPr>
                        <m:e>
                          <m:r>
                            <a:rPr lang="en-US" sz="1800" i="1">
                              <a:latin typeface="Cambria Math" panose="02040503050406030204" pitchFamily="18" charset="0"/>
                            </a:rPr>
                            <m:t>𝑈</m:t>
                          </m:r>
                        </m:e>
                        <m:sub>
                          <m:r>
                            <a:rPr lang="en-US" sz="1800" i="1">
                              <a:latin typeface="Cambria Math" panose="02040503050406030204" pitchFamily="18" charset="0"/>
                            </a:rPr>
                            <m:t>2</m:t>
                          </m:r>
                        </m:sub>
                      </m:sSub>
                      <m:r>
                        <a:rPr lang="en-US" sz="1800" i="1">
                          <a:latin typeface="Cambria Math" panose="02040503050406030204" pitchFamily="18" charset="0"/>
                        </a:rPr>
                        <m:t>+</m:t>
                      </m:r>
                      <m:sSub>
                        <m:sSubPr>
                          <m:ctrlPr>
                            <a:rPr lang="en-US" sz="1800" i="1">
                              <a:latin typeface="Cambria Math" charset="0"/>
                            </a:rPr>
                          </m:ctrlPr>
                        </m:sSubPr>
                        <m:e>
                          <m:r>
                            <a:rPr lang="en-US" sz="1800" i="1">
                              <a:latin typeface="Cambria Math" panose="02040503050406030204" pitchFamily="18" charset="0"/>
                            </a:rPr>
                            <m:t>𝑃</m:t>
                          </m:r>
                        </m:e>
                        <m:sub>
                          <m:r>
                            <a:rPr lang="en-US" sz="1800" i="1">
                              <a:latin typeface="Cambria Math" panose="02040503050406030204" pitchFamily="18" charset="0"/>
                            </a:rPr>
                            <m:t>𝑀</m:t>
                          </m:r>
                          <m:r>
                            <a:rPr lang="en-US" sz="1800" i="1">
                              <a:latin typeface="Cambria Math" panose="02040503050406030204" pitchFamily="18" charset="0"/>
                            </a:rPr>
                            <m:t>−1</m:t>
                          </m:r>
                        </m:sub>
                      </m:sSub>
                      <m:sSub>
                        <m:sSubPr>
                          <m:ctrlPr>
                            <a:rPr lang="en-US" sz="1800" i="1">
                              <a:latin typeface="Cambria Math" charset="0"/>
                            </a:rPr>
                          </m:ctrlPr>
                        </m:sSubPr>
                        <m:e>
                          <m:r>
                            <a:rPr lang="en-US" sz="1800" i="1">
                              <a:latin typeface="Cambria Math" panose="02040503050406030204" pitchFamily="18" charset="0"/>
                            </a:rPr>
                            <m:t>𝑈</m:t>
                          </m:r>
                        </m:e>
                        <m:sub>
                          <m:r>
                            <a:rPr lang="en-US" sz="1800" i="1">
                              <a:latin typeface="Cambria Math" panose="02040503050406030204" pitchFamily="18" charset="0"/>
                            </a:rPr>
                            <m:t>3</m:t>
                          </m:r>
                        </m:sub>
                      </m:sSub>
                      <m:r>
                        <a:rPr lang="en-US" sz="1800" i="1">
                          <a:latin typeface="Cambria Math" panose="02040503050406030204" pitchFamily="18" charset="0"/>
                        </a:rPr>
                        <m:t>+…+</m:t>
                      </m:r>
                      <m:sSub>
                        <m:sSubPr>
                          <m:ctrlPr>
                            <a:rPr lang="en-US" sz="1800" i="1">
                              <a:latin typeface="Cambria Math" charset="0"/>
                            </a:rPr>
                          </m:ctrlPr>
                        </m:sSubPr>
                        <m:e>
                          <m:r>
                            <a:rPr lang="en-US" sz="1800" i="1">
                              <a:latin typeface="Cambria Math" panose="02040503050406030204" pitchFamily="18" charset="0"/>
                            </a:rPr>
                            <m:t>𝑃</m:t>
                          </m:r>
                        </m:e>
                        <m:sub>
                          <m:r>
                            <a:rPr lang="en-US" sz="1800" i="1">
                              <a:latin typeface="Cambria Math" panose="02040503050406030204" pitchFamily="18" charset="0"/>
                            </a:rPr>
                            <m:t>1</m:t>
                          </m:r>
                        </m:sub>
                      </m:sSub>
                      <m:sSub>
                        <m:sSubPr>
                          <m:ctrlPr>
                            <a:rPr lang="en-US" sz="1800" i="1">
                              <a:latin typeface="Cambria Math" charset="0"/>
                            </a:rPr>
                          </m:ctrlPr>
                        </m:sSubPr>
                        <m:e>
                          <m:r>
                            <a:rPr lang="en-US" sz="1800" i="1">
                              <a:latin typeface="Cambria Math" panose="02040503050406030204" pitchFamily="18" charset="0"/>
                            </a:rPr>
                            <m:t>𝑈</m:t>
                          </m:r>
                        </m:e>
                        <m:sub>
                          <m:r>
                            <a:rPr lang="en-US" sz="1800" i="1">
                              <a:latin typeface="Cambria Math" panose="02040503050406030204" pitchFamily="18" charset="0"/>
                            </a:rPr>
                            <m:t>𝑀</m:t>
                          </m:r>
                          <m:r>
                            <a:rPr lang="en-US" sz="1800" i="1">
                              <a:latin typeface="Cambria Math" panose="02040503050406030204" pitchFamily="18" charset="0"/>
                            </a:rPr>
                            <m:t>+1</m:t>
                          </m:r>
                        </m:sub>
                      </m:sSub>
                    </m:oMath>
                  </m:oMathPara>
                </a14:m>
                <a:endParaRPr lang="en-US" sz="1800" dirty="0" smtClean="0"/>
              </a:p>
              <a:p>
                <a:r>
                  <a:rPr lang="en-US" sz="1800" dirty="0" smtClean="0"/>
                  <a:t>...</a:t>
                </a:r>
              </a:p>
              <a:p>
                <a:pPr/>
                <a14:m>
                  <m:oMathPara xmlns:m="http://schemas.openxmlformats.org/officeDocument/2006/math">
                    <m:oMathParaPr>
                      <m:jc m:val="left"/>
                    </m:oMathParaPr>
                    <m:oMath xmlns:m="http://schemas.openxmlformats.org/officeDocument/2006/math">
                      <m:sSub>
                        <m:sSubPr>
                          <m:ctrlPr>
                            <a:rPr lang="en-US" sz="1800" i="1">
                              <a:latin typeface="Cambria Math" charset="0"/>
                            </a:rPr>
                          </m:ctrlPr>
                        </m:sSubPr>
                        <m:e>
                          <m:r>
                            <a:rPr lang="en-US" sz="1800" i="1">
                              <a:latin typeface="Cambria Math"/>
                            </a:rPr>
                            <m:t>𝑄</m:t>
                          </m:r>
                        </m:e>
                        <m:sub>
                          <m:r>
                            <a:rPr lang="en-US" sz="1800" b="0" i="1" smtClean="0">
                              <a:latin typeface="Cambria Math"/>
                            </a:rPr>
                            <m:t>𝑁</m:t>
                          </m:r>
                        </m:sub>
                      </m:sSub>
                      <m:r>
                        <a:rPr lang="en-US" sz="1800" i="1">
                          <a:latin typeface="Cambria Math"/>
                        </a:rPr>
                        <m:t>=0+</m:t>
                      </m:r>
                      <m:r>
                        <a:rPr lang="en-US" sz="1800" b="0" i="1" smtClean="0">
                          <a:latin typeface="Cambria Math"/>
                        </a:rPr>
                        <m:t>0</m:t>
                      </m:r>
                      <m:r>
                        <a:rPr lang="en-US" sz="1800" i="1">
                          <a:latin typeface="Cambria Math"/>
                        </a:rPr>
                        <m:t>+…</m:t>
                      </m:r>
                      <m:r>
                        <a:rPr lang="en-US" sz="1800" b="0" i="1" smtClean="0">
                          <a:latin typeface="Cambria Math"/>
                        </a:rPr>
                        <m:t>                                 </m:t>
                      </m:r>
                      <m:r>
                        <a:rPr lang="en-US" sz="1800" i="1">
                          <a:latin typeface="Cambria Math"/>
                        </a:rPr>
                        <m:t>+</m:t>
                      </m:r>
                      <m:sSub>
                        <m:sSubPr>
                          <m:ctrlPr>
                            <a:rPr lang="en-US" sz="1800" i="1">
                              <a:latin typeface="Cambria Math" charset="0"/>
                            </a:rPr>
                          </m:ctrlPr>
                        </m:sSubPr>
                        <m:e>
                          <m:r>
                            <a:rPr lang="en-US" sz="1800" i="1">
                              <a:latin typeface="Cambria Math"/>
                            </a:rPr>
                            <m:t>𝑃</m:t>
                          </m:r>
                        </m:e>
                        <m:sub>
                          <m:r>
                            <a:rPr lang="en-US" sz="1800" b="0" i="1" smtClean="0">
                              <a:latin typeface="Cambria Math"/>
                            </a:rPr>
                            <m:t>𝑀</m:t>
                          </m:r>
                        </m:sub>
                      </m:sSub>
                      <m:sSub>
                        <m:sSubPr>
                          <m:ctrlPr>
                            <a:rPr lang="en-US" sz="1800" i="1">
                              <a:latin typeface="Cambria Math" charset="0"/>
                            </a:rPr>
                          </m:ctrlPr>
                        </m:sSubPr>
                        <m:e>
                          <m:r>
                            <a:rPr lang="en-US" sz="1800" i="1">
                              <a:latin typeface="Cambria Math"/>
                            </a:rPr>
                            <m:t>𝑈</m:t>
                          </m:r>
                        </m:e>
                        <m:sub>
                          <m:r>
                            <a:rPr lang="en-US" sz="1800" b="0" i="1" smtClean="0">
                              <a:latin typeface="Cambria Math"/>
                            </a:rPr>
                            <m:t>𝑁</m:t>
                          </m:r>
                          <m:r>
                            <a:rPr lang="en-US" sz="1800" b="0" i="1" smtClean="0">
                              <a:latin typeface="Cambria Math"/>
                            </a:rPr>
                            <m:t>−</m:t>
                          </m:r>
                          <m:r>
                            <a:rPr lang="en-US" sz="1800" i="1">
                              <a:latin typeface="Cambria Math"/>
                            </a:rPr>
                            <m:t>𝑀</m:t>
                          </m:r>
                          <m:r>
                            <a:rPr lang="en-US" sz="1800" i="1">
                              <a:latin typeface="Cambria Math"/>
                            </a:rPr>
                            <m:t>+1</m:t>
                          </m:r>
                        </m:sub>
                      </m:sSub>
                    </m:oMath>
                  </m:oMathPara>
                </a14:m>
                <a:endParaRPr lang="en-US" sz="1800" dirty="0"/>
              </a:p>
            </p:txBody>
          </p:sp>
        </mc:Choice>
        <mc:Fallback xmlns="">
          <p:sp>
            <p:nvSpPr>
              <p:cNvPr id="4" name="Rectangle 3"/>
              <p:cNvSpPr>
                <a:spLocks noRot="1" noChangeAspect="1" noMove="1" noResize="1" noEditPoints="1" noAdjustHandles="1" noChangeArrowheads="1" noChangeShapeType="1" noTextEdit="1"/>
              </p:cNvSpPr>
              <p:nvPr/>
            </p:nvSpPr>
            <p:spPr>
              <a:xfrm>
                <a:off x="3971925" y="1840735"/>
                <a:ext cx="4781551" cy="2421753"/>
              </a:xfrm>
              <a:prstGeom prst="rect">
                <a:avLst/>
              </a:prstGeom>
              <a:blipFill rotWithShape="0">
                <a:blip r:embed="rId5"/>
                <a:stretch>
                  <a:fillRect l="-11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4076700" y="4871496"/>
                <a:ext cx="4572000" cy="411266"/>
              </a:xfrm>
              <a:prstGeom prst="rect">
                <a:avLst/>
              </a:prstGeom>
            </p:spPr>
            <p:txBody>
              <a:bodyPr>
                <a:spAutoFit/>
              </a:bodyPr>
              <a:lstStyle/>
              <a:p>
                <a14:m>
                  <m:oMath xmlns:m="http://schemas.openxmlformats.org/officeDocument/2006/math">
                    <m:sSub>
                      <m:sSubPr>
                        <m:ctrlPr>
                          <a:rPr lang="en-US" sz="1800" i="1">
                            <a:latin typeface="Cambria Math" charset="0"/>
                          </a:rPr>
                        </m:ctrlPr>
                      </m:sSubPr>
                      <m:e>
                        <m:r>
                          <a:rPr lang="en-US" sz="1800" i="1">
                            <a:latin typeface="Cambria Math" panose="02040503050406030204" pitchFamily="18" charset="0"/>
                          </a:rPr>
                          <m:t>𝑄</m:t>
                        </m:r>
                      </m:e>
                      <m:sub>
                        <m:r>
                          <a:rPr lang="en-US" sz="1800" i="1">
                            <a:latin typeface="Cambria Math" panose="02040503050406030204" pitchFamily="18" charset="0"/>
                          </a:rPr>
                          <m:t>𝑛</m:t>
                        </m:r>
                      </m:sub>
                    </m:sSub>
                    <m:r>
                      <a:rPr lang="en-US" sz="1800" i="1">
                        <a:latin typeface="Cambria Math" panose="02040503050406030204" pitchFamily="18" charset="0"/>
                      </a:rPr>
                      <m:t>=</m:t>
                    </m:r>
                    <m:nary>
                      <m:naryPr>
                        <m:chr m:val="∑"/>
                        <m:limLoc m:val="undOvr"/>
                        <m:ctrlPr>
                          <a:rPr lang="en-US" sz="1800" i="1">
                            <a:latin typeface="Cambria Math" charset="0"/>
                          </a:rPr>
                        </m:ctrlPr>
                      </m:naryPr>
                      <m:sub>
                        <m:r>
                          <a:rPr lang="en-US" sz="1800" i="1">
                            <a:latin typeface="Cambria Math" panose="02040503050406030204" pitchFamily="18" charset="0"/>
                          </a:rPr>
                          <m:t>𝑚</m:t>
                        </m:r>
                        <m:r>
                          <a:rPr lang="en-US" sz="1800" i="1">
                            <a:latin typeface="Cambria Math" panose="02040503050406030204" pitchFamily="18" charset="0"/>
                          </a:rPr>
                          <m:t>=1</m:t>
                        </m:r>
                      </m:sub>
                      <m:sup>
                        <m:r>
                          <a:rPr lang="en-US" sz="1800" i="1">
                            <a:latin typeface="Cambria Math" panose="02040503050406030204" pitchFamily="18" charset="0"/>
                          </a:rPr>
                          <m:t>𝑀</m:t>
                        </m:r>
                      </m:sup>
                      <m:e>
                        <m:sSub>
                          <m:sSubPr>
                            <m:ctrlPr>
                              <a:rPr lang="en-US" sz="1800" i="1">
                                <a:latin typeface="Cambria Math" charset="0"/>
                              </a:rPr>
                            </m:ctrlPr>
                          </m:sSubPr>
                          <m:e>
                            <m:r>
                              <a:rPr lang="en-US" sz="1800" i="1">
                                <a:latin typeface="Cambria Math" panose="02040503050406030204" pitchFamily="18" charset="0"/>
                              </a:rPr>
                              <m:t>𝑃</m:t>
                            </m:r>
                          </m:e>
                          <m:sub>
                            <m:r>
                              <a:rPr lang="en-US" sz="1800" i="1">
                                <a:latin typeface="Cambria Math" panose="02040503050406030204" pitchFamily="18" charset="0"/>
                              </a:rPr>
                              <m:t>𝑚</m:t>
                            </m:r>
                          </m:sub>
                        </m:sSub>
                        <m:sSub>
                          <m:sSubPr>
                            <m:ctrlPr>
                              <a:rPr lang="en-US" sz="1800" i="1">
                                <a:latin typeface="Cambria Math" charset="0"/>
                              </a:rPr>
                            </m:ctrlPr>
                          </m:sSubPr>
                          <m:e>
                            <m:r>
                              <a:rPr lang="en-US" sz="1800" i="1">
                                <a:latin typeface="Cambria Math" panose="02040503050406030204" pitchFamily="18" charset="0"/>
                              </a:rPr>
                              <m:t>𝑈</m:t>
                            </m:r>
                          </m:e>
                          <m:sub>
                            <m:r>
                              <a:rPr lang="en-US" sz="1800" i="1">
                                <a:latin typeface="Cambria Math" panose="02040503050406030204" pitchFamily="18" charset="0"/>
                              </a:rPr>
                              <m:t>𝑛</m:t>
                            </m:r>
                            <m:r>
                              <a:rPr lang="en-US" sz="1800" i="1">
                                <a:latin typeface="Cambria Math" panose="02040503050406030204" pitchFamily="18" charset="0"/>
                              </a:rPr>
                              <m:t>−</m:t>
                            </m:r>
                            <m:r>
                              <a:rPr lang="en-US" sz="1800" i="1">
                                <a:latin typeface="Cambria Math" panose="02040503050406030204" pitchFamily="18" charset="0"/>
                              </a:rPr>
                              <m:t>𝑚</m:t>
                            </m:r>
                            <m:r>
                              <a:rPr lang="en-US" sz="1800" i="1">
                                <a:latin typeface="Cambria Math" panose="02040503050406030204" pitchFamily="18" charset="0"/>
                              </a:rPr>
                              <m:t>+1</m:t>
                            </m:r>
                          </m:sub>
                        </m:sSub>
                      </m:e>
                    </m:nary>
                  </m:oMath>
                </a14:m>
                <a:r>
                  <a:rPr lang="en-US" sz="1800" dirty="0">
                    <a:latin typeface="Arial" pitchFamily="34" charset="0"/>
                    <a:cs typeface="Arial" pitchFamily="34" charset="0"/>
                  </a:rPr>
                  <a:t>  for   n=1 ... N</a:t>
                </a:r>
              </a:p>
            </p:txBody>
          </p:sp>
        </mc:Choice>
        <mc:Fallback xmlns="">
          <p:sp>
            <p:nvSpPr>
              <p:cNvPr id="5" name="Rectangle 4"/>
              <p:cNvSpPr>
                <a:spLocks noRot="1" noChangeAspect="1" noMove="1" noResize="1" noEditPoints="1" noAdjustHandles="1" noChangeArrowheads="1" noChangeShapeType="1" noTextEdit="1"/>
              </p:cNvSpPr>
              <p:nvPr/>
            </p:nvSpPr>
            <p:spPr>
              <a:xfrm>
                <a:off x="4076700" y="4871496"/>
                <a:ext cx="4572000" cy="411266"/>
              </a:xfrm>
              <a:prstGeom prst="rect">
                <a:avLst/>
              </a:prstGeom>
              <a:blipFill rotWithShape="0">
                <a:blip r:embed="rId6"/>
                <a:stretch>
                  <a:fillRect l="-267" t="-104412" b="-157353"/>
                </a:stretch>
              </a:blipFill>
            </p:spPr>
            <p:txBody>
              <a:bodyPr/>
              <a:lstStyle/>
              <a:p>
                <a:r>
                  <a:rPr lang="en-US">
                    <a:noFill/>
                  </a:rPr>
                  <a:t> </a:t>
                </a:r>
              </a:p>
            </p:txBody>
          </p:sp>
        </mc:Fallback>
      </mc:AlternateContent>
      <p:sp>
        <p:nvSpPr>
          <p:cNvPr id="7" name="TextBox 6"/>
          <p:cNvSpPr txBox="1"/>
          <p:nvPr/>
        </p:nvSpPr>
        <p:spPr>
          <a:xfrm>
            <a:off x="-31630" y="6488668"/>
            <a:ext cx="5309017" cy="338554"/>
          </a:xfrm>
          <a:prstGeom prst="rect">
            <a:avLst/>
          </a:prstGeom>
          <a:noFill/>
        </p:spPr>
        <p:txBody>
          <a:bodyPr wrap="none" rtlCol="0">
            <a:spAutoFit/>
          </a:bodyPr>
          <a:lstStyle/>
          <a:p>
            <a:r>
              <a:rPr lang="en-US" sz="1600" dirty="0" smtClean="0">
                <a:solidFill>
                  <a:srgbClr val="FFFFFF">
                    <a:lumMod val="50000"/>
                  </a:srgbClr>
                </a:solidFill>
                <a:latin typeface="Arial" pitchFamily="34" charset="0"/>
              </a:rPr>
              <a:t>From Mays, 2011, Ground and Surface Water Hydrology</a:t>
            </a:r>
            <a:endParaRPr lang="en-US" sz="1600" dirty="0">
              <a:solidFill>
                <a:srgbClr val="FFFFFF">
                  <a:lumMod val="50000"/>
                </a:srgbClr>
              </a:solidFill>
              <a:latin typeface="Arial" pitchFamily="34" charset="0"/>
            </a:endParaRPr>
          </a:p>
        </p:txBody>
      </p:sp>
      <p:sp>
        <p:nvSpPr>
          <p:cNvPr id="6" name="TextBox 5"/>
          <p:cNvSpPr txBox="1"/>
          <p:nvPr/>
        </p:nvSpPr>
        <p:spPr>
          <a:xfrm>
            <a:off x="5277387" y="5701049"/>
            <a:ext cx="1627753" cy="369332"/>
          </a:xfrm>
          <a:prstGeom prst="rect">
            <a:avLst/>
          </a:prstGeom>
          <a:noFill/>
        </p:spPr>
        <p:txBody>
          <a:bodyPr wrap="none" rtlCol="0">
            <a:spAutoFit/>
          </a:bodyPr>
          <a:lstStyle/>
          <a:p>
            <a:r>
              <a:rPr lang="en-US" dirty="0" smtClean="0"/>
              <a:t>Chow page 217</a:t>
            </a:r>
            <a:endParaRPr lang="en-US" dirty="0"/>
          </a:p>
        </p:txBody>
      </p:sp>
    </p:spTree>
    <p:extLst>
      <p:ext uri="{BB962C8B-B14F-4D97-AF65-F5344CB8AC3E}">
        <p14:creationId xmlns:p14="http://schemas.microsoft.com/office/powerpoint/2010/main" val="32245710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a:t>The 1- </a:t>
            </a:r>
            <a:r>
              <a:rPr lang="en-US" dirty="0" err="1"/>
              <a:t>hr</a:t>
            </a:r>
            <a:r>
              <a:rPr lang="en-US" dirty="0"/>
              <a:t> unit hydrograph for a watershed is given below. Determine the runoff from this watershed for the storm pattern given. The abstractions have a constant rate of 0.3 in/ h.</a:t>
            </a:r>
          </a:p>
        </p:txBody>
      </p:sp>
      <p:graphicFrame>
        <p:nvGraphicFramePr>
          <p:cNvPr id="4" name="Table 3"/>
          <p:cNvGraphicFramePr>
            <a:graphicFrameLocks noGrp="1"/>
          </p:cNvGraphicFramePr>
          <p:nvPr>
            <p:extLst>
              <p:ext uri="{D42A27DB-BD31-4B8C-83A1-F6EECF244321}">
                <p14:modId xmlns:p14="http://schemas.microsoft.com/office/powerpoint/2010/main" val="2232812478"/>
              </p:ext>
            </p:extLst>
          </p:nvPr>
        </p:nvGraphicFramePr>
        <p:xfrm>
          <a:off x="886915" y="4016012"/>
          <a:ext cx="7124698" cy="851535"/>
        </p:xfrm>
        <a:graphic>
          <a:graphicData uri="http://schemas.openxmlformats.org/drawingml/2006/table">
            <a:tbl>
              <a:tblPr>
                <a:tableStyleId>{5C22544A-7EE6-4342-B048-85BDC9FD1C3A}</a:tableStyleId>
              </a:tblPr>
              <a:tblGrid>
                <a:gridCol w="2305048">
                  <a:extLst>
                    <a:ext uri="{9D8B030D-6E8A-4147-A177-3AD203B41FA5}">
                      <a16:colId xmlns:a16="http://schemas.microsoft.com/office/drawing/2014/main" xmlns="" val="20000"/>
                    </a:ext>
                  </a:extLst>
                </a:gridCol>
                <a:gridCol w="803275">
                  <a:extLst>
                    <a:ext uri="{9D8B030D-6E8A-4147-A177-3AD203B41FA5}">
                      <a16:colId xmlns:a16="http://schemas.microsoft.com/office/drawing/2014/main" xmlns="" val="20001"/>
                    </a:ext>
                  </a:extLst>
                </a:gridCol>
                <a:gridCol w="803275">
                  <a:extLst>
                    <a:ext uri="{9D8B030D-6E8A-4147-A177-3AD203B41FA5}">
                      <a16:colId xmlns:a16="http://schemas.microsoft.com/office/drawing/2014/main" xmlns="" val="20002"/>
                    </a:ext>
                  </a:extLst>
                </a:gridCol>
                <a:gridCol w="803275">
                  <a:extLst>
                    <a:ext uri="{9D8B030D-6E8A-4147-A177-3AD203B41FA5}">
                      <a16:colId xmlns:a16="http://schemas.microsoft.com/office/drawing/2014/main" xmlns="" val="20003"/>
                    </a:ext>
                  </a:extLst>
                </a:gridCol>
                <a:gridCol w="803275">
                  <a:extLst>
                    <a:ext uri="{9D8B030D-6E8A-4147-A177-3AD203B41FA5}">
                      <a16:colId xmlns:a16="http://schemas.microsoft.com/office/drawing/2014/main" xmlns="" val="20004"/>
                    </a:ext>
                  </a:extLst>
                </a:gridCol>
                <a:gridCol w="803275">
                  <a:extLst>
                    <a:ext uri="{9D8B030D-6E8A-4147-A177-3AD203B41FA5}">
                      <a16:colId xmlns:a16="http://schemas.microsoft.com/office/drawing/2014/main" xmlns="" val="20005"/>
                    </a:ext>
                  </a:extLst>
                </a:gridCol>
                <a:gridCol w="803275">
                  <a:extLst>
                    <a:ext uri="{9D8B030D-6E8A-4147-A177-3AD203B41FA5}">
                      <a16:colId xmlns:a16="http://schemas.microsoft.com/office/drawing/2014/main" xmlns="" val="20006"/>
                    </a:ext>
                  </a:extLst>
                </a:gridCol>
              </a:tblGrid>
              <a:tr h="190500">
                <a:tc>
                  <a:txBody>
                    <a:bodyPr/>
                    <a:lstStyle/>
                    <a:p>
                      <a:pPr algn="l" fontAlgn="b"/>
                      <a:r>
                        <a:rPr lang="en-US" sz="1800" u="none" strike="noStrike" dirty="0">
                          <a:effectLst/>
                          <a:latin typeface="Arial" pitchFamily="34" charset="0"/>
                          <a:cs typeface="Arial" pitchFamily="34" charset="0"/>
                        </a:rPr>
                        <a:t>Time ( </a:t>
                      </a:r>
                      <a:r>
                        <a:rPr lang="en-US" sz="1800" u="none" strike="noStrike" dirty="0" err="1">
                          <a:effectLst/>
                          <a:latin typeface="Arial" pitchFamily="34" charset="0"/>
                          <a:cs typeface="Arial" pitchFamily="34" charset="0"/>
                        </a:rPr>
                        <a:t>hr</a:t>
                      </a:r>
                      <a:r>
                        <a:rPr lang="en-US" sz="1800" u="none" strike="noStrike" dirty="0">
                          <a:effectLst/>
                          <a:latin typeface="Arial" pitchFamily="34" charset="0"/>
                          <a:cs typeface="Arial" pitchFamily="34" charset="0"/>
                        </a:rPr>
                        <a:t>) </a:t>
                      </a:r>
                      <a:endParaRPr lang="en-US" sz="1800" b="0" i="0" u="none" strike="noStrike" dirty="0">
                        <a:solidFill>
                          <a:srgbClr val="000000"/>
                        </a:solidFill>
                        <a:effectLst/>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dirty="0">
                          <a:effectLst/>
                          <a:latin typeface="Arial" pitchFamily="34" charset="0"/>
                          <a:cs typeface="Arial" pitchFamily="34" charset="0"/>
                        </a:rPr>
                        <a:t>1</a:t>
                      </a:r>
                      <a:endParaRPr lang="en-US" sz="1800" b="0" i="0" u="none" strike="noStrike" dirty="0">
                        <a:solidFill>
                          <a:srgbClr val="000000"/>
                        </a:solidFill>
                        <a:effectLst/>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dirty="0">
                          <a:effectLst/>
                          <a:latin typeface="Arial" pitchFamily="34" charset="0"/>
                          <a:cs typeface="Arial" pitchFamily="34" charset="0"/>
                        </a:rPr>
                        <a:t>2</a:t>
                      </a:r>
                      <a:endParaRPr lang="en-US" sz="1800" b="0" i="0" u="none" strike="noStrike" dirty="0">
                        <a:solidFill>
                          <a:srgbClr val="000000"/>
                        </a:solidFill>
                        <a:effectLst/>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a:effectLst/>
                          <a:latin typeface="Arial" pitchFamily="34" charset="0"/>
                          <a:cs typeface="Arial" pitchFamily="34" charset="0"/>
                        </a:rPr>
                        <a:t>3</a:t>
                      </a:r>
                      <a:endParaRPr lang="en-US" sz="1800" b="0" i="0" u="none" strike="noStrike">
                        <a:solidFill>
                          <a:srgbClr val="000000"/>
                        </a:solidFill>
                        <a:effectLst/>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a:effectLst/>
                          <a:latin typeface="Arial" pitchFamily="34" charset="0"/>
                          <a:cs typeface="Arial" pitchFamily="34" charset="0"/>
                        </a:rPr>
                        <a:t>4</a:t>
                      </a:r>
                      <a:endParaRPr lang="en-US" sz="1800" b="0" i="0" u="none" strike="noStrike">
                        <a:solidFill>
                          <a:srgbClr val="000000"/>
                        </a:solidFill>
                        <a:effectLst/>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a:effectLst/>
                          <a:latin typeface="Arial" pitchFamily="34" charset="0"/>
                          <a:cs typeface="Arial" pitchFamily="34" charset="0"/>
                        </a:rPr>
                        <a:t>5</a:t>
                      </a:r>
                      <a:endParaRPr lang="en-US" sz="1800" b="0" i="0" u="none" strike="noStrike">
                        <a:solidFill>
                          <a:srgbClr val="000000"/>
                        </a:solidFill>
                        <a:effectLst/>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a:effectLst/>
                          <a:latin typeface="Arial" pitchFamily="34" charset="0"/>
                          <a:cs typeface="Arial" pitchFamily="34" charset="0"/>
                        </a:rPr>
                        <a:t>6</a:t>
                      </a:r>
                      <a:endParaRPr lang="en-US" sz="1800" b="0" i="0" u="none" strike="noStrike">
                        <a:solidFill>
                          <a:srgbClr val="000000"/>
                        </a:solidFill>
                        <a:effectLst/>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190500">
                <a:tc>
                  <a:txBody>
                    <a:bodyPr/>
                    <a:lstStyle/>
                    <a:p>
                      <a:pPr algn="l" fontAlgn="b"/>
                      <a:r>
                        <a:rPr lang="en-US" sz="1800" u="none" strike="noStrike">
                          <a:effectLst/>
                          <a:latin typeface="Arial" pitchFamily="34" charset="0"/>
                          <a:cs typeface="Arial" pitchFamily="34" charset="0"/>
                        </a:rPr>
                        <a:t>Precipitation ( in) </a:t>
                      </a:r>
                      <a:endParaRPr lang="en-US" sz="1800" b="0" i="0" u="none" strike="noStrike">
                        <a:solidFill>
                          <a:srgbClr val="000000"/>
                        </a:solidFill>
                        <a:effectLst/>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a:effectLst/>
                          <a:latin typeface="Arial" pitchFamily="34" charset="0"/>
                          <a:cs typeface="Arial" pitchFamily="34" charset="0"/>
                        </a:rPr>
                        <a:t>0.5</a:t>
                      </a:r>
                      <a:endParaRPr lang="en-US" sz="1800" b="0" i="0" u="none" strike="noStrike">
                        <a:solidFill>
                          <a:srgbClr val="000000"/>
                        </a:solidFill>
                        <a:effectLst/>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dirty="0">
                          <a:effectLst/>
                          <a:latin typeface="Arial" pitchFamily="34" charset="0"/>
                          <a:cs typeface="Arial" pitchFamily="34" charset="0"/>
                        </a:rPr>
                        <a:t>1</a:t>
                      </a:r>
                      <a:endParaRPr lang="en-US" sz="1800" b="0" i="0" u="none" strike="noStrike" dirty="0">
                        <a:solidFill>
                          <a:srgbClr val="000000"/>
                        </a:solidFill>
                        <a:effectLst/>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dirty="0">
                          <a:effectLst/>
                          <a:latin typeface="Arial" pitchFamily="34" charset="0"/>
                          <a:cs typeface="Arial" pitchFamily="34" charset="0"/>
                        </a:rPr>
                        <a:t>1.5</a:t>
                      </a:r>
                      <a:endParaRPr lang="en-US" sz="1800" b="0" i="0" u="none" strike="noStrike" dirty="0">
                        <a:solidFill>
                          <a:srgbClr val="000000"/>
                        </a:solidFill>
                        <a:effectLst/>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dirty="0">
                          <a:effectLst/>
                          <a:latin typeface="Arial" pitchFamily="34" charset="0"/>
                          <a:cs typeface="Arial" pitchFamily="34" charset="0"/>
                        </a:rPr>
                        <a:t>0.5</a:t>
                      </a:r>
                      <a:endParaRPr lang="en-US" sz="1800" b="0" i="0" u="none" strike="noStrike" dirty="0">
                        <a:solidFill>
                          <a:srgbClr val="000000"/>
                        </a:solidFill>
                        <a:effectLst/>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800" b="0" i="0" u="none" strike="noStrike">
                        <a:solidFill>
                          <a:srgbClr val="000000"/>
                        </a:solidFill>
                        <a:effectLst/>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endParaRPr lang="en-US" sz="1800" b="0" i="0" u="none" strike="noStrike">
                        <a:solidFill>
                          <a:srgbClr val="000000"/>
                        </a:solidFill>
                        <a:effectLst/>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190500">
                <a:tc>
                  <a:txBody>
                    <a:bodyPr/>
                    <a:lstStyle/>
                    <a:p>
                      <a:pPr algn="l" fontAlgn="b"/>
                      <a:r>
                        <a:rPr lang="en-US" sz="1800" u="none" strike="noStrike">
                          <a:effectLst/>
                          <a:latin typeface="Arial" pitchFamily="34" charset="0"/>
                          <a:cs typeface="Arial" pitchFamily="34" charset="0"/>
                        </a:rPr>
                        <a:t>Unit hydrograph ( cfs) </a:t>
                      </a:r>
                      <a:endParaRPr lang="en-US" sz="1800" b="0" i="0" u="none" strike="noStrike">
                        <a:solidFill>
                          <a:srgbClr val="000000"/>
                        </a:solidFill>
                        <a:effectLst/>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a:effectLst/>
                          <a:latin typeface="Arial" pitchFamily="34" charset="0"/>
                          <a:cs typeface="Arial" pitchFamily="34" charset="0"/>
                        </a:rPr>
                        <a:t>10</a:t>
                      </a:r>
                      <a:endParaRPr lang="en-US" sz="1800" b="0" i="0" u="none" strike="noStrike">
                        <a:solidFill>
                          <a:srgbClr val="000000"/>
                        </a:solidFill>
                        <a:effectLst/>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dirty="0">
                          <a:effectLst/>
                          <a:latin typeface="Arial" pitchFamily="34" charset="0"/>
                          <a:cs typeface="Arial" pitchFamily="34" charset="0"/>
                        </a:rPr>
                        <a:t>100</a:t>
                      </a:r>
                      <a:endParaRPr lang="en-US" sz="1800" b="0" i="0" u="none" strike="noStrike" dirty="0">
                        <a:solidFill>
                          <a:srgbClr val="000000"/>
                        </a:solidFill>
                        <a:effectLst/>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a:effectLst/>
                          <a:latin typeface="Arial" pitchFamily="34" charset="0"/>
                          <a:cs typeface="Arial" pitchFamily="34" charset="0"/>
                        </a:rPr>
                        <a:t>200</a:t>
                      </a:r>
                      <a:endParaRPr lang="en-US" sz="1800" b="0" i="0" u="none" strike="noStrike">
                        <a:solidFill>
                          <a:srgbClr val="000000"/>
                        </a:solidFill>
                        <a:effectLst/>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a:effectLst/>
                          <a:latin typeface="Arial" pitchFamily="34" charset="0"/>
                          <a:cs typeface="Arial" pitchFamily="34" charset="0"/>
                        </a:rPr>
                        <a:t>150</a:t>
                      </a:r>
                      <a:endParaRPr lang="en-US" sz="1800" b="0" i="0" u="none" strike="noStrike">
                        <a:solidFill>
                          <a:srgbClr val="000000"/>
                        </a:solidFill>
                        <a:effectLst/>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dirty="0">
                          <a:effectLst/>
                          <a:latin typeface="Arial" pitchFamily="34" charset="0"/>
                          <a:cs typeface="Arial" pitchFamily="34" charset="0"/>
                        </a:rPr>
                        <a:t>100</a:t>
                      </a:r>
                      <a:endParaRPr lang="en-US" sz="1800" b="0" i="0" u="none" strike="noStrike" dirty="0">
                        <a:solidFill>
                          <a:srgbClr val="000000"/>
                        </a:solidFill>
                        <a:effectLst/>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dirty="0">
                          <a:effectLst/>
                          <a:latin typeface="Arial" pitchFamily="34" charset="0"/>
                          <a:cs typeface="Arial" pitchFamily="34" charset="0"/>
                        </a:rPr>
                        <a:t>50</a:t>
                      </a:r>
                      <a:endParaRPr lang="en-US" sz="1800" b="0" i="0" u="none" strike="noStrike" dirty="0">
                        <a:solidFill>
                          <a:srgbClr val="000000"/>
                        </a:solidFill>
                        <a:effectLst/>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766417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3" name="Object 2"/>
          <p:cNvGraphicFramePr>
            <a:graphicFrameLocks noChangeAspect="1"/>
          </p:cNvGraphicFramePr>
          <p:nvPr>
            <p:extLst/>
          </p:nvPr>
        </p:nvGraphicFramePr>
        <p:xfrm>
          <a:off x="0" y="1701951"/>
          <a:ext cx="9010772" cy="3629102"/>
        </p:xfrm>
        <a:graphic>
          <a:graphicData uri="http://schemas.openxmlformats.org/presentationml/2006/ole">
            <mc:AlternateContent xmlns:mc="http://schemas.openxmlformats.org/markup-compatibility/2006">
              <mc:Choice xmlns:v="urn:schemas-microsoft-com:vml" Requires="v">
                <p:oleObj spid="_x0000_s10249" name="Worksheet" r:id="rId4" imgW="9010772" imgH="3629102" progId="Excel.Sheet.12">
                  <p:embed/>
                </p:oleObj>
              </mc:Choice>
              <mc:Fallback>
                <p:oleObj name="Worksheet" r:id="rId4" imgW="9010772" imgH="3629102" progId="Excel.Sheet.12">
                  <p:embed/>
                  <p:pic>
                    <p:nvPicPr>
                      <p:cNvPr id="0" name=""/>
                      <p:cNvPicPr/>
                      <p:nvPr/>
                    </p:nvPicPr>
                    <p:blipFill>
                      <a:blip r:embed="rId5"/>
                      <a:stretch>
                        <a:fillRect/>
                      </a:stretch>
                    </p:blipFill>
                    <p:spPr>
                      <a:xfrm>
                        <a:off x="0" y="1701951"/>
                        <a:ext cx="9010772" cy="3629102"/>
                      </a:xfrm>
                      <a:prstGeom prst="rect">
                        <a:avLst/>
                      </a:prstGeom>
                    </p:spPr>
                  </p:pic>
                </p:oleObj>
              </mc:Fallback>
            </mc:AlternateContent>
          </a:graphicData>
        </a:graphic>
      </p:graphicFrame>
    </p:spTree>
    <p:extLst>
      <p:ext uri="{BB962C8B-B14F-4D97-AF65-F5344CB8AC3E}">
        <p14:creationId xmlns:p14="http://schemas.microsoft.com/office/powerpoint/2010/main" val="3752733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600201"/>
            <a:ext cx="8229600" cy="2038350"/>
          </a:xfrm>
        </p:spPr>
        <p:txBody>
          <a:bodyPr>
            <a:normAutofit/>
          </a:bodyPr>
          <a:lstStyle/>
          <a:p>
            <a:pPr marL="0" indent="0">
              <a:buNone/>
            </a:pPr>
            <a:r>
              <a:rPr lang="en-US" sz="2800" dirty="0"/>
              <a:t>Determine the 1- </a:t>
            </a:r>
            <a:r>
              <a:rPr lang="en-US" sz="2800" dirty="0" err="1"/>
              <a:t>hr</a:t>
            </a:r>
            <a:r>
              <a:rPr lang="en-US" sz="2800" dirty="0"/>
              <a:t> unit hydrograph for a watershed using the precipitation pattern and runoff hydrograph below. The abstractions have a constant rate of 0.3 in/ </a:t>
            </a:r>
            <a:r>
              <a:rPr lang="en-US" sz="2800" dirty="0" err="1"/>
              <a:t>hr</a:t>
            </a:r>
            <a:r>
              <a:rPr lang="en-US" sz="2800" dirty="0"/>
              <a:t>, and the </a:t>
            </a:r>
            <a:r>
              <a:rPr lang="en-US" sz="2800" dirty="0" err="1"/>
              <a:t>baseflow</a:t>
            </a:r>
            <a:r>
              <a:rPr lang="en-US" sz="2800" dirty="0"/>
              <a:t> of the stream is 0 </a:t>
            </a:r>
            <a:r>
              <a:rPr lang="en-US" sz="2800" dirty="0" err="1"/>
              <a:t>cfs</a:t>
            </a:r>
            <a:r>
              <a:rPr lang="en-US" sz="2800" dirty="0"/>
              <a:t>.</a:t>
            </a:r>
          </a:p>
          <a:p>
            <a:endParaRPr lang="en-US" sz="2800" dirty="0"/>
          </a:p>
        </p:txBody>
      </p:sp>
      <p:graphicFrame>
        <p:nvGraphicFramePr>
          <p:cNvPr id="5" name="Table 4"/>
          <p:cNvGraphicFramePr>
            <a:graphicFrameLocks noGrp="1"/>
          </p:cNvGraphicFramePr>
          <p:nvPr>
            <p:extLst/>
          </p:nvPr>
        </p:nvGraphicFramePr>
        <p:xfrm>
          <a:off x="781047" y="3707352"/>
          <a:ext cx="7212337" cy="1051560"/>
        </p:xfrm>
        <a:graphic>
          <a:graphicData uri="http://schemas.openxmlformats.org/drawingml/2006/table">
            <a:tbl>
              <a:tblPr firstRow="1" firstCol="1" bandRow="1"/>
              <a:tblGrid>
                <a:gridCol w="1912417">
                  <a:extLst>
                    <a:ext uri="{9D8B030D-6E8A-4147-A177-3AD203B41FA5}">
                      <a16:colId xmlns:a16="http://schemas.microsoft.com/office/drawing/2014/main" xmlns="" val="20000"/>
                    </a:ext>
                  </a:extLst>
                </a:gridCol>
                <a:gridCol w="529992">
                  <a:extLst>
                    <a:ext uri="{9D8B030D-6E8A-4147-A177-3AD203B41FA5}">
                      <a16:colId xmlns:a16="http://schemas.microsoft.com/office/drawing/2014/main" xmlns="" val="20001"/>
                    </a:ext>
                  </a:extLst>
                </a:gridCol>
                <a:gridCol w="529992">
                  <a:extLst>
                    <a:ext uri="{9D8B030D-6E8A-4147-A177-3AD203B41FA5}">
                      <a16:colId xmlns:a16="http://schemas.microsoft.com/office/drawing/2014/main" xmlns="" val="20002"/>
                    </a:ext>
                  </a:extLst>
                </a:gridCol>
                <a:gridCol w="529992">
                  <a:extLst>
                    <a:ext uri="{9D8B030D-6E8A-4147-A177-3AD203B41FA5}">
                      <a16:colId xmlns:a16="http://schemas.microsoft.com/office/drawing/2014/main" xmlns="" val="20003"/>
                    </a:ext>
                  </a:extLst>
                </a:gridCol>
                <a:gridCol w="529992">
                  <a:extLst>
                    <a:ext uri="{9D8B030D-6E8A-4147-A177-3AD203B41FA5}">
                      <a16:colId xmlns:a16="http://schemas.microsoft.com/office/drawing/2014/main" xmlns="" val="20004"/>
                    </a:ext>
                  </a:extLst>
                </a:gridCol>
                <a:gridCol w="529992">
                  <a:extLst>
                    <a:ext uri="{9D8B030D-6E8A-4147-A177-3AD203B41FA5}">
                      <a16:colId xmlns:a16="http://schemas.microsoft.com/office/drawing/2014/main" xmlns="" val="20005"/>
                    </a:ext>
                  </a:extLst>
                </a:gridCol>
                <a:gridCol w="529992">
                  <a:extLst>
                    <a:ext uri="{9D8B030D-6E8A-4147-A177-3AD203B41FA5}">
                      <a16:colId xmlns:a16="http://schemas.microsoft.com/office/drawing/2014/main" xmlns="" val="20006"/>
                    </a:ext>
                  </a:extLst>
                </a:gridCol>
                <a:gridCol w="529992">
                  <a:extLst>
                    <a:ext uri="{9D8B030D-6E8A-4147-A177-3AD203B41FA5}">
                      <a16:colId xmlns:a16="http://schemas.microsoft.com/office/drawing/2014/main" xmlns="" val="20007"/>
                    </a:ext>
                  </a:extLst>
                </a:gridCol>
                <a:gridCol w="529992">
                  <a:extLst>
                    <a:ext uri="{9D8B030D-6E8A-4147-A177-3AD203B41FA5}">
                      <a16:colId xmlns:a16="http://schemas.microsoft.com/office/drawing/2014/main" xmlns="" val="20008"/>
                    </a:ext>
                  </a:extLst>
                </a:gridCol>
                <a:gridCol w="529992">
                  <a:extLst>
                    <a:ext uri="{9D8B030D-6E8A-4147-A177-3AD203B41FA5}">
                      <a16:colId xmlns:a16="http://schemas.microsoft.com/office/drawing/2014/main" xmlns="" val="20009"/>
                    </a:ext>
                  </a:extLst>
                </a:gridCol>
                <a:gridCol w="529992">
                  <a:extLst>
                    <a:ext uri="{9D8B030D-6E8A-4147-A177-3AD203B41FA5}">
                      <a16:colId xmlns:a16="http://schemas.microsoft.com/office/drawing/2014/main" xmlns="" val="20010"/>
                    </a:ext>
                  </a:extLst>
                </a:gridCol>
              </a:tblGrid>
              <a:tr h="190500">
                <a:tc>
                  <a:txBody>
                    <a:bodyPr/>
                    <a:lstStyle/>
                    <a:p>
                      <a:pPr marL="0" marR="0">
                        <a:lnSpc>
                          <a:spcPct val="115000"/>
                        </a:lnSpc>
                        <a:spcBef>
                          <a:spcPts val="0"/>
                        </a:spcBef>
                        <a:spcAft>
                          <a:spcPts val="0"/>
                        </a:spcAft>
                      </a:pPr>
                      <a:r>
                        <a:rPr lang="en-US" sz="2000">
                          <a:effectLst/>
                          <a:latin typeface="Calibri"/>
                          <a:ea typeface="Times New Roman"/>
                          <a:cs typeface="Times New Roman"/>
                        </a:rPr>
                        <a:t>Time (h)</a:t>
                      </a:r>
                      <a:endParaRPr lang="en-US" sz="20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effectLst/>
                          <a:latin typeface="Calibri"/>
                          <a:ea typeface="Times New Roman"/>
                          <a:cs typeface="Times New Roman"/>
                        </a:rPr>
                        <a:t>1</a:t>
                      </a:r>
                      <a:endParaRPr lang="en-US" sz="20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effectLst/>
                          <a:latin typeface="Calibri"/>
                          <a:ea typeface="Times New Roman"/>
                          <a:cs typeface="Times New Roman"/>
                        </a:rPr>
                        <a:t>2</a:t>
                      </a:r>
                      <a:endParaRPr lang="en-US" sz="20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effectLst/>
                          <a:latin typeface="Calibri"/>
                          <a:ea typeface="Times New Roman"/>
                          <a:cs typeface="Times New Roman"/>
                        </a:rPr>
                        <a:t>3</a:t>
                      </a:r>
                      <a:endParaRPr lang="en-US" sz="20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effectLst/>
                          <a:latin typeface="Calibri"/>
                          <a:ea typeface="Times New Roman"/>
                          <a:cs typeface="Times New Roman"/>
                        </a:rPr>
                        <a:t>4</a:t>
                      </a:r>
                      <a:endParaRPr lang="en-US" sz="20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effectLst/>
                          <a:latin typeface="Calibri"/>
                          <a:ea typeface="Times New Roman"/>
                          <a:cs typeface="Times New Roman"/>
                        </a:rPr>
                        <a:t>5</a:t>
                      </a:r>
                      <a:endParaRPr lang="en-US" sz="20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effectLst/>
                          <a:latin typeface="Calibri"/>
                          <a:ea typeface="Times New Roman"/>
                          <a:cs typeface="Times New Roman"/>
                        </a:rPr>
                        <a:t>6</a:t>
                      </a:r>
                      <a:endParaRPr lang="en-US" sz="20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effectLst/>
                          <a:latin typeface="Calibri"/>
                          <a:ea typeface="Times New Roman"/>
                          <a:cs typeface="Times New Roman"/>
                        </a:rPr>
                        <a:t>7</a:t>
                      </a:r>
                      <a:endParaRPr lang="en-US" sz="20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effectLst/>
                          <a:latin typeface="Calibri"/>
                          <a:ea typeface="Times New Roman"/>
                          <a:cs typeface="Times New Roman"/>
                        </a:rPr>
                        <a:t>8</a:t>
                      </a:r>
                      <a:endParaRPr lang="en-US" sz="20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effectLst/>
                          <a:latin typeface="Calibri"/>
                          <a:ea typeface="Times New Roman"/>
                          <a:cs typeface="Times New Roman"/>
                        </a:rPr>
                        <a:t>9</a:t>
                      </a:r>
                      <a:endParaRPr lang="en-US" sz="20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effectLst/>
                          <a:latin typeface="Calibri"/>
                          <a:ea typeface="Times New Roman"/>
                          <a:cs typeface="Times New Roman"/>
                        </a:rPr>
                        <a:t>10</a:t>
                      </a:r>
                      <a:endParaRPr lang="en-US" sz="20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190500">
                <a:tc>
                  <a:txBody>
                    <a:bodyPr/>
                    <a:lstStyle/>
                    <a:p>
                      <a:pPr marL="0" marR="0">
                        <a:lnSpc>
                          <a:spcPct val="115000"/>
                        </a:lnSpc>
                        <a:spcBef>
                          <a:spcPts val="0"/>
                        </a:spcBef>
                        <a:spcAft>
                          <a:spcPts val="0"/>
                        </a:spcAft>
                      </a:pPr>
                      <a:r>
                        <a:rPr lang="en-US" sz="2000">
                          <a:effectLst/>
                          <a:latin typeface="Calibri"/>
                          <a:ea typeface="Times New Roman"/>
                          <a:cs typeface="Times New Roman"/>
                        </a:rPr>
                        <a:t>Precipitation (in)</a:t>
                      </a:r>
                      <a:endParaRPr lang="en-US" sz="20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effectLst/>
                          <a:latin typeface="Calibri"/>
                          <a:ea typeface="Times New Roman"/>
                          <a:cs typeface="Times New Roman"/>
                        </a:rPr>
                        <a:t>0.5</a:t>
                      </a:r>
                      <a:endParaRPr lang="en-US" sz="20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effectLst/>
                          <a:latin typeface="Calibri"/>
                          <a:ea typeface="Times New Roman"/>
                          <a:cs typeface="Times New Roman"/>
                        </a:rPr>
                        <a:t>1</a:t>
                      </a:r>
                      <a:endParaRPr lang="en-US" sz="20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effectLst/>
                          <a:latin typeface="Calibri"/>
                          <a:ea typeface="Times New Roman"/>
                          <a:cs typeface="Times New Roman"/>
                        </a:rPr>
                        <a:t>1.5</a:t>
                      </a:r>
                      <a:endParaRPr lang="en-US" sz="20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effectLst/>
                          <a:latin typeface="Calibri"/>
                          <a:ea typeface="Times New Roman"/>
                          <a:cs typeface="Times New Roman"/>
                        </a:rPr>
                        <a:t>0.5</a:t>
                      </a:r>
                      <a:endParaRPr lang="en-US" sz="20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2000" dirty="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2000" dirty="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2000" dirty="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2000" dirty="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20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sz="2000">
                        <a:effectLst/>
                        <a:latin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190500">
                <a:tc>
                  <a:txBody>
                    <a:bodyPr/>
                    <a:lstStyle/>
                    <a:p>
                      <a:pPr marL="0" marR="0">
                        <a:lnSpc>
                          <a:spcPct val="115000"/>
                        </a:lnSpc>
                        <a:spcBef>
                          <a:spcPts val="0"/>
                        </a:spcBef>
                        <a:spcAft>
                          <a:spcPts val="0"/>
                        </a:spcAft>
                      </a:pPr>
                      <a:r>
                        <a:rPr lang="en-US" sz="2000">
                          <a:effectLst/>
                          <a:latin typeface="Calibri"/>
                          <a:ea typeface="Times New Roman"/>
                          <a:cs typeface="Times New Roman"/>
                        </a:rPr>
                        <a:t>Runoff (cfs)</a:t>
                      </a:r>
                      <a:endParaRPr lang="en-US" sz="20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effectLst/>
                          <a:latin typeface="Calibri"/>
                          <a:ea typeface="Times New Roman"/>
                          <a:cs typeface="Times New Roman"/>
                        </a:rPr>
                        <a:t>2</a:t>
                      </a:r>
                      <a:endParaRPr lang="en-US" sz="20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effectLst/>
                          <a:latin typeface="Calibri"/>
                          <a:ea typeface="Times New Roman"/>
                          <a:cs typeface="Times New Roman"/>
                        </a:rPr>
                        <a:t>27</a:t>
                      </a:r>
                      <a:endParaRPr lang="en-US" sz="20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effectLst/>
                          <a:latin typeface="Calibri"/>
                          <a:ea typeface="Times New Roman"/>
                          <a:cs typeface="Times New Roman"/>
                        </a:rPr>
                        <a:t>122</a:t>
                      </a:r>
                      <a:endParaRPr lang="en-US" sz="20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effectLst/>
                          <a:latin typeface="Calibri"/>
                          <a:ea typeface="Times New Roman"/>
                          <a:cs typeface="Times New Roman"/>
                        </a:rPr>
                        <a:t>292</a:t>
                      </a:r>
                      <a:endParaRPr lang="en-US" sz="20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effectLst/>
                          <a:latin typeface="Calibri"/>
                          <a:ea typeface="Times New Roman"/>
                          <a:cs typeface="Times New Roman"/>
                        </a:rPr>
                        <a:t>385</a:t>
                      </a:r>
                      <a:endParaRPr lang="en-US" sz="20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effectLst/>
                          <a:latin typeface="Calibri"/>
                          <a:ea typeface="Times New Roman"/>
                          <a:cs typeface="Times New Roman"/>
                        </a:rPr>
                        <a:t>300</a:t>
                      </a:r>
                      <a:endParaRPr lang="en-US" sz="20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effectLst/>
                          <a:latin typeface="Calibri"/>
                          <a:ea typeface="Times New Roman"/>
                          <a:cs typeface="Times New Roman"/>
                        </a:rPr>
                        <a:t>185</a:t>
                      </a:r>
                      <a:endParaRPr lang="en-US" sz="20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effectLst/>
                          <a:latin typeface="Calibri"/>
                          <a:ea typeface="Times New Roman"/>
                          <a:cs typeface="Times New Roman"/>
                        </a:rPr>
                        <a:t>80</a:t>
                      </a:r>
                      <a:endParaRPr lang="en-US" sz="20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effectLst/>
                          <a:latin typeface="Calibri"/>
                          <a:ea typeface="Times New Roman"/>
                          <a:cs typeface="Times New Roman"/>
                        </a:rPr>
                        <a:t>10</a:t>
                      </a:r>
                      <a:endParaRPr lang="en-US" sz="20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effectLst/>
                          <a:latin typeface="Calibri"/>
                          <a:ea typeface="Times New Roman"/>
                          <a:cs typeface="Times New Roman"/>
                        </a:rPr>
                        <a:t>0</a:t>
                      </a:r>
                      <a:endParaRPr lang="en-US" sz="20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93847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08_10.jpg"/>
          <p:cNvPicPr>
            <a:picLocks noChangeAspect="1"/>
          </p:cNvPicPr>
          <p:nvPr>
            <p:custDataLst>
              <p:tags r:id="rId1"/>
            </p:custDataLst>
          </p:nvPr>
        </p:nvPicPr>
        <p:blipFill>
          <a:blip r:embed="rId4" cstate="print"/>
          <a:stretch>
            <a:fillRect/>
          </a:stretch>
        </p:blipFill>
        <p:spPr>
          <a:xfrm>
            <a:off x="790575" y="854585"/>
            <a:ext cx="2990850" cy="5497886"/>
          </a:xfrm>
          <a:prstGeom prst="rect">
            <a:avLst/>
          </a:prstGeom>
        </p:spPr>
      </p:pic>
      <p:sp>
        <p:nvSpPr>
          <p:cNvPr id="3" name="TextBox 2"/>
          <p:cNvSpPr txBox="1"/>
          <p:nvPr>
            <p:custDataLst>
              <p:tags r:id="rId2"/>
            </p:custDataLst>
          </p:nvPr>
        </p:nvSpPr>
        <p:spPr>
          <a:xfrm>
            <a:off x="940897" y="307975"/>
            <a:ext cx="7536037" cy="400110"/>
          </a:xfrm>
          <a:prstGeom prst="rect">
            <a:avLst/>
          </a:prstGeom>
          <a:noFill/>
        </p:spPr>
        <p:txBody>
          <a:bodyPr vert="horz" wrap="none" rtlCol="0">
            <a:spAutoFit/>
          </a:bodyPr>
          <a:lstStyle/>
          <a:p>
            <a:pPr algn="ctr" eaLnBrk="1" fontAlgn="auto" hangingPunct="1">
              <a:spcBef>
                <a:spcPts val="0"/>
              </a:spcBef>
              <a:spcAft>
                <a:spcPts val="0"/>
              </a:spcAft>
            </a:pPr>
            <a:r>
              <a:rPr lang="en-US" sz="2000" dirty="0" smtClean="0">
                <a:solidFill>
                  <a:prstClr val="black"/>
                </a:solidFill>
                <a:latin typeface="Arial"/>
              </a:rPr>
              <a:t>Calculating a Hydrograph from a Unit Hydrograph and visa versa</a:t>
            </a:r>
            <a:endParaRPr lang="en-US" sz="2000" dirty="0">
              <a:solidFill>
                <a:prstClr val="black"/>
              </a:solidFill>
              <a:latin typeface="Arial"/>
            </a:endParaRPr>
          </a:p>
        </p:txBody>
      </p:sp>
      <mc:AlternateContent xmlns:mc="http://schemas.openxmlformats.org/markup-compatibility/2006" xmlns:a14="http://schemas.microsoft.com/office/drawing/2010/main">
        <mc:Choice Requires="a14">
          <p:sp>
            <p:nvSpPr>
              <p:cNvPr id="4" name="Rectangle 3"/>
              <p:cNvSpPr/>
              <p:nvPr/>
            </p:nvSpPr>
            <p:spPr>
              <a:xfrm>
                <a:off x="3971925" y="1063495"/>
                <a:ext cx="4781551" cy="2421753"/>
              </a:xfrm>
              <a:prstGeom prst="rect">
                <a:avLst/>
              </a:prstGeom>
            </p:spPr>
            <p:txBody>
              <a:bodyPr wrap="square">
                <a:spAutoFit/>
              </a:bodyPr>
              <a:lstStyle/>
              <a:p>
                <a:pPr eaLnBrk="1" fontAlgn="auto" hangingPunct="1">
                  <a:spcBef>
                    <a:spcPts val="0"/>
                  </a:spcBef>
                  <a:spcAft>
                    <a:spcPts val="0"/>
                  </a:spcAft>
                </a:pPr>
                <a14:m>
                  <m:oMathPara xmlns:m="http://schemas.openxmlformats.org/officeDocument/2006/math">
                    <m:oMathParaPr>
                      <m:jc m:val="left"/>
                    </m:oMathParaPr>
                    <m:oMath xmlns:m="http://schemas.openxmlformats.org/officeDocument/2006/math">
                      <m:sSub>
                        <m:sSubPr>
                          <m:ctrlPr>
                            <a:rPr lang="en-US" sz="1800" i="1" smtClean="0">
                              <a:solidFill>
                                <a:prstClr val="black"/>
                              </a:solidFill>
                              <a:latin typeface="Cambria Math" charset="0"/>
                            </a:rPr>
                          </m:ctrlPr>
                        </m:sSubPr>
                        <m:e>
                          <m:r>
                            <a:rPr lang="en-US" sz="1800" i="1">
                              <a:solidFill>
                                <a:prstClr val="black"/>
                              </a:solidFill>
                              <a:latin typeface="Cambria Math"/>
                            </a:rPr>
                            <m:t>𝑄</m:t>
                          </m:r>
                        </m:e>
                        <m:sub>
                          <m:r>
                            <a:rPr lang="en-US" sz="1800" i="1">
                              <a:solidFill>
                                <a:prstClr val="black"/>
                              </a:solidFill>
                              <a:latin typeface="Cambria Math"/>
                            </a:rPr>
                            <m:t>1</m:t>
                          </m:r>
                        </m:sub>
                      </m:sSub>
                      <m:r>
                        <a:rPr lang="en-US" sz="1800" i="1">
                          <a:solidFill>
                            <a:prstClr val="black"/>
                          </a:solidFill>
                          <a:latin typeface="Cambria Math"/>
                        </a:rPr>
                        <m:t>=</m:t>
                      </m:r>
                      <m:sSub>
                        <m:sSubPr>
                          <m:ctrlPr>
                            <a:rPr lang="en-US" sz="1800" i="1">
                              <a:solidFill>
                                <a:prstClr val="black"/>
                              </a:solidFill>
                              <a:latin typeface="Cambria Math" charset="0"/>
                            </a:rPr>
                          </m:ctrlPr>
                        </m:sSubPr>
                        <m:e>
                          <m:r>
                            <a:rPr lang="en-US" sz="1800" i="1">
                              <a:solidFill>
                                <a:prstClr val="black"/>
                              </a:solidFill>
                              <a:latin typeface="Cambria Math"/>
                            </a:rPr>
                            <m:t>𝑃</m:t>
                          </m:r>
                        </m:e>
                        <m:sub>
                          <m:r>
                            <a:rPr lang="en-US" sz="1800" i="1">
                              <a:solidFill>
                                <a:prstClr val="black"/>
                              </a:solidFill>
                              <a:latin typeface="Cambria Math"/>
                            </a:rPr>
                            <m:t>1</m:t>
                          </m:r>
                        </m:sub>
                      </m:sSub>
                      <m:sSub>
                        <m:sSubPr>
                          <m:ctrlPr>
                            <a:rPr lang="en-US" sz="1800" i="1">
                              <a:solidFill>
                                <a:prstClr val="black"/>
                              </a:solidFill>
                              <a:latin typeface="Cambria Math" charset="0"/>
                            </a:rPr>
                          </m:ctrlPr>
                        </m:sSubPr>
                        <m:e>
                          <m:r>
                            <a:rPr lang="en-US" sz="1800" i="1">
                              <a:solidFill>
                                <a:prstClr val="black"/>
                              </a:solidFill>
                              <a:latin typeface="Cambria Math"/>
                            </a:rPr>
                            <m:t>𝑈</m:t>
                          </m:r>
                        </m:e>
                        <m:sub>
                          <m:r>
                            <a:rPr lang="en-US" sz="1800" i="1">
                              <a:solidFill>
                                <a:prstClr val="black"/>
                              </a:solidFill>
                              <a:latin typeface="Cambria Math"/>
                            </a:rPr>
                            <m:t>1</m:t>
                          </m:r>
                        </m:sub>
                      </m:sSub>
                    </m:oMath>
                  </m:oMathPara>
                </a14:m>
                <a:endParaRPr lang="en-US" sz="1800" dirty="0">
                  <a:solidFill>
                    <a:prstClr val="black"/>
                  </a:solidFill>
                  <a:latin typeface="Calibri"/>
                </a:endParaRPr>
              </a:p>
              <a:p>
                <a:pPr eaLnBrk="1" fontAlgn="auto" hangingPunct="1">
                  <a:spcBef>
                    <a:spcPts val="0"/>
                  </a:spcBef>
                  <a:spcAft>
                    <a:spcPts val="0"/>
                  </a:spcAft>
                </a:pPr>
                <a14:m>
                  <m:oMathPara xmlns:m="http://schemas.openxmlformats.org/officeDocument/2006/math">
                    <m:oMathParaPr>
                      <m:jc m:val="left"/>
                    </m:oMathParaPr>
                    <m:oMath xmlns:m="http://schemas.openxmlformats.org/officeDocument/2006/math">
                      <m:sSub>
                        <m:sSubPr>
                          <m:ctrlPr>
                            <a:rPr lang="en-US" sz="1800" i="1">
                              <a:solidFill>
                                <a:prstClr val="black"/>
                              </a:solidFill>
                              <a:latin typeface="Cambria Math" charset="0"/>
                            </a:rPr>
                          </m:ctrlPr>
                        </m:sSubPr>
                        <m:e>
                          <m:r>
                            <a:rPr lang="en-US" sz="1800" i="1">
                              <a:solidFill>
                                <a:prstClr val="black"/>
                              </a:solidFill>
                              <a:latin typeface="Cambria Math"/>
                            </a:rPr>
                            <m:t>𝑄</m:t>
                          </m:r>
                        </m:e>
                        <m:sub>
                          <m:r>
                            <a:rPr lang="en-US" sz="1800" i="1">
                              <a:solidFill>
                                <a:prstClr val="black"/>
                              </a:solidFill>
                              <a:latin typeface="Cambria Math"/>
                            </a:rPr>
                            <m:t>2</m:t>
                          </m:r>
                        </m:sub>
                      </m:sSub>
                      <m:r>
                        <a:rPr lang="en-US" sz="1800" i="1">
                          <a:solidFill>
                            <a:prstClr val="black"/>
                          </a:solidFill>
                          <a:latin typeface="Cambria Math"/>
                        </a:rPr>
                        <m:t>=</m:t>
                      </m:r>
                      <m:sSub>
                        <m:sSubPr>
                          <m:ctrlPr>
                            <a:rPr lang="en-US" sz="1800" i="1">
                              <a:solidFill>
                                <a:prstClr val="black"/>
                              </a:solidFill>
                              <a:latin typeface="Cambria Math" charset="0"/>
                            </a:rPr>
                          </m:ctrlPr>
                        </m:sSubPr>
                        <m:e>
                          <m:r>
                            <a:rPr lang="en-US" sz="1800" i="1">
                              <a:solidFill>
                                <a:prstClr val="black"/>
                              </a:solidFill>
                              <a:latin typeface="Cambria Math"/>
                            </a:rPr>
                            <m:t>𝑃</m:t>
                          </m:r>
                        </m:e>
                        <m:sub>
                          <m:r>
                            <a:rPr lang="en-US" sz="1800" i="1">
                              <a:solidFill>
                                <a:prstClr val="black"/>
                              </a:solidFill>
                              <a:latin typeface="Cambria Math"/>
                            </a:rPr>
                            <m:t>2</m:t>
                          </m:r>
                        </m:sub>
                      </m:sSub>
                      <m:sSub>
                        <m:sSubPr>
                          <m:ctrlPr>
                            <a:rPr lang="en-US" sz="1800" i="1">
                              <a:solidFill>
                                <a:prstClr val="black"/>
                              </a:solidFill>
                              <a:latin typeface="Cambria Math" charset="0"/>
                            </a:rPr>
                          </m:ctrlPr>
                        </m:sSubPr>
                        <m:e>
                          <m:r>
                            <a:rPr lang="en-US" sz="1800" i="1">
                              <a:solidFill>
                                <a:prstClr val="black"/>
                              </a:solidFill>
                              <a:latin typeface="Cambria Math"/>
                            </a:rPr>
                            <m:t>𝑈</m:t>
                          </m:r>
                        </m:e>
                        <m:sub>
                          <m:r>
                            <a:rPr lang="en-US" sz="1800" i="1">
                              <a:solidFill>
                                <a:prstClr val="black"/>
                              </a:solidFill>
                              <a:latin typeface="Cambria Math"/>
                            </a:rPr>
                            <m:t>1</m:t>
                          </m:r>
                        </m:sub>
                      </m:sSub>
                      <m:r>
                        <a:rPr lang="en-US" sz="1800" i="1">
                          <a:solidFill>
                            <a:prstClr val="black"/>
                          </a:solidFill>
                          <a:latin typeface="Cambria Math"/>
                        </a:rPr>
                        <m:t>+</m:t>
                      </m:r>
                      <m:sSub>
                        <m:sSubPr>
                          <m:ctrlPr>
                            <a:rPr lang="en-US" sz="1800" i="1">
                              <a:solidFill>
                                <a:prstClr val="black"/>
                              </a:solidFill>
                              <a:latin typeface="Cambria Math" charset="0"/>
                            </a:rPr>
                          </m:ctrlPr>
                        </m:sSubPr>
                        <m:e>
                          <m:r>
                            <a:rPr lang="en-US" sz="1800" i="1">
                              <a:solidFill>
                                <a:prstClr val="black"/>
                              </a:solidFill>
                              <a:latin typeface="Cambria Math"/>
                            </a:rPr>
                            <m:t>𝑃</m:t>
                          </m:r>
                        </m:e>
                        <m:sub>
                          <m:r>
                            <a:rPr lang="en-US" sz="1800" i="1">
                              <a:solidFill>
                                <a:prstClr val="black"/>
                              </a:solidFill>
                              <a:latin typeface="Cambria Math"/>
                            </a:rPr>
                            <m:t>1</m:t>
                          </m:r>
                        </m:sub>
                      </m:sSub>
                      <m:sSub>
                        <m:sSubPr>
                          <m:ctrlPr>
                            <a:rPr lang="en-US" sz="1800" i="1">
                              <a:solidFill>
                                <a:prstClr val="black"/>
                              </a:solidFill>
                              <a:latin typeface="Cambria Math" charset="0"/>
                            </a:rPr>
                          </m:ctrlPr>
                        </m:sSubPr>
                        <m:e>
                          <m:r>
                            <a:rPr lang="en-US" sz="1800" i="1">
                              <a:solidFill>
                                <a:prstClr val="black"/>
                              </a:solidFill>
                              <a:latin typeface="Cambria Math"/>
                            </a:rPr>
                            <m:t>𝑈</m:t>
                          </m:r>
                        </m:e>
                        <m:sub>
                          <m:r>
                            <a:rPr lang="en-US" sz="1800" i="1">
                              <a:solidFill>
                                <a:prstClr val="black"/>
                              </a:solidFill>
                              <a:latin typeface="Cambria Math"/>
                            </a:rPr>
                            <m:t>2</m:t>
                          </m:r>
                        </m:sub>
                      </m:sSub>
                    </m:oMath>
                  </m:oMathPara>
                </a14:m>
                <a:endParaRPr lang="en-US" sz="1800" dirty="0">
                  <a:solidFill>
                    <a:prstClr val="black"/>
                  </a:solidFill>
                  <a:latin typeface="Calibri"/>
                </a:endParaRPr>
              </a:p>
              <a:p>
                <a:pPr eaLnBrk="1" fontAlgn="auto" hangingPunct="1">
                  <a:spcBef>
                    <a:spcPts val="0"/>
                  </a:spcBef>
                  <a:spcAft>
                    <a:spcPts val="0"/>
                  </a:spcAft>
                </a:pPr>
                <a14:m>
                  <m:oMathPara xmlns:m="http://schemas.openxmlformats.org/officeDocument/2006/math">
                    <m:oMathParaPr>
                      <m:jc m:val="left"/>
                    </m:oMathParaPr>
                    <m:oMath xmlns:m="http://schemas.openxmlformats.org/officeDocument/2006/math">
                      <m:sSub>
                        <m:sSubPr>
                          <m:ctrlPr>
                            <a:rPr lang="en-US" sz="1800" i="1">
                              <a:solidFill>
                                <a:prstClr val="black"/>
                              </a:solidFill>
                              <a:latin typeface="Cambria Math" charset="0"/>
                            </a:rPr>
                          </m:ctrlPr>
                        </m:sSubPr>
                        <m:e>
                          <m:r>
                            <a:rPr lang="en-US" sz="1800" i="1">
                              <a:solidFill>
                                <a:prstClr val="black"/>
                              </a:solidFill>
                              <a:latin typeface="Cambria Math"/>
                            </a:rPr>
                            <m:t>𝑄</m:t>
                          </m:r>
                        </m:e>
                        <m:sub>
                          <m:r>
                            <a:rPr lang="en-US" sz="1800" i="1">
                              <a:solidFill>
                                <a:prstClr val="black"/>
                              </a:solidFill>
                              <a:latin typeface="Cambria Math"/>
                            </a:rPr>
                            <m:t>3</m:t>
                          </m:r>
                        </m:sub>
                      </m:sSub>
                      <m:r>
                        <a:rPr lang="en-US" sz="1800" i="1">
                          <a:solidFill>
                            <a:prstClr val="black"/>
                          </a:solidFill>
                          <a:latin typeface="Cambria Math"/>
                        </a:rPr>
                        <m:t>=</m:t>
                      </m:r>
                      <m:sSub>
                        <m:sSubPr>
                          <m:ctrlPr>
                            <a:rPr lang="en-US" sz="1800" i="1">
                              <a:solidFill>
                                <a:prstClr val="black"/>
                              </a:solidFill>
                              <a:latin typeface="Cambria Math" charset="0"/>
                            </a:rPr>
                          </m:ctrlPr>
                        </m:sSubPr>
                        <m:e>
                          <m:r>
                            <a:rPr lang="en-US" sz="1800" i="1">
                              <a:solidFill>
                                <a:prstClr val="black"/>
                              </a:solidFill>
                              <a:latin typeface="Cambria Math"/>
                            </a:rPr>
                            <m:t>𝑃</m:t>
                          </m:r>
                        </m:e>
                        <m:sub>
                          <m:r>
                            <a:rPr lang="en-US" sz="1800" i="1">
                              <a:solidFill>
                                <a:prstClr val="black"/>
                              </a:solidFill>
                              <a:latin typeface="Cambria Math"/>
                            </a:rPr>
                            <m:t>3</m:t>
                          </m:r>
                        </m:sub>
                      </m:sSub>
                      <m:sSub>
                        <m:sSubPr>
                          <m:ctrlPr>
                            <a:rPr lang="en-US" sz="1800" i="1">
                              <a:solidFill>
                                <a:prstClr val="black"/>
                              </a:solidFill>
                              <a:latin typeface="Cambria Math" charset="0"/>
                            </a:rPr>
                          </m:ctrlPr>
                        </m:sSubPr>
                        <m:e>
                          <m:r>
                            <a:rPr lang="en-US" sz="1800" i="1">
                              <a:solidFill>
                                <a:prstClr val="black"/>
                              </a:solidFill>
                              <a:latin typeface="Cambria Math"/>
                            </a:rPr>
                            <m:t>𝑈</m:t>
                          </m:r>
                        </m:e>
                        <m:sub>
                          <m:r>
                            <a:rPr lang="en-US" sz="1800" i="1">
                              <a:solidFill>
                                <a:prstClr val="black"/>
                              </a:solidFill>
                              <a:latin typeface="Cambria Math"/>
                            </a:rPr>
                            <m:t>1</m:t>
                          </m:r>
                        </m:sub>
                      </m:sSub>
                      <m:r>
                        <a:rPr lang="en-US" sz="1800" i="1">
                          <a:solidFill>
                            <a:prstClr val="black"/>
                          </a:solidFill>
                          <a:latin typeface="Cambria Math"/>
                        </a:rPr>
                        <m:t>+</m:t>
                      </m:r>
                      <m:sSub>
                        <m:sSubPr>
                          <m:ctrlPr>
                            <a:rPr lang="en-US" sz="1800" i="1">
                              <a:solidFill>
                                <a:prstClr val="black"/>
                              </a:solidFill>
                              <a:latin typeface="Cambria Math" charset="0"/>
                            </a:rPr>
                          </m:ctrlPr>
                        </m:sSubPr>
                        <m:e>
                          <m:r>
                            <a:rPr lang="en-US" sz="1800" i="1">
                              <a:solidFill>
                                <a:prstClr val="black"/>
                              </a:solidFill>
                              <a:latin typeface="Cambria Math"/>
                            </a:rPr>
                            <m:t>𝑃</m:t>
                          </m:r>
                        </m:e>
                        <m:sub>
                          <m:r>
                            <a:rPr lang="en-US" sz="1800" i="1">
                              <a:solidFill>
                                <a:prstClr val="black"/>
                              </a:solidFill>
                              <a:latin typeface="Cambria Math"/>
                            </a:rPr>
                            <m:t>2</m:t>
                          </m:r>
                        </m:sub>
                      </m:sSub>
                      <m:sSub>
                        <m:sSubPr>
                          <m:ctrlPr>
                            <a:rPr lang="en-US" sz="1800" i="1">
                              <a:solidFill>
                                <a:prstClr val="black"/>
                              </a:solidFill>
                              <a:latin typeface="Cambria Math" charset="0"/>
                            </a:rPr>
                          </m:ctrlPr>
                        </m:sSubPr>
                        <m:e>
                          <m:r>
                            <a:rPr lang="en-US" sz="1800" i="1">
                              <a:solidFill>
                                <a:prstClr val="black"/>
                              </a:solidFill>
                              <a:latin typeface="Cambria Math"/>
                            </a:rPr>
                            <m:t>𝑈</m:t>
                          </m:r>
                        </m:e>
                        <m:sub>
                          <m:r>
                            <a:rPr lang="en-US" sz="1800" i="1">
                              <a:solidFill>
                                <a:prstClr val="black"/>
                              </a:solidFill>
                              <a:latin typeface="Cambria Math"/>
                            </a:rPr>
                            <m:t>2</m:t>
                          </m:r>
                        </m:sub>
                      </m:sSub>
                      <m:r>
                        <a:rPr lang="en-US" sz="1800" i="1">
                          <a:solidFill>
                            <a:prstClr val="black"/>
                          </a:solidFill>
                          <a:latin typeface="Cambria Math"/>
                        </a:rPr>
                        <m:t>+</m:t>
                      </m:r>
                      <m:sSub>
                        <m:sSubPr>
                          <m:ctrlPr>
                            <a:rPr lang="en-US" sz="1800" i="1">
                              <a:solidFill>
                                <a:prstClr val="black"/>
                              </a:solidFill>
                              <a:latin typeface="Cambria Math" charset="0"/>
                            </a:rPr>
                          </m:ctrlPr>
                        </m:sSubPr>
                        <m:e>
                          <m:r>
                            <a:rPr lang="en-US" sz="1800" i="1">
                              <a:solidFill>
                                <a:prstClr val="black"/>
                              </a:solidFill>
                              <a:latin typeface="Cambria Math"/>
                            </a:rPr>
                            <m:t>𝑃</m:t>
                          </m:r>
                        </m:e>
                        <m:sub>
                          <m:r>
                            <a:rPr lang="en-US" sz="1800" i="1">
                              <a:solidFill>
                                <a:prstClr val="black"/>
                              </a:solidFill>
                              <a:latin typeface="Cambria Math"/>
                            </a:rPr>
                            <m:t>1</m:t>
                          </m:r>
                        </m:sub>
                      </m:sSub>
                      <m:sSub>
                        <m:sSubPr>
                          <m:ctrlPr>
                            <a:rPr lang="en-US" sz="1800" i="1">
                              <a:solidFill>
                                <a:prstClr val="black"/>
                              </a:solidFill>
                              <a:latin typeface="Cambria Math" charset="0"/>
                            </a:rPr>
                          </m:ctrlPr>
                        </m:sSubPr>
                        <m:e>
                          <m:r>
                            <a:rPr lang="en-US" sz="1800" i="1">
                              <a:solidFill>
                                <a:prstClr val="black"/>
                              </a:solidFill>
                              <a:latin typeface="Cambria Math"/>
                            </a:rPr>
                            <m:t>𝑈</m:t>
                          </m:r>
                        </m:e>
                        <m:sub>
                          <m:r>
                            <a:rPr lang="en-US" sz="1800" i="1">
                              <a:solidFill>
                                <a:prstClr val="black"/>
                              </a:solidFill>
                              <a:latin typeface="Cambria Math"/>
                            </a:rPr>
                            <m:t>3</m:t>
                          </m:r>
                        </m:sub>
                      </m:sSub>
                    </m:oMath>
                  </m:oMathPara>
                </a14:m>
                <a:endParaRPr lang="en-US" sz="1800" dirty="0">
                  <a:solidFill>
                    <a:prstClr val="black"/>
                  </a:solidFill>
                  <a:latin typeface="Calibri"/>
                </a:endParaRPr>
              </a:p>
              <a:p>
                <a:pPr eaLnBrk="1" fontAlgn="auto" hangingPunct="1">
                  <a:spcBef>
                    <a:spcPts val="0"/>
                  </a:spcBef>
                  <a:spcAft>
                    <a:spcPts val="0"/>
                  </a:spcAft>
                </a:pPr>
                <a:r>
                  <a:rPr lang="en-US" sz="1800" dirty="0">
                    <a:solidFill>
                      <a:prstClr val="black"/>
                    </a:solidFill>
                    <a:latin typeface="Calibri"/>
                  </a:rPr>
                  <a:t>...</a:t>
                </a:r>
              </a:p>
              <a:p>
                <a:pPr eaLnBrk="1" fontAlgn="auto" hangingPunct="1">
                  <a:spcBef>
                    <a:spcPts val="0"/>
                  </a:spcBef>
                  <a:spcAft>
                    <a:spcPts val="0"/>
                  </a:spcAft>
                </a:pPr>
                <a14:m>
                  <m:oMathPara xmlns:m="http://schemas.openxmlformats.org/officeDocument/2006/math">
                    <m:oMathParaPr>
                      <m:jc m:val="left"/>
                    </m:oMathParaPr>
                    <m:oMath xmlns:m="http://schemas.openxmlformats.org/officeDocument/2006/math">
                      <m:sSub>
                        <m:sSubPr>
                          <m:ctrlPr>
                            <a:rPr lang="en-US" sz="1800" i="1">
                              <a:solidFill>
                                <a:prstClr val="black"/>
                              </a:solidFill>
                              <a:latin typeface="Cambria Math" charset="0"/>
                            </a:rPr>
                          </m:ctrlPr>
                        </m:sSubPr>
                        <m:e>
                          <m:r>
                            <a:rPr lang="en-US" sz="1800" i="1">
                              <a:solidFill>
                                <a:prstClr val="black"/>
                              </a:solidFill>
                              <a:latin typeface="Cambria Math"/>
                            </a:rPr>
                            <m:t>𝑄</m:t>
                          </m:r>
                        </m:e>
                        <m:sub>
                          <m:r>
                            <a:rPr lang="en-US" sz="1800" i="1">
                              <a:solidFill>
                                <a:prstClr val="black"/>
                              </a:solidFill>
                              <a:latin typeface="Cambria Math"/>
                            </a:rPr>
                            <m:t>𝑀</m:t>
                          </m:r>
                        </m:sub>
                      </m:sSub>
                      <m:r>
                        <a:rPr lang="en-US" sz="1800" i="1">
                          <a:solidFill>
                            <a:prstClr val="black"/>
                          </a:solidFill>
                          <a:latin typeface="Cambria Math"/>
                        </a:rPr>
                        <m:t>=</m:t>
                      </m:r>
                      <m:sSub>
                        <m:sSubPr>
                          <m:ctrlPr>
                            <a:rPr lang="en-US" sz="1800" i="1">
                              <a:solidFill>
                                <a:prstClr val="black"/>
                              </a:solidFill>
                              <a:latin typeface="Cambria Math" charset="0"/>
                            </a:rPr>
                          </m:ctrlPr>
                        </m:sSubPr>
                        <m:e>
                          <m:r>
                            <a:rPr lang="en-US" sz="1800" i="1">
                              <a:solidFill>
                                <a:prstClr val="black"/>
                              </a:solidFill>
                              <a:latin typeface="Cambria Math"/>
                            </a:rPr>
                            <m:t>𝑃</m:t>
                          </m:r>
                        </m:e>
                        <m:sub>
                          <m:r>
                            <a:rPr lang="en-US" sz="1800" i="1">
                              <a:solidFill>
                                <a:prstClr val="black"/>
                              </a:solidFill>
                              <a:latin typeface="Cambria Math"/>
                            </a:rPr>
                            <m:t>𝑀</m:t>
                          </m:r>
                        </m:sub>
                      </m:sSub>
                      <m:sSub>
                        <m:sSubPr>
                          <m:ctrlPr>
                            <a:rPr lang="en-US" sz="1800" i="1">
                              <a:solidFill>
                                <a:prstClr val="black"/>
                              </a:solidFill>
                              <a:latin typeface="Cambria Math" charset="0"/>
                            </a:rPr>
                          </m:ctrlPr>
                        </m:sSubPr>
                        <m:e>
                          <m:r>
                            <a:rPr lang="en-US" sz="1800" i="1">
                              <a:solidFill>
                                <a:prstClr val="black"/>
                              </a:solidFill>
                              <a:latin typeface="Cambria Math"/>
                            </a:rPr>
                            <m:t>𝑈</m:t>
                          </m:r>
                        </m:e>
                        <m:sub>
                          <m:r>
                            <a:rPr lang="en-US" sz="1800" i="1">
                              <a:solidFill>
                                <a:prstClr val="black"/>
                              </a:solidFill>
                              <a:latin typeface="Cambria Math"/>
                            </a:rPr>
                            <m:t>1</m:t>
                          </m:r>
                        </m:sub>
                      </m:sSub>
                      <m:r>
                        <a:rPr lang="en-US" sz="1800" i="1">
                          <a:solidFill>
                            <a:prstClr val="black"/>
                          </a:solidFill>
                          <a:latin typeface="Cambria Math"/>
                        </a:rPr>
                        <m:t>+</m:t>
                      </m:r>
                      <m:sSub>
                        <m:sSubPr>
                          <m:ctrlPr>
                            <a:rPr lang="en-US" sz="1800" i="1">
                              <a:solidFill>
                                <a:prstClr val="black"/>
                              </a:solidFill>
                              <a:latin typeface="Cambria Math" charset="0"/>
                            </a:rPr>
                          </m:ctrlPr>
                        </m:sSubPr>
                        <m:e>
                          <m:r>
                            <a:rPr lang="en-US" sz="1800" i="1">
                              <a:solidFill>
                                <a:prstClr val="black"/>
                              </a:solidFill>
                              <a:latin typeface="Cambria Math"/>
                            </a:rPr>
                            <m:t>𝑃</m:t>
                          </m:r>
                        </m:e>
                        <m:sub>
                          <m:r>
                            <a:rPr lang="en-US" sz="1800" i="1">
                              <a:solidFill>
                                <a:prstClr val="black"/>
                              </a:solidFill>
                              <a:latin typeface="Cambria Math"/>
                            </a:rPr>
                            <m:t>𝑀</m:t>
                          </m:r>
                          <m:r>
                            <a:rPr lang="en-US" sz="1800" i="1">
                              <a:solidFill>
                                <a:prstClr val="black"/>
                              </a:solidFill>
                              <a:latin typeface="Cambria Math"/>
                            </a:rPr>
                            <m:t>−1</m:t>
                          </m:r>
                        </m:sub>
                      </m:sSub>
                      <m:sSub>
                        <m:sSubPr>
                          <m:ctrlPr>
                            <a:rPr lang="en-US" sz="1800" i="1">
                              <a:solidFill>
                                <a:prstClr val="black"/>
                              </a:solidFill>
                              <a:latin typeface="Cambria Math" charset="0"/>
                            </a:rPr>
                          </m:ctrlPr>
                        </m:sSubPr>
                        <m:e>
                          <m:r>
                            <a:rPr lang="en-US" sz="1800" i="1">
                              <a:solidFill>
                                <a:prstClr val="black"/>
                              </a:solidFill>
                              <a:latin typeface="Cambria Math"/>
                            </a:rPr>
                            <m:t>𝑈</m:t>
                          </m:r>
                        </m:e>
                        <m:sub>
                          <m:r>
                            <a:rPr lang="en-US" sz="1800" i="1">
                              <a:solidFill>
                                <a:prstClr val="black"/>
                              </a:solidFill>
                              <a:latin typeface="Cambria Math"/>
                            </a:rPr>
                            <m:t>2</m:t>
                          </m:r>
                        </m:sub>
                      </m:sSub>
                      <m:r>
                        <a:rPr lang="en-US" sz="1800" i="1">
                          <a:solidFill>
                            <a:prstClr val="black"/>
                          </a:solidFill>
                          <a:latin typeface="Cambria Math"/>
                        </a:rPr>
                        <m:t>+…+</m:t>
                      </m:r>
                      <m:sSub>
                        <m:sSubPr>
                          <m:ctrlPr>
                            <a:rPr lang="en-US" sz="1800" i="1">
                              <a:solidFill>
                                <a:prstClr val="black"/>
                              </a:solidFill>
                              <a:latin typeface="Cambria Math" charset="0"/>
                            </a:rPr>
                          </m:ctrlPr>
                        </m:sSubPr>
                        <m:e>
                          <m:r>
                            <a:rPr lang="en-US" sz="1800" i="1">
                              <a:solidFill>
                                <a:prstClr val="black"/>
                              </a:solidFill>
                              <a:latin typeface="Cambria Math"/>
                            </a:rPr>
                            <m:t>𝑃</m:t>
                          </m:r>
                        </m:e>
                        <m:sub>
                          <m:r>
                            <a:rPr lang="en-US" sz="1800" i="1">
                              <a:solidFill>
                                <a:prstClr val="black"/>
                              </a:solidFill>
                              <a:latin typeface="Cambria Math"/>
                            </a:rPr>
                            <m:t>1</m:t>
                          </m:r>
                        </m:sub>
                      </m:sSub>
                      <m:sSub>
                        <m:sSubPr>
                          <m:ctrlPr>
                            <a:rPr lang="en-US" sz="1800" i="1">
                              <a:solidFill>
                                <a:prstClr val="black"/>
                              </a:solidFill>
                              <a:latin typeface="Cambria Math" charset="0"/>
                            </a:rPr>
                          </m:ctrlPr>
                        </m:sSubPr>
                        <m:e>
                          <m:r>
                            <a:rPr lang="en-US" sz="1800" i="1">
                              <a:solidFill>
                                <a:prstClr val="black"/>
                              </a:solidFill>
                              <a:latin typeface="Cambria Math"/>
                            </a:rPr>
                            <m:t>𝑈</m:t>
                          </m:r>
                        </m:e>
                        <m:sub>
                          <m:r>
                            <a:rPr lang="en-US" sz="1800" i="1">
                              <a:solidFill>
                                <a:prstClr val="black"/>
                              </a:solidFill>
                              <a:latin typeface="Cambria Math"/>
                            </a:rPr>
                            <m:t>𝑀</m:t>
                          </m:r>
                        </m:sub>
                      </m:sSub>
                    </m:oMath>
                  </m:oMathPara>
                </a14:m>
                <a:endParaRPr lang="en-US" sz="1800" dirty="0">
                  <a:solidFill>
                    <a:prstClr val="black"/>
                  </a:solidFill>
                  <a:latin typeface="Calibri"/>
                </a:endParaRPr>
              </a:p>
              <a:p>
                <a:pPr eaLnBrk="1" fontAlgn="auto" hangingPunct="1">
                  <a:spcBef>
                    <a:spcPts val="0"/>
                  </a:spcBef>
                  <a:spcAft>
                    <a:spcPts val="0"/>
                  </a:spcAft>
                </a:pPr>
                <a14:m>
                  <m:oMathPara xmlns:m="http://schemas.openxmlformats.org/officeDocument/2006/math">
                    <m:oMathParaPr>
                      <m:jc m:val="left"/>
                    </m:oMathParaPr>
                    <m:oMath xmlns:m="http://schemas.openxmlformats.org/officeDocument/2006/math">
                      <m:sSub>
                        <m:sSubPr>
                          <m:ctrlPr>
                            <a:rPr lang="en-US" sz="1800" i="1">
                              <a:solidFill>
                                <a:prstClr val="black"/>
                              </a:solidFill>
                              <a:latin typeface="Cambria Math" charset="0"/>
                            </a:rPr>
                          </m:ctrlPr>
                        </m:sSubPr>
                        <m:e>
                          <m:r>
                            <a:rPr lang="en-US" sz="1800" i="1">
                              <a:solidFill>
                                <a:prstClr val="black"/>
                              </a:solidFill>
                              <a:latin typeface="Cambria Math"/>
                            </a:rPr>
                            <m:t>𝑄</m:t>
                          </m:r>
                        </m:e>
                        <m:sub>
                          <m:r>
                            <a:rPr lang="en-US" sz="1800" i="1">
                              <a:solidFill>
                                <a:prstClr val="black"/>
                              </a:solidFill>
                              <a:latin typeface="Cambria Math"/>
                            </a:rPr>
                            <m:t>𝑀</m:t>
                          </m:r>
                          <m:r>
                            <a:rPr lang="en-US" sz="1800" i="1">
                              <a:solidFill>
                                <a:prstClr val="black"/>
                              </a:solidFill>
                              <a:latin typeface="Cambria Math"/>
                            </a:rPr>
                            <m:t>+1</m:t>
                          </m:r>
                        </m:sub>
                      </m:sSub>
                      <m:r>
                        <a:rPr lang="en-US" sz="1800" i="1">
                          <a:solidFill>
                            <a:prstClr val="black"/>
                          </a:solidFill>
                          <a:latin typeface="Cambria Math"/>
                        </a:rPr>
                        <m:t>=0+</m:t>
                      </m:r>
                      <m:sSub>
                        <m:sSubPr>
                          <m:ctrlPr>
                            <a:rPr lang="en-US" sz="1800" i="1">
                              <a:solidFill>
                                <a:prstClr val="black"/>
                              </a:solidFill>
                              <a:latin typeface="Cambria Math" charset="0"/>
                            </a:rPr>
                          </m:ctrlPr>
                        </m:sSubPr>
                        <m:e>
                          <m:r>
                            <a:rPr lang="en-US" sz="1800" i="1">
                              <a:solidFill>
                                <a:prstClr val="black"/>
                              </a:solidFill>
                              <a:latin typeface="Cambria Math"/>
                            </a:rPr>
                            <m:t>𝑃</m:t>
                          </m:r>
                        </m:e>
                        <m:sub>
                          <m:r>
                            <a:rPr lang="en-US" sz="1800" i="1">
                              <a:solidFill>
                                <a:prstClr val="black"/>
                              </a:solidFill>
                              <a:latin typeface="Cambria Math"/>
                            </a:rPr>
                            <m:t>𝑀</m:t>
                          </m:r>
                        </m:sub>
                      </m:sSub>
                      <m:sSub>
                        <m:sSubPr>
                          <m:ctrlPr>
                            <a:rPr lang="en-US" sz="1800" i="1">
                              <a:solidFill>
                                <a:prstClr val="black"/>
                              </a:solidFill>
                              <a:latin typeface="Cambria Math" charset="0"/>
                            </a:rPr>
                          </m:ctrlPr>
                        </m:sSubPr>
                        <m:e>
                          <m:r>
                            <a:rPr lang="en-US" sz="1800" i="1">
                              <a:solidFill>
                                <a:prstClr val="black"/>
                              </a:solidFill>
                              <a:latin typeface="Cambria Math"/>
                            </a:rPr>
                            <m:t>𝑈</m:t>
                          </m:r>
                        </m:e>
                        <m:sub>
                          <m:r>
                            <a:rPr lang="en-US" sz="1800" i="1">
                              <a:solidFill>
                                <a:prstClr val="black"/>
                              </a:solidFill>
                              <a:latin typeface="Cambria Math"/>
                            </a:rPr>
                            <m:t>2</m:t>
                          </m:r>
                        </m:sub>
                      </m:sSub>
                      <m:r>
                        <a:rPr lang="en-US" sz="1800" i="1">
                          <a:solidFill>
                            <a:prstClr val="black"/>
                          </a:solidFill>
                          <a:latin typeface="Cambria Math"/>
                        </a:rPr>
                        <m:t>+</m:t>
                      </m:r>
                      <m:sSub>
                        <m:sSubPr>
                          <m:ctrlPr>
                            <a:rPr lang="en-US" sz="1800" i="1">
                              <a:solidFill>
                                <a:prstClr val="black"/>
                              </a:solidFill>
                              <a:latin typeface="Cambria Math" charset="0"/>
                            </a:rPr>
                          </m:ctrlPr>
                        </m:sSubPr>
                        <m:e>
                          <m:r>
                            <a:rPr lang="en-US" sz="1800" i="1">
                              <a:solidFill>
                                <a:prstClr val="black"/>
                              </a:solidFill>
                              <a:latin typeface="Cambria Math"/>
                            </a:rPr>
                            <m:t>𝑃</m:t>
                          </m:r>
                        </m:e>
                        <m:sub>
                          <m:r>
                            <a:rPr lang="en-US" sz="1800" i="1">
                              <a:solidFill>
                                <a:prstClr val="black"/>
                              </a:solidFill>
                              <a:latin typeface="Cambria Math"/>
                            </a:rPr>
                            <m:t>𝑀</m:t>
                          </m:r>
                          <m:r>
                            <a:rPr lang="en-US" sz="1800" i="1">
                              <a:solidFill>
                                <a:prstClr val="black"/>
                              </a:solidFill>
                              <a:latin typeface="Cambria Math"/>
                            </a:rPr>
                            <m:t>−1</m:t>
                          </m:r>
                        </m:sub>
                      </m:sSub>
                      <m:sSub>
                        <m:sSubPr>
                          <m:ctrlPr>
                            <a:rPr lang="en-US" sz="1800" i="1">
                              <a:solidFill>
                                <a:prstClr val="black"/>
                              </a:solidFill>
                              <a:latin typeface="Cambria Math" charset="0"/>
                            </a:rPr>
                          </m:ctrlPr>
                        </m:sSubPr>
                        <m:e>
                          <m:r>
                            <a:rPr lang="en-US" sz="1800" i="1">
                              <a:solidFill>
                                <a:prstClr val="black"/>
                              </a:solidFill>
                              <a:latin typeface="Cambria Math"/>
                            </a:rPr>
                            <m:t>𝑈</m:t>
                          </m:r>
                        </m:e>
                        <m:sub>
                          <m:r>
                            <a:rPr lang="en-US" sz="1800" i="1">
                              <a:solidFill>
                                <a:prstClr val="black"/>
                              </a:solidFill>
                              <a:latin typeface="Cambria Math"/>
                            </a:rPr>
                            <m:t>3</m:t>
                          </m:r>
                        </m:sub>
                      </m:sSub>
                      <m:r>
                        <a:rPr lang="en-US" sz="1800" i="1">
                          <a:solidFill>
                            <a:prstClr val="black"/>
                          </a:solidFill>
                          <a:latin typeface="Cambria Math"/>
                        </a:rPr>
                        <m:t>+…+</m:t>
                      </m:r>
                      <m:sSub>
                        <m:sSubPr>
                          <m:ctrlPr>
                            <a:rPr lang="en-US" sz="1800" i="1">
                              <a:solidFill>
                                <a:prstClr val="black"/>
                              </a:solidFill>
                              <a:latin typeface="Cambria Math" charset="0"/>
                            </a:rPr>
                          </m:ctrlPr>
                        </m:sSubPr>
                        <m:e>
                          <m:r>
                            <a:rPr lang="en-US" sz="1800" i="1">
                              <a:solidFill>
                                <a:prstClr val="black"/>
                              </a:solidFill>
                              <a:latin typeface="Cambria Math"/>
                            </a:rPr>
                            <m:t>𝑃</m:t>
                          </m:r>
                        </m:e>
                        <m:sub>
                          <m:r>
                            <a:rPr lang="en-US" sz="1800" i="1">
                              <a:solidFill>
                                <a:prstClr val="black"/>
                              </a:solidFill>
                              <a:latin typeface="Cambria Math"/>
                            </a:rPr>
                            <m:t>1</m:t>
                          </m:r>
                        </m:sub>
                      </m:sSub>
                      <m:sSub>
                        <m:sSubPr>
                          <m:ctrlPr>
                            <a:rPr lang="en-US" sz="1800" i="1">
                              <a:solidFill>
                                <a:prstClr val="black"/>
                              </a:solidFill>
                              <a:latin typeface="Cambria Math" charset="0"/>
                            </a:rPr>
                          </m:ctrlPr>
                        </m:sSubPr>
                        <m:e>
                          <m:r>
                            <a:rPr lang="en-US" sz="1800" i="1">
                              <a:solidFill>
                                <a:prstClr val="black"/>
                              </a:solidFill>
                              <a:latin typeface="Cambria Math"/>
                            </a:rPr>
                            <m:t>𝑈</m:t>
                          </m:r>
                        </m:e>
                        <m:sub>
                          <m:r>
                            <a:rPr lang="en-US" sz="1800" i="1">
                              <a:solidFill>
                                <a:prstClr val="black"/>
                              </a:solidFill>
                              <a:latin typeface="Cambria Math"/>
                            </a:rPr>
                            <m:t>𝑀</m:t>
                          </m:r>
                          <m:r>
                            <a:rPr lang="en-US" sz="1800" i="1">
                              <a:solidFill>
                                <a:prstClr val="black"/>
                              </a:solidFill>
                              <a:latin typeface="Cambria Math"/>
                            </a:rPr>
                            <m:t>+1</m:t>
                          </m:r>
                        </m:sub>
                      </m:sSub>
                    </m:oMath>
                  </m:oMathPara>
                </a14:m>
                <a:endParaRPr lang="en-US" sz="1800" dirty="0" smtClean="0">
                  <a:solidFill>
                    <a:prstClr val="black"/>
                  </a:solidFill>
                  <a:latin typeface="Calibri"/>
                </a:endParaRPr>
              </a:p>
              <a:p>
                <a:pPr eaLnBrk="1" fontAlgn="auto" hangingPunct="1">
                  <a:spcBef>
                    <a:spcPts val="0"/>
                  </a:spcBef>
                  <a:spcAft>
                    <a:spcPts val="0"/>
                  </a:spcAft>
                </a:pPr>
                <a:r>
                  <a:rPr lang="en-US" sz="1800" dirty="0" smtClean="0">
                    <a:solidFill>
                      <a:prstClr val="black"/>
                    </a:solidFill>
                    <a:latin typeface="Calibri"/>
                  </a:rPr>
                  <a:t>...</a:t>
                </a:r>
              </a:p>
              <a:p>
                <a:pPr eaLnBrk="1" fontAlgn="auto" hangingPunct="1">
                  <a:spcBef>
                    <a:spcPts val="0"/>
                  </a:spcBef>
                  <a:spcAft>
                    <a:spcPts val="0"/>
                  </a:spcAft>
                </a:pPr>
                <a14:m>
                  <m:oMathPara xmlns:m="http://schemas.openxmlformats.org/officeDocument/2006/math">
                    <m:oMathParaPr>
                      <m:jc m:val="left"/>
                    </m:oMathParaPr>
                    <m:oMath xmlns:m="http://schemas.openxmlformats.org/officeDocument/2006/math">
                      <m:sSub>
                        <m:sSubPr>
                          <m:ctrlPr>
                            <a:rPr lang="en-US" sz="1800" i="1">
                              <a:solidFill>
                                <a:prstClr val="black"/>
                              </a:solidFill>
                              <a:latin typeface="Cambria Math" charset="0"/>
                            </a:rPr>
                          </m:ctrlPr>
                        </m:sSubPr>
                        <m:e>
                          <m:r>
                            <a:rPr lang="en-US" sz="1800" i="1">
                              <a:solidFill>
                                <a:prstClr val="black"/>
                              </a:solidFill>
                              <a:latin typeface="Cambria Math"/>
                            </a:rPr>
                            <m:t>𝑄</m:t>
                          </m:r>
                        </m:e>
                        <m:sub>
                          <m:r>
                            <a:rPr lang="en-US" sz="1800" i="1" smtClean="0">
                              <a:solidFill>
                                <a:prstClr val="black"/>
                              </a:solidFill>
                              <a:latin typeface="Cambria Math"/>
                            </a:rPr>
                            <m:t>𝑁</m:t>
                          </m:r>
                        </m:sub>
                      </m:sSub>
                      <m:r>
                        <a:rPr lang="en-US" sz="1800" i="1">
                          <a:solidFill>
                            <a:prstClr val="black"/>
                          </a:solidFill>
                          <a:latin typeface="Cambria Math"/>
                        </a:rPr>
                        <m:t>=0+</m:t>
                      </m:r>
                      <m:r>
                        <a:rPr lang="en-US" sz="1800" i="1" smtClean="0">
                          <a:solidFill>
                            <a:prstClr val="black"/>
                          </a:solidFill>
                          <a:latin typeface="Cambria Math"/>
                        </a:rPr>
                        <m:t>0</m:t>
                      </m:r>
                      <m:r>
                        <a:rPr lang="en-US" sz="1800" i="1">
                          <a:solidFill>
                            <a:prstClr val="black"/>
                          </a:solidFill>
                          <a:latin typeface="Cambria Math"/>
                        </a:rPr>
                        <m:t>+…</m:t>
                      </m:r>
                      <m:r>
                        <a:rPr lang="en-US" sz="1800" i="1" smtClean="0">
                          <a:solidFill>
                            <a:prstClr val="black"/>
                          </a:solidFill>
                          <a:latin typeface="Cambria Math"/>
                        </a:rPr>
                        <m:t>                                 </m:t>
                      </m:r>
                      <m:r>
                        <a:rPr lang="en-US" sz="1800" i="1">
                          <a:solidFill>
                            <a:prstClr val="black"/>
                          </a:solidFill>
                          <a:latin typeface="Cambria Math"/>
                        </a:rPr>
                        <m:t>+</m:t>
                      </m:r>
                      <m:sSub>
                        <m:sSubPr>
                          <m:ctrlPr>
                            <a:rPr lang="en-US" sz="1800" i="1">
                              <a:solidFill>
                                <a:prstClr val="black"/>
                              </a:solidFill>
                              <a:latin typeface="Cambria Math" charset="0"/>
                            </a:rPr>
                          </m:ctrlPr>
                        </m:sSubPr>
                        <m:e>
                          <m:r>
                            <a:rPr lang="en-US" sz="1800" i="1">
                              <a:solidFill>
                                <a:prstClr val="black"/>
                              </a:solidFill>
                              <a:latin typeface="Cambria Math"/>
                            </a:rPr>
                            <m:t>𝑃</m:t>
                          </m:r>
                        </m:e>
                        <m:sub>
                          <m:r>
                            <a:rPr lang="en-US" sz="1800" i="1" smtClean="0">
                              <a:solidFill>
                                <a:prstClr val="black"/>
                              </a:solidFill>
                              <a:latin typeface="Cambria Math"/>
                            </a:rPr>
                            <m:t>𝑀</m:t>
                          </m:r>
                        </m:sub>
                      </m:sSub>
                      <m:sSub>
                        <m:sSubPr>
                          <m:ctrlPr>
                            <a:rPr lang="en-US" sz="1800" i="1">
                              <a:solidFill>
                                <a:prstClr val="black"/>
                              </a:solidFill>
                              <a:latin typeface="Cambria Math" charset="0"/>
                            </a:rPr>
                          </m:ctrlPr>
                        </m:sSubPr>
                        <m:e>
                          <m:r>
                            <a:rPr lang="en-US" sz="1800" i="1">
                              <a:solidFill>
                                <a:prstClr val="black"/>
                              </a:solidFill>
                              <a:latin typeface="Cambria Math"/>
                            </a:rPr>
                            <m:t>𝑈</m:t>
                          </m:r>
                        </m:e>
                        <m:sub>
                          <m:r>
                            <a:rPr lang="en-US" sz="1800" i="1" smtClean="0">
                              <a:solidFill>
                                <a:prstClr val="black"/>
                              </a:solidFill>
                              <a:latin typeface="Cambria Math"/>
                            </a:rPr>
                            <m:t>𝑁</m:t>
                          </m:r>
                          <m:r>
                            <a:rPr lang="en-US" sz="1800" i="1" smtClean="0">
                              <a:solidFill>
                                <a:prstClr val="black"/>
                              </a:solidFill>
                              <a:latin typeface="Cambria Math"/>
                            </a:rPr>
                            <m:t>−</m:t>
                          </m:r>
                          <m:r>
                            <a:rPr lang="en-US" sz="1800" i="1">
                              <a:solidFill>
                                <a:prstClr val="black"/>
                              </a:solidFill>
                              <a:latin typeface="Cambria Math"/>
                            </a:rPr>
                            <m:t>𝑀</m:t>
                          </m:r>
                          <m:r>
                            <a:rPr lang="en-US" sz="1800" i="1">
                              <a:solidFill>
                                <a:prstClr val="black"/>
                              </a:solidFill>
                              <a:latin typeface="Cambria Math"/>
                            </a:rPr>
                            <m:t>+1</m:t>
                          </m:r>
                        </m:sub>
                      </m:sSub>
                    </m:oMath>
                  </m:oMathPara>
                </a14:m>
                <a:endParaRPr lang="en-US" sz="1800" dirty="0">
                  <a:solidFill>
                    <a:prstClr val="black"/>
                  </a:solidFill>
                  <a:latin typeface="Calibri"/>
                </a:endParaRPr>
              </a:p>
            </p:txBody>
          </p:sp>
        </mc:Choice>
        <mc:Fallback xmlns="">
          <p:sp>
            <p:nvSpPr>
              <p:cNvPr id="4" name="Rectangle 3"/>
              <p:cNvSpPr>
                <a:spLocks noRot="1" noChangeAspect="1" noMove="1" noResize="1" noEditPoints="1" noAdjustHandles="1" noChangeArrowheads="1" noChangeShapeType="1" noTextEdit="1"/>
              </p:cNvSpPr>
              <p:nvPr/>
            </p:nvSpPr>
            <p:spPr>
              <a:xfrm>
                <a:off x="3971925" y="1063495"/>
                <a:ext cx="4781551" cy="2421753"/>
              </a:xfrm>
              <a:prstGeom prst="rect">
                <a:avLst/>
              </a:prstGeom>
              <a:blipFill rotWithShape="0">
                <a:blip r:embed="rId5"/>
                <a:stretch>
                  <a:fillRect l="-11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971925" y="3501280"/>
                <a:ext cx="4572000" cy="411266"/>
              </a:xfrm>
              <a:prstGeom prst="rect">
                <a:avLst/>
              </a:prstGeom>
            </p:spPr>
            <p:txBody>
              <a:bodyPr>
                <a:spAutoFit/>
              </a:bodyPr>
              <a:lstStyle/>
              <a:p>
                <a:pPr eaLnBrk="1" fontAlgn="auto" hangingPunct="1">
                  <a:spcBef>
                    <a:spcPts val="0"/>
                  </a:spcBef>
                  <a:spcAft>
                    <a:spcPts val="0"/>
                  </a:spcAft>
                </a:pPr>
                <a14:m>
                  <m:oMath xmlns:m="http://schemas.openxmlformats.org/officeDocument/2006/math">
                    <m:sSub>
                      <m:sSubPr>
                        <m:ctrlPr>
                          <a:rPr lang="en-US" sz="1800" i="1">
                            <a:solidFill>
                              <a:prstClr val="black"/>
                            </a:solidFill>
                            <a:latin typeface="Cambria Math" charset="0"/>
                          </a:rPr>
                        </m:ctrlPr>
                      </m:sSubPr>
                      <m:e>
                        <m:r>
                          <a:rPr lang="en-US" sz="1800" i="1">
                            <a:solidFill>
                              <a:prstClr val="black"/>
                            </a:solidFill>
                            <a:latin typeface="Cambria Math"/>
                          </a:rPr>
                          <m:t>𝑄</m:t>
                        </m:r>
                      </m:e>
                      <m:sub>
                        <m:r>
                          <a:rPr lang="en-US" sz="1800" i="1">
                            <a:solidFill>
                              <a:prstClr val="black"/>
                            </a:solidFill>
                            <a:latin typeface="Cambria Math"/>
                          </a:rPr>
                          <m:t>𝑛</m:t>
                        </m:r>
                      </m:sub>
                    </m:sSub>
                    <m:r>
                      <a:rPr lang="en-US" sz="1800" i="1">
                        <a:solidFill>
                          <a:prstClr val="black"/>
                        </a:solidFill>
                        <a:latin typeface="Cambria Math"/>
                      </a:rPr>
                      <m:t>=</m:t>
                    </m:r>
                    <m:nary>
                      <m:naryPr>
                        <m:chr m:val="∑"/>
                        <m:limLoc m:val="undOvr"/>
                        <m:ctrlPr>
                          <a:rPr lang="en-US" sz="1800" i="1">
                            <a:solidFill>
                              <a:prstClr val="black"/>
                            </a:solidFill>
                            <a:latin typeface="Cambria Math" charset="0"/>
                          </a:rPr>
                        </m:ctrlPr>
                      </m:naryPr>
                      <m:sub>
                        <m:r>
                          <a:rPr lang="en-US" sz="1800" i="1">
                            <a:solidFill>
                              <a:prstClr val="black"/>
                            </a:solidFill>
                            <a:latin typeface="Cambria Math"/>
                          </a:rPr>
                          <m:t>𝑚</m:t>
                        </m:r>
                        <m:r>
                          <a:rPr lang="en-US" sz="1800" i="1">
                            <a:solidFill>
                              <a:prstClr val="black"/>
                            </a:solidFill>
                            <a:latin typeface="Cambria Math"/>
                          </a:rPr>
                          <m:t>=1</m:t>
                        </m:r>
                      </m:sub>
                      <m:sup>
                        <m:r>
                          <a:rPr lang="en-US" sz="1800" i="1">
                            <a:solidFill>
                              <a:prstClr val="black"/>
                            </a:solidFill>
                            <a:latin typeface="Cambria Math"/>
                          </a:rPr>
                          <m:t>𝑀</m:t>
                        </m:r>
                      </m:sup>
                      <m:e>
                        <m:sSub>
                          <m:sSubPr>
                            <m:ctrlPr>
                              <a:rPr lang="en-US" sz="1800" i="1">
                                <a:solidFill>
                                  <a:prstClr val="black"/>
                                </a:solidFill>
                                <a:latin typeface="Cambria Math" charset="0"/>
                              </a:rPr>
                            </m:ctrlPr>
                          </m:sSubPr>
                          <m:e>
                            <m:r>
                              <a:rPr lang="en-US" sz="1800" i="1">
                                <a:solidFill>
                                  <a:prstClr val="black"/>
                                </a:solidFill>
                                <a:latin typeface="Cambria Math"/>
                              </a:rPr>
                              <m:t>𝑃</m:t>
                            </m:r>
                          </m:e>
                          <m:sub>
                            <m:r>
                              <a:rPr lang="en-US" sz="1800" i="1">
                                <a:solidFill>
                                  <a:prstClr val="black"/>
                                </a:solidFill>
                                <a:latin typeface="Cambria Math"/>
                              </a:rPr>
                              <m:t>𝑚</m:t>
                            </m:r>
                          </m:sub>
                        </m:sSub>
                        <m:sSub>
                          <m:sSubPr>
                            <m:ctrlPr>
                              <a:rPr lang="en-US" sz="1800" i="1">
                                <a:solidFill>
                                  <a:prstClr val="black"/>
                                </a:solidFill>
                                <a:latin typeface="Cambria Math" charset="0"/>
                              </a:rPr>
                            </m:ctrlPr>
                          </m:sSubPr>
                          <m:e>
                            <m:r>
                              <a:rPr lang="en-US" sz="1800" i="1">
                                <a:solidFill>
                                  <a:prstClr val="black"/>
                                </a:solidFill>
                                <a:latin typeface="Cambria Math"/>
                              </a:rPr>
                              <m:t>𝑈</m:t>
                            </m:r>
                          </m:e>
                          <m:sub>
                            <m:r>
                              <a:rPr lang="en-US" sz="1800" i="1">
                                <a:solidFill>
                                  <a:prstClr val="black"/>
                                </a:solidFill>
                                <a:latin typeface="Cambria Math"/>
                              </a:rPr>
                              <m:t>𝑛</m:t>
                            </m:r>
                            <m:r>
                              <a:rPr lang="en-US" sz="1800" i="1">
                                <a:solidFill>
                                  <a:prstClr val="black"/>
                                </a:solidFill>
                                <a:latin typeface="Cambria Math"/>
                              </a:rPr>
                              <m:t>−</m:t>
                            </m:r>
                            <m:r>
                              <a:rPr lang="en-US" sz="1800" i="1">
                                <a:solidFill>
                                  <a:prstClr val="black"/>
                                </a:solidFill>
                                <a:latin typeface="Cambria Math"/>
                              </a:rPr>
                              <m:t>𝑚</m:t>
                            </m:r>
                            <m:r>
                              <a:rPr lang="en-US" sz="1800" i="1">
                                <a:solidFill>
                                  <a:prstClr val="black"/>
                                </a:solidFill>
                                <a:latin typeface="Cambria Math"/>
                              </a:rPr>
                              <m:t>+1</m:t>
                            </m:r>
                          </m:sub>
                        </m:sSub>
                      </m:e>
                    </m:nary>
                  </m:oMath>
                </a14:m>
                <a:r>
                  <a:rPr lang="en-US" sz="1800" dirty="0">
                    <a:solidFill>
                      <a:prstClr val="black"/>
                    </a:solidFill>
                    <a:latin typeface="Arial" pitchFamily="34" charset="0"/>
                    <a:cs typeface="Arial" pitchFamily="34" charset="0"/>
                  </a:rPr>
                  <a:t>  for   n=1 ... N</a:t>
                </a:r>
              </a:p>
            </p:txBody>
          </p:sp>
        </mc:Choice>
        <mc:Fallback xmlns="">
          <p:sp>
            <p:nvSpPr>
              <p:cNvPr id="5" name="Rectangle 4"/>
              <p:cNvSpPr>
                <a:spLocks noRot="1" noChangeAspect="1" noMove="1" noResize="1" noEditPoints="1" noAdjustHandles="1" noChangeArrowheads="1" noChangeShapeType="1" noTextEdit="1"/>
              </p:cNvSpPr>
              <p:nvPr/>
            </p:nvSpPr>
            <p:spPr>
              <a:xfrm>
                <a:off x="3971925" y="3501280"/>
                <a:ext cx="4572000" cy="411266"/>
              </a:xfrm>
              <a:prstGeom prst="rect">
                <a:avLst/>
              </a:prstGeom>
              <a:blipFill rotWithShape="0">
                <a:blip r:embed="rId6"/>
                <a:stretch>
                  <a:fillRect l="-267" t="-104412" b="-157353"/>
                </a:stretch>
              </a:blipFill>
            </p:spPr>
            <p:txBody>
              <a:bodyPr/>
              <a:lstStyle/>
              <a:p>
                <a:r>
                  <a:rPr lang="en-US">
                    <a:noFill/>
                  </a:rPr>
                  <a:t> </a:t>
                </a:r>
              </a:p>
            </p:txBody>
          </p:sp>
        </mc:Fallback>
      </mc:AlternateContent>
      <p:sp>
        <p:nvSpPr>
          <p:cNvPr id="7" name="TextBox 6"/>
          <p:cNvSpPr txBox="1"/>
          <p:nvPr/>
        </p:nvSpPr>
        <p:spPr>
          <a:xfrm>
            <a:off x="-31630" y="6488668"/>
            <a:ext cx="5309017" cy="338554"/>
          </a:xfrm>
          <a:prstGeom prst="rect">
            <a:avLst/>
          </a:prstGeom>
          <a:noFill/>
        </p:spPr>
        <p:txBody>
          <a:bodyPr wrap="none" rtlCol="0">
            <a:spAutoFit/>
          </a:bodyPr>
          <a:lstStyle/>
          <a:p>
            <a:pPr eaLnBrk="1" fontAlgn="auto" hangingPunct="1">
              <a:spcBef>
                <a:spcPts val="0"/>
              </a:spcBef>
              <a:spcAft>
                <a:spcPts val="0"/>
              </a:spcAft>
            </a:pPr>
            <a:r>
              <a:rPr lang="en-US" sz="1600" dirty="0" smtClean="0">
                <a:solidFill>
                  <a:srgbClr val="FFFFFF">
                    <a:lumMod val="50000"/>
                  </a:srgbClr>
                </a:solidFill>
                <a:latin typeface="Arial" pitchFamily="34" charset="0"/>
              </a:rPr>
              <a:t>From Mays, 2011, Ground and Surface Water Hydrology</a:t>
            </a:r>
            <a:endParaRPr lang="en-US" sz="1600" dirty="0">
              <a:solidFill>
                <a:srgbClr val="FFFFFF">
                  <a:lumMod val="50000"/>
                </a:srgbClr>
              </a:solidFill>
              <a:latin typeface="Arial" pitchFamily="34" charset="0"/>
            </a:endParaRPr>
          </a:p>
        </p:txBody>
      </p:sp>
      <mc:AlternateContent xmlns:mc="http://schemas.openxmlformats.org/markup-compatibility/2006" xmlns:a14="http://schemas.microsoft.com/office/drawing/2010/main">
        <mc:Choice Requires="a14">
          <p:sp>
            <p:nvSpPr>
              <p:cNvPr id="45" name="Rectangle 44"/>
              <p:cNvSpPr/>
              <p:nvPr/>
            </p:nvSpPr>
            <p:spPr>
              <a:xfrm>
                <a:off x="6018885" y="4012381"/>
                <a:ext cx="2067297" cy="338554"/>
              </a:xfrm>
              <a:prstGeom prst="rect">
                <a:avLst/>
              </a:prstGeom>
            </p:spPr>
            <p:txBody>
              <a:bodyPr wrap="none">
                <a:spAutoFit/>
              </a:bodyPr>
              <a:lstStyle/>
              <a:p>
                <a:pPr eaLnBrk="1" fontAlgn="auto" hangingPunct="1">
                  <a:spcBef>
                    <a:spcPts val="0"/>
                  </a:spcBef>
                  <a:spcAft>
                    <a:spcPts val="0"/>
                  </a:spcAft>
                </a:pPr>
                <a14:m>
                  <m:oMathPara xmlns:m="http://schemas.openxmlformats.org/officeDocument/2006/math">
                    <m:oMathParaPr>
                      <m:jc m:val="centerGroup"/>
                    </m:oMathParaPr>
                    <m:oMath xmlns:m="http://schemas.openxmlformats.org/officeDocument/2006/math">
                      <m:r>
                        <a:rPr lang="en-US" sz="1600" i="1" smtClean="0">
                          <a:solidFill>
                            <a:prstClr val="black"/>
                          </a:solidFill>
                          <a:latin typeface="Cambria Math"/>
                        </a:rPr>
                        <m:t>𝑀</m:t>
                      </m:r>
                      <m:r>
                        <a:rPr lang="en-US" sz="1600" i="1" smtClean="0">
                          <a:solidFill>
                            <a:prstClr val="black"/>
                          </a:solidFill>
                          <a:latin typeface="Cambria Math"/>
                        </a:rPr>
                        <m:t>=3 </m:t>
                      </m:r>
                      <m:r>
                        <a:rPr lang="en-US" sz="1600" i="1" smtClean="0">
                          <a:solidFill>
                            <a:prstClr val="black"/>
                          </a:solidFill>
                          <a:latin typeface="Cambria Math"/>
                        </a:rPr>
                        <m:t>𝑝𝑟𝑒𝑐𝑖𝑝</m:t>
                      </m:r>
                      <m:r>
                        <a:rPr lang="en-US" sz="1600" i="1" smtClean="0">
                          <a:solidFill>
                            <a:prstClr val="black"/>
                          </a:solidFill>
                          <a:latin typeface="Cambria Math"/>
                        </a:rPr>
                        <m:t> </m:t>
                      </m:r>
                      <m:r>
                        <a:rPr lang="en-US" sz="1600" i="1" smtClean="0">
                          <a:solidFill>
                            <a:prstClr val="black"/>
                          </a:solidFill>
                          <a:latin typeface="Cambria Math"/>
                        </a:rPr>
                        <m:t>𝑖𝑛𝑝𝑢𝑡𝑠</m:t>
                      </m:r>
                    </m:oMath>
                  </m:oMathPara>
                </a14:m>
                <a:endParaRPr lang="en-US" sz="1600" dirty="0">
                  <a:solidFill>
                    <a:prstClr val="black"/>
                  </a:solidFill>
                  <a:latin typeface="Calibri"/>
                </a:endParaRPr>
              </a:p>
            </p:txBody>
          </p:sp>
        </mc:Choice>
        <mc:Fallback xmlns="">
          <p:sp>
            <p:nvSpPr>
              <p:cNvPr id="45" name="Rectangle 44"/>
              <p:cNvSpPr>
                <a:spLocks noRot="1" noChangeAspect="1" noMove="1" noResize="1" noEditPoints="1" noAdjustHandles="1" noChangeArrowheads="1" noChangeShapeType="1" noTextEdit="1"/>
              </p:cNvSpPr>
              <p:nvPr/>
            </p:nvSpPr>
            <p:spPr>
              <a:xfrm>
                <a:off x="6018885" y="4012381"/>
                <a:ext cx="2067297" cy="338554"/>
              </a:xfrm>
              <a:prstGeom prst="rect">
                <a:avLst/>
              </a:prstGeom>
              <a:blipFill>
                <a:blip r:embed="rId7"/>
                <a:stretch>
                  <a:fillRect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a:xfrm>
                <a:off x="5814698" y="4275501"/>
                <a:ext cx="2877098" cy="584775"/>
              </a:xfrm>
              <a:prstGeom prst="rect">
                <a:avLst/>
              </a:prstGeom>
            </p:spPr>
            <p:txBody>
              <a:bodyPr wrap="square">
                <a:spAutoFit/>
              </a:bodyPr>
              <a:lstStyle/>
              <a:p>
                <a:pPr eaLnBrk="1" fontAlgn="auto" hangingPunct="1">
                  <a:spcBef>
                    <a:spcPts val="0"/>
                  </a:spcBef>
                  <a:spcAft>
                    <a:spcPts val="0"/>
                  </a:spcAft>
                </a:pPr>
                <a14:m>
                  <m:oMathPara xmlns:m="http://schemas.openxmlformats.org/officeDocument/2006/math">
                    <m:oMathParaPr>
                      <m:jc m:val="centerGroup"/>
                    </m:oMathParaPr>
                    <m:oMath xmlns:m="http://schemas.openxmlformats.org/officeDocument/2006/math">
                      <m:r>
                        <a:rPr lang="en-US" sz="1600" i="1" smtClean="0">
                          <a:solidFill>
                            <a:prstClr val="black"/>
                          </a:solidFill>
                          <a:latin typeface="Cambria Math"/>
                        </a:rPr>
                        <m:t>𝐿</m:t>
                      </m:r>
                      <m:r>
                        <a:rPr lang="en-US" sz="1600" i="1" smtClean="0">
                          <a:solidFill>
                            <a:prstClr val="black"/>
                          </a:solidFill>
                          <a:latin typeface="Cambria Math"/>
                        </a:rPr>
                        <m:t>=6 </m:t>
                      </m:r>
                      <m:r>
                        <a:rPr lang="en-US" sz="1600" i="1" smtClean="0">
                          <a:solidFill>
                            <a:prstClr val="black"/>
                          </a:solidFill>
                          <a:latin typeface="Cambria Math"/>
                        </a:rPr>
                        <m:t>𝑢𝑛𝑖𝑡</m:t>
                      </m:r>
                      <m:r>
                        <a:rPr lang="en-US" sz="1600" i="1" smtClean="0">
                          <a:solidFill>
                            <a:prstClr val="black"/>
                          </a:solidFill>
                          <a:latin typeface="Cambria Math"/>
                        </a:rPr>
                        <m:t> </m:t>
                      </m:r>
                      <m:r>
                        <a:rPr lang="en-US" sz="1600" i="1" smtClean="0">
                          <a:solidFill>
                            <a:prstClr val="black"/>
                          </a:solidFill>
                          <a:latin typeface="Cambria Math"/>
                        </a:rPr>
                        <m:t>h𝑦𝑑𝑟𝑜𝑔𝑟𝑎𝑝h</m:t>
                      </m:r>
                      <m:r>
                        <a:rPr lang="en-US" sz="1600" i="1" smtClean="0">
                          <a:solidFill>
                            <a:prstClr val="black"/>
                          </a:solidFill>
                          <a:latin typeface="Cambria Math"/>
                        </a:rPr>
                        <m:t> </m:t>
                      </m:r>
                    </m:oMath>
                  </m:oMathPara>
                </a14:m>
                <a:endParaRPr lang="en-US" sz="1600" i="1" dirty="0" smtClean="0">
                  <a:solidFill>
                    <a:prstClr val="black"/>
                  </a:solidFill>
                  <a:latin typeface="Cambria Math"/>
                </a:endParaRPr>
              </a:p>
              <a:p>
                <a:pPr eaLnBrk="1" fontAlgn="auto" hangingPunct="1">
                  <a:spcBef>
                    <a:spcPts val="0"/>
                  </a:spcBef>
                  <a:spcAft>
                    <a:spcPts val="0"/>
                  </a:spcAft>
                </a:pPr>
                <a14:m>
                  <m:oMathPara xmlns:m="http://schemas.openxmlformats.org/officeDocument/2006/math">
                    <m:oMathParaPr>
                      <m:jc m:val="centerGroup"/>
                    </m:oMathParaPr>
                    <m:oMath xmlns:m="http://schemas.openxmlformats.org/officeDocument/2006/math">
                      <m:r>
                        <a:rPr lang="en-US" sz="1600" i="1" smtClean="0">
                          <a:solidFill>
                            <a:prstClr val="black"/>
                          </a:solidFill>
                          <a:latin typeface="Cambria Math"/>
                        </a:rPr>
                        <m:t>𝑜𝑟𝑑𝑖𝑛𝑎𝑡𝑒𝑠</m:t>
                      </m:r>
                    </m:oMath>
                  </m:oMathPara>
                </a14:m>
                <a:endParaRPr lang="en-US" sz="1600" dirty="0">
                  <a:solidFill>
                    <a:prstClr val="black"/>
                  </a:solidFill>
                  <a:latin typeface="Calibri"/>
                </a:endParaRPr>
              </a:p>
            </p:txBody>
          </p:sp>
        </mc:Choice>
        <mc:Fallback xmlns="">
          <p:sp>
            <p:nvSpPr>
              <p:cNvPr id="46" name="Rectangle 45"/>
              <p:cNvSpPr>
                <a:spLocks noRot="1" noChangeAspect="1" noMove="1" noResize="1" noEditPoints="1" noAdjustHandles="1" noChangeArrowheads="1" noChangeShapeType="1" noTextEdit="1"/>
              </p:cNvSpPr>
              <p:nvPr/>
            </p:nvSpPr>
            <p:spPr>
              <a:xfrm>
                <a:off x="5814698" y="4275501"/>
                <a:ext cx="2877098" cy="58477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6579328" y="5286064"/>
                <a:ext cx="2373603" cy="861774"/>
              </a:xfrm>
              <a:prstGeom prst="rect">
                <a:avLst/>
              </a:prstGeom>
            </p:spPr>
            <p:txBody>
              <a:bodyPr wrap="square">
                <a:spAutoFit/>
              </a:bodyPr>
              <a:lstStyle/>
              <a:p>
                <a:pPr eaLnBrk="1" fontAlgn="auto" hangingPunct="1">
                  <a:spcBef>
                    <a:spcPts val="0"/>
                  </a:spcBef>
                  <a:spcAft>
                    <a:spcPts val="0"/>
                  </a:spcAft>
                </a:pPr>
                <a14:m>
                  <m:oMathPara xmlns:m="http://schemas.openxmlformats.org/officeDocument/2006/math">
                    <m:oMathParaPr>
                      <m:jc m:val="centerGroup"/>
                    </m:oMathParaPr>
                    <m:oMath xmlns:m="http://schemas.openxmlformats.org/officeDocument/2006/math">
                      <m:r>
                        <a:rPr lang="en-US" sz="1600" i="1" smtClean="0">
                          <a:solidFill>
                            <a:prstClr val="black"/>
                          </a:solidFill>
                          <a:latin typeface="Cambria Math"/>
                        </a:rPr>
                        <m:t>𝑁</m:t>
                      </m:r>
                      <m:r>
                        <a:rPr lang="en-US" sz="1600" i="1" smtClean="0">
                          <a:solidFill>
                            <a:prstClr val="black"/>
                          </a:solidFill>
                          <a:latin typeface="Cambria Math"/>
                        </a:rPr>
                        <m:t>=8 </m:t>
                      </m:r>
                      <m:r>
                        <a:rPr lang="en-US" sz="1600" i="1" smtClean="0">
                          <a:solidFill>
                            <a:prstClr val="black"/>
                          </a:solidFill>
                          <a:latin typeface="Cambria Math"/>
                        </a:rPr>
                        <m:t>𝑑𝑖𝑟𝑒𝑐𝑡</m:t>
                      </m:r>
                      <m:r>
                        <a:rPr lang="en-US" sz="1600" i="1" smtClean="0">
                          <a:solidFill>
                            <a:prstClr val="black"/>
                          </a:solidFill>
                          <a:latin typeface="Cambria Math"/>
                        </a:rPr>
                        <m:t> </m:t>
                      </m:r>
                      <m:r>
                        <a:rPr lang="en-US" sz="1600" i="1" smtClean="0">
                          <a:solidFill>
                            <a:prstClr val="black"/>
                          </a:solidFill>
                          <a:latin typeface="Cambria Math"/>
                        </a:rPr>
                        <m:t>𝑟𝑢𝑛𝑜𝑓𝑓</m:t>
                      </m:r>
                      <m:r>
                        <a:rPr lang="en-US" sz="1600" i="1" smtClean="0">
                          <a:solidFill>
                            <a:prstClr val="black"/>
                          </a:solidFill>
                          <a:latin typeface="Cambria Math"/>
                        </a:rPr>
                        <m:t> </m:t>
                      </m:r>
                    </m:oMath>
                  </m:oMathPara>
                </a14:m>
                <a:endParaRPr lang="en-US" sz="1600" i="1" dirty="0" smtClean="0">
                  <a:solidFill>
                    <a:prstClr val="black"/>
                  </a:solidFill>
                  <a:latin typeface="Cambria Math"/>
                </a:endParaRPr>
              </a:p>
              <a:p>
                <a:pPr eaLnBrk="1" fontAlgn="auto" hangingPunct="1">
                  <a:spcBef>
                    <a:spcPts val="0"/>
                  </a:spcBef>
                  <a:spcAft>
                    <a:spcPts val="0"/>
                  </a:spcAft>
                </a:pPr>
                <a14:m>
                  <m:oMathPara xmlns:m="http://schemas.openxmlformats.org/officeDocument/2006/math">
                    <m:oMathParaPr>
                      <m:jc m:val="centerGroup"/>
                    </m:oMathParaPr>
                    <m:oMath xmlns:m="http://schemas.openxmlformats.org/officeDocument/2006/math">
                      <m:r>
                        <a:rPr lang="en-US" sz="1600" i="1" smtClean="0">
                          <a:solidFill>
                            <a:prstClr val="black"/>
                          </a:solidFill>
                          <a:latin typeface="Cambria Math"/>
                        </a:rPr>
                        <m:t>h𝑦𝑑𝑟𝑜𝑔𝑟𝑎𝑝h</m:t>
                      </m:r>
                    </m:oMath>
                  </m:oMathPara>
                </a14:m>
                <a:endParaRPr lang="en-US" sz="1600" i="1" dirty="0" smtClean="0">
                  <a:solidFill>
                    <a:prstClr val="black"/>
                  </a:solidFill>
                  <a:latin typeface="Cambria Math"/>
                </a:endParaRPr>
              </a:p>
              <a:p>
                <a:pPr eaLnBrk="1" fontAlgn="auto" hangingPunct="1">
                  <a:spcBef>
                    <a:spcPts val="0"/>
                  </a:spcBef>
                  <a:spcAft>
                    <a:spcPts val="0"/>
                  </a:spcAft>
                </a:pPr>
                <a14:m>
                  <m:oMathPara xmlns:m="http://schemas.openxmlformats.org/officeDocument/2006/math">
                    <m:oMathParaPr>
                      <m:jc m:val="centerGroup"/>
                    </m:oMathParaPr>
                    <m:oMath xmlns:m="http://schemas.openxmlformats.org/officeDocument/2006/math">
                      <m:r>
                        <a:rPr lang="en-US" sz="1600" i="1" smtClean="0">
                          <a:solidFill>
                            <a:prstClr val="black"/>
                          </a:solidFill>
                          <a:latin typeface="Cambria Math"/>
                        </a:rPr>
                        <m:t>𝑜𝑟𝑑𝑖𝑛𝑎𝑡𝑒𝑠</m:t>
                      </m:r>
                    </m:oMath>
                  </m:oMathPara>
                </a14:m>
                <a:endParaRPr lang="en-US" sz="1600" dirty="0">
                  <a:solidFill>
                    <a:prstClr val="black"/>
                  </a:solidFill>
                  <a:latin typeface="Calibri"/>
                </a:endParaRPr>
              </a:p>
            </p:txBody>
          </p:sp>
        </mc:Choice>
        <mc:Fallback xmlns="">
          <p:sp>
            <p:nvSpPr>
              <p:cNvPr id="47" name="Rectangle 46"/>
              <p:cNvSpPr>
                <a:spLocks noRot="1" noChangeAspect="1" noMove="1" noResize="1" noEditPoints="1" noAdjustHandles="1" noChangeArrowheads="1" noChangeShapeType="1" noTextEdit="1"/>
              </p:cNvSpPr>
              <p:nvPr/>
            </p:nvSpPr>
            <p:spPr>
              <a:xfrm>
                <a:off x="6579328" y="5286064"/>
                <a:ext cx="2373603" cy="86177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4538323" y="5963172"/>
                <a:ext cx="1551643" cy="338554"/>
              </a:xfrm>
              <a:prstGeom prst="rect">
                <a:avLst/>
              </a:prstGeom>
            </p:spPr>
            <p:txBody>
              <a:bodyPr wrap="none">
                <a:spAutoFit/>
              </a:bodyPr>
              <a:lstStyle/>
              <a:p>
                <a:pPr eaLnBrk="1" fontAlgn="auto" hangingPunct="1">
                  <a:spcBef>
                    <a:spcPts val="0"/>
                  </a:spcBef>
                  <a:spcAft>
                    <a:spcPts val="0"/>
                  </a:spcAft>
                </a:pPr>
                <a14:m>
                  <m:oMathPara xmlns:m="http://schemas.openxmlformats.org/officeDocument/2006/math">
                    <m:oMathParaPr>
                      <m:jc m:val="centerGroup"/>
                    </m:oMathParaPr>
                    <m:oMath xmlns:m="http://schemas.openxmlformats.org/officeDocument/2006/math">
                      <m:r>
                        <a:rPr lang="en-US" sz="1600" i="1" smtClean="0">
                          <a:solidFill>
                            <a:prstClr val="black"/>
                          </a:solidFill>
                          <a:latin typeface="Cambria Math"/>
                        </a:rPr>
                        <m:t>𝑁</m:t>
                      </m:r>
                      <m:r>
                        <a:rPr lang="en-US" sz="1600" i="1" smtClean="0">
                          <a:solidFill>
                            <a:prstClr val="black"/>
                          </a:solidFill>
                          <a:latin typeface="Cambria Math"/>
                        </a:rPr>
                        <m:t>=</m:t>
                      </m:r>
                      <m:r>
                        <a:rPr lang="en-US" sz="1600" i="1" smtClean="0">
                          <a:solidFill>
                            <a:prstClr val="black"/>
                          </a:solidFill>
                          <a:latin typeface="Cambria Math"/>
                        </a:rPr>
                        <m:t>𝐿</m:t>
                      </m:r>
                      <m:r>
                        <a:rPr lang="en-US" sz="1600" i="1" smtClean="0">
                          <a:solidFill>
                            <a:prstClr val="black"/>
                          </a:solidFill>
                          <a:latin typeface="Cambria Math"/>
                        </a:rPr>
                        <m:t>+</m:t>
                      </m:r>
                      <m:r>
                        <a:rPr lang="en-US" sz="1600" i="1" smtClean="0">
                          <a:solidFill>
                            <a:prstClr val="black"/>
                          </a:solidFill>
                          <a:latin typeface="Cambria Math"/>
                        </a:rPr>
                        <m:t>𝑀</m:t>
                      </m:r>
                      <m:r>
                        <a:rPr lang="en-US" sz="1600" i="1" smtClean="0">
                          <a:solidFill>
                            <a:prstClr val="black"/>
                          </a:solidFill>
                          <a:latin typeface="Cambria Math"/>
                        </a:rPr>
                        <m:t>−1</m:t>
                      </m:r>
                    </m:oMath>
                  </m:oMathPara>
                </a14:m>
                <a:endParaRPr lang="en-US" sz="1600" dirty="0">
                  <a:solidFill>
                    <a:prstClr val="black"/>
                  </a:solidFill>
                  <a:latin typeface="Calibri"/>
                </a:endParaRPr>
              </a:p>
            </p:txBody>
          </p:sp>
        </mc:Choice>
        <mc:Fallback xmlns="">
          <p:sp>
            <p:nvSpPr>
              <p:cNvPr id="48" name="Rectangle 47"/>
              <p:cNvSpPr>
                <a:spLocks noRot="1" noChangeAspect="1" noMove="1" noResize="1" noEditPoints="1" noAdjustHandles="1" noChangeArrowheads="1" noChangeShapeType="1" noTextEdit="1"/>
              </p:cNvSpPr>
              <p:nvPr/>
            </p:nvSpPr>
            <p:spPr>
              <a:xfrm>
                <a:off x="4538323" y="5963172"/>
                <a:ext cx="1551643" cy="338554"/>
              </a:xfrm>
              <a:prstGeom prst="rect">
                <a:avLst/>
              </a:prstGeom>
              <a:blipFill rotWithShape="0">
                <a:blip r:embed="rId10"/>
                <a:stretch>
                  <a:fillRect/>
                </a:stretch>
              </a:blipFill>
            </p:spPr>
            <p:txBody>
              <a:bodyPr/>
              <a:lstStyle/>
              <a:p>
                <a:r>
                  <a:rPr lang="en-US">
                    <a:noFill/>
                  </a:rPr>
                  <a:t> </a:t>
                </a:r>
              </a:p>
            </p:txBody>
          </p:sp>
        </mc:Fallback>
      </mc:AlternateContent>
      <p:grpSp>
        <p:nvGrpSpPr>
          <p:cNvPr id="27" name="Group 26"/>
          <p:cNvGrpSpPr/>
          <p:nvPr/>
        </p:nvGrpSpPr>
        <p:grpSpPr>
          <a:xfrm>
            <a:off x="4060475" y="4197047"/>
            <a:ext cx="2610814" cy="1330295"/>
            <a:chOff x="4060475" y="4197047"/>
            <a:chExt cx="2610814" cy="1330295"/>
          </a:xfrm>
        </p:grpSpPr>
        <p:sp>
          <p:nvSpPr>
            <p:cNvPr id="9" name="Oval 8"/>
            <p:cNvSpPr/>
            <p:nvPr/>
          </p:nvSpPr>
          <p:spPr>
            <a:xfrm>
              <a:off x="4075974" y="4197047"/>
              <a:ext cx="99725" cy="99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sp>
          <p:nvSpPr>
            <p:cNvPr id="10" name="Oval 9"/>
            <p:cNvSpPr/>
            <p:nvPr/>
          </p:nvSpPr>
          <p:spPr>
            <a:xfrm>
              <a:off x="4438730" y="4197047"/>
              <a:ext cx="99725" cy="99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sp>
          <p:nvSpPr>
            <p:cNvPr id="11" name="Oval 10"/>
            <p:cNvSpPr/>
            <p:nvPr/>
          </p:nvSpPr>
          <p:spPr>
            <a:xfrm>
              <a:off x="4784723" y="4197047"/>
              <a:ext cx="99725" cy="99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grpSp>
          <p:nvGrpSpPr>
            <p:cNvPr id="18" name="Group 17"/>
            <p:cNvGrpSpPr/>
            <p:nvPr/>
          </p:nvGrpSpPr>
          <p:grpSpPr>
            <a:xfrm>
              <a:off x="4060475" y="4445739"/>
              <a:ext cx="1902253" cy="108755"/>
              <a:chOff x="4060475" y="4445739"/>
              <a:chExt cx="1902253" cy="108755"/>
            </a:xfrm>
          </p:grpSpPr>
          <p:cxnSp>
            <p:nvCxnSpPr>
              <p:cNvPr id="8" name="Straight Connector 7"/>
              <p:cNvCxnSpPr>
                <a:endCxn id="41" idx="2"/>
              </p:cNvCxnSpPr>
              <p:nvPr/>
            </p:nvCxnSpPr>
            <p:spPr>
              <a:xfrm flipV="1">
                <a:off x="4060475" y="4495635"/>
                <a:ext cx="1802529" cy="1312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075974" y="4454703"/>
                <a:ext cx="99725" cy="99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sp>
            <p:nvSpPr>
              <p:cNvPr id="13" name="Oval 12"/>
              <p:cNvSpPr/>
              <p:nvPr/>
            </p:nvSpPr>
            <p:spPr>
              <a:xfrm>
                <a:off x="4438730" y="4454703"/>
                <a:ext cx="99725" cy="99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sp>
            <p:nvSpPr>
              <p:cNvPr id="14" name="Oval 13"/>
              <p:cNvSpPr/>
              <p:nvPr/>
            </p:nvSpPr>
            <p:spPr>
              <a:xfrm>
                <a:off x="4784723" y="4454703"/>
                <a:ext cx="99725" cy="99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sp>
            <p:nvSpPr>
              <p:cNvPr id="15" name="Oval 14"/>
              <p:cNvSpPr/>
              <p:nvPr/>
            </p:nvSpPr>
            <p:spPr>
              <a:xfrm>
                <a:off x="5144572" y="4454703"/>
                <a:ext cx="99725" cy="99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sp>
            <p:nvSpPr>
              <p:cNvPr id="16" name="Oval 15"/>
              <p:cNvSpPr/>
              <p:nvPr/>
            </p:nvSpPr>
            <p:spPr>
              <a:xfrm>
                <a:off x="5507327" y="4454703"/>
                <a:ext cx="99725" cy="99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sp>
            <p:nvSpPr>
              <p:cNvPr id="41" name="Oval 40"/>
              <p:cNvSpPr/>
              <p:nvPr/>
            </p:nvSpPr>
            <p:spPr>
              <a:xfrm>
                <a:off x="5863003" y="4445739"/>
                <a:ext cx="99725" cy="99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grpSp>
        <p:grpSp>
          <p:nvGrpSpPr>
            <p:cNvPr id="49" name="Group 48"/>
            <p:cNvGrpSpPr/>
            <p:nvPr/>
          </p:nvGrpSpPr>
          <p:grpSpPr>
            <a:xfrm>
              <a:off x="4420693" y="4675328"/>
              <a:ext cx="1902253" cy="108755"/>
              <a:chOff x="4060475" y="4445739"/>
              <a:chExt cx="1902253" cy="108755"/>
            </a:xfrm>
          </p:grpSpPr>
          <p:cxnSp>
            <p:nvCxnSpPr>
              <p:cNvPr id="50" name="Straight Connector 49"/>
              <p:cNvCxnSpPr>
                <a:endCxn id="56" idx="2"/>
              </p:cNvCxnSpPr>
              <p:nvPr/>
            </p:nvCxnSpPr>
            <p:spPr>
              <a:xfrm flipV="1">
                <a:off x="4060475" y="4495635"/>
                <a:ext cx="1802529" cy="13120"/>
              </a:xfrm>
              <a:prstGeom prst="line">
                <a:avLst/>
              </a:prstGeom>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4075974" y="4454703"/>
                <a:ext cx="99725" cy="99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sp>
            <p:nvSpPr>
              <p:cNvPr id="52" name="Oval 51"/>
              <p:cNvSpPr/>
              <p:nvPr/>
            </p:nvSpPr>
            <p:spPr>
              <a:xfrm>
                <a:off x="4438730" y="4454703"/>
                <a:ext cx="99725" cy="99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sp>
            <p:nvSpPr>
              <p:cNvPr id="53" name="Oval 52"/>
              <p:cNvSpPr/>
              <p:nvPr/>
            </p:nvSpPr>
            <p:spPr>
              <a:xfrm>
                <a:off x="4784723" y="4454703"/>
                <a:ext cx="99725" cy="99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sp>
            <p:nvSpPr>
              <p:cNvPr id="54" name="Oval 53"/>
              <p:cNvSpPr/>
              <p:nvPr/>
            </p:nvSpPr>
            <p:spPr>
              <a:xfrm>
                <a:off x="5144572" y="4454703"/>
                <a:ext cx="99725" cy="99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sp>
            <p:nvSpPr>
              <p:cNvPr id="55" name="Oval 54"/>
              <p:cNvSpPr/>
              <p:nvPr/>
            </p:nvSpPr>
            <p:spPr>
              <a:xfrm>
                <a:off x="5507327" y="4454703"/>
                <a:ext cx="99725" cy="99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sp>
            <p:nvSpPr>
              <p:cNvPr id="56" name="Oval 55"/>
              <p:cNvSpPr/>
              <p:nvPr/>
            </p:nvSpPr>
            <p:spPr>
              <a:xfrm>
                <a:off x="5863003" y="4445739"/>
                <a:ext cx="99725" cy="99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grpSp>
        <p:grpSp>
          <p:nvGrpSpPr>
            <p:cNvPr id="57" name="Group 56"/>
            <p:cNvGrpSpPr/>
            <p:nvPr/>
          </p:nvGrpSpPr>
          <p:grpSpPr>
            <a:xfrm>
              <a:off x="4769036" y="4904919"/>
              <a:ext cx="1902253" cy="108755"/>
              <a:chOff x="4060475" y="4445739"/>
              <a:chExt cx="1902253" cy="108755"/>
            </a:xfrm>
          </p:grpSpPr>
          <p:cxnSp>
            <p:nvCxnSpPr>
              <p:cNvPr id="58" name="Straight Connector 57"/>
              <p:cNvCxnSpPr>
                <a:endCxn id="64" idx="2"/>
              </p:cNvCxnSpPr>
              <p:nvPr/>
            </p:nvCxnSpPr>
            <p:spPr>
              <a:xfrm flipV="1">
                <a:off x="4060475" y="4495635"/>
                <a:ext cx="1802529" cy="13120"/>
              </a:xfrm>
              <a:prstGeom prst="line">
                <a:avLst/>
              </a:prstGeom>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075974" y="4454703"/>
                <a:ext cx="99725" cy="99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sp>
            <p:nvSpPr>
              <p:cNvPr id="60" name="Oval 59"/>
              <p:cNvSpPr/>
              <p:nvPr/>
            </p:nvSpPr>
            <p:spPr>
              <a:xfrm>
                <a:off x="4438730" y="4454703"/>
                <a:ext cx="99725" cy="99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sp>
            <p:nvSpPr>
              <p:cNvPr id="61" name="Oval 60"/>
              <p:cNvSpPr/>
              <p:nvPr/>
            </p:nvSpPr>
            <p:spPr>
              <a:xfrm>
                <a:off x="4784723" y="4454703"/>
                <a:ext cx="99725" cy="99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sp>
            <p:nvSpPr>
              <p:cNvPr id="62" name="Oval 61"/>
              <p:cNvSpPr/>
              <p:nvPr/>
            </p:nvSpPr>
            <p:spPr>
              <a:xfrm>
                <a:off x="5144572" y="4454703"/>
                <a:ext cx="99725" cy="99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sp>
            <p:nvSpPr>
              <p:cNvPr id="63" name="Oval 62"/>
              <p:cNvSpPr/>
              <p:nvPr/>
            </p:nvSpPr>
            <p:spPr>
              <a:xfrm>
                <a:off x="5507327" y="4454703"/>
                <a:ext cx="99725" cy="99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sp>
            <p:nvSpPr>
              <p:cNvPr id="64" name="Oval 63"/>
              <p:cNvSpPr/>
              <p:nvPr/>
            </p:nvSpPr>
            <p:spPr>
              <a:xfrm>
                <a:off x="5863003" y="4445739"/>
                <a:ext cx="99725" cy="99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grpSp>
        <p:grpSp>
          <p:nvGrpSpPr>
            <p:cNvPr id="20" name="Group 19"/>
            <p:cNvGrpSpPr/>
            <p:nvPr/>
          </p:nvGrpSpPr>
          <p:grpSpPr>
            <a:xfrm>
              <a:off x="4075974" y="5427427"/>
              <a:ext cx="2595315" cy="99915"/>
              <a:chOff x="4075974" y="5427427"/>
              <a:chExt cx="2595315" cy="99915"/>
            </a:xfrm>
          </p:grpSpPr>
          <p:cxnSp>
            <p:nvCxnSpPr>
              <p:cNvPr id="66" name="Straight Connector 65"/>
              <p:cNvCxnSpPr>
                <a:stCxn id="42" idx="6"/>
                <a:endCxn id="72" idx="2"/>
              </p:cNvCxnSpPr>
              <p:nvPr/>
            </p:nvCxnSpPr>
            <p:spPr>
              <a:xfrm flipV="1">
                <a:off x="4175699" y="5477323"/>
                <a:ext cx="2395865" cy="124"/>
              </a:xfrm>
              <a:prstGeom prst="line">
                <a:avLst/>
              </a:prstGeom>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784723" y="5427551"/>
                <a:ext cx="99725" cy="99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sp>
            <p:nvSpPr>
              <p:cNvPr id="37" name="Oval 36"/>
              <p:cNvSpPr/>
              <p:nvPr/>
            </p:nvSpPr>
            <p:spPr>
              <a:xfrm>
                <a:off x="5144572" y="5427551"/>
                <a:ext cx="99725" cy="99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sp>
            <p:nvSpPr>
              <p:cNvPr id="38" name="Oval 37"/>
              <p:cNvSpPr/>
              <p:nvPr/>
            </p:nvSpPr>
            <p:spPr>
              <a:xfrm>
                <a:off x="5507327" y="5427551"/>
                <a:ext cx="99725" cy="99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sp>
            <p:nvSpPr>
              <p:cNvPr id="39" name="Oval 38"/>
              <p:cNvSpPr/>
              <p:nvPr/>
            </p:nvSpPr>
            <p:spPr>
              <a:xfrm>
                <a:off x="5861353" y="5427551"/>
                <a:ext cx="99725" cy="99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sp>
            <p:nvSpPr>
              <p:cNvPr id="40" name="Oval 39"/>
              <p:cNvSpPr/>
              <p:nvPr/>
            </p:nvSpPr>
            <p:spPr>
              <a:xfrm>
                <a:off x="6224110" y="5427551"/>
                <a:ext cx="99725" cy="99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sp>
            <p:nvSpPr>
              <p:cNvPr id="42" name="Oval 41"/>
              <p:cNvSpPr/>
              <p:nvPr/>
            </p:nvSpPr>
            <p:spPr>
              <a:xfrm>
                <a:off x="4075974" y="5427551"/>
                <a:ext cx="99725" cy="99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sp>
            <p:nvSpPr>
              <p:cNvPr id="43" name="Oval 42"/>
              <p:cNvSpPr/>
              <p:nvPr/>
            </p:nvSpPr>
            <p:spPr>
              <a:xfrm>
                <a:off x="4438730" y="5427551"/>
                <a:ext cx="99725" cy="99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sp>
            <p:nvSpPr>
              <p:cNvPr id="72" name="Oval 71"/>
              <p:cNvSpPr/>
              <p:nvPr/>
            </p:nvSpPr>
            <p:spPr>
              <a:xfrm>
                <a:off x="6571564" y="5427427"/>
                <a:ext cx="99725" cy="997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grpSp>
      </p:grpSp>
    </p:spTree>
    <p:extLst>
      <p:ext uri="{BB962C8B-B14F-4D97-AF65-F5344CB8AC3E}">
        <p14:creationId xmlns:p14="http://schemas.microsoft.com/office/powerpoint/2010/main" val="41791203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Determining the Unit Hydrograph from Direct Runoff Hydrograph Observations</a:t>
            </a:r>
            <a:endParaRPr lang="en-US" sz="3200" dirty="0"/>
          </a:p>
        </p:txBody>
      </p:sp>
      <p:graphicFrame>
        <p:nvGraphicFramePr>
          <p:cNvPr id="3" name="Object 2"/>
          <p:cNvGraphicFramePr>
            <a:graphicFrameLocks noChangeAspect="1"/>
          </p:cNvGraphicFramePr>
          <p:nvPr>
            <p:extLst/>
          </p:nvPr>
        </p:nvGraphicFramePr>
        <p:xfrm>
          <a:off x="1329456" y="3246677"/>
          <a:ext cx="6105525" cy="2676525"/>
        </p:xfrm>
        <a:graphic>
          <a:graphicData uri="http://schemas.openxmlformats.org/presentationml/2006/ole">
            <mc:AlternateContent xmlns:mc="http://schemas.openxmlformats.org/markup-compatibility/2006">
              <mc:Choice xmlns:v="urn:schemas-microsoft-com:vml" Requires="v">
                <p:oleObj spid="_x0000_s11273" name="Worksheet" r:id="rId4" imgW="6105586" imgH="2676551" progId="Excel.Sheet.12">
                  <p:embed/>
                </p:oleObj>
              </mc:Choice>
              <mc:Fallback>
                <p:oleObj name="Worksheet" r:id="rId4" imgW="6105586" imgH="2676551" progId="Excel.Sheet.12">
                  <p:embed/>
                  <p:pic>
                    <p:nvPicPr>
                      <p:cNvPr id="0" name=""/>
                      <p:cNvPicPr/>
                      <p:nvPr/>
                    </p:nvPicPr>
                    <p:blipFill>
                      <a:blip r:embed="rId5"/>
                      <a:stretch>
                        <a:fillRect/>
                      </a:stretch>
                    </p:blipFill>
                    <p:spPr>
                      <a:xfrm>
                        <a:off x="1329456" y="3246677"/>
                        <a:ext cx="6105525" cy="2676525"/>
                      </a:xfrm>
                      <a:prstGeom prst="rect">
                        <a:avLst/>
                      </a:prstGeom>
                      <a:noFill/>
                      <a:ln>
                        <a:solidFill>
                          <a:schemeClr val="tx1"/>
                        </a:solidFill>
                      </a:ln>
                    </p:spPr>
                  </p:pic>
                </p:oleObj>
              </mc:Fallback>
            </mc:AlternateContent>
          </a:graphicData>
        </a:graphic>
      </p:graphicFrame>
      <p:sp>
        <p:nvSpPr>
          <p:cNvPr id="4" name="Title 1"/>
          <p:cNvSpPr txBox="1">
            <a:spLocks/>
          </p:cNvSpPr>
          <p:nvPr/>
        </p:nvSpPr>
        <p:spPr>
          <a:xfrm>
            <a:off x="1472241" y="1431986"/>
            <a:ext cx="6231147" cy="163901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2000" dirty="0" smtClean="0">
                <a:solidFill>
                  <a:prstClr val="black"/>
                </a:solidFill>
              </a:rPr>
              <a:t>M =4 </a:t>
            </a:r>
            <a:r>
              <a:rPr lang="en-US" sz="2000" dirty="0" err="1" smtClean="0">
                <a:solidFill>
                  <a:prstClr val="black"/>
                </a:solidFill>
              </a:rPr>
              <a:t>precip</a:t>
            </a:r>
            <a:r>
              <a:rPr lang="en-US" sz="2000" dirty="0" smtClean="0">
                <a:solidFill>
                  <a:prstClr val="black"/>
                </a:solidFill>
              </a:rPr>
              <a:t> values</a:t>
            </a:r>
          </a:p>
          <a:p>
            <a:pPr algn="l" fontAlgn="auto">
              <a:spcAft>
                <a:spcPts val="0"/>
              </a:spcAft>
            </a:pPr>
            <a:r>
              <a:rPr lang="en-US" sz="2000" dirty="0" smtClean="0">
                <a:solidFill>
                  <a:prstClr val="black"/>
                </a:solidFill>
              </a:rPr>
              <a:t>N=9 Direct Runoff Hydrograph Ordinates</a:t>
            </a:r>
          </a:p>
          <a:p>
            <a:pPr algn="l" fontAlgn="auto">
              <a:spcAft>
                <a:spcPts val="0"/>
              </a:spcAft>
            </a:pPr>
            <a:r>
              <a:rPr lang="en-US" sz="2000" dirty="0" smtClean="0">
                <a:solidFill>
                  <a:prstClr val="black"/>
                </a:solidFill>
              </a:rPr>
              <a:t>L=N=M+1=6 Unit Hydrograph ordinates</a:t>
            </a:r>
          </a:p>
          <a:p>
            <a:pPr algn="l" fontAlgn="auto">
              <a:spcAft>
                <a:spcPts val="0"/>
              </a:spcAft>
            </a:pPr>
            <a:r>
              <a:rPr lang="en-US" sz="2000" dirty="0" smtClean="0">
                <a:solidFill>
                  <a:prstClr val="black"/>
                </a:solidFill>
              </a:rPr>
              <a:t>9 equations to solve for 6 U values</a:t>
            </a:r>
          </a:p>
          <a:p>
            <a:pPr algn="l" fontAlgn="auto">
              <a:spcAft>
                <a:spcPts val="0"/>
              </a:spcAft>
            </a:pPr>
            <a:r>
              <a:rPr lang="en-US" sz="2000" dirty="0" smtClean="0">
                <a:solidFill>
                  <a:prstClr val="black"/>
                </a:solidFill>
              </a:rPr>
              <a:t>(</a:t>
            </a:r>
            <a:r>
              <a:rPr lang="en-US" sz="2000" dirty="0" err="1" smtClean="0">
                <a:solidFill>
                  <a:prstClr val="black"/>
                </a:solidFill>
              </a:rPr>
              <a:t>Overdetermined</a:t>
            </a:r>
            <a:r>
              <a:rPr lang="en-US" sz="2000" dirty="0" smtClean="0">
                <a:solidFill>
                  <a:prstClr val="black"/>
                </a:solidFill>
              </a:rPr>
              <a:t> system – use least squares with Solver)</a:t>
            </a:r>
            <a:endParaRPr lang="en-US" sz="2000" dirty="0">
              <a:solidFill>
                <a:prstClr val="black"/>
              </a:solidFill>
            </a:endParaRPr>
          </a:p>
        </p:txBody>
      </p:sp>
      <p:sp>
        <p:nvSpPr>
          <p:cNvPr id="5" name="Rounded Rectangle 4"/>
          <p:cNvSpPr/>
          <p:nvPr/>
        </p:nvSpPr>
        <p:spPr>
          <a:xfrm>
            <a:off x="2734574" y="3804249"/>
            <a:ext cx="439947" cy="128533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sp>
        <p:nvSpPr>
          <p:cNvPr id="6" name="TextBox 5"/>
          <p:cNvSpPr txBox="1"/>
          <p:nvPr/>
        </p:nvSpPr>
        <p:spPr>
          <a:xfrm>
            <a:off x="622539" y="3968151"/>
            <a:ext cx="1699404" cy="646331"/>
          </a:xfrm>
          <a:prstGeom prst="rect">
            <a:avLst/>
          </a:prstGeom>
          <a:solidFill>
            <a:schemeClr val="bg1"/>
          </a:solidFill>
        </p:spPr>
        <p:txBody>
          <a:bodyPr wrap="square" rtlCol="0">
            <a:spAutoFit/>
          </a:bodyPr>
          <a:lstStyle/>
          <a:p>
            <a:pPr algn="ctr" eaLnBrk="1" fontAlgn="auto" hangingPunct="1">
              <a:spcBef>
                <a:spcPts val="0"/>
              </a:spcBef>
              <a:spcAft>
                <a:spcPts val="0"/>
              </a:spcAft>
            </a:pPr>
            <a:r>
              <a:rPr lang="en-US" sz="1800" dirty="0" smtClean="0">
                <a:solidFill>
                  <a:srgbClr val="FF0000"/>
                </a:solidFill>
                <a:latin typeface="Calibri"/>
              </a:rPr>
              <a:t>Any 6 initial U values</a:t>
            </a:r>
            <a:endParaRPr lang="en-US" sz="1800" dirty="0">
              <a:solidFill>
                <a:srgbClr val="FF0000"/>
              </a:solidFill>
              <a:latin typeface="Calibri"/>
            </a:endParaRPr>
          </a:p>
        </p:txBody>
      </p:sp>
      <p:cxnSp>
        <p:nvCxnSpPr>
          <p:cNvPr id="8" name="Straight Arrow Connector 7"/>
          <p:cNvCxnSpPr/>
          <p:nvPr/>
        </p:nvCxnSpPr>
        <p:spPr>
          <a:xfrm>
            <a:off x="2182483" y="4132053"/>
            <a:ext cx="552091"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6786114" y="5658928"/>
            <a:ext cx="736120" cy="34218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sp>
        <p:nvSpPr>
          <p:cNvPr id="11" name="TextBox 10"/>
          <p:cNvSpPr txBox="1"/>
          <p:nvPr/>
        </p:nvSpPr>
        <p:spPr>
          <a:xfrm>
            <a:off x="3377241" y="5437841"/>
            <a:ext cx="1699404" cy="923330"/>
          </a:xfrm>
          <a:prstGeom prst="rect">
            <a:avLst/>
          </a:prstGeom>
          <a:solidFill>
            <a:schemeClr val="bg1"/>
          </a:solidFill>
        </p:spPr>
        <p:txBody>
          <a:bodyPr wrap="square" rtlCol="0">
            <a:spAutoFit/>
          </a:bodyPr>
          <a:lstStyle/>
          <a:p>
            <a:pPr algn="ctr" eaLnBrk="1" fontAlgn="auto" hangingPunct="1">
              <a:spcBef>
                <a:spcPts val="0"/>
              </a:spcBef>
              <a:spcAft>
                <a:spcPts val="0"/>
              </a:spcAft>
            </a:pPr>
            <a:r>
              <a:rPr lang="en-US" sz="1800" dirty="0" smtClean="0">
                <a:solidFill>
                  <a:srgbClr val="FF0000"/>
                </a:solidFill>
                <a:latin typeface="Calibri"/>
              </a:rPr>
              <a:t>Minimize this by changing these</a:t>
            </a:r>
            <a:endParaRPr lang="en-US" sz="1800" dirty="0">
              <a:solidFill>
                <a:srgbClr val="FF0000"/>
              </a:solidFill>
              <a:latin typeface="Calibri"/>
            </a:endParaRPr>
          </a:p>
        </p:txBody>
      </p:sp>
      <p:cxnSp>
        <p:nvCxnSpPr>
          <p:cNvPr id="13" name="Straight Arrow Connector 12"/>
          <p:cNvCxnSpPr/>
          <p:nvPr/>
        </p:nvCxnSpPr>
        <p:spPr>
          <a:xfrm>
            <a:off x="4873925" y="5658928"/>
            <a:ext cx="1912189" cy="10351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p:nvPr/>
        </p:nvCxnSpPr>
        <p:spPr>
          <a:xfrm rot="16200000" flipV="1">
            <a:off x="2866133" y="5178006"/>
            <a:ext cx="1078300" cy="901461"/>
          </a:xfrm>
          <a:prstGeom prst="bentConnector3">
            <a:avLst>
              <a:gd name="adj1" fmla="val -400"/>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464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Which hydrograph is associated with each watershed</a:t>
            </a:r>
            <a:endParaRPr 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763" t="59095" r="66473" b="6542"/>
          <a:stretch/>
        </p:blipFill>
        <p:spPr bwMode="auto">
          <a:xfrm>
            <a:off x="839838" y="3990757"/>
            <a:ext cx="1060231" cy="15345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763" t="59095" r="66473" b="6542"/>
          <a:stretch/>
        </p:blipFill>
        <p:spPr bwMode="auto">
          <a:xfrm>
            <a:off x="839838" y="5612521"/>
            <a:ext cx="1764426" cy="9616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763" t="59095" r="66473" b="6542"/>
          <a:stretch/>
        </p:blipFill>
        <p:spPr bwMode="auto">
          <a:xfrm>
            <a:off x="861861" y="1828802"/>
            <a:ext cx="660149" cy="209155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060028" y="2490952"/>
            <a:ext cx="352982" cy="523220"/>
          </a:xfrm>
          <a:prstGeom prst="rect">
            <a:avLst/>
          </a:prstGeom>
          <a:noFill/>
        </p:spPr>
        <p:txBody>
          <a:bodyPr wrap="none" rtlCol="0">
            <a:spAutoFit/>
          </a:bodyPr>
          <a:lstStyle/>
          <a:p>
            <a:r>
              <a:rPr lang="en-US" sz="2800" dirty="0" smtClean="0">
                <a:solidFill>
                  <a:srgbClr val="000000"/>
                </a:solidFill>
                <a:latin typeface="Garamond" pitchFamily="18" charset="0"/>
              </a:rPr>
              <a:t>1</a:t>
            </a:r>
            <a:endParaRPr lang="en-US" sz="2800" dirty="0">
              <a:solidFill>
                <a:srgbClr val="000000"/>
              </a:solidFill>
              <a:latin typeface="Garamond" pitchFamily="18" charset="0"/>
            </a:endParaRPr>
          </a:p>
        </p:txBody>
      </p:sp>
      <p:sp>
        <p:nvSpPr>
          <p:cNvPr id="8" name="TextBox 7"/>
          <p:cNvSpPr txBox="1"/>
          <p:nvPr/>
        </p:nvSpPr>
        <p:spPr>
          <a:xfrm>
            <a:off x="2060028" y="4521740"/>
            <a:ext cx="352982" cy="523220"/>
          </a:xfrm>
          <a:prstGeom prst="rect">
            <a:avLst/>
          </a:prstGeom>
          <a:noFill/>
        </p:spPr>
        <p:txBody>
          <a:bodyPr wrap="none" rtlCol="0">
            <a:spAutoFit/>
          </a:bodyPr>
          <a:lstStyle/>
          <a:p>
            <a:r>
              <a:rPr lang="en-US" sz="2800" dirty="0" smtClean="0">
                <a:solidFill>
                  <a:srgbClr val="000000"/>
                </a:solidFill>
                <a:latin typeface="Garamond" pitchFamily="18" charset="0"/>
              </a:rPr>
              <a:t>2</a:t>
            </a:r>
            <a:endParaRPr lang="en-US" sz="2800" dirty="0">
              <a:solidFill>
                <a:srgbClr val="000000"/>
              </a:solidFill>
              <a:latin typeface="Garamond" pitchFamily="18" charset="0"/>
            </a:endParaRPr>
          </a:p>
        </p:txBody>
      </p:sp>
      <p:sp>
        <p:nvSpPr>
          <p:cNvPr id="9" name="TextBox 8"/>
          <p:cNvSpPr txBox="1"/>
          <p:nvPr/>
        </p:nvSpPr>
        <p:spPr>
          <a:xfrm>
            <a:off x="2708367" y="5612521"/>
            <a:ext cx="352982" cy="523220"/>
          </a:xfrm>
          <a:prstGeom prst="rect">
            <a:avLst/>
          </a:prstGeom>
          <a:noFill/>
        </p:spPr>
        <p:txBody>
          <a:bodyPr wrap="none" rtlCol="0">
            <a:spAutoFit/>
          </a:bodyPr>
          <a:lstStyle/>
          <a:p>
            <a:r>
              <a:rPr lang="en-US" sz="2800" dirty="0" smtClean="0">
                <a:solidFill>
                  <a:srgbClr val="000000"/>
                </a:solidFill>
                <a:latin typeface="Garamond" pitchFamily="18" charset="0"/>
              </a:rPr>
              <a:t>3</a:t>
            </a:r>
            <a:endParaRPr lang="en-US" sz="2800" dirty="0">
              <a:solidFill>
                <a:srgbClr val="000000"/>
              </a:solidFill>
              <a:latin typeface="Garamond" pitchFamily="18" charset="0"/>
            </a:endParaRPr>
          </a:p>
        </p:txBody>
      </p:sp>
      <p:cxnSp>
        <p:nvCxnSpPr>
          <p:cNvPr id="11" name="Straight Arrow Connector 10"/>
          <p:cNvCxnSpPr/>
          <p:nvPr/>
        </p:nvCxnSpPr>
        <p:spPr bwMode="auto">
          <a:xfrm flipV="1">
            <a:off x="3999091" y="1828803"/>
            <a:ext cx="0" cy="1334812"/>
          </a:xfrm>
          <a:prstGeom prst="straightConnector1">
            <a:avLst/>
          </a:prstGeom>
          <a:noFill/>
          <a:ln w="9525" cap="flat" cmpd="sng" algn="ctr">
            <a:solidFill>
              <a:schemeClr val="tx1"/>
            </a:solidFill>
            <a:prstDash val="solid"/>
            <a:round/>
            <a:headEnd type="none" w="med" len="med"/>
            <a:tailEnd type="arrow"/>
          </a:ln>
          <a:effectLst/>
        </p:spPr>
      </p:cxnSp>
      <p:cxnSp>
        <p:nvCxnSpPr>
          <p:cNvPr id="13" name="Straight Arrow Connector 12"/>
          <p:cNvCxnSpPr/>
          <p:nvPr/>
        </p:nvCxnSpPr>
        <p:spPr bwMode="auto">
          <a:xfrm>
            <a:off x="3999091" y="3163615"/>
            <a:ext cx="3925709" cy="0"/>
          </a:xfrm>
          <a:prstGeom prst="straightConnector1">
            <a:avLst/>
          </a:prstGeom>
          <a:noFill/>
          <a:ln w="9525" cap="flat" cmpd="sng" algn="ctr">
            <a:solidFill>
              <a:schemeClr val="tx1"/>
            </a:solidFill>
            <a:prstDash val="solid"/>
            <a:round/>
            <a:headEnd type="none" w="med" len="med"/>
            <a:tailEnd type="arrow"/>
          </a:ln>
          <a:effectLst/>
        </p:spPr>
      </p:cxnSp>
      <p:sp>
        <p:nvSpPr>
          <p:cNvPr id="14" name="Freeform 13"/>
          <p:cNvSpPr/>
          <p:nvPr/>
        </p:nvSpPr>
        <p:spPr bwMode="auto">
          <a:xfrm>
            <a:off x="4014952" y="2233447"/>
            <a:ext cx="2575034" cy="930167"/>
          </a:xfrm>
          <a:custGeom>
            <a:avLst/>
            <a:gdLst>
              <a:gd name="connsiteX0" fmla="*/ 0 w 2575034"/>
              <a:gd name="connsiteY0" fmla="*/ 1483306 h 1483306"/>
              <a:gd name="connsiteX1" fmla="*/ 462455 w 2575034"/>
              <a:gd name="connsiteY1" fmla="*/ 894727 h 1483306"/>
              <a:gd name="connsiteX2" fmla="*/ 704193 w 2575034"/>
              <a:gd name="connsiteY2" fmla="*/ 358699 h 1483306"/>
              <a:gd name="connsiteX3" fmla="*/ 966951 w 2575034"/>
              <a:gd name="connsiteY3" fmla="*/ 1348 h 1483306"/>
              <a:gd name="connsiteX4" fmla="*/ 1324303 w 2575034"/>
              <a:gd name="connsiteY4" fmla="*/ 484824 h 1483306"/>
              <a:gd name="connsiteX5" fmla="*/ 1587062 w 2575034"/>
              <a:gd name="connsiteY5" fmla="*/ 1062893 h 1483306"/>
              <a:gd name="connsiteX6" fmla="*/ 2081048 w 2575034"/>
              <a:gd name="connsiteY6" fmla="*/ 1388713 h 1483306"/>
              <a:gd name="connsiteX7" fmla="*/ 2575034 w 2575034"/>
              <a:gd name="connsiteY7" fmla="*/ 1483306 h 148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5034" h="1483306">
                <a:moveTo>
                  <a:pt x="0" y="1483306"/>
                </a:moveTo>
                <a:cubicBezTo>
                  <a:pt x="172545" y="1282733"/>
                  <a:pt x="345090" y="1082161"/>
                  <a:pt x="462455" y="894727"/>
                </a:cubicBezTo>
                <a:cubicBezTo>
                  <a:pt x="579820" y="707293"/>
                  <a:pt x="620110" y="507596"/>
                  <a:pt x="704193" y="358699"/>
                </a:cubicBezTo>
                <a:cubicBezTo>
                  <a:pt x="788276" y="209802"/>
                  <a:pt x="863599" y="-19673"/>
                  <a:pt x="966951" y="1348"/>
                </a:cubicBezTo>
                <a:cubicBezTo>
                  <a:pt x="1070303" y="22369"/>
                  <a:pt x="1220951" y="307900"/>
                  <a:pt x="1324303" y="484824"/>
                </a:cubicBezTo>
                <a:cubicBezTo>
                  <a:pt x="1427655" y="661748"/>
                  <a:pt x="1460938" y="912245"/>
                  <a:pt x="1587062" y="1062893"/>
                </a:cubicBezTo>
                <a:cubicBezTo>
                  <a:pt x="1713186" y="1213541"/>
                  <a:pt x="1916386" y="1318644"/>
                  <a:pt x="2081048" y="1388713"/>
                </a:cubicBezTo>
                <a:cubicBezTo>
                  <a:pt x="2245710" y="1458782"/>
                  <a:pt x="2410372" y="1471044"/>
                  <a:pt x="2575034" y="1483306"/>
                </a:cubicBezTo>
              </a:path>
            </a:pathLst>
          </a:custGeom>
          <a:noFill/>
          <a:ln w="9525" cap="flat" cmpd="sng" algn="ctr">
            <a:solidFill>
              <a:schemeClr val="tx1"/>
            </a:solidFill>
            <a:prstDash val="solid"/>
            <a:round/>
            <a:headEnd type="none" w="med" len="med"/>
            <a:tailEnd type="none" w="lg" len="lg"/>
          </a:ln>
          <a:effectLst/>
        </p:spPr>
        <p:txBody>
          <a:bodyPr vert="horz" wrap="square" lIns="91440" tIns="45720" rIns="91440" bIns="45720" numCol="1" rtlCol="0" anchor="t" anchorCtr="0" compatLnSpc="1">
            <a:prstTxWarp prst="textNoShape">
              <a:avLst/>
            </a:prstTxWarp>
          </a:bodyPr>
          <a:lstStyle/>
          <a:p>
            <a:endParaRPr lang="en-US" sz="2800" smtClean="0">
              <a:solidFill>
                <a:srgbClr val="000000"/>
              </a:solidFill>
              <a:latin typeface="Garamond" pitchFamily="18" charset="0"/>
            </a:endParaRPr>
          </a:p>
        </p:txBody>
      </p:sp>
      <p:cxnSp>
        <p:nvCxnSpPr>
          <p:cNvPr id="16" name="Straight Connector 15"/>
          <p:cNvCxnSpPr/>
          <p:nvPr/>
        </p:nvCxnSpPr>
        <p:spPr bwMode="auto">
          <a:xfrm>
            <a:off x="3999091" y="1975945"/>
            <a:ext cx="3011309" cy="0"/>
          </a:xfrm>
          <a:prstGeom prst="line">
            <a:avLst/>
          </a:prstGeom>
          <a:noFill/>
          <a:ln w="9525" cap="flat" cmpd="sng" algn="ctr">
            <a:solidFill>
              <a:schemeClr val="tx1"/>
            </a:solidFill>
            <a:prstDash val="solid"/>
            <a:round/>
            <a:headEnd type="none" w="med" len="med"/>
            <a:tailEnd type="arrow" w="med" len="med"/>
          </a:ln>
          <a:effectLst/>
        </p:spPr>
      </p:cxnSp>
      <p:sp>
        <p:nvSpPr>
          <p:cNvPr id="19" name="Rectangle 18"/>
          <p:cNvSpPr/>
          <p:nvPr/>
        </p:nvSpPr>
        <p:spPr bwMode="auto">
          <a:xfrm>
            <a:off x="3993932" y="1975945"/>
            <a:ext cx="420414" cy="515007"/>
          </a:xfrm>
          <a:prstGeom prst="rect">
            <a:avLst/>
          </a:prstGeom>
          <a:solidFill>
            <a:schemeClr val="bg2">
              <a:lumMod val="75000"/>
            </a:schemeClr>
          </a:solidFill>
          <a:ln w="9525" cap="flat" cmpd="sng" algn="ctr">
            <a:solidFill>
              <a:schemeClr val="tx1"/>
            </a:solidFill>
            <a:prstDash val="solid"/>
            <a:round/>
            <a:headEnd type="none" w="med" len="med"/>
            <a:tailEnd type="none" w="lg" len="lg"/>
          </a:ln>
          <a:effectLst/>
        </p:spPr>
        <p:txBody>
          <a:bodyPr vert="horz" wrap="square" lIns="91440" tIns="45720" rIns="91440" bIns="45720" numCol="1" rtlCol="0" anchor="t" anchorCtr="0" compatLnSpc="1">
            <a:prstTxWarp prst="textNoShape">
              <a:avLst/>
            </a:prstTxWarp>
          </a:bodyPr>
          <a:lstStyle/>
          <a:p>
            <a:endParaRPr lang="en-US" sz="2800" smtClean="0">
              <a:solidFill>
                <a:srgbClr val="000000"/>
              </a:solidFill>
              <a:latin typeface="Garamond" pitchFamily="18" charset="0"/>
            </a:endParaRPr>
          </a:p>
        </p:txBody>
      </p:sp>
      <p:cxnSp>
        <p:nvCxnSpPr>
          <p:cNvPr id="22" name="Straight Arrow Connector 21"/>
          <p:cNvCxnSpPr/>
          <p:nvPr/>
        </p:nvCxnSpPr>
        <p:spPr bwMode="auto">
          <a:xfrm flipV="1">
            <a:off x="4014952" y="3447392"/>
            <a:ext cx="0" cy="1334812"/>
          </a:xfrm>
          <a:prstGeom prst="straightConnector1">
            <a:avLst/>
          </a:prstGeom>
          <a:noFill/>
          <a:ln w="9525"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a:off x="4014952" y="4782204"/>
            <a:ext cx="4025462" cy="0"/>
          </a:xfrm>
          <a:prstGeom prst="straightConnector1">
            <a:avLst/>
          </a:prstGeom>
          <a:noFill/>
          <a:ln w="9525" cap="flat" cmpd="sng" algn="ctr">
            <a:solidFill>
              <a:schemeClr val="tx1"/>
            </a:solidFill>
            <a:prstDash val="solid"/>
            <a:round/>
            <a:headEnd type="none" w="med" len="med"/>
            <a:tailEnd type="arrow"/>
          </a:ln>
          <a:effectLst/>
        </p:spPr>
      </p:cxnSp>
      <p:sp>
        <p:nvSpPr>
          <p:cNvPr id="24" name="Freeform 23"/>
          <p:cNvSpPr/>
          <p:nvPr/>
        </p:nvSpPr>
        <p:spPr bwMode="auto">
          <a:xfrm>
            <a:off x="4030812" y="4246179"/>
            <a:ext cx="3641739" cy="536024"/>
          </a:xfrm>
          <a:custGeom>
            <a:avLst/>
            <a:gdLst>
              <a:gd name="connsiteX0" fmla="*/ 0 w 2575034"/>
              <a:gd name="connsiteY0" fmla="*/ 1483306 h 1483306"/>
              <a:gd name="connsiteX1" fmla="*/ 462455 w 2575034"/>
              <a:gd name="connsiteY1" fmla="*/ 894727 h 1483306"/>
              <a:gd name="connsiteX2" fmla="*/ 704193 w 2575034"/>
              <a:gd name="connsiteY2" fmla="*/ 358699 h 1483306"/>
              <a:gd name="connsiteX3" fmla="*/ 966951 w 2575034"/>
              <a:gd name="connsiteY3" fmla="*/ 1348 h 1483306"/>
              <a:gd name="connsiteX4" fmla="*/ 1324303 w 2575034"/>
              <a:gd name="connsiteY4" fmla="*/ 484824 h 1483306"/>
              <a:gd name="connsiteX5" fmla="*/ 1587062 w 2575034"/>
              <a:gd name="connsiteY5" fmla="*/ 1062893 h 1483306"/>
              <a:gd name="connsiteX6" fmla="*/ 2081048 w 2575034"/>
              <a:gd name="connsiteY6" fmla="*/ 1388713 h 1483306"/>
              <a:gd name="connsiteX7" fmla="*/ 2575034 w 2575034"/>
              <a:gd name="connsiteY7" fmla="*/ 1483306 h 148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5034" h="1483306">
                <a:moveTo>
                  <a:pt x="0" y="1483306"/>
                </a:moveTo>
                <a:cubicBezTo>
                  <a:pt x="172545" y="1282733"/>
                  <a:pt x="345090" y="1082161"/>
                  <a:pt x="462455" y="894727"/>
                </a:cubicBezTo>
                <a:cubicBezTo>
                  <a:pt x="579820" y="707293"/>
                  <a:pt x="620110" y="507596"/>
                  <a:pt x="704193" y="358699"/>
                </a:cubicBezTo>
                <a:cubicBezTo>
                  <a:pt x="788276" y="209802"/>
                  <a:pt x="863599" y="-19673"/>
                  <a:pt x="966951" y="1348"/>
                </a:cubicBezTo>
                <a:cubicBezTo>
                  <a:pt x="1070303" y="22369"/>
                  <a:pt x="1220951" y="307900"/>
                  <a:pt x="1324303" y="484824"/>
                </a:cubicBezTo>
                <a:cubicBezTo>
                  <a:pt x="1427655" y="661748"/>
                  <a:pt x="1460938" y="912245"/>
                  <a:pt x="1587062" y="1062893"/>
                </a:cubicBezTo>
                <a:cubicBezTo>
                  <a:pt x="1713186" y="1213541"/>
                  <a:pt x="1916386" y="1318644"/>
                  <a:pt x="2081048" y="1388713"/>
                </a:cubicBezTo>
                <a:cubicBezTo>
                  <a:pt x="2245710" y="1458782"/>
                  <a:pt x="2410372" y="1471044"/>
                  <a:pt x="2575034" y="1483306"/>
                </a:cubicBezTo>
              </a:path>
            </a:pathLst>
          </a:custGeom>
          <a:noFill/>
          <a:ln w="9525" cap="flat" cmpd="sng" algn="ctr">
            <a:solidFill>
              <a:schemeClr val="tx1"/>
            </a:solidFill>
            <a:prstDash val="solid"/>
            <a:round/>
            <a:headEnd type="none" w="med" len="med"/>
            <a:tailEnd type="none" w="lg" len="lg"/>
          </a:ln>
          <a:effectLst/>
        </p:spPr>
        <p:txBody>
          <a:bodyPr vert="horz" wrap="square" lIns="91440" tIns="45720" rIns="91440" bIns="45720" numCol="1" rtlCol="0" anchor="t" anchorCtr="0" compatLnSpc="1">
            <a:prstTxWarp prst="textNoShape">
              <a:avLst/>
            </a:prstTxWarp>
          </a:bodyPr>
          <a:lstStyle/>
          <a:p>
            <a:endParaRPr lang="en-US" sz="2800" smtClean="0">
              <a:solidFill>
                <a:srgbClr val="000000"/>
              </a:solidFill>
              <a:latin typeface="Garamond" pitchFamily="18" charset="0"/>
            </a:endParaRPr>
          </a:p>
        </p:txBody>
      </p:sp>
      <p:cxnSp>
        <p:nvCxnSpPr>
          <p:cNvPr id="25" name="Straight Connector 24"/>
          <p:cNvCxnSpPr/>
          <p:nvPr/>
        </p:nvCxnSpPr>
        <p:spPr bwMode="auto">
          <a:xfrm>
            <a:off x="4014952" y="3594534"/>
            <a:ext cx="3011309" cy="0"/>
          </a:xfrm>
          <a:prstGeom prst="line">
            <a:avLst/>
          </a:prstGeom>
          <a:noFill/>
          <a:ln w="9525" cap="flat" cmpd="sng" algn="ctr">
            <a:solidFill>
              <a:schemeClr val="tx1"/>
            </a:solidFill>
            <a:prstDash val="solid"/>
            <a:round/>
            <a:headEnd type="none" w="med" len="med"/>
            <a:tailEnd type="arrow" w="med" len="med"/>
          </a:ln>
          <a:effectLst/>
        </p:spPr>
      </p:cxnSp>
      <p:sp>
        <p:nvSpPr>
          <p:cNvPr id="26" name="Rectangle 25"/>
          <p:cNvSpPr/>
          <p:nvPr/>
        </p:nvSpPr>
        <p:spPr bwMode="auto">
          <a:xfrm>
            <a:off x="4009793" y="3594534"/>
            <a:ext cx="420414" cy="515007"/>
          </a:xfrm>
          <a:prstGeom prst="rect">
            <a:avLst/>
          </a:prstGeom>
          <a:solidFill>
            <a:schemeClr val="bg2">
              <a:lumMod val="75000"/>
            </a:schemeClr>
          </a:solidFill>
          <a:ln w="9525" cap="flat" cmpd="sng" algn="ctr">
            <a:solidFill>
              <a:schemeClr val="tx1"/>
            </a:solidFill>
            <a:prstDash val="solid"/>
            <a:round/>
            <a:headEnd type="none" w="med" len="med"/>
            <a:tailEnd type="none" w="lg" len="lg"/>
          </a:ln>
          <a:effectLst/>
        </p:spPr>
        <p:txBody>
          <a:bodyPr vert="horz" wrap="square" lIns="91440" tIns="45720" rIns="91440" bIns="45720" numCol="1" rtlCol="0" anchor="t" anchorCtr="0" compatLnSpc="1">
            <a:prstTxWarp prst="textNoShape">
              <a:avLst/>
            </a:prstTxWarp>
          </a:bodyPr>
          <a:lstStyle/>
          <a:p>
            <a:endParaRPr lang="en-US" sz="2800" smtClean="0">
              <a:solidFill>
                <a:srgbClr val="000000"/>
              </a:solidFill>
              <a:latin typeface="Garamond" pitchFamily="18" charset="0"/>
            </a:endParaRPr>
          </a:p>
        </p:txBody>
      </p:sp>
      <p:cxnSp>
        <p:nvCxnSpPr>
          <p:cNvPr id="28" name="Straight Arrow Connector 27"/>
          <p:cNvCxnSpPr/>
          <p:nvPr/>
        </p:nvCxnSpPr>
        <p:spPr bwMode="auto">
          <a:xfrm flipV="1">
            <a:off x="4014952" y="4918841"/>
            <a:ext cx="0" cy="1781490"/>
          </a:xfrm>
          <a:prstGeom prst="straightConnector1">
            <a:avLst/>
          </a:prstGeom>
          <a:noFill/>
          <a:ln w="9525" cap="flat" cmpd="sng" algn="ctr">
            <a:solidFill>
              <a:schemeClr val="tx1"/>
            </a:solidFill>
            <a:prstDash val="solid"/>
            <a:round/>
            <a:headEnd type="none" w="med" len="med"/>
            <a:tailEnd type="arrow"/>
          </a:ln>
          <a:effectLst/>
        </p:spPr>
      </p:cxnSp>
      <p:cxnSp>
        <p:nvCxnSpPr>
          <p:cNvPr id="29" name="Straight Arrow Connector 28"/>
          <p:cNvCxnSpPr/>
          <p:nvPr/>
        </p:nvCxnSpPr>
        <p:spPr bwMode="auto">
          <a:xfrm>
            <a:off x="4014952" y="6700331"/>
            <a:ext cx="4025462" cy="0"/>
          </a:xfrm>
          <a:prstGeom prst="straightConnector1">
            <a:avLst/>
          </a:prstGeom>
          <a:noFill/>
          <a:ln w="9525" cap="flat" cmpd="sng" algn="ctr">
            <a:solidFill>
              <a:schemeClr val="tx1"/>
            </a:solidFill>
            <a:prstDash val="solid"/>
            <a:round/>
            <a:headEnd type="none" w="med" len="med"/>
            <a:tailEnd type="arrow"/>
          </a:ln>
          <a:effectLst/>
        </p:spPr>
      </p:cxnSp>
      <p:sp>
        <p:nvSpPr>
          <p:cNvPr id="30" name="Freeform 29"/>
          <p:cNvSpPr/>
          <p:nvPr/>
        </p:nvSpPr>
        <p:spPr bwMode="auto">
          <a:xfrm>
            <a:off x="4030813" y="5276181"/>
            <a:ext cx="1676304" cy="1424150"/>
          </a:xfrm>
          <a:custGeom>
            <a:avLst/>
            <a:gdLst>
              <a:gd name="connsiteX0" fmla="*/ 0 w 2575034"/>
              <a:gd name="connsiteY0" fmla="*/ 1483306 h 1483306"/>
              <a:gd name="connsiteX1" fmla="*/ 462455 w 2575034"/>
              <a:gd name="connsiteY1" fmla="*/ 894727 h 1483306"/>
              <a:gd name="connsiteX2" fmla="*/ 704193 w 2575034"/>
              <a:gd name="connsiteY2" fmla="*/ 358699 h 1483306"/>
              <a:gd name="connsiteX3" fmla="*/ 966951 w 2575034"/>
              <a:gd name="connsiteY3" fmla="*/ 1348 h 1483306"/>
              <a:gd name="connsiteX4" fmla="*/ 1324303 w 2575034"/>
              <a:gd name="connsiteY4" fmla="*/ 484824 h 1483306"/>
              <a:gd name="connsiteX5" fmla="*/ 1587062 w 2575034"/>
              <a:gd name="connsiteY5" fmla="*/ 1062893 h 1483306"/>
              <a:gd name="connsiteX6" fmla="*/ 2081048 w 2575034"/>
              <a:gd name="connsiteY6" fmla="*/ 1388713 h 1483306"/>
              <a:gd name="connsiteX7" fmla="*/ 2575034 w 2575034"/>
              <a:gd name="connsiteY7" fmla="*/ 1483306 h 148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5034" h="1483306">
                <a:moveTo>
                  <a:pt x="0" y="1483306"/>
                </a:moveTo>
                <a:cubicBezTo>
                  <a:pt x="172545" y="1282733"/>
                  <a:pt x="345090" y="1082161"/>
                  <a:pt x="462455" y="894727"/>
                </a:cubicBezTo>
                <a:cubicBezTo>
                  <a:pt x="579820" y="707293"/>
                  <a:pt x="620110" y="507596"/>
                  <a:pt x="704193" y="358699"/>
                </a:cubicBezTo>
                <a:cubicBezTo>
                  <a:pt x="788276" y="209802"/>
                  <a:pt x="863599" y="-19673"/>
                  <a:pt x="966951" y="1348"/>
                </a:cubicBezTo>
                <a:cubicBezTo>
                  <a:pt x="1070303" y="22369"/>
                  <a:pt x="1220951" y="307900"/>
                  <a:pt x="1324303" y="484824"/>
                </a:cubicBezTo>
                <a:cubicBezTo>
                  <a:pt x="1427655" y="661748"/>
                  <a:pt x="1460938" y="912245"/>
                  <a:pt x="1587062" y="1062893"/>
                </a:cubicBezTo>
                <a:cubicBezTo>
                  <a:pt x="1713186" y="1213541"/>
                  <a:pt x="1916386" y="1318644"/>
                  <a:pt x="2081048" y="1388713"/>
                </a:cubicBezTo>
                <a:cubicBezTo>
                  <a:pt x="2245710" y="1458782"/>
                  <a:pt x="2410372" y="1471044"/>
                  <a:pt x="2575034" y="1483306"/>
                </a:cubicBezTo>
              </a:path>
            </a:pathLst>
          </a:custGeom>
          <a:noFill/>
          <a:ln w="9525" cap="flat" cmpd="sng" algn="ctr">
            <a:solidFill>
              <a:schemeClr val="tx1"/>
            </a:solidFill>
            <a:prstDash val="solid"/>
            <a:round/>
            <a:headEnd type="none" w="med" len="med"/>
            <a:tailEnd type="none" w="lg" len="lg"/>
          </a:ln>
          <a:effectLst/>
        </p:spPr>
        <p:txBody>
          <a:bodyPr vert="horz" wrap="square" lIns="91440" tIns="45720" rIns="91440" bIns="45720" numCol="1" rtlCol="0" anchor="t" anchorCtr="0" compatLnSpc="1">
            <a:prstTxWarp prst="textNoShape">
              <a:avLst/>
            </a:prstTxWarp>
          </a:bodyPr>
          <a:lstStyle/>
          <a:p>
            <a:endParaRPr lang="en-US" sz="2800" smtClean="0">
              <a:solidFill>
                <a:srgbClr val="000000"/>
              </a:solidFill>
              <a:latin typeface="Garamond" pitchFamily="18" charset="0"/>
            </a:endParaRPr>
          </a:p>
        </p:txBody>
      </p:sp>
      <p:cxnSp>
        <p:nvCxnSpPr>
          <p:cNvPr id="31" name="Straight Connector 30"/>
          <p:cNvCxnSpPr/>
          <p:nvPr/>
        </p:nvCxnSpPr>
        <p:spPr bwMode="auto">
          <a:xfrm>
            <a:off x="4014952" y="5155321"/>
            <a:ext cx="3011309" cy="0"/>
          </a:xfrm>
          <a:prstGeom prst="line">
            <a:avLst/>
          </a:prstGeom>
          <a:noFill/>
          <a:ln w="9525" cap="flat" cmpd="sng" algn="ctr">
            <a:solidFill>
              <a:schemeClr val="tx1"/>
            </a:solidFill>
            <a:prstDash val="solid"/>
            <a:round/>
            <a:headEnd type="none" w="med" len="med"/>
            <a:tailEnd type="arrow" w="med" len="med"/>
          </a:ln>
          <a:effectLst/>
        </p:spPr>
      </p:cxnSp>
      <p:sp>
        <p:nvSpPr>
          <p:cNvPr id="32" name="Rectangle 31"/>
          <p:cNvSpPr/>
          <p:nvPr/>
        </p:nvSpPr>
        <p:spPr bwMode="auto">
          <a:xfrm>
            <a:off x="4009793" y="5155321"/>
            <a:ext cx="420414" cy="515007"/>
          </a:xfrm>
          <a:prstGeom prst="rect">
            <a:avLst/>
          </a:prstGeom>
          <a:solidFill>
            <a:schemeClr val="bg2">
              <a:lumMod val="75000"/>
            </a:schemeClr>
          </a:solidFill>
          <a:ln w="9525" cap="flat" cmpd="sng" algn="ctr">
            <a:solidFill>
              <a:schemeClr val="tx1"/>
            </a:solidFill>
            <a:prstDash val="solid"/>
            <a:round/>
            <a:headEnd type="none" w="med" len="med"/>
            <a:tailEnd type="none" w="lg" len="lg"/>
          </a:ln>
          <a:effectLst/>
        </p:spPr>
        <p:txBody>
          <a:bodyPr vert="horz" wrap="square" lIns="91440" tIns="45720" rIns="91440" bIns="45720" numCol="1" rtlCol="0" anchor="t" anchorCtr="0" compatLnSpc="1">
            <a:prstTxWarp prst="textNoShape">
              <a:avLst/>
            </a:prstTxWarp>
          </a:bodyPr>
          <a:lstStyle/>
          <a:p>
            <a:endParaRPr lang="en-US" sz="2800" smtClean="0">
              <a:solidFill>
                <a:srgbClr val="000000"/>
              </a:solidFill>
              <a:latin typeface="Garamond" pitchFamily="18" charset="0"/>
            </a:endParaRPr>
          </a:p>
        </p:txBody>
      </p:sp>
      <p:sp>
        <p:nvSpPr>
          <p:cNvPr id="42" name="TextBox 41"/>
          <p:cNvSpPr txBox="1"/>
          <p:nvPr/>
        </p:nvSpPr>
        <p:spPr>
          <a:xfrm>
            <a:off x="5961945" y="2327702"/>
            <a:ext cx="428322" cy="523220"/>
          </a:xfrm>
          <a:prstGeom prst="rect">
            <a:avLst/>
          </a:prstGeom>
          <a:noFill/>
        </p:spPr>
        <p:txBody>
          <a:bodyPr wrap="none" rtlCol="0">
            <a:spAutoFit/>
          </a:bodyPr>
          <a:lstStyle/>
          <a:p>
            <a:r>
              <a:rPr lang="en-US" sz="2800" dirty="0" smtClean="0">
                <a:solidFill>
                  <a:srgbClr val="000000"/>
                </a:solidFill>
                <a:latin typeface="Garamond" pitchFamily="18" charset="0"/>
              </a:rPr>
              <a:t>A</a:t>
            </a:r>
            <a:endParaRPr lang="en-US" sz="2800" dirty="0">
              <a:solidFill>
                <a:srgbClr val="000000"/>
              </a:solidFill>
              <a:latin typeface="Garamond" pitchFamily="18" charset="0"/>
            </a:endParaRPr>
          </a:p>
        </p:txBody>
      </p:sp>
      <p:sp>
        <p:nvSpPr>
          <p:cNvPr id="43" name="TextBox 42"/>
          <p:cNvSpPr txBox="1"/>
          <p:nvPr/>
        </p:nvSpPr>
        <p:spPr>
          <a:xfrm>
            <a:off x="5961945" y="3835270"/>
            <a:ext cx="405880" cy="523220"/>
          </a:xfrm>
          <a:prstGeom prst="rect">
            <a:avLst/>
          </a:prstGeom>
          <a:noFill/>
        </p:spPr>
        <p:txBody>
          <a:bodyPr wrap="none" rtlCol="0">
            <a:spAutoFit/>
          </a:bodyPr>
          <a:lstStyle/>
          <a:p>
            <a:r>
              <a:rPr lang="en-US" sz="2800" dirty="0" smtClean="0">
                <a:solidFill>
                  <a:srgbClr val="000000"/>
                </a:solidFill>
                <a:latin typeface="Garamond" pitchFamily="18" charset="0"/>
              </a:rPr>
              <a:t>B</a:t>
            </a:r>
            <a:endParaRPr lang="en-US" sz="2800" dirty="0">
              <a:solidFill>
                <a:srgbClr val="000000"/>
              </a:solidFill>
              <a:latin typeface="Garamond" pitchFamily="18" charset="0"/>
            </a:endParaRPr>
          </a:p>
        </p:txBody>
      </p:sp>
      <p:sp>
        <p:nvSpPr>
          <p:cNvPr id="44" name="TextBox 43"/>
          <p:cNvSpPr txBox="1"/>
          <p:nvPr/>
        </p:nvSpPr>
        <p:spPr>
          <a:xfrm>
            <a:off x="5439389" y="5710881"/>
            <a:ext cx="412292" cy="523220"/>
          </a:xfrm>
          <a:prstGeom prst="rect">
            <a:avLst/>
          </a:prstGeom>
          <a:noFill/>
        </p:spPr>
        <p:txBody>
          <a:bodyPr wrap="none" rtlCol="0">
            <a:spAutoFit/>
          </a:bodyPr>
          <a:lstStyle/>
          <a:p>
            <a:r>
              <a:rPr lang="en-US" sz="2800" dirty="0" smtClean="0">
                <a:solidFill>
                  <a:srgbClr val="000000"/>
                </a:solidFill>
                <a:latin typeface="Garamond" pitchFamily="18" charset="0"/>
              </a:rPr>
              <a:t>C</a:t>
            </a:r>
            <a:endParaRPr lang="en-US" sz="2800" dirty="0">
              <a:solidFill>
                <a:srgbClr val="000000"/>
              </a:solidFill>
              <a:latin typeface="Garamond" pitchFamily="18" charset="0"/>
            </a:endParaRPr>
          </a:p>
        </p:txBody>
      </p:sp>
    </p:spTree>
    <p:extLst>
      <p:ext uri="{BB962C8B-B14F-4D97-AF65-F5344CB8AC3E}">
        <p14:creationId xmlns:p14="http://schemas.microsoft.com/office/powerpoint/2010/main" val="2449515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62000" y="381000"/>
            <a:ext cx="7772400" cy="685800"/>
          </a:xfrm>
        </p:spPr>
        <p:txBody>
          <a:bodyPr>
            <a:normAutofit fontScale="90000"/>
          </a:bodyPr>
          <a:lstStyle/>
          <a:p>
            <a:r>
              <a:rPr lang="en-US"/>
              <a:t>Time Area Diagram</a:t>
            </a:r>
          </a:p>
        </p:txBody>
      </p:sp>
      <p:grpSp>
        <p:nvGrpSpPr>
          <p:cNvPr id="6154" name="Group 10"/>
          <p:cNvGrpSpPr>
            <a:grpSpLocks/>
          </p:cNvGrpSpPr>
          <p:nvPr/>
        </p:nvGrpSpPr>
        <p:grpSpPr bwMode="auto">
          <a:xfrm>
            <a:off x="457200" y="1828800"/>
            <a:ext cx="2590800" cy="3429000"/>
            <a:chOff x="864" y="1296"/>
            <a:chExt cx="1632" cy="2160"/>
          </a:xfrm>
        </p:grpSpPr>
        <p:sp>
          <p:nvSpPr>
            <p:cNvPr id="6153" name="Freeform 9"/>
            <p:cNvSpPr>
              <a:spLocks/>
            </p:cNvSpPr>
            <p:nvPr/>
          </p:nvSpPr>
          <p:spPr bwMode="auto">
            <a:xfrm>
              <a:off x="1636" y="1455"/>
              <a:ext cx="838" cy="715"/>
            </a:xfrm>
            <a:custGeom>
              <a:avLst/>
              <a:gdLst/>
              <a:ahLst/>
              <a:cxnLst>
                <a:cxn ang="0">
                  <a:pos x="74" y="0"/>
                </a:cxn>
                <a:cxn ang="0">
                  <a:pos x="106" y="238"/>
                </a:cxn>
                <a:cxn ang="0">
                  <a:pos x="139" y="394"/>
                </a:cxn>
                <a:cxn ang="0">
                  <a:pos x="205" y="575"/>
                </a:cxn>
                <a:cxn ang="0">
                  <a:pos x="230" y="624"/>
                </a:cxn>
                <a:cxn ang="0">
                  <a:pos x="369" y="641"/>
                </a:cxn>
                <a:cxn ang="0">
                  <a:pos x="460" y="641"/>
                </a:cxn>
                <a:cxn ang="0">
                  <a:pos x="591" y="575"/>
                </a:cxn>
                <a:cxn ang="0">
                  <a:pos x="739" y="509"/>
                </a:cxn>
                <a:cxn ang="0">
                  <a:pos x="838" y="443"/>
                </a:cxn>
                <a:cxn ang="0">
                  <a:pos x="838" y="558"/>
                </a:cxn>
                <a:cxn ang="0">
                  <a:pos x="649" y="632"/>
                </a:cxn>
                <a:cxn ang="0">
                  <a:pos x="476" y="715"/>
                </a:cxn>
                <a:cxn ang="0">
                  <a:pos x="345" y="706"/>
                </a:cxn>
                <a:cxn ang="0">
                  <a:pos x="230" y="698"/>
                </a:cxn>
                <a:cxn ang="0">
                  <a:pos x="164" y="641"/>
                </a:cxn>
                <a:cxn ang="0">
                  <a:pos x="139" y="575"/>
                </a:cxn>
                <a:cxn ang="0">
                  <a:pos x="74" y="394"/>
                </a:cxn>
                <a:cxn ang="0">
                  <a:pos x="41" y="230"/>
                </a:cxn>
                <a:cxn ang="0">
                  <a:pos x="0" y="24"/>
                </a:cxn>
              </a:cxnLst>
              <a:rect l="0" t="0" r="r" b="b"/>
              <a:pathLst>
                <a:path w="838" h="715">
                  <a:moveTo>
                    <a:pt x="74" y="0"/>
                  </a:moveTo>
                  <a:lnTo>
                    <a:pt x="106" y="238"/>
                  </a:lnTo>
                  <a:lnTo>
                    <a:pt x="139" y="394"/>
                  </a:lnTo>
                  <a:lnTo>
                    <a:pt x="205" y="575"/>
                  </a:lnTo>
                  <a:lnTo>
                    <a:pt x="230" y="624"/>
                  </a:lnTo>
                  <a:lnTo>
                    <a:pt x="369" y="641"/>
                  </a:lnTo>
                  <a:lnTo>
                    <a:pt x="460" y="641"/>
                  </a:lnTo>
                  <a:lnTo>
                    <a:pt x="591" y="575"/>
                  </a:lnTo>
                  <a:lnTo>
                    <a:pt x="739" y="509"/>
                  </a:lnTo>
                  <a:lnTo>
                    <a:pt x="838" y="443"/>
                  </a:lnTo>
                  <a:lnTo>
                    <a:pt x="838" y="558"/>
                  </a:lnTo>
                  <a:lnTo>
                    <a:pt x="649" y="632"/>
                  </a:lnTo>
                  <a:lnTo>
                    <a:pt x="476" y="715"/>
                  </a:lnTo>
                  <a:lnTo>
                    <a:pt x="345" y="706"/>
                  </a:lnTo>
                  <a:lnTo>
                    <a:pt x="230" y="698"/>
                  </a:lnTo>
                  <a:lnTo>
                    <a:pt x="164" y="641"/>
                  </a:lnTo>
                  <a:lnTo>
                    <a:pt x="139" y="575"/>
                  </a:lnTo>
                  <a:lnTo>
                    <a:pt x="74" y="394"/>
                  </a:lnTo>
                  <a:lnTo>
                    <a:pt x="41" y="230"/>
                  </a:lnTo>
                  <a:lnTo>
                    <a:pt x="0" y="24"/>
                  </a:lnTo>
                </a:path>
              </a:pathLst>
            </a:custGeom>
            <a:solidFill>
              <a:srgbClr val="6699FF"/>
            </a:solidFill>
            <a:ln w="9525">
              <a:solidFill>
                <a:schemeClr val="tx1"/>
              </a:solidFill>
              <a:round/>
              <a:headEnd/>
              <a:tailEnd/>
            </a:ln>
            <a:effectLst/>
          </p:spPr>
          <p:txBody>
            <a:bodyPr wrap="none" anchor="ctr"/>
            <a:lstStyle/>
            <a:p>
              <a:endParaRPr lang="en-US"/>
            </a:p>
          </p:txBody>
        </p:sp>
        <p:sp>
          <p:nvSpPr>
            <p:cNvPr id="6147" name="Freeform 3"/>
            <p:cNvSpPr>
              <a:spLocks/>
            </p:cNvSpPr>
            <p:nvPr/>
          </p:nvSpPr>
          <p:spPr bwMode="auto">
            <a:xfrm>
              <a:off x="864" y="1296"/>
              <a:ext cx="1632" cy="2160"/>
            </a:xfrm>
            <a:custGeom>
              <a:avLst/>
              <a:gdLst/>
              <a:ahLst/>
              <a:cxnLst>
                <a:cxn ang="0">
                  <a:pos x="1584" y="0"/>
                </a:cxn>
                <a:cxn ang="0">
                  <a:pos x="1104" y="48"/>
                </a:cxn>
                <a:cxn ang="0">
                  <a:pos x="768" y="192"/>
                </a:cxn>
                <a:cxn ang="0">
                  <a:pos x="480" y="384"/>
                </a:cxn>
                <a:cxn ang="0">
                  <a:pos x="144" y="720"/>
                </a:cxn>
                <a:cxn ang="0">
                  <a:pos x="0" y="1248"/>
                </a:cxn>
                <a:cxn ang="0">
                  <a:pos x="96" y="1776"/>
                </a:cxn>
                <a:cxn ang="0">
                  <a:pos x="528" y="2112"/>
                </a:cxn>
                <a:cxn ang="0">
                  <a:pos x="960" y="2160"/>
                </a:cxn>
                <a:cxn ang="0">
                  <a:pos x="1296" y="2064"/>
                </a:cxn>
                <a:cxn ang="0">
                  <a:pos x="1632" y="1536"/>
                </a:cxn>
                <a:cxn ang="0">
                  <a:pos x="1632" y="1008"/>
                </a:cxn>
                <a:cxn ang="0">
                  <a:pos x="1584" y="384"/>
                </a:cxn>
                <a:cxn ang="0">
                  <a:pos x="1584" y="144"/>
                </a:cxn>
                <a:cxn ang="0">
                  <a:pos x="1584" y="0"/>
                </a:cxn>
              </a:cxnLst>
              <a:rect l="0" t="0" r="r" b="b"/>
              <a:pathLst>
                <a:path w="1632" h="2160">
                  <a:moveTo>
                    <a:pt x="1584" y="0"/>
                  </a:moveTo>
                  <a:lnTo>
                    <a:pt x="1104" y="48"/>
                  </a:lnTo>
                  <a:lnTo>
                    <a:pt x="768" y="192"/>
                  </a:lnTo>
                  <a:lnTo>
                    <a:pt x="480" y="384"/>
                  </a:lnTo>
                  <a:lnTo>
                    <a:pt x="144" y="720"/>
                  </a:lnTo>
                  <a:lnTo>
                    <a:pt x="0" y="1248"/>
                  </a:lnTo>
                  <a:lnTo>
                    <a:pt x="96" y="1776"/>
                  </a:lnTo>
                  <a:lnTo>
                    <a:pt x="528" y="2112"/>
                  </a:lnTo>
                  <a:lnTo>
                    <a:pt x="960" y="2160"/>
                  </a:lnTo>
                  <a:lnTo>
                    <a:pt x="1296" y="2064"/>
                  </a:lnTo>
                  <a:lnTo>
                    <a:pt x="1632" y="1536"/>
                  </a:lnTo>
                  <a:lnTo>
                    <a:pt x="1632" y="1008"/>
                  </a:lnTo>
                  <a:lnTo>
                    <a:pt x="1584" y="384"/>
                  </a:lnTo>
                  <a:lnTo>
                    <a:pt x="1584" y="144"/>
                  </a:lnTo>
                  <a:lnTo>
                    <a:pt x="1584" y="0"/>
                  </a:lnTo>
                  <a:close/>
                </a:path>
              </a:pathLst>
            </a:custGeom>
            <a:noFill/>
            <a:ln w="9525">
              <a:solidFill>
                <a:schemeClr val="tx1"/>
              </a:solidFill>
              <a:round/>
              <a:headEnd/>
              <a:tailEnd/>
            </a:ln>
            <a:effectLst/>
          </p:spPr>
          <p:txBody>
            <a:bodyPr wrap="none" anchor="ctr"/>
            <a:lstStyle/>
            <a:p>
              <a:endParaRPr lang="en-US"/>
            </a:p>
          </p:txBody>
        </p:sp>
        <p:sp>
          <p:nvSpPr>
            <p:cNvPr id="6148" name="Freeform 4"/>
            <p:cNvSpPr>
              <a:spLocks/>
            </p:cNvSpPr>
            <p:nvPr/>
          </p:nvSpPr>
          <p:spPr bwMode="auto">
            <a:xfrm>
              <a:off x="1414" y="1307"/>
              <a:ext cx="1035" cy="1594"/>
            </a:xfrm>
            <a:custGeom>
              <a:avLst/>
              <a:gdLst/>
              <a:ahLst/>
              <a:cxnLst>
                <a:cxn ang="0">
                  <a:pos x="1035" y="0"/>
                </a:cxn>
                <a:cxn ang="0">
                  <a:pos x="854" y="164"/>
                </a:cxn>
                <a:cxn ang="0">
                  <a:pos x="665" y="386"/>
                </a:cxn>
                <a:cxn ang="0">
                  <a:pos x="632" y="435"/>
                </a:cxn>
                <a:cxn ang="0">
                  <a:pos x="624" y="460"/>
                </a:cxn>
                <a:cxn ang="0">
                  <a:pos x="559" y="559"/>
                </a:cxn>
                <a:cxn ang="0">
                  <a:pos x="550" y="583"/>
                </a:cxn>
                <a:cxn ang="0">
                  <a:pos x="534" y="600"/>
                </a:cxn>
                <a:cxn ang="0">
                  <a:pos x="493" y="706"/>
                </a:cxn>
                <a:cxn ang="0">
                  <a:pos x="460" y="780"/>
                </a:cxn>
                <a:cxn ang="0">
                  <a:pos x="443" y="920"/>
                </a:cxn>
                <a:cxn ang="0">
                  <a:pos x="394" y="1060"/>
                </a:cxn>
                <a:cxn ang="0">
                  <a:pos x="312" y="1265"/>
                </a:cxn>
                <a:cxn ang="0">
                  <a:pos x="205" y="1430"/>
                </a:cxn>
                <a:cxn ang="0">
                  <a:pos x="172" y="1471"/>
                </a:cxn>
                <a:cxn ang="0">
                  <a:pos x="156" y="1495"/>
                </a:cxn>
                <a:cxn ang="0">
                  <a:pos x="33" y="1569"/>
                </a:cxn>
                <a:cxn ang="0">
                  <a:pos x="0" y="1594"/>
                </a:cxn>
              </a:cxnLst>
              <a:rect l="0" t="0" r="r" b="b"/>
              <a:pathLst>
                <a:path w="1035" h="1594">
                  <a:moveTo>
                    <a:pt x="1035" y="0"/>
                  </a:moveTo>
                  <a:cubicBezTo>
                    <a:pt x="997" y="56"/>
                    <a:pt x="920" y="143"/>
                    <a:pt x="854" y="164"/>
                  </a:cubicBezTo>
                  <a:cubicBezTo>
                    <a:pt x="774" y="217"/>
                    <a:pt x="733" y="318"/>
                    <a:pt x="665" y="386"/>
                  </a:cubicBezTo>
                  <a:cubicBezTo>
                    <a:pt x="646" y="446"/>
                    <a:pt x="673" y="374"/>
                    <a:pt x="632" y="435"/>
                  </a:cubicBezTo>
                  <a:cubicBezTo>
                    <a:pt x="627" y="442"/>
                    <a:pt x="628" y="452"/>
                    <a:pt x="624" y="460"/>
                  </a:cubicBezTo>
                  <a:cubicBezTo>
                    <a:pt x="609" y="488"/>
                    <a:pt x="581" y="535"/>
                    <a:pt x="559" y="559"/>
                  </a:cubicBezTo>
                  <a:cubicBezTo>
                    <a:pt x="556" y="567"/>
                    <a:pt x="554" y="576"/>
                    <a:pt x="550" y="583"/>
                  </a:cubicBezTo>
                  <a:cubicBezTo>
                    <a:pt x="546" y="590"/>
                    <a:pt x="537" y="593"/>
                    <a:pt x="534" y="600"/>
                  </a:cubicBezTo>
                  <a:cubicBezTo>
                    <a:pt x="517" y="634"/>
                    <a:pt x="510" y="672"/>
                    <a:pt x="493" y="706"/>
                  </a:cubicBezTo>
                  <a:cubicBezTo>
                    <a:pt x="485" y="739"/>
                    <a:pt x="470" y="749"/>
                    <a:pt x="460" y="780"/>
                  </a:cubicBezTo>
                  <a:cubicBezTo>
                    <a:pt x="456" y="826"/>
                    <a:pt x="455" y="875"/>
                    <a:pt x="443" y="920"/>
                  </a:cubicBezTo>
                  <a:cubicBezTo>
                    <a:pt x="431" y="969"/>
                    <a:pt x="407" y="1012"/>
                    <a:pt x="394" y="1060"/>
                  </a:cubicBezTo>
                  <a:cubicBezTo>
                    <a:pt x="362" y="1180"/>
                    <a:pt x="373" y="1174"/>
                    <a:pt x="312" y="1265"/>
                  </a:cubicBezTo>
                  <a:cubicBezTo>
                    <a:pt x="291" y="1332"/>
                    <a:pt x="253" y="1382"/>
                    <a:pt x="205" y="1430"/>
                  </a:cubicBezTo>
                  <a:cubicBezTo>
                    <a:pt x="190" y="1476"/>
                    <a:pt x="209" y="1434"/>
                    <a:pt x="172" y="1471"/>
                  </a:cubicBezTo>
                  <a:cubicBezTo>
                    <a:pt x="165" y="1478"/>
                    <a:pt x="163" y="1489"/>
                    <a:pt x="156" y="1495"/>
                  </a:cubicBezTo>
                  <a:cubicBezTo>
                    <a:pt x="123" y="1524"/>
                    <a:pt x="75" y="1555"/>
                    <a:pt x="33" y="1569"/>
                  </a:cubicBezTo>
                  <a:cubicBezTo>
                    <a:pt x="5" y="1588"/>
                    <a:pt x="15" y="1579"/>
                    <a:pt x="0" y="1594"/>
                  </a:cubicBezTo>
                </a:path>
              </a:pathLst>
            </a:custGeom>
            <a:noFill/>
            <a:ln w="9525">
              <a:solidFill>
                <a:schemeClr val="tx1"/>
              </a:solidFill>
              <a:round/>
              <a:headEnd/>
              <a:tailEnd/>
            </a:ln>
            <a:effectLst/>
          </p:spPr>
          <p:txBody>
            <a:bodyPr wrap="none" anchor="ctr"/>
            <a:lstStyle/>
            <a:p>
              <a:endParaRPr lang="en-US"/>
            </a:p>
          </p:txBody>
        </p:sp>
        <p:sp>
          <p:nvSpPr>
            <p:cNvPr id="6149" name="Freeform 5"/>
            <p:cNvSpPr>
              <a:spLocks/>
            </p:cNvSpPr>
            <p:nvPr/>
          </p:nvSpPr>
          <p:spPr bwMode="auto">
            <a:xfrm>
              <a:off x="1085" y="2013"/>
              <a:ext cx="822" cy="494"/>
            </a:xfrm>
            <a:custGeom>
              <a:avLst/>
              <a:gdLst/>
              <a:ahLst/>
              <a:cxnLst>
                <a:cxn ang="0">
                  <a:pos x="822" y="0"/>
                </a:cxn>
                <a:cxn ang="0">
                  <a:pos x="666" y="25"/>
                </a:cxn>
                <a:cxn ang="0">
                  <a:pos x="616" y="50"/>
                </a:cxn>
                <a:cxn ang="0">
                  <a:pos x="526" y="132"/>
                </a:cxn>
                <a:cxn ang="0">
                  <a:pos x="477" y="165"/>
                </a:cxn>
                <a:cxn ang="0">
                  <a:pos x="386" y="263"/>
                </a:cxn>
                <a:cxn ang="0">
                  <a:pos x="312" y="313"/>
                </a:cxn>
                <a:cxn ang="0">
                  <a:pos x="214" y="378"/>
                </a:cxn>
                <a:cxn ang="0">
                  <a:pos x="197" y="395"/>
                </a:cxn>
                <a:cxn ang="0">
                  <a:pos x="148" y="411"/>
                </a:cxn>
                <a:cxn ang="0">
                  <a:pos x="131" y="428"/>
                </a:cxn>
                <a:cxn ang="0">
                  <a:pos x="82" y="444"/>
                </a:cxn>
                <a:cxn ang="0">
                  <a:pos x="0" y="494"/>
                </a:cxn>
              </a:cxnLst>
              <a:rect l="0" t="0" r="r" b="b"/>
              <a:pathLst>
                <a:path w="822" h="494">
                  <a:moveTo>
                    <a:pt x="822" y="0"/>
                  </a:moveTo>
                  <a:cubicBezTo>
                    <a:pt x="761" y="6"/>
                    <a:pt x="720" y="7"/>
                    <a:pt x="666" y="25"/>
                  </a:cubicBezTo>
                  <a:cubicBezTo>
                    <a:pt x="651" y="35"/>
                    <a:pt x="631" y="39"/>
                    <a:pt x="616" y="50"/>
                  </a:cubicBezTo>
                  <a:cubicBezTo>
                    <a:pt x="585" y="74"/>
                    <a:pt x="557" y="107"/>
                    <a:pt x="526" y="132"/>
                  </a:cubicBezTo>
                  <a:cubicBezTo>
                    <a:pt x="513" y="142"/>
                    <a:pt x="489" y="153"/>
                    <a:pt x="477" y="165"/>
                  </a:cubicBezTo>
                  <a:cubicBezTo>
                    <a:pt x="446" y="196"/>
                    <a:pt x="418" y="232"/>
                    <a:pt x="386" y="263"/>
                  </a:cubicBezTo>
                  <a:cubicBezTo>
                    <a:pt x="365" y="284"/>
                    <a:pt x="337" y="296"/>
                    <a:pt x="312" y="313"/>
                  </a:cubicBezTo>
                  <a:cubicBezTo>
                    <a:pt x="278" y="336"/>
                    <a:pt x="254" y="365"/>
                    <a:pt x="214" y="378"/>
                  </a:cubicBezTo>
                  <a:cubicBezTo>
                    <a:pt x="208" y="384"/>
                    <a:pt x="204" y="391"/>
                    <a:pt x="197" y="395"/>
                  </a:cubicBezTo>
                  <a:cubicBezTo>
                    <a:pt x="182" y="403"/>
                    <a:pt x="148" y="411"/>
                    <a:pt x="148" y="411"/>
                  </a:cubicBezTo>
                  <a:cubicBezTo>
                    <a:pt x="142" y="417"/>
                    <a:pt x="138" y="424"/>
                    <a:pt x="131" y="428"/>
                  </a:cubicBezTo>
                  <a:cubicBezTo>
                    <a:pt x="116" y="436"/>
                    <a:pt x="82" y="444"/>
                    <a:pt x="82" y="444"/>
                  </a:cubicBezTo>
                  <a:cubicBezTo>
                    <a:pt x="60" y="467"/>
                    <a:pt x="28" y="478"/>
                    <a:pt x="0" y="494"/>
                  </a:cubicBezTo>
                </a:path>
              </a:pathLst>
            </a:custGeom>
            <a:noFill/>
            <a:ln w="9525">
              <a:solidFill>
                <a:schemeClr val="tx1"/>
              </a:solidFill>
              <a:round/>
              <a:headEnd/>
              <a:tailEnd/>
            </a:ln>
            <a:effectLst/>
          </p:spPr>
          <p:txBody>
            <a:bodyPr wrap="none" anchor="ctr"/>
            <a:lstStyle/>
            <a:p>
              <a:endParaRPr lang="en-US"/>
            </a:p>
          </p:txBody>
        </p:sp>
        <p:sp>
          <p:nvSpPr>
            <p:cNvPr id="6150" name="Freeform 6"/>
            <p:cNvSpPr>
              <a:spLocks/>
            </p:cNvSpPr>
            <p:nvPr/>
          </p:nvSpPr>
          <p:spPr bwMode="auto">
            <a:xfrm>
              <a:off x="2055" y="1685"/>
              <a:ext cx="206" cy="871"/>
            </a:xfrm>
            <a:custGeom>
              <a:avLst/>
              <a:gdLst/>
              <a:ahLst/>
              <a:cxnLst>
                <a:cxn ang="0">
                  <a:pos x="41" y="0"/>
                </a:cxn>
                <a:cxn ang="0">
                  <a:pos x="24" y="49"/>
                </a:cxn>
                <a:cxn ang="0">
                  <a:pos x="16" y="82"/>
                </a:cxn>
                <a:cxn ang="0">
                  <a:pos x="0" y="131"/>
                </a:cxn>
                <a:cxn ang="0">
                  <a:pos x="74" y="493"/>
                </a:cxn>
                <a:cxn ang="0">
                  <a:pos x="139" y="550"/>
                </a:cxn>
                <a:cxn ang="0">
                  <a:pos x="156" y="616"/>
                </a:cxn>
                <a:cxn ang="0">
                  <a:pos x="172" y="633"/>
                </a:cxn>
                <a:cxn ang="0">
                  <a:pos x="181" y="871"/>
                </a:cxn>
              </a:cxnLst>
              <a:rect l="0" t="0" r="r" b="b"/>
              <a:pathLst>
                <a:path w="206" h="871">
                  <a:moveTo>
                    <a:pt x="41" y="0"/>
                  </a:moveTo>
                  <a:cubicBezTo>
                    <a:pt x="35" y="16"/>
                    <a:pt x="28" y="32"/>
                    <a:pt x="24" y="49"/>
                  </a:cubicBezTo>
                  <a:cubicBezTo>
                    <a:pt x="21" y="60"/>
                    <a:pt x="19" y="71"/>
                    <a:pt x="16" y="82"/>
                  </a:cubicBezTo>
                  <a:cubicBezTo>
                    <a:pt x="11" y="98"/>
                    <a:pt x="0" y="131"/>
                    <a:pt x="0" y="131"/>
                  </a:cubicBezTo>
                  <a:cubicBezTo>
                    <a:pt x="9" y="246"/>
                    <a:pt x="6" y="393"/>
                    <a:pt x="74" y="493"/>
                  </a:cubicBezTo>
                  <a:cubicBezTo>
                    <a:pt x="100" y="572"/>
                    <a:pt x="45" y="425"/>
                    <a:pt x="139" y="550"/>
                  </a:cubicBezTo>
                  <a:cubicBezTo>
                    <a:pt x="153" y="568"/>
                    <a:pt x="148" y="595"/>
                    <a:pt x="156" y="616"/>
                  </a:cubicBezTo>
                  <a:cubicBezTo>
                    <a:pt x="159" y="623"/>
                    <a:pt x="167" y="627"/>
                    <a:pt x="172" y="633"/>
                  </a:cubicBezTo>
                  <a:cubicBezTo>
                    <a:pt x="206" y="724"/>
                    <a:pt x="181" y="648"/>
                    <a:pt x="181" y="871"/>
                  </a:cubicBezTo>
                </a:path>
              </a:pathLst>
            </a:custGeom>
            <a:noFill/>
            <a:ln w="9525">
              <a:solidFill>
                <a:schemeClr val="tx1"/>
              </a:solidFill>
              <a:round/>
              <a:headEnd/>
              <a:tailEnd/>
            </a:ln>
            <a:effectLst/>
          </p:spPr>
          <p:txBody>
            <a:bodyPr wrap="none" anchor="ctr"/>
            <a:lstStyle/>
            <a:p>
              <a:endParaRPr lang="en-US"/>
            </a:p>
          </p:txBody>
        </p:sp>
        <p:sp>
          <p:nvSpPr>
            <p:cNvPr id="6151" name="Freeform 7"/>
            <p:cNvSpPr>
              <a:spLocks/>
            </p:cNvSpPr>
            <p:nvPr/>
          </p:nvSpPr>
          <p:spPr bwMode="auto">
            <a:xfrm>
              <a:off x="1710" y="2622"/>
              <a:ext cx="98" cy="665"/>
            </a:xfrm>
            <a:custGeom>
              <a:avLst/>
              <a:gdLst/>
              <a:ahLst/>
              <a:cxnLst>
                <a:cxn ang="0">
                  <a:pos x="0" y="0"/>
                </a:cxn>
                <a:cxn ang="0">
                  <a:pos x="8" y="123"/>
                </a:cxn>
                <a:cxn ang="0">
                  <a:pos x="57" y="304"/>
                </a:cxn>
                <a:cxn ang="0">
                  <a:pos x="98" y="526"/>
                </a:cxn>
                <a:cxn ang="0">
                  <a:pos x="90" y="665"/>
                </a:cxn>
              </a:cxnLst>
              <a:rect l="0" t="0" r="r" b="b"/>
              <a:pathLst>
                <a:path w="98" h="665">
                  <a:moveTo>
                    <a:pt x="0" y="0"/>
                  </a:moveTo>
                  <a:cubicBezTo>
                    <a:pt x="3" y="41"/>
                    <a:pt x="4" y="82"/>
                    <a:pt x="8" y="123"/>
                  </a:cubicBezTo>
                  <a:cubicBezTo>
                    <a:pt x="14" y="184"/>
                    <a:pt x="45" y="244"/>
                    <a:pt x="57" y="304"/>
                  </a:cubicBezTo>
                  <a:cubicBezTo>
                    <a:pt x="71" y="378"/>
                    <a:pt x="86" y="452"/>
                    <a:pt x="98" y="526"/>
                  </a:cubicBezTo>
                  <a:cubicBezTo>
                    <a:pt x="90" y="660"/>
                    <a:pt x="90" y="613"/>
                    <a:pt x="90" y="665"/>
                  </a:cubicBezTo>
                </a:path>
              </a:pathLst>
            </a:custGeom>
            <a:noFill/>
            <a:ln w="9525">
              <a:solidFill>
                <a:schemeClr val="tx1"/>
              </a:solidFill>
              <a:round/>
              <a:headEnd/>
              <a:tailEnd/>
            </a:ln>
            <a:effectLst/>
          </p:spPr>
          <p:txBody>
            <a:bodyPr wrap="none" anchor="ctr"/>
            <a:lstStyle/>
            <a:p>
              <a:endParaRPr lang="en-US"/>
            </a:p>
          </p:txBody>
        </p:sp>
      </p:grpSp>
      <p:grpSp>
        <p:nvGrpSpPr>
          <p:cNvPr id="6160" name="Group 16"/>
          <p:cNvGrpSpPr>
            <a:grpSpLocks/>
          </p:cNvGrpSpPr>
          <p:nvPr/>
        </p:nvGrpSpPr>
        <p:grpSpPr bwMode="auto">
          <a:xfrm>
            <a:off x="4572000" y="1295400"/>
            <a:ext cx="2895600" cy="1524000"/>
            <a:chOff x="3168" y="1536"/>
            <a:chExt cx="1824" cy="960"/>
          </a:xfrm>
        </p:grpSpPr>
        <p:sp>
          <p:nvSpPr>
            <p:cNvPr id="6157" name="Line 13"/>
            <p:cNvSpPr>
              <a:spLocks noChangeShapeType="1"/>
            </p:cNvSpPr>
            <p:nvPr/>
          </p:nvSpPr>
          <p:spPr bwMode="auto">
            <a:xfrm flipV="1">
              <a:off x="3168" y="1536"/>
              <a:ext cx="0" cy="960"/>
            </a:xfrm>
            <a:prstGeom prst="line">
              <a:avLst/>
            </a:prstGeom>
            <a:noFill/>
            <a:ln w="9525">
              <a:solidFill>
                <a:schemeClr val="tx1"/>
              </a:solidFill>
              <a:round/>
              <a:headEnd/>
              <a:tailEnd type="triangle" w="med" len="med"/>
            </a:ln>
            <a:effectLst/>
          </p:spPr>
          <p:txBody>
            <a:bodyPr wrap="none" anchor="ctr"/>
            <a:lstStyle/>
            <a:p>
              <a:endParaRPr lang="en-US"/>
            </a:p>
          </p:txBody>
        </p:sp>
        <p:sp>
          <p:nvSpPr>
            <p:cNvPr id="6158" name="Line 14"/>
            <p:cNvSpPr>
              <a:spLocks noChangeShapeType="1"/>
            </p:cNvSpPr>
            <p:nvPr/>
          </p:nvSpPr>
          <p:spPr bwMode="auto">
            <a:xfrm>
              <a:off x="3168" y="2496"/>
              <a:ext cx="1824"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6159" name="Freeform 15"/>
            <p:cNvSpPr>
              <a:spLocks/>
            </p:cNvSpPr>
            <p:nvPr/>
          </p:nvSpPr>
          <p:spPr bwMode="auto">
            <a:xfrm>
              <a:off x="3168" y="1632"/>
              <a:ext cx="1632" cy="864"/>
            </a:xfrm>
            <a:custGeom>
              <a:avLst/>
              <a:gdLst/>
              <a:ahLst/>
              <a:cxnLst>
                <a:cxn ang="0">
                  <a:pos x="0" y="864"/>
                </a:cxn>
                <a:cxn ang="0">
                  <a:pos x="144" y="672"/>
                </a:cxn>
                <a:cxn ang="0">
                  <a:pos x="240" y="432"/>
                </a:cxn>
                <a:cxn ang="0">
                  <a:pos x="384" y="96"/>
                </a:cxn>
                <a:cxn ang="0">
                  <a:pos x="576" y="0"/>
                </a:cxn>
                <a:cxn ang="0">
                  <a:pos x="720" y="144"/>
                </a:cxn>
                <a:cxn ang="0">
                  <a:pos x="912" y="96"/>
                </a:cxn>
                <a:cxn ang="0">
                  <a:pos x="1248" y="240"/>
                </a:cxn>
                <a:cxn ang="0">
                  <a:pos x="1440" y="432"/>
                </a:cxn>
                <a:cxn ang="0">
                  <a:pos x="1536" y="624"/>
                </a:cxn>
                <a:cxn ang="0">
                  <a:pos x="1632" y="816"/>
                </a:cxn>
                <a:cxn ang="0">
                  <a:pos x="1632" y="864"/>
                </a:cxn>
              </a:cxnLst>
              <a:rect l="0" t="0" r="r" b="b"/>
              <a:pathLst>
                <a:path w="1632" h="864">
                  <a:moveTo>
                    <a:pt x="0" y="864"/>
                  </a:moveTo>
                  <a:lnTo>
                    <a:pt x="144" y="672"/>
                  </a:lnTo>
                  <a:lnTo>
                    <a:pt x="240" y="432"/>
                  </a:lnTo>
                  <a:lnTo>
                    <a:pt x="384" y="96"/>
                  </a:lnTo>
                  <a:lnTo>
                    <a:pt x="576" y="0"/>
                  </a:lnTo>
                  <a:lnTo>
                    <a:pt x="720" y="144"/>
                  </a:lnTo>
                  <a:lnTo>
                    <a:pt x="912" y="96"/>
                  </a:lnTo>
                  <a:lnTo>
                    <a:pt x="1248" y="240"/>
                  </a:lnTo>
                  <a:lnTo>
                    <a:pt x="1440" y="432"/>
                  </a:lnTo>
                  <a:lnTo>
                    <a:pt x="1536" y="624"/>
                  </a:lnTo>
                  <a:lnTo>
                    <a:pt x="1632" y="816"/>
                  </a:lnTo>
                  <a:lnTo>
                    <a:pt x="1632" y="864"/>
                  </a:lnTo>
                </a:path>
              </a:pathLst>
            </a:custGeom>
            <a:noFill/>
            <a:ln w="9525">
              <a:solidFill>
                <a:schemeClr val="tx1"/>
              </a:solidFill>
              <a:round/>
              <a:headEnd/>
              <a:tailEnd/>
            </a:ln>
            <a:effectLst/>
          </p:spPr>
          <p:txBody>
            <a:bodyPr wrap="none" anchor="ctr"/>
            <a:lstStyle/>
            <a:p>
              <a:endParaRPr lang="en-US"/>
            </a:p>
          </p:txBody>
        </p:sp>
      </p:grpSp>
      <p:sp>
        <p:nvSpPr>
          <p:cNvPr id="6161" name="Text Box 17"/>
          <p:cNvSpPr txBox="1">
            <a:spLocks noChangeArrowheads="1"/>
          </p:cNvSpPr>
          <p:nvPr/>
        </p:nvSpPr>
        <p:spPr bwMode="auto">
          <a:xfrm>
            <a:off x="3886200" y="3124200"/>
            <a:ext cx="4572000" cy="822325"/>
          </a:xfrm>
          <a:prstGeom prst="rect">
            <a:avLst/>
          </a:prstGeom>
          <a:noFill/>
          <a:ln w="9525">
            <a:noFill/>
            <a:miter lim="800000"/>
            <a:headEnd/>
            <a:tailEnd/>
          </a:ln>
          <a:effectLst/>
        </p:spPr>
        <p:txBody>
          <a:bodyPr>
            <a:spAutoFit/>
          </a:bodyPr>
          <a:lstStyle/>
          <a:p>
            <a:pPr algn="ctr">
              <a:spcBef>
                <a:spcPct val="50000"/>
              </a:spcBef>
            </a:pPr>
            <a:r>
              <a:rPr lang="en-US"/>
              <a:t>Distribution function of area by travel time to outlet</a:t>
            </a:r>
          </a:p>
        </p:txBody>
      </p:sp>
      <p:sp>
        <p:nvSpPr>
          <p:cNvPr id="6162" name="Text Box 18"/>
          <p:cNvSpPr txBox="1">
            <a:spLocks noChangeArrowheads="1"/>
          </p:cNvSpPr>
          <p:nvPr/>
        </p:nvSpPr>
        <p:spPr bwMode="auto">
          <a:xfrm>
            <a:off x="3581400" y="4038600"/>
            <a:ext cx="5105400" cy="1917700"/>
          </a:xfrm>
          <a:prstGeom prst="rect">
            <a:avLst/>
          </a:prstGeom>
          <a:noFill/>
          <a:ln w="9525">
            <a:noFill/>
            <a:miter lim="800000"/>
            <a:headEnd/>
            <a:tailEnd/>
          </a:ln>
          <a:effectLst/>
        </p:spPr>
        <p:txBody>
          <a:bodyPr>
            <a:spAutoFit/>
          </a:bodyPr>
          <a:lstStyle/>
          <a:p>
            <a:pPr>
              <a:spcBef>
                <a:spcPct val="50000"/>
              </a:spcBef>
            </a:pPr>
            <a:r>
              <a:rPr lang="en-US"/>
              <a:t>Under assumptions of constant velocity</a:t>
            </a:r>
          </a:p>
          <a:p>
            <a:pPr algn="ctr">
              <a:spcBef>
                <a:spcPct val="50000"/>
              </a:spcBef>
            </a:pPr>
            <a:r>
              <a:rPr lang="en-US"/>
              <a:t>t = d/v</a:t>
            </a:r>
          </a:p>
          <a:p>
            <a:pPr>
              <a:spcBef>
                <a:spcPct val="50000"/>
              </a:spcBef>
            </a:pPr>
            <a:r>
              <a:rPr lang="en-US"/>
              <a:t>This provides a geomorphological basis for defining the unit response function.</a:t>
            </a:r>
          </a:p>
        </p:txBody>
      </p:sp>
    </p:spTree>
    <p:extLst>
      <p:ext uri="{BB962C8B-B14F-4D97-AF65-F5344CB8AC3E}">
        <p14:creationId xmlns:p14="http://schemas.microsoft.com/office/powerpoint/2010/main" val="26761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33400" y="381000"/>
            <a:ext cx="8382000" cy="685800"/>
          </a:xfrm>
        </p:spPr>
        <p:txBody>
          <a:bodyPr>
            <a:normAutofit fontScale="90000"/>
          </a:bodyPr>
          <a:lstStyle/>
          <a:p>
            <a:r>
              <a:rPr lang="en-US"/>
              <a:t>Channel Network “Width” Function</a:t>
            </a:r>
          </a:p>
        </p:txBody>
      </p:sp>
      <p:sp>
        <p:nvSpPr>
          <p:cNvPr id="7173" name="Freeform 5"/>
          <p:cNvSpPr>
            <a:spLocks/>
          </p:cNvSpPr>
          <p:nvPr/>
        </p:nvSpPr>
        <p:spPr bwMode="auto">
          <a:xfrm>
            <a:off x="457200" y="1828800"/>
            <a:ext cx="2590800" cy="3429000"/>
          </a:xfrm>
          <a:custGeom>
            <a:avLst/>
            <a:gdLst/>
            <a:ahLst/>
            <a:cxnLst>
              <a:cxn ang="0">
                <a:pos x="1584" y="0"/>
              </a:cxn>
              <a:cxn ang="0">
                <a:pos x="1104" y="48"/>
              </a:cxn>
              <a:cxn ang="0">
                <a:pos x="768" y="192"/>
              </a:cxn>
              <a:cxn ang="0">
                <a:pos x="480" y="384"/>
              </a:cxn>
              <a:cxn ang="0">
                <a:pos x="144" y="720"/>
              </a:cxn>
              <a:cxn ang="0">
                <a:pos x="0" y="1248"/>
              </a:cxn>
              <a:cxn ang="0">
                <a:pos x="96" y="1776"/>
              </a:cxn>
              <a:cxn ang="0">
                <a:pos x="528" y="2112"/>
              </a:cxn>
              <a:cxn ang="0">
                <a:pos x="960" y="2160"/>
              </a:cxn>
              <a:cxn ang="0">
                <a:pos x="1296" y="2064"/>
              </a:cxn>
              <a:cxn ang="0">
                <a:pos x="1632" y="1536"/>
              </a:cxn>
              <a:cxn ang="0">
                <a:pos x="1632" y="1008"/>
              </a:cxn>
              <a:cxn ang="0">
                <a:pos x="1584" y="384"/>
              </a:cxn>
              <a:cxn ang="0">
                <a:pos x="1584" y="144"/>
              </a:cxn>
              <a:cxn ang="0">
                <a:pos x="1584" y="0"/>
              </a:cxn>
            </a:cxnLst>
            <a:rect l="0" t="0" r="r" b="b"/>
            <a:pathLst>
              <a:path w="1632" h="2160">
                <a:moveTo>
                  <a:pt x="1584" y="0"/>
                </a:moveTo>
                <a:lnTo>
                  <a:pt x="1104" y="48"/>
                </a:lnTo>
                <a:lnTo>
                  <a:pt x="768" y="192"/>
                </a:lnTo>
                <a:lnTo>
                  <a:pt x="480" y="384"/>
                </a:lnTo>
                <a:lnTo>
                  <a:pt x="144" y="720"/>
                </a:lnTo>
                <a:lnTo>
                  <a:pt x="0" y="1248"/>
                </a:lnTo>
                <a:lnTo>
                  <a:pt x="96" y="1776"/>
                </a:lnTo>
                <a:lnTo>
                  <a:pt x="528" y="2112"/>
                </a:lnTo>
                <a:lnTo>
                  <a:pt x="960" y="2160"/>
                </a:lnTo>
                <a:lnTo>
                  <a:pt x="1296" y="2064"/>
                </a:lnTo>
                <a:lnTo>
                  <a:pt x="1632" y="1536"/>
                </a:lnTo>
                <a:lnTo>
                  <a:pt x="1632" y="1008"/>
                </a:lnTo>
                <a:lnTo>
                  <a:pt x="1584" y="384"/>
                </a:lnTo>
                <a:lnTo>
                  <a:pt x="1584" y="144"/>
                </a:lnTo>
                <a:lnTo>
                  <a:pt x="1584" y="0"/>
                </a:lnTo>
                <a:close/>
              </a:path>
            </a:pathLst>
          </a:custGeom>
          <a:noFill/>
          <a:ln w="9525">
            <a:solidFill>
              <a:schemeClr val="tx1"/>
            </a:solidFill>
            <a:round/>
            <a:headEnd/>
            <a:tailEnd/>
          </a:ln>
          <a:effectLst/>
        </p:spPr>
        <p:txBody>
          <a:bodyPr wrap="none" anchor="ctr"/>
          <a:lstStyle/>
          <a:p>
            <a:endParaRPr lang="en-US"/>
          </a:p>
        </p:txBody>
      </p:sp>
      <p:grpSp>
        <p:nvGrpSpPr>
          <p:cNvPr id="7195" name="Group 27"/>
          <p:cNvGrpSpPr>
            <a:grpSpLocks/>
          </p:cNvGrpSpPr>
          <p:nvPr/>
        </p:nvGrpSpPr>
        <p:grpSpPr bwMode="auto">
          <a:xfrm>
            <a:off x="808038" y="1846263"/>
            <a:ext cx="2165350" cy="3143250"/>
            <a:chOff x="509" y="1163"/>
            <a:chExt cx="1364" cy="1980"/>
          </a:xfrm>
        </p:grpSpPr>
        <p:sp>
          <p:nvSpPr>
            <p:cNvPr id="7174" name="Freeform 6"/>
            <p:cNvSpPr>
              <a:spLocks/>
            </p:cNvSpPr>
            <p:nvPr/>
          </p:nvSpPr>
          <p:spPr bwMode="auto">
            <a:xfrm>
              <a:off x="838" y="1163"/>
              <a:ext cx="1035" cy="1594"/>
            </a:xfrm>
            <a:custGeom>
              <a:avLst/>
              <a:gdLst/>
              <a:ahLst/>
              <a:cxnLst>
                <a:cxn ang="0">
                  <a:pos x="1035" y="0"/>
                </a:cxn>
                <a:cxn ang="0">
                  <a:pos x="854" y="164"/>
                </a:cxn>
                <a:cxn ang="0">
                  <a:pos x="665" y="386"/>
                </a:cxn>
                <a:cxn ang="0">
                  <a:pos x="632" y="435"/>
                </a:cxn>
                <a:cxn ang="0">
                  <a:pos x="624" y="460"/>
                </a:cxn>
                <a:cxn ang="0">
                  <a:pos x="559" y="559"/>
                </a:cxn>
                <a:cxn ang="0">
                  <a:pos x="550" y="583"/>
                </a:cxn>
                <a:cxn ang="0">
                  <a:pos x="534" y="600"/>
                </a:cxn>
                <a:cxn ang="0">
                  <a:pos x="493" y="706"/>
                </a:cxn>
                <a:cxn ang="0">
                  <a:pos x="460" y="780"/>
                </a:cxn>
                <a:cxn ang="0">
                  <a:pos x="443" y="920"/>
                </a:cxn>
                <a:cxn ang="0">
                  <a:pos x="394" y="1060"/>
                </a:cxn>
                <a:cxn ang="0">
                  <a:pos x="312" y="1265"/>
                </a:cxn>
                <a:cxn ang="0">
                  <a:pos x="205" y="1430"/>
                </a:cxn>
                <a:cxn ang="0">
                  <a:pos x="172" y="1471"/>
                </a:cxn>
                <a:cxn ang="0">
                  <a:pos x="156" y="1495"/>
                </a:cxn>
                <a:cxn ang="0">
                  <a:pos x="33" y="1569"/>
                </a:cxn>
                <a:cxn ang="0">
                  <a:pos x="0" y="1594"/>
                </a:cxn>
              </a:cxnLst>
              <a:rect l="0" t="0" r="r" b="b"/>
              <a:pathLst>
                <a:path w="1035" h="1594">
                  <a:moveTo>
                    <a:pt x="1035" y="0"/>
                  </a:moveTo>
                  <a:cubicBezTo>
                    <a:pt x="997" y="56"/>
                    <a:pt x="920" y="143"/>
                    <a:pt x="854" y="164"/>
                  </a:cubicBezTo>
                  <a:cubicBezTo>
                    <a:pt x="774" y="217"/>
                    <a:pt x="733" y="318"/>
                    <a:pt x="665" y="386"/>
                  </a:cubicBezTo>
                  <a:cubicBezTo>
                    <a:pt x="646" y="446"/>
                    <a:pt x="673" y="374"/>
                    <a:pt x="632" y="435"/>
                  </a:cubicBezTo>
                  <a:cubicBezTo>
                    <a:pt x="627" y="442"/>
                    <a:pt x="628" y="452"/>
                    <a:pt x="624" y="460"/>
                  </a:cubicBezTo>
                  <a:cubicBezTo>
                    <a:pt x="609" y="488"/>
                    <a:pt x="581" y="535"/>
                    <a:pt x="559" y="559"/>
                  </a:cubicBezTo>
                  <a:cubicBezTo>
                    <a:pt x="556" y="567"/>
                    <a:pt x="554" y="576"/>
                    <a:pt x="550" y="583"/>
                  </a:cubicBezTo>
                  <a:cubicBezTo>
                    <a:pt x="546" y="590"/>
                    <a:pt x="537" y="593"/>
                    <a:pt x="534" y="600"/>
                  </a:cubicBezTo>
                  <a:cubicBezTo>
                    <a:pt x="517" y="634"/>
                    <a:pt x="510" y="672"/>
                    <a:pt x="493" y="706"/>
                  </a:cubicBezTo>
                  <a:cubicBezTo>
                    <a:pt x="485" y="739"/>
                    <a:pt x="470" y="749"/>
                    <a:pt x="460" y="780"/>
                  </a:cubicBezTo>
                  <a:cubicBezTo>
                    <a:pt x="456" y="826"/>
                    <a:pt x="455" y="875"/>
                    <a:pt x="443" y="920"/>
                  </a:cubicBezTo>
                  <a:cubicBezTo>
                    <a:pt x="431" y="969"/>
                    <a:pt x="407" y="1012"/>
                    <a:pt x="394" y="1060"/>
                  </a:cubicBezTo>
                  <a:cubicBezTo>
                    <a:pt x="362" y="1180"/>
                    <a:pt x="373" y="1174"/>
                    <a:pt x="312" y="1265"/>
                  </a:cubicBezTo>
                  <a:cubicBezTo>
                    <a:pt x="291" y="1332"/>
                    <a:pt x="253" y="1382"/>
                    <a:pt x="205" y="1430"/>
                  </a:cubicBezTo>
                  <a:cubicBezTo>
                    <a:pt x="190" y="1476"/>
                    <a:pt x="209" y="1434"/>
                    <a:pt x="172" y="1471"/>
                  </a:cubicBezTo>
                  <a:cubicBezTo>
                    <a:pt x="165" y="1478"/>
                    <a:pt x="163" y="1489"/>
                    <a:pt x="156" y="1495"/>
                  </a:cubicBezTo>
                  <a:cubicBezTo>
                    <a:pt x="123" y="1524"/>
                    <a:pt x="75" y="1555"/>
                    <a:pt x="33" y="1569"/>
                  </a:cubicBezTo>
                  <a:cubicBezTo>
                    <a:pt x="5" y="1588"/>
                    <a:pt x="15" y="1579"/>
                    <a:pt x="0" y="1594"/>
                  </a:cubicBezTo>
                </a:path>
              </a:pathLst>
            </a:custGeom>
            <a:noFill/>
            <a:ln w="28575" cmpd="sng">
              <a:solidFill>
                <a:srgbClr val="0070C0"/>
              </a:solidFill>
              <a:round/>
              <a:headEnd/>
              <a:tailEnd/>
            </a:ln>
            <a:effectLst/>
          </p:spPr>
          <p:txBody>
            <a:bodyPr wrap="none" anchor="ctr"/>
            <a:lstStyle/>
            <a:p>
              <a:endParaRPr lang="en-US"/>
            </a:p>
          </p:txBody>
        </p:sp>
        <p:sp>
          <p:nvSpPr>
            <p:cNvPr id="7175" name="Freeform 7"/>
            <p:cNvSpPr>
              <a:spLocks/>
            </p:cNvSpPr>
            <p:nvPr/>
          </p:nvSpPr>
          <p:spPr bwMode="auto">
            <a:xfrm>
              <a:off x="509" y="1869"/>
              <a:ext cx="822" cy="494"/>
            </a:xfrm>
            <a:custGeom>
              <a:avLst/>
              <a:gdLst/>
              <a:ahLst/>
              <a:cxnLst>
                <a:cxn ang="0">
                  <a:pos x="822" y="0"/>
                </a:cxn>
                <a:cxn ang="0">
                  <a:pos x="666" y="25"/>
                </a:cxn>
                <a:cxn ang="0">
                  <a:pos x="616" y="50"/>
                </a:cxn>
                <a:cxn ang="0">
                  <a:pos x="526" y="132"/>
                </a:cxn>
                <a:cxn ang="0">
                  <a:pos x="477" y="165"/>
                </a:cxn>
                <a:cxn ang="0">
                  <a:pos x="386" y="263"/>
                </a:cxn>
                <a:cxn ang="0">
                  <a:pos x="312" y="313"/>
                </a:cxn>
                <a:cxn ang="0">
                  <a:pos x="214" y="378"/>
                </a:cxn>
                <a:cxn ang="0">
                  <a:pos x="197" y="395"/>
                </a:cxn>
                <a:cxn ang="0">
                  <a:pos x="148" y="411"/>
                </a:cxn>
                <a:cxn ang="0">
                  <a:pos x="131" y="428"/>
                </a:cxn>
                <a:cxn ang="0">
                  <a:pos x="82" y="444"/>
                </a:cxn>
                <a:cxn ang="0">
                  <a:pos x="0" y="494"/>
                </a:cxn>
              </a:cxnLst>
              <a:rect l="0" t="0" r="r" b="b"/>
              <a:pathLst>
                <a:path w="822" h="494">
                  <a:moveTo>
                    <a:pt x="822" y="0"/>
                  </a:moveTo>
                  <a:cubicBezTo>
                    <a:pt x="761" y="6"/>
                    <a:pt x="720" y="7"/>
                    <a:pt x="666" y="25"/>
                  </a:cubicBezTo>
                  <a:cubicBezTo>
                    <a:pt x="651" y="35"/>
                    <a:pt x="631" y="39"/>
                    <a:pt x="616" y="50"/>
                  </a:cubicBezTo>
                  <a:cubicBezTo>
                    <a:pt x="585" y="74"/>
                    <a:pt x="557" y="107"/>
                    <a:pt x="526" y="132"/>
                  </a:cubicBezTo>
                  <a:cubicBezTo>
                    <a:pt x="513" y="142"/>
                    <a:pt x="489" y="153"/>
                    <a:pt x="477" y="165"/>
                  </a:cubicBezTo>
                  <a:cubicBezTo>
                    <a:pt x="446" y="196"/>
                    <a:pt x="418" y="232"/>
                    <a:pt x="386" y="263"/>
                  </a:cubicBezTo>
                  <a:cubicBezTo>
                    <a:pt x="365" y="284"/>
                    <a:pt x="337" y="296"/>
                    <a:pt x="312" y="313"/>
                  </a:cubicBezTo>
                  <a:cubicBezTo>
                    <a:pt x="278" y="336"/>
                    <a:pt x="254" y="365"/>
                    <a:pt x="214" y="378"/>
                  </a:cubicBezTo>
                  <a:cubicBezTo>
                    <a:pt x="208" y="384"/>
                    <a:pt x="204" y="391"/>
                    <a:pt x="197" y="395"/>
                  </a:cubicBezTo>
                  <a:cubicBezTo>
                    <a:pt x="182" y="403"/>
                    <a:pt x="148" y="411"/>
                    <a:pt x="148" y="411"/>
                  </a:cubicBezTo>
                  <a:cubicBezTo>
                    <a:pt x="142" y="417"/>
                    <a:pt x="138" y="424"/>
                    <a:pt x="131" y="428"/>
                  </a:cubicBezTo>
                  <a:cubicBezTo>
                    <a:pt x="116" y="436"/>
                    <a:pt x="82" y="444"/>
                    <a:pt x="82" y="444"/>
                  </a:cubicBezTo>
                  <a:cubicBezTo>
                    <a:pt x="60" y="467"/>
                    <a:pt x="28" y="478"/>
                    <a:pt x="0" y="494"/>
                  </a:cubicBezTo>
                </a:path>
              </a:pathLst>
            </a:custGeom>
            <a:noFill/>
            <a:ln w="28575" cmpd="sng">
              <a:solidFill>
                <a:srgbClr val="0070C0"/>
              </a:solidFill>
              <a:round/>
              <a:headEnd/>
              <a:tailEnd/>
            </a:ln>
            <a:effectLst/>
          </p:spPr>
          <p:txBody>
            <a:bodyPr wrap="none" anchor="ctr"/>
            <a:lstStyle/>
            <a:p>
              <a:endParaRPr lang="en-US"/>
            </a:p>
          </p:txBody>
        </p:sp>
        <p:sp>
          <p:nvSpPr>
            <p:cNvPr id="7176" name="Freeform 8"/>
            <p:cNvSpPr>
              <a:spLocks/>
            </p:cNvSpPr>
            <p:nvPr/>
          </p:nvSpPr>
          <p:spPr bwMode="auto">
            <a:xfrm>
              <a:off x="1479" y="1541"/>
              <a:ext cx="206" cy="871"/>
            </a:xfrm>
            <a:custGeom>
              <a:avLst/>
              <a:gdLst/>
              <a:ahLst/>
              <a:cxnLst>
                <a:cxn ang="0">
                  <a:pos x="41" y="0"/>
                </a:cxn>
                <a:cxn ang="0">
                  <a:pos x="24" y="49"/>
                </a:cxn>
                <a:cxn ang="0">
                  <a:pos x="16" y="82"/>
                </a:cxn>
                <a:cxn ang="0">
                  <a:pos x="0" y="131"/>
                </a:cxn>
                <a:cxn ang="0">
                  <a:pos x="74" y="493"/>
                </a:cxn>
                <a:cxn ang="0">
                  <a:pos x="139" y="550"/>
                </a:cxn>
                <a:cxn ang="0">
                  <a:pos x="156" y="616"/>
                </a:cxn>
                <a:cxn ang="0">
                  <a:pos x="172" y="633"/>
                </a:cxn>
                <a:cxn ang="0">
                  <a:pos x="181" y="871"/>
                </a:cxn>
              </a:cxnLst>
              <a:rect l="0" t="0" r="r" b="b"/>
              <a:pathLst>
                <a:path w="206" h="871">
                  <a:moveTo>
                    <a:pt x="41" y="0"/>
                  </a:moveTo>
                  <a:cubicBezTo>
                    <a:pt x="35" y="16"/>
                    <a:pt x="28" y="32"/>
                    <a:pt x="24" y="49"/>
                  </a:cubicBezTo>
                  <a:cubicBezTo>
                    <a:pt x="21" y="60"/>
                    <a:pt x="19" y="71"/>
                    <a:pt x="16" y="82"/>
                  </a:cubicBezTo>
                  <a:cubicBezTo>
                    <a:pt x="11" y="98"/>
                    <a:pt x="0" y="131"/>
                    <a:pt x="0" y="131"/>
                  </a:cubicBezTo>
                  <a:cubicBezTo>
                    <a:pt x="9" y="246"/>
                    <a:pt x="6" y="393"/>
                    <a:pt x="74" y="493"/>
                  </a:cubicBezTo>
                  <a:cubicBezTo>
                    <a:pt x="100" y="572"/>
                    <a:pt x="45" y="425"/>
                    <a:pt x="139" y="550"/>
                  </a:cubicBezTo>
                  <a:cubicBezTo>
                    <a:pt x="153" y="568"/>
                    <a:pt x="148" y="595"/>
                    <a:pt x="156" y="616"/>
                  </a:cubicBezTo>
                  <a:cubicBezTo>
                    <a:pt x="159" y="623"/>
                    <a:pt x="167" y="627"/>
                    <a:pt x="172" y="633"/>
                  </a:cubicBezTo>
                  <a:cubicBezTo>
                    <a:pt x="206" y="724"/>
                    <a:pt x="181" y="648"/>
                    <a:pt x="181" y="871"/>
                  </a:cubicBezTo>
                </a:path>
              </a:pathLst>
            </a:custGeom>
            <a:noFill/>
            <a:ln w="28575" cmpd="sng">
              <a:solidFill>
                <a:srgbClr val="0070C0"/>
              </a:solidFill>
              <a:round/>
              <a:headEnd/>
              <a:tailEnd/>
            </a:ln>
            <a:effectLst/>
          </p:spPr>
          <p:txBody>
            <a:bodyPr wrap="none" anchor="ctr"/>
            <a:lstStyle/>
            <a:p>
              <a:endParaRPr lang="en-US"/>
            </a:p>
          </p:txBody>
        </p:sp>
        <p:sp>
          <p:nvSpPr>
            <p:cNvPr id="7177" name="Freeform 9"/>
            <p:cNvSpPr>
              <a:spLocks/>
            </p:cNvSpPr>
            <p:nvPr/>
          </p:nvSpPr>
          <p:spPr bwMode="auto">
            <a:xfrm>
              <a:off x="1134" y="2478"/>
              <a:ext cx="98" cy="665"/>
            </a:xfrm>
            <a:custGeom>
              <a:avLst/>
              <a:gdLst/>
              <a:ahLst/>
              <a:cxnLst>
                <a:cxn ang="0">
                  <a:pos x="0" y="0"/>
                </a:cxn>
                <a:cxn ang="0">
                  <a:pos x="8" y="123"/>
                </a:cxn>
                <a:cxn ang="0">
                  <a:pos x="57" y="304"/>
                </a:cxn>
                <a:cxn ang="0">
                  <a:pos x="98" y="526"/>
                </a:cxn>
                <a:cxn ang="0">
                  <a:pos x="90" y="665"/>
                </a:cxn>
              </a:cxnLst>
              <a:rect l="0" t="0" r="r" b="b"/>
              <a:pathLst>
                <a:path w="98" h="665">
                  <a:moveTo>
                    <a:pt x="0" y="0"/>
                  </a:moveTo>
                  <a:cubicBezTo>
                    <a:pt x="3" y="41"/>
                    <a:pt x="4" y="82"/>
                    <a:pt x="8" y="123"/>
                  </a:cubicBezTo>
                  <a:cubicBezTo>
                    <a:pt x="14" y="184"/>
                    <a:pt x="45" y="244"/>
                    <a:pt x="57" y="304"/>
                  </a:cubicBezTo>
                  <a:cubicBezTo>
                    <a:pt x="71" y="378"/>
                    <a:pt x="86" y="452"/>
                    <a:pt x="98" y="526"/>
                  </a:cubicBezTo>
                  <a:cubicBezTo>
                    <a:pt x="90" y="660"/>
                    <a:pt x="90" y="613"/>
                    <a:pt x="90" y="665"/>
                  </a:cubicBezTo>
                </a:path>
              </a:pathLst>
            </a:custGeom>
            <a:noFill/>
            <a:ln w="28575" cmpd="sng">
              <a:solidFill>
                <a:srgbClr val="0070C0"/>
              </a:solidFill>
              <a:round/>
              <a:headEnd/>
              <a:tailEnd/>
            </a:ln>
            <a:effectLst/>
          </p:spPr>
          <p:txBody>
            <a:bodyPr wrap="none" anchor="ctr"/>
            <a:lstStyle/>
            <a:p>
              <a:endParaRPr lang="en-US"/>
            </a:p>
          </p:txBody>
        </p:sp>
      </p:grpSp>
      <p:sp>
        <p:nvSpPr>
          <p:cNvPr id="7182" name="Text Box 14"/>
          <p:cNvSpPr txBox="1">
            <a:spLocks noChangeArrowheads="1"/>
          </p:cNvSpPr>
          <p:nvPr/>
        </p:nvSpPr>
        <p:spPr bwMode="auto">
          <a:xfrm>
            <a:off x="3505200" y="3733800"/>
            <a:ext cx="4572000" cy="822325"/>
          </a:xfrm>
          <a:prstGeom prst="rect">
            <a:avLst/>
          </a:prstGeom>
          <a:noFill/>
          <a:ln w="9525">
            <a:noFill/>
            <a:miter lim="800000"/>
            <a:headEnd/>
            <a:tailEnd/>
          </a:ln>
          <a:effectLst/>
        </p:spPr>
        <p:txBody>
          <a:bodyPr>
            <a:spAutoFit/>
          </a:bodyPr>
          <a:lstStyle/>
          <a:p>
            <a:pPr algn="ctr">
              <a:spcBef>
                <a:spcPct val="50000"/>
              </a:spcBef>
            </a:pPr>
            <a:r>
              <a:rPr lang="en-US"/>
              <a:t>The number of channels at a distance x from the outlet</a:t>
            </a:r>
          </a:p>
        </p:txBody>
      </p:sp>
      <p:sp>
        <p:nvSpPr>
          <p:cNvPr id="7186" name="Freeform 18"/>
          <p:cNvSpPr>
            <a:spLocks/>
          </p:cNvSpPr>
          <p:nvPr/>
        </p:nvSpPr>
        <p:spPr bwMode="auto">
          <a:xfrm>
            <a:off x="1930400" y="1812925"/>
            <a:ext cx="979488" cy="1096963"/>
          </a:xfrm>
          <a:custGeom>
            <a:avLst/>
            <a:gdLst/>
            <a:ahLst/>
            <a:cxnLst>
              <a:cxn ang="0">
                <a:pos x="617" y="0"/>
              </a:cxn>
              <a:cxn ang="0">
                <a:pos x="567" y="50"/>
              </a:cxn>
              <a:cxn ang="0">
                <a:pos x="395" y="198"/>
              </a:cxn>
              <a:cxn ang="0">
                <a:pos x="329" y="255"/>
              </a:cxn>
              <a:cxn ang="0">
                <a:pos x="247" y="354"/>
              </a:cxn>
              <a:cxn ang="0">
                <a:pos x="165" y="461"/>
              </a:cxn>
              <a:cxn ang="0">
                <a:pos x="66" y="666"/>
              </a:cxn>
              <a:cxn ang="0">
                <a:pos x="0" y="691"/>
              </a:cxn>
            </a:cxnLst>
            <a:rect l="0" t="0" r="r" b="b"/>
            <a:pathLst>
              <a:path w="617" h="691">
                <a:moveTo>
                  <a:pt x="617" y="0"/>
                </a:moveTo>
                <a:cubicBezTo>
                  <a:pt x="603" y="44"/>
                  <a:pt x="593" y="18"/>
                  <a:pt x="567" y="50"/>
                </a:cubicBezTo>
                <a:cubicBezTo>
                  <a:pt x="520" y="108"/>
                  <a:pt x="457" y="156"/>
                  <a:pt x="395" y="198"/>
                </a:cubicBezTo>
                <a:cubicBezTo>
                  <a:pt x="371" y="214"/>
                  <a:pt x="354" y="239"/>
                  <a:pt x="329" y="255"/>
                </a:cubicBezTo>
                <a:cubicBezTo>
                  <a:pt x="305" y="292"/>
                  <a:pt x="274" y="320"/>
                  <a:pt x="247" y="354"/>
                </a:cubicBezTo>
                <a:cubicBezTo>
                  <a:pt x="219" y="389"/>
                  <a:pt x="196" y="428"/>
                  <a:pt x="165" y="461"/>
                </a:cubicBezTo>
                <a:cubicBezTo>
                  <a:pt x="139" y="539"/>
                  <a:pt x="152" y="631"/>
                  <a:pt x="66" y="666"/>
                </a:cubicBezTo>
                <a:cubicBezTo>
                  <a:pt x="45" y="675"/>
                  <a:pt x="24" y="691"/>
                  <a:pt x="0" y="691"/>
                </a:cubicBezTo>
              </a:path>
            </a:pathLst>
          </a:custGeom>
          <a:noFill/>
          <a:ln w="9525">
            <a:solidFill>
              <a:schemeClr val="tx1"/>
            </a:solidFill>
            <a:round/>
            <a:headEnd type="triangle" w="med" len="med"/>
            <a:tailEnd type="triangle" w="med" len="med"/>
          </a:ln>
          <a:effectLst/>
        </p:spPr>
        <p:txBody>
          <a:bodyPr wrap="none" anchor="ctr"/>
          <a:lstStyle/>
          <a:p>
            <a:endParaRPr lang="en-US"/>
          </a:p>
        </p:txBody>
      </p:sp>
      <p:sp>
        <p:nvSpPr>
          <p:cNvPr id="7190" name="Line 22"/>
          <p:cNvSpPr>
            <a:spLocks noChangeShapeType="1"/>
          </p:cNvSpPr>
          <p:nvPr/>
        </p:nvSpPr>
        <p:spPr bwMode="auto">
          <a:xfrm>
            <a:off x="1879600" y="2844800"/>
            <a:ext cx="90488" cy="247650"/>
          </a:xfrm>
          <a:prstGeom prst="line">
            <a:avLst/>
          </a:prstGeom>
          <a:noFill/>
          <a:ln w="9525">
            <a:solidFill>
              <a:schemeClr val="tx1"/>
            </a:solidFill>
            <a:round/>
            <a:headEnd/>
            <a:tailEnd/>
          </a:ln>
          <a:effectLst/>
        </p:spPr>
        <p:txBody>
          <a:bodyPr wrap="none" anchor="ctr"/>
          <a:lstStyle/>
          <a:p>
            <a:endParaRPr lang="en-US"/>
          </a:p>
        </p:txBody>
      </p:sp>
      <p:sp>
        <p:nvSpPr>
          <p:cNvPr id="7191" name="Line 23"/>
          <p:cNvSpPr>
            <a:spLocks noChangeShapeType="1"/>
          </p:cNvSpPr>
          <p:nvPr/>
        </p:nvSpPr>
        <p:spPr bwMode="auto">
          <a:xfrm>
            <a:off x="1957388" y="3130550"/>
            <a:ext cx="222250" cy="79375"/>
          </a:xfrm>
          <a:prstGeom prst="line">
            <a:avLst/>
          </a:prstGeom>
          <a:noFill/>
          <a:ln w="9525">
            <a:solidFill>
              <a:schemeClr val="tx1"/>
            </a:solidFill>
            <a:round/>
            <a:headEnd/>
            <a:tailEnd/>
          </a:ln>
          <a:effectLst/>
        </p:spPr>
        <p:txBody>
          <a:bodyPr wrap="none" anchor="ctr"/>
          <a:lstStyle/>
          <a:p>
            <a:endParaRPr lang="en-US"/>
          </a:p>
        </p:txBody>
      </p:sp>
      <p:sp>
        <p:nvSpPr>
          <p:cNvPr id="7192" name="Line 24"/>
          <p:cNvSpPr>
            <a:spLocks noChangeShapeType="1"/>
          </p:cNvSpPr>
          <p:nvPr/>
        </p:nvSpPr>
        <p:spPr bwMode="auto">
          <a:xfrm flipV="1">
            <a:off x="2335213" y="3092450"/>
            <a:ext cx="247650" cy="77788"/>
          </a:xfrm>
          <a:prstGeom prst="line">
            <a:avLst/>
          </a:prstGeom>
          <a:noFill/>
          <a:ln w="9525">
            <a:solidFill>
              <a:schemeClr val="tx1"/>
            </a:solidFill>
            <a:round/>
            <a:headEnd/>
            <a:tailEnd/>
          </a:ln>
          <a:effectLst/>
        </p:spPr>
        <p:txBody>
          <a:bodyPr wrap="none" anchor="ctr"/>
          <a:lstStyle/>
          <a:p>
            <a:endParaRPr lang="en-US"/>
          </a:p>
        </p:txBody>
      </p:sp>
      <p:sp>
        <p:nvSpPr>
          <p:cNvPr id="7193" name="Freeform 25"/>
          <p:cNvSpPr>
            <a:spLocks/>
          </p:cNvSpPr>
          <p:nvPr/>
        </p:nvSpPr>
        <p:spPr bwMode="auto">
          <a:xfrm>
            <a:off x="2112963" y="1944688"/>
            <a:ext cx="901700" cy="1250950"/>
          </a:xfrm>
          <a:custGeom>
            <a:avLst/>
            <a:gdLst/>
            <a:ahLst/>
            <a:cxnLst>
              <a:cxn ang="0">
                <a:pos x="568" y="0"/>
              </a:cxn>
              <a:cxn ang="0">
                <a:pos x="502" y="73"/>
              </a:cxn>
              <a:cxn ang="0">
                <a:pos x="485" y="90"/>
              </a:cxn>
              <a:cxn ang="0">
                <a:pos x="387" y="189"/>
              </a:cxn>
              <a:cxn ang="0">
                <a:pos x="362" y="230"/>
              </a:cxn>
              <a:cxn ang="0">
                <a:pos x="288" y="312"/>
              </a:cxn>
              <a:cxn ang="0">
                <a:pos x="222" y="394"/>
              </a:cxn>
              <a:cxn ang="0">
                <a:pos x="181" y="435"/>
              </a:cxn>
              <a:cxn ang="0">
                <a:pos x="148" y="484"/>
              </a:cxn>
              <a:cxn ang="0">
                <a:pos x="140" y="509"/>
              </a:cxn>
              <a:cxn ang="0">
                <a:pos x="58" y="665"/>
              </a:cxn>
              <a:cxn ang="0">
                <a:pos x="50" y="690"/>
              </a:cxn>
              <a:cxn ang="0">
                <a:pos x="33" y="706"/>
              </a:cxn>
              <a:cxn ang="0">
                <a:pos x="0" y="788"/>
              </a:cxn>
            </a:cxnLst>
            <a:rect l="0" t="0" r="r" b="b"/>
            <a:pathLst>
              <a:path w="568" h="788">
                <a:moveTo>
                  <a:pt x="568" y="0"/>
                </a:moveTo>
                <a:cubicBezTo>
                  <a:pt x="520" y="15"/>
                  <a:pt x="519" y="22"/>
                  <a:pt x="502" y="73"/>
                </a:cubicBezTo>
                <a:cubicBezTo>
                  <a:pt x="500" y="81"/>
                  <a:pt x="490" y="84"/>
                  <a:pt x="485" y="90"/>
                </a:cubicBezTo>
                <a:cubicBezTo>
                  <a:pt x="451" y="135"/>
                  <a:pt x="442" y="168"/>
                  <a:pt x="387" y="189"/>
                </a:cubicBezTo>
                <a:cubicBezTo>
                  <a:pt x="355" y="220"/>
                  <a:pt x="383" y="188"/>
                  <a:pt x="362" y="230"/>
                </a:cubicBezTo>
                <a:cubicBezTo>
                  <a:pt x="347" y="261"/>
                  <a:pt x="316" y="293"/>
                  <a:pt x="288" y="312"/>
                </a:cubicBezTo>
                <a:cubicBezTo>
                  <a:pt x="269" y="341"/>
                  <a:pt x="247" y="370"/>
                  <a:pt x="222" y="394"/>
                </a:cubicBezTo>
                <a:cubicBezTo>
                  <a:pt x="208" y="408"/>
                  <a:pt x="181" y="435"/>
                  <a:pt x="181" y="435"/>
                </a:cubicBezTo>
                <a:cubicBezTo>
                  <a:pt x="162" y="495"/>
                  <a:pt x="189" y="423"/>
                  <a:pt x="148" y="484"/>
                </a:cubicBezTo>
                <a:cubicBezTo>
                  <a:pt x="143" y="491"/>
                  <a:pt x="144" y="501"/>
                  <a:pt x="140" y="509"/>
                </a:cubicBezTo>
                <a:cubicBezTo>
                  <a:pt x="115" y="561"/>
                  <a:pt x="90" y="617"/>
                  <a:pt x="58" y="665"/>
                </a:cubicBezTo>
                <a:cubicBezTo>
                  <a:pt x="55" y="673"/>
                  <a:pt x="55" y="683"/>
                  <a:pt x="50" y="690"/>
                </a:cubicBezTo>
                <a:cubicBezTo>
                  <a:pt x="46" y="697"/>
                  <a:pt x="36" y="699"/>
                  <a:pt x="33" y="706"/>
                </a:cubicBezTo>
                <a:cubicBezTo>
                  <a:pt x="20" y="732"/>
                  <a:pt x="23" y="768"/>
                  <a:pt x="0" y="788"/>
                </a:cubicBezTo>
              </a:path>
            </a:pathLst>
          </a:custGeom>
          <a:noFill/>
          <a:ln w="9525">
            <a:solidFill>
              <a:schemeClr val="tx1"/>
            </a:solidFill>
            <a:round/>
            <a:headEnd type="triangle" w="med" len="med"/>
            <a:tailEnd type="triangle" w="med" len="med"/>
          </a:ln>
          <a:effectLst/>
        </p:spPr>
        <p:txBody>
          <a:bodyPr wrap="none" anchor="ctr"/>
          <a:lstStyle/>
          <a:p>
            <a:endParaRPr lang="en-US"/>
          </a:p>
        </p:txBody>
      </p:sp>
      <p:sp>
        <p:nvSpPr>
          <p:cNvPr id="7194" name="Freeform 26"/>
          <p:cNvSpPr>
            <a:spLocks/>
          </p:cNvSpPr>
          <p:nvPr/>
        </p:nvSpPr>
        <p:spPr bwMode="auto">
          <a:xfrm>
            <a:off x="2427288" y="2635250"/>
            <a:ext cx="65087" cy="482600"/>
          </a:xfrm>
          <a:custGeom>
            <a:avLst/>
            <a:gdLst/>
            <a:ahLst/>
            <a:cxnLst>
              <a:cxn ang="0">
                <a:pos x="0" y="0"/>
              </a:cxn>
              <a:cxn ang="0">
                <a:pos x="41" y="304"/>
              </a:cxn>
            </a:cxnLst>
            <a:rect l="0" t="0" r="r" b="b"/>
            <a:pathLst>
              <a:path w="41" h="304">
                <a:moveTo>
                  <a:pt x="0" y="0"/>
                </a:moveTo>
                <a:cubicBezTo>
                  <a:pt x="11" y="100"/>
                  <a:pt x="41" y="203"/>
                  <a:pt x="41" y="304"/>
                </a:cubicBezTo>
              </a:path>
            </a:pathLst>
          </a:custGeom>
          <a:noFill/>
          <a:ln w="9525">
            <a:solidFill>
              <a:schemeClr val="tx1"/>
            </a:solidFill>
            <a:round/>
            <a:headEnd type="none" w="med" len="med"/>
            <a:tailEnd type="triangle" w="med" len="med"/>
          </a:ln>
          <a:effectLst/>
        </p:spPr>
        <p:txBody>
          <a:bodyPr wrap="none" anchor="ctr"/>
          <a:lstStyle/>
          <a:p>
            <a:endParaRPr lang="en-US"/>
          </a:p>
        </p:txBody>
      </p:sp>
      <p:grpSp>
        <p:nvGrpSpPr>
          <p:cNvPr id="7199" name="Group 31"/>
          <p:cNvGrpSpPr>
            <a:grpSpLocks/>
          </p:cNvGrpSpPr>
          <p:nvPr/>
        </p:nvGrpSpPr>
        <p:grpSpPr bwMode="auto">
          <a:xfrm>
            <a:off x="4343400" y="1600200"/>
            <a:ext cx="2895600" cy="1524000"/>
            <a:chOff x="2880" y="816"/>
            <a:chExt cx="1824" cy="960"/>
          </a:xfrm>
        </p:grpSpPr>
        <p:sp>
          <p:nvSpPr>
            <p:cNvPr id="7179" name="Line 11"/>
            <p:cNvSpPr>
              <a:spLocks noChangeShapeType="1"/>
            </p:cNvSpPr>
            <p:nvPr/>
          </p:nvSpPr>
          <p:spPr bwMode="auto">
            <a:xfrm flipV="1">
              <a:off x="2880" y="816"/>
              <a:ext cx="0" cy="960"/>
            </a:xfrm>
            <a:prstGeom prst="line">
              <a:avLst/>
            </a:prstGeom>
            <a:noFill/>
            <a:ln w="9525">
              <a:solidFill>
                <a:schemeClr val="tx1"/>
              </a:solidFill>
              <a:round/>
              <a:headEnd/>
              <a:tailEnd type="triangle" w="med" len="med"/>
            </a:ln>
            <a:effectLst/>
          </p:spPr>
          <p:txBody>
            <a:bodyPr wrap="none" anchor="ctr"/>
            <a:lstStyle/>
            <a:p>
              <a:endParaRPr lang="en-US"/>
            </a:p>
          </p:txBody>
        </p:sp>
        <p:sp>
          <p:nvSpPr>
            <p:cNvPr id="7180" name="Line 12"/>
            <p:cNvSpPr>
              <a:spLocks noChangeShapeType="1"/>
            </p:cNvSpPr>
            <p:nvPr/>
          </p:nvSpPr>
          <p:spPr bwMode="auto">
            <a:xfrm>
              <a:off x="2880" y="1776"/>
              <a:ext cx="1824"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7198" name="Freeform 30"/>
            <p:cNvSpPr>
              <a:spLocks/>
            </p:cNvSpPr>
            <p:nvPr/>
          </p:nvSpPr>
          <p:spPr bwMode="auto">
            <a:xfrm>
              <a:off x="2880" y="1200"/>
              <a:ext cx="1632" cy="576"/>
            </a:xfrm>
            <a:custGeom>
              <a:avLst/>
              <a:gdLst/>
              <a:ahLst/>
              <a:cxnLst>
                <a:cxn ang="0">
                  <a:pos x="0" y="384"/>
                </a:cxn>
                <a:cxn ang="0">
                  <a:pos x="336" y="384"/>
                </a:cxn>
                <a:cxn ang="0">
                  <a:pos x="336" y="192"/>
                </a:cxn>
                <a:cxn ang="0">
                  <a:pos x="621" y="189"/>
                </a:cxn>
                <a:cxn ang="0">
                  <a:pos x="624" y="0"/>
                </a:cxn>
                <a:cxn ang="0">
                  <a:pos x="960" y="0"/>
                </a:cxn>
                <a:cxn ang="0">
                  <a:pos x="960" y="192"/>
                </a:cxn>
                <a:cxn ang="0">
                  <a:pos x="1104" y="192"/>
                </a:cxn>
                <a:cxn ang="0">
                  <a:pos x="1104" y="0"/>
                </a:cxn>
                <a:cxn ang="0">
                  <a:pos x="1296" y="0"/>
                </a:cxn>
                <a:cxn ang="0">
                  <a:pos x="1296" y="192"/>
                </a:cxn>
                <a:cxn ang="0">
                  <a:pos x="1440" y="192"/>
                </a:cxn>
                <a:cxn ang="0">
                  <a:pos x="1440" y="384"/>
                </a:cxn>
                <a:cxn ang="0">
                  <a:pos x="1632" y="384"/>
                </a:cxn>
                <a:cxn ang="0">
                  <a:pos x="1632" y="576"/>
                </a:cxn>
              </a:cxnLst>
              <a:rect l="0" t="0" r="r" b="b"/>
              <a:pathLst>
                <a:path w="1632" h="576">
                  <a:moveTo>
                    <a:pt x="0" y="384"/>
                  </a:moveTo>
                  <a:lnTo>
                    <a:pt x="336" y="384"/>
                  </a:lnTo>
                  <a:lnTo>
                    <a:pt x="336" y="192"/>
                  </a:lnTo>
                  <a:lnTo>
                    <a:pt x="621" y="189"/>
                  </a:lnTo>
                  <a:lnTo>
                    <a:pt x="624" y="0"/>
                  </a:lnTo>
                  <a:lnTo>
                    <a:pt x="960" y="0"/>
                  </a:lnTo>
                  <a:lnTo>
                    <a:pt x="960" y="192"/>
                  </a:lnTo>
                  <a:lnTo>
                    <a:pt x="1104" y="192"/>
                  </a:lnTo>
                  <a:lnTo>
                    <a:pt x="1104" y="0"/>
                  </a:lnTo>
                  <a:lnTo>
                    <a:pt x="1296" y="0"/>
                  </a:lnTo>
                  <a:lnTo>
                    <a:pt x="1296" y="192"/>
                  </a:lnTo>
                  <a:lnTo>
                    <a:pt x="1440" y="192"/>
                  </a:lnTo>
                  <a:lnTo>
                    <a:pt x="1440" y="384"/>
                  </a:lnTo>
                  <a:lnTo>
                    <a:pt x="1632" y="384"/>
                  </a:lnTo>
                  <a:lnTo>
                    <a:pt x="1632" y="576"/>
                  </a:lnTo>
                </a:path>
              </a:pathLst>
            </a:custGeom>
            <a:noFill/>
            <a:ln w="9525">
              <a:solidFill>
                <a:schemeClr val="tx1"/>
              </a:solidFill>
              <a:round/>
              <a:headEnd/>
              <a:tailEnd/>
            </a:ln>
            <a:effectLst/>
          </p:spPr>
          <p:txBody>
            <a:bodyPr wrap="none" anchor="ctr"/>
            <a:lstStyle/>
            <a:p>
              <a:endParaRPr lang="en-US"/>
            </a:p>
          </p:txBody>
        </p:sp>
      </p:grpSp>
      <p:sp>
        <p:nvSpPr>
          <p:cNvPr id="7200" name="Rectangle 32"/>
          <p:cNvSpPr>
            <a:spLocks noChangeArrowheads="1"/>
          </p:cNvSpPr>
          <p:nvPr/>
        </p:nvSpPr>
        <p:spPr bwMode="auto">
          <a:xfrm>
            <a:off x="1752600" y="2362200"/>
            <a:ext cx="336550" cy="457200"/>
          </a:xfrm>
          <a:prstGeom prst="rect">
            <a:avLst/>
          </a:prstGeom>
          <a:noFill/>
          <a:ln w="9525">
            <a:noFill/>
            <a:miter lim="800000"/>
            <a:headEnd/>
            <a:tailEnd/>
          </a:ln>
          <a:effectLst/>
        </p:spPr>
        <p:txBody>
          <a:bodyPr wrap="none">
            <a:spAutoFit/>
          </a:bodyPr>
          <a:lstStyle/>
          <a:p>
            <a:r>
              <a:rPr lang="en-US"/>
              <a:t>x</a:t>
            </a:r>
          </a:p>
        </p:txBody>
      </p:sp>
      <p:sp>
        <p:nvSpPr>
          <p:cNvPr id="7201" name="Rectangle 33"/>
          <p:cNvSpPr>
            <a:spLocks noChangeArrowheads="1"/>
          </p:cNvSpPr>
          <p:nvPr/>
        </p:nvSpPr>
        <p:spPr bwMode="auto">
          <a:xfrm>
            <a:off x="6858000" y="3048000"/>
            <a:ext cx="336550" cy="457200"/>
          </a:xfrm>
          <a:prstGeom prst="rect">
            <a:avLst/>
          </a:prstGeom>
          <a:noFill/>
          <a:ln w="9525">
            <a:noFill/>
            <a:miter lim="800000"/>
            <a:headEnd/>
            <a:tailEnd/>
          </a:ln>
          <a:effectLst/>
        </p:spPr>
        <p:txBody>
          <a:bodyPr wrap="none">
            <a:spAutoFit/>
          </a:bodyPr>
          <a:lstStyle/>
          <a:p>
            <a:r>
              <a:rPr lang="en-US"/>
              <a:t>x</a:t>
            </a:r>
          </a:p>
        </p:txBody>
      </p:sp>
    </p:spTree>
    <p:extLst>
      <p:ext uri="{BB962C8B-B14F-4D97-AF65-F5344CB8AC3E}">
        <p14:creationId xmlns:p14="http://schemas.microsoft.com/office/powerpoint/2010/main" val="1025852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Synthetic Unit Hydrographs</a:t>
            </a:r>
            <a:endParaRPr lang="en-US" dirty="0"/>
          </a:p>
        </p:txBody>
      </p:sp>
      <p:sp>
        <p:nvSpPr>
          <p:cNvPr id="3" name="Content Placeholder 2"/>
          <p:cNvSpPr>
            <a:spLocks noGrp="1"/>
          </p:cNvSpPr>
          <p:nvPr>
            <p:ph idx="1"/>
          </p:nvPr>
        </p:nvSpPr>
        <p:spPr>
          <a:xfrm>
            <a:off x="457200" y="1600200"/>
            <a:ext cx="4010025" cy="4543425"/>
          </a:xfrm>
        </p:spPr>
        <p:txBody>
          <a:bodyPr>
            <a:normAutofit/>
          </a:bodyPr>
          <a:lstStyle/>
          <a:p>
            <a:r>
              <a:rPr lang="en-US" sz="2400" dirty="0"/>
              <a:t>A unit hydrograph is intended to quantify the unchanging characteristics of the watershed</a:t>
            </a:r>
          </a:p>
          <a:p>
            <a:r>
              <a:rPr lang="en-US" sz="2400" dirty="0"/>
              <a:t>The synthetic unit hydrograph approach quantifies the unit hydrograph from watershed attributes</a:t>
            </a:r>
          </a:p>
          <a:p>
            <a:pPr marL="0" indent="0">
              <a:buNone/>
            </a:pPr>
            <a:endParaRPr lang="en-US" sz="2400" dirty="0"/>
          </a:p>
        </p:txBody>
      </p:sp>
      <p:grpSp>
        <p:nvGrpSpPr>
          <p:cNvPr id="6" name="Group 5"/>
          <p:cNvGrpSpPr/>
          <p:nvPr/>
        </p:nvGrpSpPr>
        <p:grpSpPr>
          <a:xfrm>
            <a:off x="4713679" y="1895037"/>
            <a:ext cx="4118435" cy="3172263"/>
            <a:chOff x="4713679" y="1895037"/>
            <a:chExt cx="4118435" cy="3172263"/>
          </a:xfrm>
        </p:grpSpPr>
        <p:pic>
          <p:nvPicPr>
            <p:cNvPr id="4" name="Picture 1028" descr="AACLNNJ0"/>
            <p:cNvPicPr>
              <a:picLocks noChangeAspect="1" noChangeArrowheads="1"/>
            </p:cNvPicPr>
            <p:nvPr/>
          </p:nvPicPr>
          <p:blipFill>
            <a:blip r:embed="rId2" cstate="print"/>
            <a:srcRect/>
            <a:stretch>
              <a:fillRect/>
            </a:stretch>
          </p:blipFill>
          <p:spPr bwMode="auto">
            <a:xfrm>
              <a:off x="4713679" y="1895037"/>
              <a:ext cx="4118435" cy="3172263"/>
            </a:xfrm>
            <a:prstGeom prst="rect">
              <a:avLst/>
            </a:prstGeom>
            <a:noFill/>
          </p:spPr>
        </p:pic>
        <p:sp>
          <p:nvSpPr>
            <p:cNvPr id="5" name="Rectangle 4"/>
            <p:cNvSpPr/>
            <p:nvPr/>
          </p:nvSpPr>
          <p:spPr>
            <a:xfrm>
              <a:off x="7191375" y="1933137"/>
              <a:ext cx="1562100" cy="7719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8" name="Rectangle 7"/>
          <p:cNvSpPr/>
          <p:nvPr/>
        </p:nvSpPr>
        <p:spPr>
          <a:xfrm>
            <a:off x="5282901" y="2474267"/>
            <a:ext cx="683200" cy="461665"/>
          </a:xfrm>
          <a:prstGeom prst="rect">
            <a:avLst/>
          </a:prstGeom>
        </p:spPr>
        <p:txBody>
          <a:bodyPr wrap="none">
            <a:spAutoFit/>
          </a:bodyPr>
          <a:lstStyle/>
          <a:p>
            <a:r>
              <a:rPr lang="en-US" dirty="0" smtClean="0">
                <a:solidFill>
                  <a:srgbClr val="FF0000"/>
                </a:solidFill>
                <a:latin typeface="Calibri"/>
              </a:rPr>
              <a:t>1/3 </a:t>
            </a:r>
            <a:endParaRPr lang="en-US" dirty="0">
              <a:solidFill>
                <a:srgbClr val="FF0000"/>
              </a:solidFill>
              <a:latin typeface="Times" pitchFamily="18" charset="0"/>
            </a:endParaRPr>
          </a:p>
        </p:txBody>
      </p:sp>
      <p:sp>
        <p:nvSpPr>
          <p:cNvPr id="9" name="Rectangle 8"/>
          <p:cNvSpPr/>
          <p:nvPr/>
        </p:nvSpPr>
        <p:spPr>
          <a:xfrm>
            <a:off x="6772896" y="2474267"/>
            <a:ext cx="683200" cy="461665"/>
          </a:xfrm>
          <a:prstGeom prst="rect">
            <a:avLst/>
          </a:prstGeom>
        </p:spPr>
        <p:txBody>
          <a:bodyPr wrap="none">
            <a:spAutoFit/>
          </a:bodyPr>
          <a:lstStyle/>
          <a:p>
            <a:r>
              <a:rPr lang="en-US" dirty="0" smtClean="0">
                <a:solidFill>
                  <a:srgbClr val="FF0000"/>
                </a:solidFill>
                <a:latin typeface="Calibri"/>
              </a:rPr>
              <a:t>2/3 </a:t>
            </a:r>
            <a:endParaRPr lang="en-US" dirty="0">
              <a:solidFill>
                <a:srgbClr val="FF0000"/>
              </a:solidFill>
              <a:latin typeface="Times" pitchFamily="18" charset="0"/>
            </a:endParaRPr>
          </a:p>
        </p:txBody>
      </p:sp>
      <mc:AlternateContent xmlns:mc="http://schemas.openxmlformats.org/markup-compatibility/2006" xmlns:a14="http://schemas.microsoft.com/office/drawing/2010/main">
        <mc:Choice Requires="a14">
          <p:sp>
            <p:nvSpPr>
              <p:cNvPr id="10" name="Content Placeholder 2"/>
              <p:cNvSpPr txBox="1">
                <a:spLocks/>
              </p:cNvSpPr>
              <p:nvPr/>
            </p:nvSpPr>
            <p:spPr>
              <a:xfrm>
                <a:off x="628650" y="5205064"/>
                <a:ext cx="6562725" cy="141310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pitchFamily="34" charset="0"/>
                  <a:buNone/>
                </a:pPr>
                <a:r>
                  <a:rPr lang="en-US" sz="1800" b="1" dirty="0" smtClean="0">
                    <a:solidFill>
                      <a:prstClr val="black"/>
                    </a:solidFill>
                  </a:rPr>
                  <a:t>Snyder’s Synthetic Unit Hydrograph</a:t>
                </a:r>
                <a:r>
                  <a:rPr lang="en-US" sz="1800" dirty="0" smtClean="0">
                    <a:solidFill>
                      <a:prstClr val="black"/>
                    </a:solidFill>
                  </a:rPr>
                  <a:t> (Chow et al. p225)</a:t>
                </a:r>
              </a:p>
              <a:p>
                <a:pPr marL="171450" indent="-171450">
                  <a:spcBef>
                    <a:spcPts val="0"/>
                  </a:spcBef>
                </a:pPr>
                <a:r>
                  <a:rPr lang="en-US" sz="1800" dirty="0" smtClean="0">
                    <a:solidFill>
                      <a:prstClr val="black"/>
                    </a:solidFill>
                  </a:rPr>
                  <a:t>L = main channel length (km or mi)</a:t>
                </a:r>
              </a:p>
              <a:p>
                <a:pPr marL="171450" indent="-171450">
                  <a:spcBef>
                    <a:spcPts val="0"/>
                  </a:spcBef>
                </a:pPr>
                <a:r>
                  <a:rPr lang="en-US" sz="1800" dirty="0" err="1" smtClean="0">
                    <a:solidFill>
                      <a:prstClr val="black"/>
                    </a:solidFill>
                  </a:rPr>
                  <a:t>L</a:t>
                </a:r>
                <a:r>
                  <a:rPr lang="en-US" sz="1800" baseline="-25000" dirty="0" err="1" smtClean="0">
                    <a:solidFill>
                      <a:prstClr val="black"/>
                    </a:solidFill>
                  </a:rPr>
                  <a:t>c</a:t>
                </a:r>
                <a:r>
                  <a:rPr lang="en-US" sz="1800" dirty="0" smtClean="0">
                    <a:solidFill>
                      <a:prstClr val="black"/>
                    </a:solidFill>
                  </a:rPr>
                  <a:t> = length to point opposite centroid </a:t>
                </a:r>
              </a:p>
              <a:p>
                <a:pPr marL="171450" indent="-171450">
                  <a:spcBef>
                    <a:spcPts val="0"/>
                  </a:spcBef>
                </a:pPr>
                <a14:m>
                  <m:oMath xmlns:m="http://schemas.openxmlformats.org/officeDocument/2006/math">
                    <m:sSub>
                      <m:sSubPr>
                        <m:ctrlPr>
                          <a:rPr lang="en-US" sz="1800" i="1">
                            <a:solidFill>
                              <a:prstClr val="black"/>
                            </a:solidFill>
                            <a:latin typeface="Cambria Math" charset="0"/>
                          </a:rPr>
                        </m:ctrlPr>
                      </m:sSubPr>
                      <m:e>
                        <m:r>
                          <a:rPr lang="en-US" sz="1800" i="1">
                            <a:solidFill>
                              <a:prstClr val="black"/>
                            </a:solidFill>
                            <a:latin typeface="Cambria Math"/>
                          </a:rPr>
                          <m:t>𝑡</m:t>
                        </m:r>
                      </m:e>
                      <m:sub>
                        <m:r>
                          <a:rPr lang="en-US" sz="1800" i="1">
                            <a:solidFill>
                              <a:prstClr val="black"/>
                            </a:solidFill>
                            <a:latin typeface="Cambria Math"/>
                          </a:rPr>
                          <m:t>𝑝</m:t>
                        </m:r>
                      </m:sub>
                    </m:sSub>
                    <m:r>
                      <a:rPr lang="en-US" sz="1800" i="1">
                        <a:solidFill>
                          <a:prstClr val="black"/>
                        </a:solidFill>
                        <a:latin typeface="Cambria Math"/>
                      </a:rPr>
                      <m:t>=</m:t>
                    </m:r>
                    <m:sSub>
                      <m:sSubPr>
                        <m:ctrlPr>
                          <a:rPr lang="en-US" sz="1800" i="1">
                            <a:solidFill>
                              <a:prstClr val="black"/>
                            </a:solidFill>
                            <a:latin typeface="Cambria Math" charset="0"/>
                          </a:rPr>
                        </m:ctrlPr>
                      </m:sSubPr>
                      <m:e>
                        <m:r>
                          <a:rPr lang="en-US" sz="1800" i="1">
                            <a:solidFill>
                              <a:prstClr val="black"/>
                            </a:solidFill>
                            <a:latin typeface="Cambria Math"/>
                          </a:rPr>
                          <m:t>𝐶</m:t>
                        </m:r>
                      </m:e>
                      <m:sub>
                        <m:r>
                          <a:rPr lang="en-US" sz="1800" i="1">
                            <a:solidFill>
                              <a:prstClr val="black"/>
                            </a:solidFill>
                            <a:latin typeface="Cambria Math"/>
                          </a:rPr>
                          <m:t>1</m:t>
                        </m:r>
                      </m:sub>
                    </m:sSub>
                    <m:sSub>
                      <m:sSubPr>
                        <m:ctrlPr>
                          <a:rPr lang="en-US" sz="1800" i="1">
                            <a:solidFill>
                              <a:prstClr val="black"/>
                            </a:solidFill>
                            <a:latin typeface="Cambria Math" charset="0"/>
                          </a:rPr>
                        </m:ctrlPr>
                      </m:sSubPr>
                      <m:e>
                        <m:r>
                          <a:rPr lang="en-US" sz="1800" i="1">
                            <a:solidFill>
                              <a:prstClr val="black"/>
                            </a:solidFill>
                            <a:latin typeface="Cambria Math"/>
                          </a:rPr>
                          <m:t>𝐶</m:t>
                        </m:r>
                      </m:e>
                      <m:sub>
                        <m:r>
                          <a:rPr lang="en-US" sz="1800" i="1">
                            <a:solidFill>
                              <a:prstClr val="black"/>
                            </a:solidFill>
                            <a:latin typeface="Cambria Math"/>
                          </a:rPr>
                          <m:t>𝑡</m:t>
                        </m:r>
                      </m:sub>
                    </m:sSub>
                    <m:sSup>
                      <m:sSupPr>
                        <m:ctrlPr>
                          <a:rPr lang="en-US" sz="1800" i="1">
                            <a:solidFill>
                              <a:prstClr val="black"/>
                            </a:solidFill>
                            <a:latin typeface="Cambria Math" charset="0"/>
                          </a:rPr>
                        </m:ctrlPr>
                      </m:sSupPr>
                      <m:e>
                        <m:d>
                          <m:dPr>
                            <m:ctrlPr>
                              <a:rPr lang="en-US" sz="1800" i="1">
                                <a:solidFill>
                                  <a:prstClr val="black"/>
                                </a:solidFill>
                                <a:latin typeface="Cambria Math" charset="0"/>
                              </a:rPr>
                            </m:ctrlPr>
                          </m:dPr>
                          <m:e>
                            <m:r>
                              <a:rPr lang="en-US" sz="1800" i="1">
                                <a:solidFill>
                                  <a:prstClr val="black"/>
                                </a:solidFill>
                                <a:latin typeface="Cambria Math"/>
                              </a:rPr>
                              <m:t>𝐿</m:t>
                            </m:r>
                            <m:r>
                              <a:rPr lang="en-US" sz="1800" i="1">
                                <a:solidFill>
                                  <a:prstClr val="black"/>
                                </a:solidFill>
                                <a:latin typeface="Cambria Math"/>
                              </a:rPr>
                              <m:t>∙</m:t>
                            </m:r>
                            <m:sSub>
                              <m:sSubPr>
                                <m:ctrlPr>
                                  <a:rPr lang="en-US" sz="1800" i="1">
                                    <a:solidFill>
                                      <a:prstClr val="black"/>
                                    </a:solidFill>
                                    <a:latin typeface="Cambria Math" charset="0"/>
                                  </a:rPr>
                                </m:ctrlPr>
                              </m:sSubPr>
                              <m:e>
                                <m:r>
                                  <a:rPr lang="en-US" sz="1800" i="1">
                                    <a:solidFill>
                                      <a:prstClr val="black"/>
                                    </a:solidFill>
                                    <a:latin typeface="Cambria Math"/>
                                  </a:rPr>
                                  <m:t>𝐿</m:t>
                                </m:r>
                              </m:e>
                              <m:sub>
                                <m:r>
                                  <a:rPr lang="en-US" sz="1800" i="1">
                                    <a:solidFill>
                                      <a:prstClr val="black"/>
                                    </a:solidFill>
                                    <a:latin typeface="Cambria Math"/>
                                  </a:rPr>
                                  <m:t>𝑐</m:t>
                                </m:r>
                              </m:sub>
                            </m:sSub>
                          </m:e>
                        </m:d>
                      </m:e>
                      <m:sup>
                        <m:r>
                          <a:rPr lang="en-US" sz="1800" i="1">
                            <a:solidFill>
                              <a:prstClr val="black"/>
                            </a:solidFill>
                            <a:latin typeface="Cambria Math"/>
                          </a:rPr>
                          <m:t>0.3</m:t>
                        </m:r>
                      </m:sup>
                    </m:sSup>
                    <m:r>
                      <a:rPr lang="en-US" sz="1800" i="1">
                        <a:solidFill>
                          <a:prstClr val="black"/>
                        </a:solidFill>
                        <a:latin typeface="Cambria Math"/>
                      </a:rPr>
                      <m:t>  </m:t>
                    </m:r>
                    <m:r>
                      <a:rPr lang="en-US" sz="1800" i="1">
                        <a:solidFill>
                          <a:prstClr val="black"/>
                        </a:solidFill>
                        <a:latin typeface="Cambria Math"/>
                      </a:rPr>
                      <m:t>h𝑟</m:t>
                    </m:r>
                  </m:oMath>
                </a14:m>
                <a:endParaRPr lang="en-US" sz="1800" i="1" dirty="0" smtClean="0">
                  <a:solidFill>
                    <a:prstClr val="black"/>
                  </a:solidFill>
                  <a:latin typeface="Cambria Math"/>
                </a:endParaRPr>
              </a:p>
              <a:p>
                <a:pPr marL="171450" indent="-171450">
                  <a:spcBef>
                    <a:spcPts val="0"/>
                  </a:spcBef>
                </a:pPr>
                <a:r>
                  <a:rPr lang="en-US" sz="1800" i="1" dirty="0" err="1" smtClean="0">
                    <a:solidFill>
                      <a:prstClr val="black"/>
                    </a:solidFill>
                    <a:latin typeface="Cambria Math" panose="02040503050406030204" pitchFamily="18" charset="0"/>
                  </a:rPr>
                  <a:t>q</a:t>
                </a:r>
                <a:r>
                  <a:rPr lang="en-US" sz="1800" i="1" baseline="-25000" dirty="0" err="1" smtClean="0">
                    <a:solidFill>
                      <a:prstClr val="black"/>
                    </a:solidFill>
                    <a:latin typeface="Cambria Math" panose="02040503050406030204" pitchFamily="18" charset="0"/>
                  </a:rPr>
                  <a:t>p</a:t>
                </a:r>
                <a:r>
                  <a:rPr lang="en-US" sz="1800" i="1" dirty="0" smtClean="0">
                    <a:solidFill>
                      <a:prstClr val="black"/>
                    </a:solidFill>
                    <a:latin typeface="Cambria Math" panose="02040503050406030204" pitchFamily="18" charset="0"/>
                  </a:rPr>
                  <a:t>=</a:t>
                </a:r>
                <a:r>
                  <a:rPr lang="en-US" sz="1800" i="1" dirty="0" err="1" smtClean="0">
                    <a:solidFill>
                      <a:prstClr val="black"/>
                    </a:solidFill>
                    <a:latin typeface="Cambria Math" panose="02040503050406030204" pitchFamily="18" charset="0"/>
                  </a:rPr>
                  <a:t>Q</a:t>
                </a:r>
                <a:r>
                  <a:rPr lang="en-US" sz="1800" i="1" baseline="-25000" dirty="0" err="1" smtClean="0">
                    <a:solidFill>
                      <a:prstClr val="black"/>
                    </a:solidFill>
                    <a:latin typeface="Cambria Math" panose="02040503050406030204" pitchFamily="18" charset="0"/>
                  </a:rPr>
                  <a:t>p</a:t>
                </a:r>
                <a:r>
                  <a:rPr lang="en-US" sz="1800" i="1" dirty="0" smtClean="0">
                    <a:solidFill>
                      <a:prstClr val="black"/>
                    </a:solidFill>
                    <a:latin typeface="Cambria Math" panose="02040503050406030204" pitchFamily="18" charset="0"/>
                  </a:rPr>
                  <a:t> /A = C</a:t>
                </a:r>
                <a:r>
                  <a:rPr lang="en-US" sz="1800" i="1" baseline="-25000" dirty="0" smtClean="0">
                    <a:solidFill>
                      <a:prstClr val="black"/>
                    </a:solidFill>
                    <a:latin typeface="Cambria Math" panose="02040503050406030204" pitchFamily="18" charset="0"/>
                  </a:rPr>
                  <a:t>2</a:t>
                </a:r>
                <a:r>
                  <a:rPr lang="en-US" sz="1800" i="1" dirty="0" smtClean="0">
                    <a:solidFill>
                      <a:prstClr val="black"/>
                    </a:solidFill>
                    <a:latin typeface="Cambria Math" panose="02040503050406030204" pitchFamily="18" charset="0"/>
                  </a:rPr>
                  <a:t>C</a:t>
                </a:r>
                <a:r>
                  <a:rPr lang="en-US" sz="1800" i="1" baseline="-25000" dirty="0" smtClean="0">
                    <a:solidFill>
                      <a:prstClr val="black"/>
                    </a:solidFill>
                    <a:latin typeface="Cambria Math" panose="02040503050406030204" pitchFamily="18" charset="0"/>
                  </a:rPr>
                  <a:t>p</a:t>
                </a:r>
                <a:r>
                  <a:rPr lang="en-US" sz="1800" i="1" dirty="0" smtClean="0">
                    <a:solidFill>
                      <a:prstClr val="black"/>
                    </a:solidFill>
                    <a:latin typeface="Cambria Math" panose="02040503050406030204" pitchFamily="18" charset="0"/>
                  </a:rPr>
                  <a:t>/</a:t>
                </a:r>
                <a:r>
                  <a:rPr lang="en-US" sz="1800" i="1" dirty="0" err="1" smtClean="0">
                    <a:solidFill>
                      <a:prstClr val="black"/>
                    </a:solidFill>
                    <a:latin typeface="Cambria Math" panose="02040503050406030204" pitchFamily="18" charset="0"/>
                  </a:rPr>
                  <a:t>t</a:t>
                </a:r>
                <a:r>
                  <a:rPr lang="en-US" sz="1800" i="1" baseline="-25000" dirty="0" err="1" smtClean="0">
                    <a:solidFill>
                      <a:prstClr val="black"/>
                    </a:solidFill>
                    <a:latin typeface="Cambria Math" panose="02040503050406030204" pitchFamily="18" charset="0"/>
                  </a:rPr>
                  <a:t>p</a:t>
                </a:r>
                <a:endParaRPr lang="en-US" sz="1800" i="1" dirty="0" smtClean="0">
                  <a:solidFill>
                    <a:prstClr val="black"/>
                  </a:solidFill>
                  <a:latin typeface="Cambria Math" panose="02040503050406030204" pitchFamily="18" charset="0"/>
                </a:endParaRPr>
              </a:p>
              <a:p>
                <a:pPr marL="0" indent="0">
                  <a:spcBef>
                    <a:spcPts val="0"/>
                  </a:spcBef>
                  <a:buFont typeface="Arial" pitchFamily="34" charset="0"/>
                  <a:buNone/>
                </a:pPr>
                <a:endParaRPr lang="en-US" sz="1800" dirty="0">
                  <a:solidFill>
                    <a:prstClr val="black"/>
                  </a:solidFill>
                </a:endParaRPr>
              </a:p>
            </p:txBody>
          </p:sp>
        </mc:Choice>
        <mc:Fallback xmlns="">
          <p:sp>
            <p:nvSpPr>
              <p:cNvPr id="10" name="Content Placeholder 2"/>
              <p:cNvSpPr txBox="1">
                <a:spLocks noRot="1" noChangeAspect="1" noMove="1" noResize="1" noEditPoints="1" noAdjustHandles="1" noChangeArrowheads="1" noChangeShapeType="1" noTextEdit="1"/>
              </p:cNvSpPr>
              <p:nvPr/>
            </p:nvSpPr>
            <p:spPr>
              <a:xfrm>
                <a:off x="628650" y="5205064"/>
                <a:ext cx="6562725" cy="1413107"/>
              </a:xfrm>
              <a:prstGeom prst="rect">
                <a:avLst/>
              </a:prstGeom>
              <a:blipFill rotWithShape="0">
                <a:blip r:embed="rId3"/>
                <a:stretch>
                  <a:fillRect l="-743" t="-2586" b="-12069"/>
                </a:stretch>
              </a:blipFill>
            </p:spPr>
            <p:txBody>
              <a:bodyPr/>
              <a:lstStyle/>
              <a:p>
                <a:r>
                  <a:rPr lang="en-US">
                    <a:noFill/>
                  </a:rPr>
                  <a:t> </a:t>
                </a:r>
              </a:p>
            </p:txBody>
          </p:sp>
        </mc:Fallback>
      </mc:AlternateContent>
    </p:spTree>
    <p:extLst>
      <p:ext uri="{BB962C8B-B14F-4D97-AF65-F5344CB8AC3E}">
        <p14:creationId xmlns:p14="http://schemas.microsoft.com/office/powerpoint/2010/main" val="6246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0"/>
            <a:ext cx="7772400" cy="2514600"/>
          </a:xfrm>
        </p:spPr>
        <p:txBody>
          <a:bodyPr/>
          <a:lstStyle/>
          <a:p>
            <a:r>
              <a:rPr lang="en-US" sz="4000" b="1" dirty="0" smtClean="0">
                <a:latin typeface="Comic Sans MS" pitchFamily="66" charset="0"/>
              </a:rPr>
              <a:t>Goal is to quantify watershed response without consideration of detailed subscale processes</a:t>
            </a:r>
            <a:endParaRPr lang="en-US" sz="4000" dirty="0"/>
          </a:p>
        </p:txBody>
      </p:sp>
      <p:sp>
        <p:nvSpPr>
          <p:cNvPr id="17411" name="Rectangle 3"/>
          <p:cNvSpPr>
            <a:spLocks noChangeArrowheads="1"/>
          </p:cNvSpPr>
          <p:nvPr/>
        </p:nvSpPr>
        <p:spPr bwMode="auto">
          <a:xfrm>
            <a:off x="1828800" y="2609850"/>
            <a:ext cx="6134100" cy="3016250"/>
          </a:xfrm>
          <a:prstGeom prst="rect">
            <a:avLst/>
          </a:prstGeom>
          <a:solidFill>
            <a:srgbClr val="EDD9B5"/>
          </a:solidFill>
          <a:ln w="50800">
            <a:solidFill>
              <a:schemeClr val="tx1"/>
            </a:solidFill>
            <a:miter lim="800000"/>
            <a:headEnd/>
            <a:tailEnd/>
          </a:ln>
          <a:effectLst/>
        </p:spPr>
        <p:txBody>
          <a:bodyPr wrap="none" anchor="ctr"/>
          <a:lstStyle/>
          <a:p>
            <a:pPr algn="ctr"/>
            <a:endParaRPr lang="en-US" b="1"/>
          </a:p>
        </p:txBody>
      </p:sp>
      <p:sp>
        <p:nvSpPr>
          <p:cNvPr id="17412" name="Line 4"/>
          <p:cNvSpPr>
            <a:spLocks noChangeShapeType="1"/>
          </p:cNvSpPr>
          <p:nvPr/>
        </p:nvSpPr>
        <p:spPr bwMode="auto">
          <a:xfrm flipV="1">
            <a:off x="1828800" y="2590800"/>
            <a:ext cx="0" cy="3016250"/>
          </a:xfrm>
          <a:prstGeom prst="line">
            <a:avLst/>
          </a:prstGeom>
          <a:noFill/>
          <a:ln w="50800">
            <a:solidFill>
              <a:schemeClr val="tx1"/>
            </a:solidFill>
            <a:round/>
            <a:headEnd/>
            <a:tailEnd/>
          </a:ln>
          <a:effectLst/>
        </p:spPr>
        <p:txBody>
          <a:bodyPr wrap="none" anchor="ctr"/>
          <a:lstStyle/>
          <a:p>
            <a:endParaRPr lang="en-US"/>
          </a:p>
        </p:txBody>
      </p:sp>
      <p:sp>
        <p:nvSpPr>
          <p:cNvPr id="17413" name="Line 5"/>
          <p:cNvSpPr>
            <a:spLocks noChangeShapeType="1"/>
          </p:cNvSpPr>
          <p:nvPr/>
        </p:nvSpPr>
        <p:spPr bwMode="auto">
          <a:xfrm>
            <a:off x="1828800" y="5607050"/>
            <a:ext cx="6134100" cy="0"/>
          </a:xfrm>
          <a:prstGeom prst="line">
            <a:avLst/>
          </a:prstGeom>
          <a:noFill/>
          <a:ln w="50800">
            <a:solidFill>
              <a:schemeClr val="tx1"/>
            </a:solidFill>
            <a:round/>
            <a:headEnd/>
            <a:tailEnd/>
          </a:ln>
          <a:effectLst/>
        </p:spPr>
        <p:txBody>
          <a:bodyPr wrap="none" anchor="ctr"/>
          <a:lstStyle/>
          <a:p>
            <a:endParaRPr lang="en-US"/>
          </a:p>
        </p:txBody>
      </p:sp>
      <p:sp>
        <p:nvSpPr>
          <p:cNvPr id="17414" name="Freeform 6"/>
          <p:cNvSpPr>
            <a:spLocks/>
          </p:cNvSpPr>
          <p:nvPr/>
        </p:nvSpPr>
        <p:spPr bwMode="auto">
          <a:xfrm>
            <a:off x="1828800" y="3614738"/>
            <a:ext cx="5721350" cy="1992312"/>
          </a:xfrm>
          <a:custGeom>
            <a:avLst/>
            <a:gdLst/>
            <a:ahLst/>
            <a:cxnLst>
              <a:cxn ang="0">
                <a:pos x="0" y="1046"/>
              </a:cxn>
              <a:cxn ang="0">
                <a:pos x="120" y="878"/>
              </a:cxn>
              <a:cxn ang="0">
                <a:pos x="204" y="734"/>
              </a:cxn>
              <a:cxn ang="0">
                <a:pos x="312" y="530"/>
              </a:cxn>
              <a:cxn ang="0">
                <a:pos x="360" y="374"/>
              </a:cxn>
              <a:cxn ang="0">
                <a:pos x="408" y="230"/>
              </a:cxn>
              <a:cxn ang="0">
                <a:pos x="492" y="98"/>
              </a:cxn>
              <a:cxn ang="0">
                <a:pos x="588" y="26"/>
              </a:cxn>
              <a:cxn ang="0">
                <a:pos x="720" y="14"/>
              </a:cxn>
              <a:cxn ang="0">
                <a:pos x="816" y="110"/>
              </a:cxn>
              <a:cxn ang="0">
                <a:pos x="876" y="194"/>
              </a:cxn>
              <a:cxn ang="0">
                <a:pos x="972" y="326"/>
              </a:cxn>
              <a:cxn ang="0">
                <a:pos x="1080" y="446"/>
              </a:cxn>
              <a:cxn ang="0">
                <a:pos x="1296" y="614"/>
              </a:cxn>
              <a:cxn ang="0">
                <a:pos x="1500" y="734"/>
              </a:cxn>
              <a:cxn ang="0">
                <a:pos x="1716" y="806"/>
              </a:cxn>
              <a:cxn ang="0">
                <a:pos x="2028" y="914"/>
              </a:cxn>
              <a:cxn ang="0">
                <a:pos x="2256" y="974"/>
              </a:cxn>
              <a:cxn ang="0">
                <a:pos x="2472" y="998"/>
              </a:cxn>
              <a:cxn ang="0">
                <a:pos x="2748" y="1034"/>
              </a:cxn>
              <a:cxn ang="0">
                <a:pos x="3000" y="1046"/>
              </a:cxn>
            </a:cxnLst>
            <a:rect l="0" t="0" r="r" b="b"/>
            <a:pathLst>
              <a:path w="3000" h="1046">
                <a:moveTo>
                  <a:pt x="0" y="1046"/>
                </a:moveTo>
                <a:cubicBezTo>
                  <a:pt x="43" y="988"/>
                  <a:pt x="86" y="930"/>
                  <a:pt x="120" y="878"/>
                </a:cubicBezTo>
                <a:cubicBezTo>
                  <a:pt x="154" y="826"/>
                  <a:pt x="172" y="792"/>
                  <a:pt x="204" y="734"/>
                </a:cubicBezTo>
                <a:cubicBezTo>
                  <a:pt x="236" y="676"/>
                  <a:pt x="286" y="590"/>
                  <a:pt x="312" y="530"/>
                </a:cubicBezTo>
                <a:cubicBezTo>
                  <a:pt x="338" y="470"/>
                  <a:pt x="344" y="424"/>
                  <a:pt x="360" y="374"/>
                </a:cubicBezTo>
                <a:cubicBezTo>
                  <a:pt x="376" y="324"/>
                  <a:pt x="386" y="276"/>
                  <a:pt x="408" y="230"/>
                </a:cubicBezTo>
                <a:cubicBezTo>
                  <a:pt x="430" y="184"/>
                  <a:pt x="462" y="132"/>
                  <a:pt x="492" y="98"/>
                </a:cubicBezTo>
                <a:cubicBezTo>
                  <a:pt x="522" y="64"/>
                  <a:pt x="550" y="40"/>
                  <a:pt x="588" y="26"/>
                </a:cubicBezTo>
                <a:cubicBezTo>
                  <a:pt x="626" y="12"/>
                  <a:pt x="682" y="0"/>
                  <a:pt x="720" y="14"/>
                </a:cubicBezTo>
                <a:cubicBezTo>
                  <a:pt x="758" y="28"/>
                  <a:pt x="790" y="80"/>
                  <a:pt x="816" y="110"/>
                </a:cubicBezTo>
                <a:cubicBezTo>
                  <a:pt x="842" y="140"/>
                  <a:pt x="850" y="158"/>
                  <a:pt x="876" y="194"/>
                </a:cubicBezTo>
                <a:cubicBezTo>
                  <a:pt x="902" y="230"/>
                  <a:pt x="938" y="284"/>
                  <a:pt x="972" y="326"/>
                </a:cubicBezTo>
                <a:cubicBezTo>
                  <a:pt x="1006" y="368"/>
                  <a:pt x="1026" y="398"/>
                  <a:pt x="1080" y="446"/>
                </a:cubicBezTo>
                <a:cubicBezTo>
                  <a:pt x="1134" y="494"/>
                  <a:pt x="1226" y="566"/>
                  <a:pt x="1296" y="614"/>
                </a:cubicBezTo>
                <a:cubicBezTo>
                  <a:pt x="1366" y="662"/>
                  <a:pt x="1430" y="702"/>
                  <a:pt x="1500" y="734"/>
                </a:cubicBezTo>
                <a:cubicBezTo>
                  <a:pt x="1570" y="766"/>
                  <a:pt x="1628" y="776"/>
                  <a:pt x="1716" y="806"/>
                </a:cubicBezTo>
                <a:cubicBezTo>
                  <a:pt x="1804" y="836"/>
                  <a:pt x="1938" y="886"/>
                  <a:pt x="2028" y="914"/>
                </a:cubicBezTo>
                <a:cubicBezTo>
                  <a:pt x="2118" y="942"/>
                  <a:pt x="2182" y="960"/>
                  <a:pt x="2256" y="974"/>
                </a:cubicBezTo>
                <a:cubicBezTo>
                  <a:pt x="2330" y="988"/>
                  <a:pt x="2390" y="988"/>
                  <a:pt x="2472" y="998"/>
                </a:cubicBezTo>
                <a:cubicBezTo>
                  <a:pt x="2554" y="1008"/>
                  <a:pt x="2660" y="1026"/>
                  <a:pt x="2748" y="1034"/>
                </a:cubicBezTo>
                <a:cubicBezTo>
                  <a:pt x="2836" y="1042"/>
                  <a:pt x="2958" y="1044"/>
                  <a:pt x="3000" y="1046"/>
                </a:cubicBezTo>
              </a:path>
            </a:pathLst>
          </a:custGeom>
          <a:solidFill>
            <a:srgbClr val="33CCCC"/>
          </a:solidFill>
          <a:ln w="50800" cap="flat" cmpd="sng">
            <a:solidFill>
              <a:schemeClr val="tx1"/>
            </a:solidFill>
            <a:prstDash val="solid"/>
            <a:round/>
            <a:headEnd type="none" w="med" len="med"/>
            <a:tailEnd type="none" w="med" len="med"/>
          </a:ln>
          <a:effectLst/>
        </p:spPr>
        <p:txBody>
          <a:bodyPr wrap="none" anchor="ctr"/>
          <a:lstStyle/>
          <a:p>
            <a:endParaRPr lang="en-US"/>
          </a:p>
        </p:txBody>
      </p:sp>
      <p:sp>
        <p:nvSpPr>
          <p:cNvPr id="17415" name="Line 7"/>
          <p:cNvSpPr>
            <a:spLocks noChangeShapeType="1"/>
          </p:cNvSpPr>
          <p:nvPr/>
        </p:nvSpPr>
        <p:spPr bwMode="auto">
          <a:xfrm>
            <a:off x="1828800" y="2609850"/>
            <a:ext cx="6134100" cy="0"/>
          </a:xfrm>
          <a:prstGeom prst="line">
            <a:avLst/>
          </a:prstGeom>
          <a:noFill/>
          <a:ln w="50800">
            <a:solidFill>
              <a:schemeClr val="tx1"/>
            </a:solidFill>
            <a:round/>
            <a:headEnd/>
            <a:tailEnd/>
          </a:ln>
          <a:effectLst/>
        </p:spPr>
        <p:txBody>
          <a:bodyPr wrap="none" anchor="ctr"/>
          <a:lstStyle/>
          <a:p>
            <a:endParaRPr lang="en-US"/>
          </a:p>
        </p:txBody>
      </p:sp>
      <p:sp>
        <p:nvSpPr>
          <p:cNvPr id="17416" name="Rectangle 8"/>
          <p:cNvSpPr>
            <a:spLocks noChangeArrowheads="1"/>
          </p:cNvSpPr>
          <p:nvPr/>
        </p:nvSpPr>
        <p:spPr bwMode="auto">
          <a:xfrm>
            <a:off x="1828800" y="2609850"/>
            <a:ext cx="274638" cy="1279525"/>
          </a:xfrm>
          <a:prstGeom prst="rect">
            <a:avLst/>
          </a:prstGeom>
          <a:solidFill>
            <a:srgbClr val="FF0000"/>
          </a:solidFill>
          <a:ln w="50800">
            <a:solidFill>
              <a:schemeClr val="tx1"/>
            </a:solidFill>
            <a:miter lim="800000"/>
            <a:headEnd/>
            <a:tailEnd/>
          </a:ln>
          <a:effectLst/>
        </p:spPr>
        <p:txBody>
          <a:bodyPr wrap="none" anchor="ctr"/>
          <a:lstStyle/>
          <a:p>
            <a:endParaRPr lang="en-US"/>
          </a:p>
        </p:txBody>
      </p:sp>
      <p:sp>
        <p:nvSpPr>
          <p:cNvPr id="17417" name="Text Box 9"/>
          <p:cNvSpPr txBox="1">
            <a:spLocks noChangeArrowheads="1"/>
          </p:cNvSpPr>
          <p:nvPr/>
        </p:nvSpPr>
        <p:spPr bwMode="auto">
          <a:xfrm>
            <a:off x="2176463" y="2755900"/>
            <a:ext cx="2430462" cy="457200"/>
          </a:xfrm>
          <a:prstGeom prst="rect">
            <a:avLst/>
          </a:prstGeom>
          <a:noFill/>
          <a:ln w="25400">
            <a:noFill/>
            <a:miter lim="800000"/>
            <a:headEnd/>
            <a:tailEnd/>
          </a:ln>
          <a:effectLst/>
        </p:spPr>
        <p:txBody>
          <a:bodyPr wrap="none">
            <a:spAutoFit/>
          </a:bodyPr>
          <a:lstStyle/>
          <a:p>
            <a:r>
              <a:rPr lang="en-US">
                <a:latin typeface="Comic Sans MS" pitchFamily="66" charset="0"/>
              </a:rPr>
              <a:t>Runoff (mm/hr)</a:t>
            </a:r>
            <a:endParaRPr lang="en-US" b="1"/>
          </a:p>
        </p:txBody>
      </p:sp>
      <p:sp>
        <p:nvSpPr>
          <p:cNvPr id="17418" name="Text Box 10"/>
          <p:cNvSpPr txBox="1">
            <a:spLocks noChangeArrowheads="1"/>
          </p:cNvSpPr>
          <p:nvPr/>
        </p:nvSpPr>
        <p:spPr bwMode="auto">
          <a:xfrm>
            <a:off x="4373563" y="4402138"/>
            <a:ext cx="1798637" cy="457200"/>
          </a:xfrm>
          <a:prstGeom prst="rect">
            <a:avLst/>
          </a:prstGeom>
          <a:noFill/>
          <a:ln w="25400">
            <a:noFill/>
            <a:miter lim="800000"/>
            <a:headEnd/>
            <a:tailEnd/>
          </a:ln>
          <a:effectLst/>
        </p:spPr>
        <p:txBody>
          <a:bodyPr wrap="none">
            <a:spAutoFit/>
          </a:bodyPr>
          <a:lstStyle/>
          <a:p>
            <a:r>
              <a:rPr lang="en-US">
                <a:latin typeface="Comic Sans MS" pitchFamily="66" charset="0"/>
              </a:rPr>
              <a:t>Flow (m</a:t>
            </a:r>
            <a:r>
              <a:rPr lang="en-US" baseline="30000">
                <a:latin typeface="Comic Sans MS" pitchFamily="66" charset="0"/>
              </a:rPr>
              <a:t>3</a:t>
            </a:r>
            <a:r>
              <a:rPr lang="en-US">
                <a:latin typeface="Comic Sans MS" pitchFamily="66" charset="0"/>
              </a:rPr>
              <a:t>/s)</a:t>
            </a:r>
            <a:endParaRPr lang="en-US" b="1"/>
          </a:p>
        </p:txBody>
      </p:sp>
      <p:sp>
        <p:nvSpPr>
          <p:cNvPr id="17419" name="Text Box 11"/>
          <p:cNvSpPr txBox="1">
            <a:spLocks noChangeArrowheads="1"/>
          </p:cNvSpPr>
          <p:nvPr/>
        </p:nvSpPr>
        <p:spPr bwMode="auto">
          <a:xfrm>
            <a:off x="4267200" y="5715000"/>
            <a:ext cx="881063" cy="457200"/>
          </a:xfrm>
          <a:prstGeom prst="rect">
            <a:avLst/>
          </a:prstGeom>
          <a:noFill/>
          <a:ln w="25400">
            <a:noFill/>
            <a:miter lim="800000"/>
            <a:headEnd/>
            <a:tailEnd/>
          </a:ln>
          <a:effectLst/>
        </p:spPr>
        <p:txBody>
          <a:bodyPr wrap="none">
            <a:spAutoFit/>
          </a:bodyPr>
          <a:lstStyle/>
          <a:p>
            <a:r>
              <a:rPr lang="en-US">
                <a:latin typeface="Comic Sans MS" pitchFamily="66" charset="0"/>
              </a:rPr>
              <a:t>Time</a:t>
            </a:r>
            <a:endParaRPr lang="en-US" b="1"/>
          </a:p>
        </p:txBody>
      </p:sp>
      <p:sp>
        <p:nvSpPr>
          <p:cNvPr id="17420" name="Text Box 12"/>
          <p:cNvSpPr txBox="1">
            <a:spLocks noChangeArrowheads="1"/>
          </p:cNvSpPr>
          <p:nvPr/>
        </p:nvSpPr>
        <p:spPr bwMode="auto">
          <a:xfrm rot="-5387693">
            <a:off x="129381" y="3929857"/>
            <a:ext cx="2481263" cy="457200"/>
          </a:xfrm>
          <a:prstGeom prst="rect">
            <a:avLst/>
          </a:prstGeom>
          <a:noFill/>
          <a:ln w="25400">
            <a:noFill/>
            <a:miter lim="800000"/>
            <a:headEnd/>
            <a:tailEnd/>
          </a:ln>
          <a:effectLst/>
        </p:spPr>
        <p:txBody>
          <a:bodyPr wrap="none">
            <a:spAutoFit/>
          </a:bodyPr>
          <a:lstStyle/>
          <a:p>
            <a:r>
              <a:rPr lang="en-US">
                <a:latin typeface="Comic Sans MS" pitchFamily="66" charset="0"/>
              </a:rPr>
              <a:t>Runoff and Flow</a:t>
            </a:r>
            <a:endParaRPr lang="en-US" b="1"/>
          </a:p>
        </p:txBody>
      </p:sp>
      <p:sp>
        <p:nvSpPr>
          <p:cNvPr id="17421" name="Text Box 13"/>
          <p:cNvSpPr txBox="1">
            <a:spLocks noChangeArrowheads="1"/>
          </p:cNvSpPr>
          <p:nvPr/>
        </p:nvSpPr>
        <p:spPr bwMode="auto">
          <a:xfrm>
            <a:off x="1066800" y="6324600"/>
            <a:ext cx="7432675" cy="457200"/>
          </a:xfrm>
          <a:prstGeom prst="rect">
            <a:avLst/>
          </a:prstGeom>
          <a:noFill/>
          <a:ln w="25400">
            <a:noFill/>
            <a:miter lim="800000"/>
            <a:headEnd/>
            <a:tailEnd/>
          </a:ln>
          <a:effectLst/>
        </p:spPr>
        <p:txBody>
          <a:bodyPr wrap="none">
            <a:spAutoFit/>
          </a:bodyPr>
          <a:lstStyle/>
          <a:p>
            <a:r>
              <a:rPr lang="en-US">
                <a:latin typeface="Comic Sans MS" pitchFamily="66" charset="0"/>
              </a:rPr>
              <a:t>Flow = f(Runoff, Watershed hydrologic properties)</a:t>
            </a:r>
            <a:endParaRPr lang="en-US" b="1"/>
          </a:p>
        </p:txBody>
      </p:sp>
    </p:spTree>
    <p:extLst>
      <p:ext uri="{BB962C8B-B14F-4D97-AF65-F5344CB8AC3E}">
        <p14:creationId xmlns:p14="http://schemas.microsoft.com/office/powerpoint/2010/main" val="13973238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Snyder's Synthetic Unit Hydrograph</a:t>
            </a:r>
            <a:endParaRPr lang="en-US" dirty="0"/>
          </a:p>
        </p:txBody>
      </p:sp>
      <p:sp>
        <p:nvSpPr>
          <p:cNvPr id="3" name="Content Placeholder 2"/>
          <p:cNvSpPr>
            <a:spLocks noGrp="1"/>
          </p:cNvSpPr>
          <p:nvPr>
            <p:ph idx="1"/>
          </p:nvPr>
        </p:nvSpPr>
        <p:spPr>
          <a:xfrm>
            <a:off x="223281" y="1536402"/>
            <a:ext cx="4017113" cy="2324099"/>
          </a:xfrm>
        </p:spPr>
        <p:txBody>
          <a:bodyPr>
            <a:noAutofit/>
          </a:bodyPr>
          <a:lstStyle/>
          <a:p>
            <a:pPr marL="0" indent="0">
              <a:buNone/>
            </a:pPr>
            <a:r>
              <a:rPr lang="en-US" sz="1600" dirty="0"/>
              <a:t>A watershed has a drainage area of 5.42 </a:t>
            </a:r>
            <a:r>
              <a:rPr lang="en-US" sz="1600" dirty="0" smtClean="0"/>
              <a:t>mi</a:t>
            </a:r>
            <a:r>
              <a:rPr lang="en-US" sz="1600" baseline="30000" dirty="0" smtClean="0"/>
              <a:t>2</a:t>
            </a:r>
            <a:r>
              <a:rPr lang="en-US" sz="1600" dirty="0" smtClean="0"/>
              <a:t>; </a:t>
            </a:r>
            <a:r>
              <a:rPr lang="en-US" sz="1600" dirty="0"/>
              <a:t>the length of the main stream is 4.45 mi, and the main channel length from the watershed outlet to the point opposite the center of gravity of the watershed is 2.0 mi. Using Ct </a:t>
            </a:r>
            <a:r>
              <a:rPr lang="en-US" sz="1600" dirty="0" smtClean="0"/>
              <a:t>= </a:t>
            </a:r>
            <a:r>
              <a:rPr lang="en-US" sz="1600" dirty="0"/>
              <a:t>2.0 and </a:t>
            </a:r>
            <a:r>
              <a:rPr lang="en-US" sz="1600" dirty="0" err="1"/>
              <a:t>Cp</a:t>
            </a:r>
            <a:r>
              <a:rPr lang="en-US" sz="1600" dirty="0"/>
              <a:t> </a:t>
            </a:r>
            <a:r>
              <a:rPr lang="en-US" sz="1600" dirty="0" smtClean="0"/>
              <a:t>= </a:t>
            </a:r>
            <a:r>
              <a:rPr lang="en-US" sz="1600" dirty="0"/>
              <a:t>0.625, determine the standard synthetic unit hydrograph for this basin. What is the standard duration? Use Snyder’s method to determine the 30- min unit hydrograph parameter.</a:t>
            </a:r>
          </a:p>
        </p:txBody>
      </p:sp>
      <mc:AlternateContent xmlns:mc="http://schemas.openxmlformats.org/markup-compatibility/2006" xmlns:a14="http://schemas.microsoft.com/office/drawing/2010/main">
        <mc:Choice Requires="a14">
          <p:sp>
            <p:nvSpPr>
              <p:cNvPr id="10" name="Content Placeholder 2"/>
              <p:cNvSpPr txBox="1">
                <a:spLocks/>
              </p:cNvSpPr>
              <p:nvPr/>
            </p:nvSpPr>
            <p:spPr>
              <a:xfrm>
                <a:off x="4221132" y="1571624"/>
                <a:ext cx="4994422" cy="469582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pitchFamily="34" charset="0"/>
                  <a:buNone/>
                </a:pPr>
                <a:r>
                  <a:rPr lang="en-US" sz="1400" dirty="0" smtClean="0">
                    <a:solidFill>
                      <a:prstClr val="black"/>
                    </a:solidFill>
                  </a:rPr>
                  <a:t>Follow the procedure of table 8.4.1</a:t>
                </a:r>
              </a:p>
              <a:p>
                <a:pPr marL="171450" indent="-171450">
                  <a:spcBef>
                    <a:spcPts val="0"/>
                  </a:spcBef>
                </a:pPr>
                <a:r>
                  <a:rPr lang="en-US" sz="1400" dirty="0">
                    <a:solidFill>
                      <a:prstClr val="black"/>
                    </a:solidFill>
                  </a:rPr>
                  <a:t>L = main channel length = 4.45 mi</a:t>
                </a:r>
              </a:p>
              <a:p>
                <a:pPr marL="171450" indent="-171450">
                  <a:spcBef>
                    <a:spcPts val="0"/>
                  </a:spcBef>
                </a:pPr>
                <a:r>
                  <a:rPr lang="en-US" sz="1400" dirty="0" err="1">
                    <a:solidFill>
                      <a:prstClr val="black"/>
                    </a:solidFill>
                  </a:rPr>
                  <a:t>L</a:t>
                </a:r>
                <a:r>
                  <a:rPr lang="en-US" sz="1400" baseline="-25000" dirty="0" err="1">
                    <a:solidFill>
                      <a:prstClr val="black"/>
                    </a:solidFill>
                  </a:rPr>
                  <a:t>c</a:t>
                </a:r>
                <a:r>
                  <a:rPr lang="en-US" sz="1400" dirty="0">
                    <a:solidFill>
                      <a:prstClr val="black"/>
                    </a:solidFill>
                  </a:rPr>
                  <a:t> = length </a:t>
                </a:r>
                <a:r>
                  <a:rPr lang="en-US" sz="1400" dirty="0" smtClean="0">
                    <a:solidFill>
                      <a:prstClr val="black"/>
                    </a:solidFill>
                  </a:rPr>
                  <a:t>to </a:t>
                </a:r>
                <a:r>
                  <a:rPr lang="en-US" sz="1400" dirty="0">
                    <a:solidFill>
                      <a:prstClr val="black"/>
                    </a:solidFill>
                  </a:rPr>
                  <a:t>point opposite centroid = 2.0 mi</a:t>
                </a:r>
              </a:p>
              <a:p>
                <a:pPr marL="171450" indent="-171450">
                  <a:spcBef>
                    <a:spcPts val="0"/>
                  </a:spcBef>
                </a:pPr>
                <a:r>
                  <a:rPr lang="en-US" sz="1400" dirty="0">
                    <a:solidFill>
                      <a:prstClr val="black"/>
                    </a:solidFill>
                  </a:rPr>
                  <a:t>A = watershed area = 5.42 </a:t>
                </a:r>
                <a:r>
                  <a:rPr lang="en-US" sz="1400" dirty="0" smtClean="0">
                    <a:solidFill>
                      <a:prstClr val="black"/>
                    </a:solidFill>
                  </a:rPr>
                  <a:t>mi</a:t>
                </a:r>
                <a:r>
                  <a:rPr lang="en-US" sz="1400" baseline="30000" dirty="0" smtClean="0">
                    <a:solidFill>
                      <a:prstClr val="black"/>
                    </a:solidFill>
                  </a:rPr>
                  <a:t>2</a:t>
                </a:r>
                <a:endParaRPr lang="en-US" sz="1400" dirty="0">
                  <a:solidFill>
                    <a:prstClr val="black"/>
                  </a:solidFill>
                </a:endParaRPr>
              </a:p>
              <a:p>
                <a:pPr marL="171450" indent="-171450">
                  <a:spcBef>
                    <a:spcPts val="0"/>
                  </a:spcBef>
                </a:pPr>
                <a14:m>
                  <m:oMath xmlns:m="http://schemas.openxmlformats.org/officeDocument/2006/math">
                    <m:sSub>
                      <m:sSubPr>
                        <m:ctrlPr>
                          <a:rPr lang="en-US" sz="1400" i="1">
                            <a:solidFill>
                              <a:prstClr val="black"/>
                            </a:solidFill>
                            <a:latin typeface="Cambria Math" charset="0"/>
                          </a:rPr>
                        </m:ctrlPr>
                      </m:sSubPr>
                      <m:e>
                        <m:r>
                          <a:rPr lang="en-US" sz="1400" i="1">
                            <a:solidFill>
                              <a:prstClr val="black"/>
                            </a:solidFill>
                            <a:latin typeface="Cambria Math"/>
                          </a:rPr>
                          <m:t>𝑡</m:t>
                        </m:r>
                      </m:e>
                      <m:sub>
                        <m:r>
                          <a:rPr lang="en-US" sz="1400" i="1">
                            <a:solidFill>
                              <a:prstClr val="black"/>
                            </a:solidFill>
                            <a:latin typeface="Cambria Math"/>
                          </a:rPr>
                          <m:t>𝑝</m:t>
                        </m:r>
                      </m:sub>
                    </m:sSub>
                    <m:r>
                      <a:rPr lang="en-US" sz="1400" i="1">
                        <a:solidFill>
                          <a:prstClr val="black"/>
                        </a:solidFill>
                        <a:latin typeface="Cambria Math"/>
                      </a:rPr>
                      <m:t>=</m:t>
                    </m:r>
                    <m:sSub>
                      <m:sSubPr>
                        <m:ctrlPr>
                          <a:rPr lang="en-US" sz="1400" i="1">
                            <a:solidFill>
                              <a:prstClr val="black"/>
                            </a:solidFill>
                            <a:latin typeface="Cambria Math" charset="0"/>
                          </a:rPr>
                        </m:ctrlPr>
                      </m:sSubPr>
                      <m:e>
                        <m:r>
                          <a:rPr lang="en-US" sz="1400" i="1">
                            <a:solidFill>
                              <a:prstClr val="black"/>
                            </a:solidFill>
                            <a:latin typeface="Cambria Math"/>
                          </a:rPr>
                          <m:t>𝐶</m:t>
                        </m:r>
                      </m:e>
                      <m:sub>
                        <m:r>
                          <a:rPr lang="en-US" sz="1400" i="1">
                            <a:solidFill>
                              <a:prstClr val="black"/>
                            </a:solidFill>
                            <a:latin typeface="Cambria Math"/>
                          </a:rPr>
                          <m:t>1</m:t>
                        </m:r>
                      </m:sub>
                    </m:sSub>
                    <m:sSub>
                      <m:sSubPr>
                        <m:ctrlPr>
                          <a:rPr lang="en-US" sz="1400" i="1">
                            <a:solidFill>
                              <a:prstClr val="black"/>
                            </a:solidFill>
                            <a:latin typeface="Cambria Math" charset="0"/>
                          </a:rPr>
                        </m:ctrlPr>
                      </m:sSubPr>
                      <m:e>
                        <m:r>
                          <a:rPr lang="en-US" sz="1400" i="1">
                            <a:solidFill>
                              <a:prstClr val="black"/>
                            </a:solidFill>
                            <a:latin typeface="Cambria Math"/>
                          </a:rPr>
                          <m:t>𝐶</m:t>
                        </m:r>
                      </m:e>
                      <m:sub>
                        <m:r>
                          <a:rPr lang="en-US" sz="1400" i="1">
                            <a:solidFill>
                              <a:prstClr val="black"/>
                            </a:solidFill>
                            <a:latin typeface="Cambria Math"/>
                          </a:rPr>
                          <m:t>𝑡</m:t>
                        </m:r>
                      </m:sub>
                    </m:sSub>
                    <m:sSup>
                      <m:sSupPr>
                        <m:ctrlPr>
                          <a:rPr lang="en-US" sz="1400" i="1">
                            <a:solidFill>
                              <a:prstClr val="black"/>
                            </a:solidFill>
                            <a:latin typeface="Cambria Math" charset="0"/>
                          </a:rPr>
                        </m:ctrlPr>
                      </m:sSupPr>
                      <m:e>
                        <m:d>
                          <m:dPr>
                            <m:ctrlPr>
                              <a:rPr lang="en-US" sz="1400" i="1">
                                <a:solidFill>
                                  <a:prstClr val="black"/>
                                </a:solidFill>
                                <a:latin typeface="Cambria Math" charset="0"/>
                              </a:rPr>
                            </m:ctrlPr>
                          </m:dPr>
                          <m:e>
                            <m:r>
                              <a:rPr lang="en-US" sz="1400" i="1">
                                <a:solidFill>
                                  <a:prstClr val="black"/>
                                </a:solidFill>
                                <a:latin typeface="Cambria Math"/>
                              </a:rPr>
                              <m:t>𝐿</m:t>
                            </m:r>
                            <m:r>
                              <a:rPr lang="en-US" sz="1400" i="1">
                                <a:solidFill>
                                  <a:prstClr val="black"/>
                                </a:solidFill>
                                <a:latin typeface="Cambria Math"/>
                              </a:rPr>
                              <m:t>∙</m:t>
                            </m:r>
                            <m:sSub>
                              <m:sSubPr>
                                <m:ctrlPr>
                                  <a:rPr lang="en-US" sz="1400" i="1">
                                    <a:solidFill>
                                      <a:prstClr val="black"/>
                                    </a:solidFill>
                                    <a:latin typeface="Cambria Math" charset="0"/>
                                  </a:rPr>
                                </m:ctrlPr>
                              </m:sSubPr>
                              <m:e>
                                <m:r>
                                  <a:rPr lang="en-US" sz="1400" i="1">
                                    <a:solidFill>
                                      <a:prstClr val="black"/>
                                    </a:solidFill>
                                    <a:latin typeface="Cambria Math"/>
                                  </a:rPr>
                                  <m:t>𝐿</m:t>
                                </m:r>
                              </m:e>
                              <m:sub>
                                <m:r>
                                  <a:rPr lang="en-US" sz="1400" i="1">
                                    <a:solidFill>
                                      <a:prstClr val="black"/>
                                    </a:solidFill>
                                    <a:latin typeface="Cambria Math"/>
                                  </a:rPr>
                                  <m:t>𝑐</m:t>
                                </m:r>
                              </m:sub>
                            </m:sSub>
                          </m:e>
                        </m:d>
                      </m:e>
                      <m:sup>
                        <m:r>
                          <a:rPr lang="en-US" sz="1400" i="1">
                            <a:solidFill>
                              <a:prstClr val="black"/>
                            </a:solidFill>
                            <a:latin typeface="Cambria Math"/>
                          </a:rPr>
                          <m:t>0.3</m:t>
                        </m:r>
                      </m:sup>
                    </m:sSup>
                    <m:r>
                      <a:rPr lang="en-US" sz="1400" i="1">
                        <a:solidFill>
                          <a:prstClr val="black"/>
                        </a:solidFill>
                        <a:latin typeface="Cambria Math"/>
                      </a:rPr>
                      <m:t>  </m:t>
                    </m:r>
                    <m:r>
                      <a:rPr lang="en-US" sz="1400" i="1">
                        <a:solidFill>
                          <a:prstClr val="black"/>
                        </a:solidFill>
                        <a:latin typeface="Cambria Math"/>
                      </a:rPr>
                      <m:t>h𝑟</m:t>
                    </m:r>
                    <m:r>
                      <a:rPr lang="en-US" sz="1400" i="1" smtClean="0">
                        <a:solidFill>
                          <a:prstClr val="black"/>
                        </a:solidFill>
                        <a:latin typeface="Cambria Math"/>
                      </a:rPr>
                      <m:t>=</m:t>
                    </m:r>
                    <m:r>
                      <a:rPr lang="en-US" sz="1400" i="1">
                        <a:solidFill>
                          <a:prstClr val="black"/>
                        </a:solidFill>
                        <a:latin typeface="Cambria Math"/>
                      </a:rPr>
                      <m:t>1</m:t>
                    </m:r>
                    <m:r>
                      <a:rPr lang="en-US" sz="1400" i="1">
                        <a:solidFill>
                          <a:prstClr val="black"/>
                        </a:solidFill>
                        <a:latin typeface="Cambria Math"/>
                        <a:ea typeface="Cambria Math"/>
                      </a:rPr>
                      <m:t>∙</m:t>
                    </m:r>
                    <m:r>
                      <a:rPr lang="en-US" sz="1400" i="1">
                        <a:solidFill>
                          <a:prstClr val="black"/>
                        </a:solidFill>
                        <a:latin typeface="Cambria Math"/>
                      </a:rPr>
                      <m:t>2</m:t>
                    </m:r>
                    <m:r>
                      <a:rPr lang="en-US" sz="1400" i="1">
                        <a:solidFill>
                          <a:prstClr val="black"/>
                        </a:solidFill>
                        <a:latin typeface="Cambria Math"/>
                        <a:ea typeface="Cambria Math"/>
                      </a:rPr>
                      <m:t>∙</m:t>
                    </m:r>
                    <m:sSup>
                      <m:sSupPr>
                        <m:ctrlPr>
                          <a:rPr lang="en-US" sz="1400" i="1">
                            <a:solidFill>
                              <a:prstClr val="black"/>
                            </a:solidFill>
                            <a:latin typeface="Cambria Math" charset="0"/>
                          </a:rPr>
                        </m:ctrlPr>
                      </m:sSupPr>
                      <m:e>
                        <m:d>
                          <m:dPr>
                            <m:ctrlPr>
                              <a:rPr lang="en-US" sz="1400" i="1">
                                <a:solidFill>
                                  <a:prstClr val="black"/>
                                </a:solidFill>
                                <a:latin typeface="Cambria Math" charset="0"/>
                              </a:rPr>
                            </m:ctrlPr>
                          </m:dPr>
                          <m:e>
                            <m:r>
                              <a:rPr lang="en-US" sz="1400" i="1">
                                <a:solidFill>
                                  <a:prstClr val="black"/>
                                </a:solidFill>
                                <a:latin typeface="Cambria Math"/>
                              </a:rPr>
                              <m:t>4.45</m:t>
                            </m:r>
                            <m:r>
                              <a:rPr lang="en-US" sz="1400" i="1">
                                <a:solidFill>
                                  <a:prstClr val="black"/>
                                </a:solidFill>
                                <a:latin typeface="Cambria Math"/>
                                <a:ea typeface="Cambria Math"/>
                              </a:rPr>
                              <m:t>∙</m:t>
                            </m:r>
                            <m:r>
                              <a:rPr lang="en-US" sz="1400" i="1">
                                <a:solidFill>
                                  <a:prstClr val="black"/>
                                </a:solidFill>
                                <a:latin typeface="Cambria Math"/>
                              </a:rPr>
                              <m:t>2</m:t>
                            </m:r>
                          </m:e>
                        </m:d>
                      </m:e>
                      <m:sup>
                        <m:r>
                          <a:rPr lang="en-US" sz="1400" i="1">
                            <a:solidFill>
                              <a:prstClr val="black"/>
                            </a:solidFill>
                            <a:latin typeface="Cambria Math"/>
                          </a:rPr>
                          <m:t>0.3</m:t>
                        </m:r>
                      </m:sup>
                    </m:sSup>
                    <m:r>
                      <a:rPr lang="en-US" sz="1400" i="1">
                        <a:solidFill>
                          <a:prstClr val="black"/>
                        </a:solidFill>
                        <a:latin typeface="Cambria Math"/>
                      </a:rPr>
                      <m:t>=3.85 </m:t>
                    </m:r>
                    <m:r>
                      <a:rPr lang="en-US" sz="1400" i="1">
                        <a:solidFill>
                          <a:prstClr val="black"/>
                        </a:solidFill>
                        <a:latin typeface="Cambria Math"/>
                      </a:rPr>
                      <m:t>h𝑟</m:t>
                    </m:r>
                  </m:oMath>
                </a14:m>
                <a:endParaRPr lang="en-US" sz="1400" dirty="0" smtClean="0">
                  <a:solidFill>
                    <a:prstClr val="black"/>
                  </a:solidFill>
                </a:endParaRPr>
              </a:p>
              <a:p>
                <a:pPr marL="171450" indent="-171450">
                  <a:spcBef>
                    <a:spcPts val="0"/>
                  </a:spcBef>
                </a:pPr>
                <a14:m>
                  <m:oMath xmlns:m="http://schemas.openxmlformats.org/officeDocument/2006/math">
                    <m:sSub>
                      <m:sSubPr>
                        <m:ctrlPr>
                          <a:rPr lang="en-US" sz="1400" i="1">
                            <a:solidFill>
                              <a:prstClr val="black"/>
                            </a:solidFill>
                            <a:latin typeface="Cambria Math" charset="0"/>
                          </a:rPr>
                        </m:ctrlPr>
                      </m:sSubPr>
                      <m:e>
                        <m:r>
                          <a:rPr lang="en-US" sz="1400" i="1" smtClean="0">
                            <a:solidFill>
                              <a:prstClr val="black"/>
                            </a:solidFill>
                            <a:latin typeface="Cambria Math"/>
                          </a:rPr>
                          <m:t>𝑡</m:t>
                        </m:r>
                      </m:e>
                      <m:sub>
                        <m:r>
                          <a:rPr lang="en-US" sz="1400" i="1" smtClean="0">
                            <a:solidFill>
                              <a:prstClr val="black"/>
                            </a:solidFill>
                            <a:latin typeface="Cambria Math"/>
                          </a:rPr>
                          <m:t>𝑟</m:t>
                        </m:r>
                      </m:sub>
                    </m:sSub>
                    <m:r>
                      <a:rPr lang="en-US" sz="1400" i="1" smtClean="0">
                        <a:solidFill>
                          <a:prstClr val="black"/>
                        </a:solidFill>
                        <a:latin typeface="Cambria Math"/>
                      </a:rPr>
                      <m:t>=</m:t>
                    </m:r>
                    <m:sSub>
                      <m:sSubPr>
                        <m:ctrlPr>
                          <a:rPr lang="en-US" sz="1400" i="1" smtClean="0">
                            <a:solidFill>
                              <a:prstClr val="black"/>
                            </a:solidFill>
                            <a:latin typeface="Cambria Math" charset="0"/>
                          </a:rPr>
                        </m:ctrlPr>
                      </m:sSubPr>
                      <m:e>
                        <m:r>
                          <a:rPr lang="en-US" sz="1400" i="1" smtClean="0">
                            <a:solidFill>
                              <a:prstClr val="black"/>
                            </a:solidFill>
                            <a:latin typeface="Cambria Math"/>
                          </a:rPr>
                          <m:t>𝑡</m:t>
                        </m:r>
                      </m:e>
                      <m:sub>
                        <m:r>
                          <a:rPr lang="en-US" sz="1400" i="1" smtClean="0">
                            <a:solidFill>
                              <a:prstClr val="black"/>
                            </a:solidFill>
                            <a:latin typeface="Cambria Math"/>
                          </a:rPr>
                          <m:t>𝑝</m:t>
                        </m:r>
                      </m:sub>
                    </m:sSub>
                    <m:r>
                      <a:rPr lang="en-US" sz="1400" i="1" smtClean="0">
                        <a:solidFill>
                          <a:prstClr val="black"/>
                        </a:solidFill>
                        <a:latin typeface="Cambria Math"/>
                      </a:rPr>
                      <m:t>/5.5=0.7 </m:t>
                    </m:r>
                    <m:r>
                      <a:rPr lang="en-US" sz="1400" i="1" smtClean="0">
                        <a:solidFill>
                          <a:prstClr val="black"/>
                        </a:solidFill>
                        <a:latin typeface="Cambria Math"/>
                      </a:rPr>
                      <m:t>h𝑟</m:t>
                    </m:r>
                  </m:oMath>
                </a14:m>
                <a:endParaRPr lang="en-US" sz="1400" dirty="0" smtClean="0">
                  <a:solidFill>
                    <a:prstClr val="black"/>
                  </a:solidFill>
                </a:endParaRPr>
              </a:p>
              <a:p>
                <a:pPr marL="171450" indent="-171450">
                  <a:spcBef>
                    <a:spcPts val="0"/>
                  </a:spcBef>
                </a:pPr>
                <a14:m>
                  <m:oMath xmlns:m="http://schemas.openxmlformats.org/officeDocument/2006/math">
                    <m:sSub>
                      <m:sSubPr>
                        <m:ctrlPr>
                          <a:rPr lang="en-US" sz="1400" i="1">
                            <a:solidFill>
                              <a:prstClr val="black"/>
                            </a:solidFill>
                            <a:latin typeface="Cambria Math" charset="0"/>
                          </a:rPr>
                        </m:ctrlPr>
                      </m:sSubPr>
                      <m:e>
                        <m:r>
                          <a:rPr lang="en-US" sz="1400" i="1">
                            <a:solidFill>
                              <a:prstClr val="black"/>
                            </a:solidFill>
                            <a:latin typeface="Cambria Math"/>
                          </a:rPr>
                          <m:t>𝑡</m:t>
                        </m:r>
                      </m:e>
                      <m:sub>
                        <m:r>
                          <a:rPr lang="en-US" sz="1400" i="1">
                            <a:solidFill>
                              <a:prstClr val="black"/>
                            </a:solidFill>
                            <a:latin typeface="Cambria Math"/>
                          </a:rPr>
                          <m:t>𝑝𝑅</m:t>
                        </m:r>
                      </m:sub>
                    </m:sSub>
                    <m:r>
                      <a:rPr lang="en-US" sz="1400" i="1">
                        <a:solidFill>
                          <a:prstClr val="black"/>
                        </a:solidFill>
                        <a:latin typeface="Cambria Math"/>
                      </a:rPr>
                      <m:t>=</m:t>
                    </m:r>
                    <m:sSub>
                      <m:sSubPr>
                        <m:ctrlPr>
                          <a:rPr lang="en-US" sz="1400" i="1">
                            <a:solidFill>
                              <a:prstClr val="black"/>
                            </a:solidFill>
                            <a:latin typeface="Cambria Math" charset="0"/>
                          </a:rPr>
                        </m:ctrlPr>
                      </m:sSubPr>
                      <m:e>
                        <m:r>
                          <a:rPr lang="en-US" sz="1400" i="1">
                            <a:solidFill>
                              <a:prstClr val="black"/>
                            </a:solidFill>
                            <a:latin typeface="Cambria Math"/>
                          </a:rPr>
                          <m:t>𝑡</m:t>
                        </m:r>
                      </m:e>
                      <m:sub>
                        <m:r>
                          <a:rPr lang="en-US" sz="1400" i="1">
                            <a:solidFill>
                              <a:prstClr val="black"/>
                            </a:solidFill>
                            <a:latin typeface="Cambria Math"/>
                          </a:rPr>
                          <m:t>𝑝</m:t>
                        </m:r>
                      </m:sub>
                    </m:sSub>
                    <m:r>
                      <a:rPr lang="en-US" sz="1400" i="1">
                        <a:solidFill>
                          <a:prstClr val="black"/>
                        </a:solidFill>
                        <a:latin typeface="Cambria Math"/>
                      </a:rPr>
                      <m:t>+0.25</m:t>
                    </m:r>
                    <m:d>
                      <m:dPr>
                        <m:ctrlPr>
                          <a:rPr lang="en-US" sz="1400" i="1">
                            <a:solidFill>
                              <a:prstClr val="black"/>
                            </a:solidFill>
                            <a:latin typeface="Cambria Math" charset="0"/>
                          </a:rPr>
                        </m:ctrlPr>
                      </m:dPr>
                      <m:e>
                        <m:sSub>
                          <m:sSubPr>
                            <m:ctrlPr>
                              <a:rPr lang="en-US" sz="1400" i="1">
                                <a:solidFill>
                                  <a:prstClr val="black"/>
                                </a:solidFill>
                                <a:latin typeface="Cambria Math" charset="0"/>
                              </a:rPr>
                            </m:ctrlPr>
                          </m:sSubPr>
                          <m:e>
                            <m:r>
                              <a:rPr lang="en-US" sz="1400" i="1">
                                <a:solidFill>
                                  <a:prstClr val="black"/>
                                </a:solidFill>
                                <a:latin typeface="Cambria Math"/>
                              </a:rPr>
                              <m:t>𝑡</m:t>
                            </m:r>
                          </m:e>
                          <m:sub>
                            <m:r>
                              <a:rPr lang="en-US" sz="1400" i="1">
                                <a:solidFill>
                                  <a:prstClr val="black"/>
                                </a:solidFill>
                                <a:latin typeface="Cambria Math"/>
                              </a:rPr>
                              <m:t>𝑅</m:t>
                            </m:r>
                          </m:sub>
                        </m:sSub>
                        <m:r>
                          <a:rPr lang="en-US" sz="1400" i="1">
                            <a:solidFill>
                              <a:prstClr val="black"/>
                            </a:solidFill>
                            <a:latin typeface="Cambria Math"/>
                          </a:rPr>
                          <m:t>−</m:t>
                        </m:r>
                        <m:sSub>
                          <m:sSubPr>
                            <m:ctrlPr>
                              <a:rPr lang="en-US" sz="1400" i="1">
                                <a:solidFill>
                                  <a:prstClr val="black"/>
                                </a:solidFill>
                                <a:latin typeface="Cambria Math" charset="0"/>
                              </a:rPr>
                            </m:ctrlPr>
                          </m:sSubPr>
                          <m:e>
                            <m:r>
                              <a:rPr lang="en-US" sz="1400" i="1">
                                <a:solidFill>
                                  <a:prstClr val="black"/>
                                </a:solidFill>
                                <a:latin typeface="Cambria Math"/>
                              </a:rPr>
                              <m:t>𝑡</m:t>
                            </m:r>
                          </m:e>
                          <m:sub>
                            <m:r>
                              <a:rPr lang="en-US" sz="1400" i="1">
                                <a:solidFill>
                                  <a:prstClr val="black"/>
                                </a:solidFill>
                                <a:latin typeface="Cambria Math"/>
                              </a:rPr>
                              <m:t>𝑟</m:t>
                            </m:r>
                          </m:sub>
                        </m:sSub>
                      </m:e>
                    </m:d>
                    <m:r>
                      <a:rPr lang="en-US" sz="1400" i="1">
                        <a:solidFill>
                          <a:prstClr val="black"/>
                        </a:solidFill>
                        <a:latin typeface="Cambria Math"/>
                      </a:rPr>
                      <m:t>=3.85+0.25</m:t>
                    </m:r>
                    <m:d>
                      <m:dPr>
                        <m:ctrlPr>
                          <a:rPr lang="en-US" sz="1400" i="1">
                            <a:solidFill>
                              <a:prstClr val="black"/>
                            </a:solidFill>
                            <a:latin typeface="Cambria Math" charset="0"/>
                          </a:rPr>
                        </m:ctrlPr>
                      </m:dPr>
                      <m:e>
                        <m:r>
                          <a:rPr lang="en-US" sz="1400" i="1">
                            <a:solidFill>
                              <a:prstClr val="black"/>
                            </a:solidFill>
                            <a:latin typeface="Cambria Math"/>
                          </a:rPr>
                          <m:t>0.5−0.7</m:t>
                        </m:r>
                      </m:e>
                    </m:d>
                    <m:r>
                      <a:rPr lang="en-US" sz="1400" i="1">
                        <a:solidFill>
                          <a:prstClr val="black"/>
                        </a:solidFill>
                        <a:latin typeface="Cambria Math"/>
                      </a:rPr>
                      <m:t>=</m:t>
                    </m:r>
                    <m:r>
                      <a:rPr lang="en-US" sz="1400" b="1" i="1" smtClean="0">
                        <a:solidFill>
                          <a:prstClr val="black"/>
                        </a:solidFill>
                        <a:latin typeface="Cambria Math"/>
                      </a:rPr>
                      <m:t>𝟑</m:t>
                    </m:r>
                    <m:r>
                      <a:rPr lang="en-US" sz="1400" b="1" i="1" smtClean="0">
                        <a:solidFill>
                          <a:prstClr val="black"/>
                        </a:solidFill>
                        <a:latin typeface="Cambria Math"/>
                      </a:rPr>
                      <m:t>.</m:t>
                    </m:r>
                    <m:r>
                      <a:rPr lang="en-US" sz="1400" b="1" i="1" smtClean="0">
                        <a:solidFill>
                          <a:prstClr val="black"/>
                        </a:solidFill>
                        <a:latin typeface="Cambria Math"/>
                      </a:rPr>
                      <m:t>𝟖</m:t>
                    </m:r>
                    <m:r>
                      <a:rPr lang="en-US" sz="1400" b="1" i="1" smtClean="0">
                        <a:solidFill>
                          <a:prstClr val="black"/>
                        </a:solidFill>
                        <a:latin typeface="Cambria Math"/>
                      </a:rPr>
                      <m:t> </m:t>
                    </m:r>
                    <m:r>
                      <a:rPr lang="en-US" sz="1400" b="1" i="1" smtClean="0">
                        <a:solidFill>
                          <a:prstClr val="black"/>
                        </a:solidFill>
                        <a:latin typeface="Cambria Math"/>
                      </a:rPr>
                      <m:t>𝒉𝒓</m:t>
                    </m:r>
                  </m:oMath>
                </a14:m>
                <a:endParaRPr lang="en-US" sz="1400" b="1" dirty="0">
                  <a:solidFill>
                    <a:prstClr val="black"/>
                  </a:solidFill>
                </a:endParaRPr>
              </a:p>
              <a:p>
                <a:pPr marL="171450" indent="-171450">
                  <a:spcBef>
                    <a:spcPts val="0"/>
                  </a:spcBef>
                </a:pPr>
                <a:endParaRPr lang="en-US" sz="1400" dirty="0">
                  <a:solidFill>
                    <a:prstClr val="black"/>
                  </a:solidFill>
                </a:endParaRPr>
              </a:p>
              <a:p>
                <a:pPr marL="171450" indent="-171450">
                  <a:spcBef>
                    <a:spcPts val="0"/>
                  </a:spcBef>
                </a:pPr>
                <a14:m>
                  <m:oMath xmlns:m="http://schemas.openxmlformats.org/officeDocument/2006/math">
                    <m:sSub>
                      <m:sSubPr>
                        <m:ctrlPr>
                          <a:rPr lang="en-US" sz="1400" i="1">
                            <a:solidFill>
                              <a:prstClr val="black"/>
                            </a:solidFill>
                            <a:latin typeface="Cambria Math" charset="0"/>
                          </a:rPr>
                        </m:ctrlPr>
                      </m:sSubPr>
                      <m:e>
                        <m:r>
                          <a:rPr lang="en-US" sz="1400" i="1">
                            <a:solidFill>
                              <a:prstClr val="black"/>
                            </a:solidFill>
                            <a:latin typeface="Cambria Math"/>
                          </a:rPr>
                          <m:t>𝑄</m:t>
                        </m:r>
                      </m:e>
                      <m:sub>
                        <m:r>
                          <a:rPr lang="en-US" sz="1400" i="1">
                            <a:solidFill>
                              <a:prstClr val="black"/>
                            </a:solidFill>
                            <a:latin typeface="Cambria Math"/>
                          </a:rPr>
                          <m:t>𝑝𝑅</m:t>
                        </m:r>
                      </m:sub>
                    </m:sSub>
                    <m:r>
                      <a:rPr lang="en-US" sz="1400" i="1">
                        <a:solidFill>
                          <a:prstClr val="black"/>
                        </a:solidFill>
                        <a:latin typeface="Cambria Math"/>
                      </a:rPr>
                      <m:t>=</m:t>
                    </m:r>
                    <m:f>
                      <m:fPr>
                        <m:ctrlPr>
                          <a:rPr lang="en-US" sz="1400" i="1">
                            <a:solidFill>
                              <a:prstClr val="black"/>
                            </a:solidFill>
                            <a:latin typeface="Cambria Math" charset="0"/>
                          </a:rPr>
                        </m:ctrlPr>
                      </m:fPr>
                      <m:num>
                        <m:sSub>
                          <m:sSubPr>
                            <m:ctrlPr>
                              <a:rPr lang="en-US" sz="1400" i="1">
                                <a:solidFill>
                                  <a:prstClr val="black"/>
                                </a:solidFill>
                                <a:latin typeface="Cambria Math" charset="0"/>
                              </a:rPr>
                            </m:ctrlPr>
                          </m:sSubPr>
                          <m:e>
                            <m:r>
                              <a:rPr lang="en-US" sz="1400" i="1">
                                <a:solidFill>
                                  <a:prstClr val="black"/>
                                </a:solidFill>
                                <a:latin typeface="Cambria Math"/>
                              </a:rPr>
                              <m:t>𝐶</m:t>
                            </m:r>
                          </m:e>
                          <m:sub>
                            <m:r>
                              <a:rPr lang="en-US" sz="1400" i="1">
                                <a:solidFill>
                                  <a:prstClr val="black"/>
                                </a:solidFill>
                                <a:latin typeface="Cambria Math"/>
                              </a:rPr>
                              <m:t>2</m:t>
                            </m:r>
                          </m:sub>
                        </m:sSub>
                        <m:sSub>
                          <m:sSubPr>
                            <m:ctrlPr>
                              <a:rPr lang="en-US" sz="1400" i="1">
                                <a:solidFill>
                                  <a:prstClr val="black"/>
                                </a:solidFill>
                                <a:latin typeface="Cambria Math" charset="0"/>
                              </a:rPr>
                            </m:ctrlPr>
                          </m:sSubPr>
                          <m:e>
                            <m:r>
                              <a:rPr lang="en-US" sz="1400" i="1">
                                <a:solidFill>
                                  <a:prstClr val="black"/>
                                </a:solidFill>
                                <a:latin typeface="Cambria Math"/>
                              </a:rPr>
                              <m:t>𝐶</m:t>
                            </m:r>
                          </m:e>
                          <m:sub>
                            <m:r>
                              <a:rPr lang="en-US" sz="1400" i="1">
                                <a:solidFill>
                                  <a:prstClr val="black"/>
                                </a:solidFill>
                                <a:latin typeface="Cambria Math"/>
                              </a:rPr>
                              <m:t>𝑝</m:t>
                            </m:r>
                          </m:sub>
                        </m:sSub>
                        <m:r>
                          <a:rPr lang="en-US" sz="1400" i="1">
                            <a:solidFill>
                              <a:prstClr val="black"/>
                            </a:solidFill>
                            <a:latin typeface="Cambria Math"/>
                          </a:rPr>
                          <m:t>𝐴</m:t>
                        </m:r>
                      </m:num>
                      <m:den>
                        <m:sSub>
                          <m:sSubPr>
                            <m:ctrlPr>
                              <a:rPr lang="en-US" sz="1400" i="1">
                                <a:solidFill>
                                  <a:prstClr val="black"/>
                                </a:solidFill>
                                <a:latin typeface="Cambria Math" charset="0"/>
                              </a:rPr>
                            </m:ctrlPr>
                          </m:sSubPr>
                          <m:e>
                            <m:r>
                              <a:rPr lang="en-US" sz="1400" i="1">
                                <a:solidFill>
                                  <a:prstClr val="black"/>
                                </a:solidFill>
                                <a:latin typeface="Cambria Math"/>
                              </a:rPr>
                              <m:t>𝑡</m:t>
                            </m:r>
                          </m:e>
                          <m:sub>
                            <m:r>
                              <a:rPr lang="en-US" sz="1400" i="1">
                                <a:solidFill>
                                  <a:prstClr val="black"/>
                                </a:solidFill>
                                <a:latin typeface="Cambria Math"/>
                              </a:rPr>
                              <m:t>𝑝𝑅</m:t>
                            </m:r>
                          </m:sub>
                        </m:sSub>
                      </m:den>
                    </m:f>
                    <m:r>
                      <a:rPr lang="en-US" sz="1400" i="1">
                        <a:solidFill>
                          <a:prstClr val="black"/>
                        </a:solidFill>
                        <a:latin typeface="Cambria Math"/>
                      </a:rPr>
                      <m:t>=640∗0.625∗5.42/3.8=</m:t>
                    </m:r>
                    <m:r>
                      <a:rPr lang="en-US" sz="1400" b="1" i="1">
                        <a:solidFill>
                          <a:prstClr val="black"/>
                        </a:solidFill>
                        <a:latin typeface="Cambria Math"/>
                      </a:rPr>
                      <m:t>𝟓𝟕𝟎</m:t>
                    </m:r>
                    <m:r>
                      <a:rPr lang="en-US" sz="1400" b="1" i="1">
                        <a:solidFill>
                          <a:prstClr val="black"/>
                        </a:solidFill>
                        <a:latin typeface="Cambria Math"/>
                      </a:rPr>
                      <m:t> </m:t>
                    </m:r>
                    <m:r>
                      <a:rPr lang="en-US" sz="1400" b="1" i="1">
                        <a:solidFill>
                          <a:prstClr val="black"/>
                        </a:solidFill>
                        <a:latin typeface="Cambria Math"/>
                      </a:rPr>
                      <m:t>𝒄𝒇𝒔</m:t>
                    </m:r>
                  </m:oMath>
                </a14:m>
                <a:endParaRPr lang="en-US" sz="1400" b="1" dirty="0">
                  <a:solidFill>
                    <a:prstClr val="black"/>
                  </a:solidFill>
                </a:endParaRPr>
              </a:p>
              <a:p>
                <a:pPr marL="0" indent="0">
                  <a:spcBef>
                    <a:spcPts val="0"/>
                  </a:spcBef>
                  <a:buFont typeface="Arial" pitchFamily="34" charset="0"/>
                  <a:buNone/>
                </a:pPr>
                <a:endParaRPr lang="en-US" sz="1400" dirty="0">
                  <a:solidFill>
                    <a:prstClr val="black"/>
                  </a:solidFill>
                </a:endParaRPr>
              </a:p>
              <a:p>
                <a:pPr marL="171450" indent="-171450">
                  <a:spcBef>
                    <a:spcPts val="0"/>
                  </a:spcBef>
                </a:pPr>
                <a:r>
                  <a:rPr lang="en-US" sz="1400" dirty="0">
                    <a:solidFill>
                      <a:prstClr val="black"/>
                    </a:solidFill>
                  </a:rPr>
                  <a:t>Widths</a:t>
                </a:r>
              </a:p>
              <a:p>
                <a:pPr marL="171450" indent="-171450">
                  <a:spcBef>
                    <a:spcPts val="0"/>
                  </a:spcBef>
                </a:pPr>
                <a14:m>
                  <m:oMath xmlns:m="http://schemas.openxmlformats.org/officeDocument/2006/math">
                    <m:sSub>
                      <m:sSubPr>
                        <m:ctrlPr>
                          <a:rPr lang="en-US" sz="1400" i="1">
                            <a:solidFill>
                              <a:prstClr val="black"/>
                            </a:solidFill>
                            <a:latin typeface="Cambria Math" charset="0"/>
                          </a:rPr>
                        </m:ctrlPr>
                      </m:sSubPr>
                      <m:e>
                        <m:r>
                          <a:rPr lang="en-US" sz="1400" i="1">
                            <a:solidFill>
                              <a:prstClr val="black"/>
                            </a:solidFill>
                            <a:latin typeface="Cambria Math"/>
                          </a:rPr>
                          <m:t>𝑊</m:t>
                        </m:r>
                      </m:e>
                      <m:sub>
                        <m:r>
                          <a:rPr lang="en-US" sz="1400" i="1">
                            <a:solidFill>
                              <a:prstClr val="black"/>
                            </a:solidFill>
                            <a:latin typeface="Cambria Math"/>
                          </a:rPr>
                          <m:t>75</m:t>
                        </m:r>
                      </m:sub>
                    </m:sSub>
                    <m:r>
                      <a:rPr lang="en-US" sz="1400" i="1">
                        <a:solidFill>
                          <a:prstClr val="black"/>
                        </a:solidFill>
                        <a:latin typeface="Cambria Math"/>
                      </a:rPr>
                      <m:t>=</m:t>
                    </m:r>
                    <m:f>
                      <m:fPr>
                        <m:ctrlPr>
                          <a:rPr lang="en-US" sz="1400" i="1">
                            <a:solidFill>
                              <a:prstClr val="black"/>
                            </a:solidFill>
                            <a:latin typeface="Cambria Math" charset="0"/>
                          </a:rPr>
                        </m:ctrlPr>
                      </m:fPr>
                      <m:num>
                        <m:sSub>
                          <m:sSubPr>
                            <m:ctrlPr>
                              <a:rPr lang="en-US" sz="1400" i="1">
                                <a:solidFill>
                                  <a:prstClr val="black"/>
                                </a:solidFill>
                                <a:latin typeface="Cambria Math" charset="0"/>
                              </a:rPr>
                            </m:ctrlPr>
                          </m:sSubPr>
                          <m:e>
                            <m:r>
                              <a:rPr lang="en-US" sz="1400" i="1">
                                <a:solidFill>
                                  <a:prstClr val="black"/>
                                </a:solidFill>
                                <a:latin typeface="Cambria Math"/>
                              </a:rPr>
                              <m:t>𝐶</m:t>
                            </m:r>
                          </m:e>
                          <m:sub>
                            <m:r>
                              <a:rPr lang="en-US" sz="1400" i="1">
                                <a:solidFill>
                                  <a:prstClr val="black"/>
                                </a:solidFill>
                                <a:latin typeface="Cambria Math"/>
                              </a:rPr>
                              <m:t>75</m:t>
                            </m:r>
                          </m:sub>
                        </m:sSub>
                      </m:num>
                      <m:den>
                        <m:sSup>
                          <m:sSupPr>
                            <m:ctrlPr>
                              <a:rPr lang="en-US" sz="1400" i="1">
                                <a:solidFill>
                                  <a:prstClr val="black"/>
                                </a:solidFill>
                                <a:latin typeface="Cambria Math" charset="0"/>
                              </a:rPr>
                            </m:ctrlPr>
                          </m:sSupPr>
                          <m:e>
                            <m:d>
                              <m:dPr>
                                <m:ctrlPr>
                                  <a:rPr lang="en-US" sz="1400" i="1">
                                    <a:solidFill>
                                      <a:prstClr val="black"/>
                                    </a:solidFill>
                                    <a:latin typeface="Cambria Math" charset="0"/>
                                  </a:rPr>
                                </m:ctrlPr>
                              </m:dPr>
                              <m:e>
                                <m:sSub>
                                  <m:sSubPr>
                                    <m:ctrlPr>
                                      <a:rPr lang="en-US" sz="1400" i="1">
                                        <a:solidFill>
                                          <a:prstClr val="black"/>
                                        </a:solidFill>
                                        <a:latin typeface="Cambria Math" charset="0"/>
                                      </a:rPr>
                                    </m:ctrlPr>
                                  </m:sSubPr>
                                  <m:e>
                                    <m:r>
                                      <a:rPr lang="en-US" sz="1400" i="1">
                                        <a:solidFill>
                                          <a:prstClr val="black"/>
                                        </a:solidFill>
                                        <a:latin typeface="Cambria Math"/>
                                      </a:rPr>
                                      <m:t>𝑄</m:t>
                                    </m:r>
                                  </m:e>
                                  <m:sub>
                                    <m:r>
                                      <a:rPr lang="en-US" sz="1400" i="1">
                                        <a:solidFill>
                                          <a:prstClr val="black"/>
                                        </a:solidFill>
                                        <a:latin typeface="Cambria Math"/>
                                      </a:rPr>
                                      <m:t>𝑝𝑅</m:t>
                                    </m:r>
                                  </m:sub>
                                </m:sSub>
                                <m:r>
                                  <a:rPr lang="en-US" sz="1400" i="1">
                                    <a:solidFill>
                                      <a:prstClr val="black"/>
                                    </a:solidFill>
                                    <a:latin typeface="Cambria Math"/>
                                  </a:rPr>
                                  <m:t>/</m:t>
                                </m:r>
                                <m:r>
                                  <a:rPr lang="en-US" sz="1400" i="1">
                                    <a:solidFill>
                                      <a:prstClr val="black"/>
                                    </a:solidFill>
                                    <a:latin typeface="Cambria Math"/>
                                  </a:rPr>
                                  <m:t>𝐴</m:t>
                                </m:r>
                              </m:e>
                            </m:d>
                          </m:e>
                          <m:sup>
                            <m:r>
                              <a:rPr lang="en-US" sz="1400" i="1">
                                <a:solidFill>
                                  <a:prstClr val="black"/>
                                </a:solidFill>
                                <a:latin typeface="Cambria Math"/>
                              </a:rPr>
                              <m:t>1.08</m:t>
                            </m:r>
                          </m:sup>
                        </m:sSup>
                      </m:den>
                    </m:f>
                    <m:r>
                      <a:rPr lang="en-US" sz="1400" i="1">
                        <a:solidFill>
                          <a:prstClr val="black"/>
                        </a:solidFill>
                        <a:latin typeface="Cambria Math"/>
                      </a:rPr>
                      <m:t>=</m:t>
                    </m:r>
                    <m:f>
                      <m:fPr>
                        <m:ctrlPr>
                          <a:rPr lang="en-US" sz="1400" i="1">
                            <a:solidFill>
                              <a:prstClr val="black"/>
                            </a:solidFill>
                            <a:latin typeface="Cambria Math" charset="0"/>
                          </a:rPr>
                        </m:ctrlPr>
                      </m:fPr>
                      <m:num>
                        <m:r>
                          <a:rPr lang="en-US" sz="1400" i="1">
                            <a:solidFill>
                              <a:prstClr val="black"/>
                            </a:solidFill>
                            <a:latin typeface="Cambria Math"/>
                          </a:rPr>
                          <m:t>440</m:t>
                        </m:r>
                      </m:num>
                      <m:den>
                        <m:sSup>
                          <m:sSupPr>
                            <m:ctrlPr>
                              <a:rPr lang="en-US" sz="1400" i="1">
                                <a:solidFill>
                                  <a:prstClr val="black"/>
                                </a:solidFill>
                                <a:latin typeface="Cambria Math" charset="0"/>
                              </a:rPr>
                            </m:ctrlPr>
                          </m:sSupPr>
                          <m:e>
                            <m:d>
                              <m:dPr>
                                <m:ctrlPr>
                                  <a:rPr lang="en-US" sz="1400" i="1">
                                    <a:solidFill>
                                      <a:prstClr val="black"/>
                                    </a:solidFill>
                                    <a:latin typeface="Cambria Math" charset="0"/>
                                  </a:rPr>
                                </m:ctrlPr>
                              </m:dPr>
                              <m:e>
                                <m:r>
                                  <a:rPr lang="en-US" sz="1400" i="1">
                                    <a:solidFill>
                                      <a:prstClr val="black"/>
                                    </a:solidFill>
                                    <a:latin typeface="Cambria Math"/>
                                  </a:rPr>
                                  <m:t>570/5.42</m:t>
                                </m:r>
                              </m:e>
                            </m:d>
                          </m:e>
                          <m:sup>
                            <m:r>
                              <a:rPr lang="en-US" sz="1400" i="1">
                                <a:solidFill>
                                  <a:prstClr val="black"/>
                                </a:solidFill>
                                <a:latin typeface="Cambria Math"/>
                              </a:rPr>
                              <m:t>1.08</m:t>
                            </m:r>
                          </m:sup>
                        </m:sSup>
                      </m:den>
                    </m:f>
                    <m:r>
                      <a:rPr lang="en-US" sz="1400" i="1">
                        <a:solidFill>
                          <a:prstClr val="black"/>
                        </a:solidFill>
                        <a:latin typeface="Cambria Math"/>
                      </a:rPr>
                      <m:t>=2.88 </m:t>
                    </m:r>
                    <m:r>
                      <a:rPr lang="en-US" sz="1400" i="1">
                        <a:solidFill>
                          <a:prstClr val="black"/>
                        </a:solidFill>
                        <a:latin typeface="Cambria Math"/>
                      </a:rPr>
                      <m:t>h𝑟</m:t>
                    </m:r>
                  </m:oMath>
                </a14:m>
                <a:endParaRPr lang="en-US" sz="1400" dirty="0" smtClean="0">
                  <a:solidFill>
                    <a:prstClr val="black"/>
                  </a:solidFill>
                </a:endParaRPr>
              </a:p>
              <a:p>
                <a:pPr marL="171450" indent="-171450">
                  <a:spcBef>
                    <a:spcPts val="0"/>
                  </a:spcBef>
                </a:pPr>
                <a14:m>
                  <m:oMath xmlns:m="http://schemas.openxmlformats.org/officeDocument/2006/math">
                    <m:sSub>
                      <m:sSubPr>
                        <m:ctrlPr>
                          <a:rPr lang="en-US" sz="1400" i="1">
                            <a:solidFill>
                              <a:prstClr val="black"/>
                            </a:solidFill>
                            <a:latin typeface="Cambria Math" charset="0"/>
                          </a:rPr>
                        </m:ctrlPr>
                      </m:sSubPr>
                      <m:e>
                        <m:r>
                          <a:rPr lang="en-US" sz="1400" i="1">
                            <a:solidFill>
                              <a:prstClr val="black"/>
                            </a:solidFill>
                            <a:latin typeface="Cambria Math"/>
                          </a:rPr>
                          <m:t>𝑊</m:t>
                        </m:r>
                      </m:e>
                      <m:sub>
                        <m:r>
                          <a:rPr lang="en-US" sz="1400" i="1">
                            <a:solidFill>
                              <a:prstClr val="black"/>
                            </a:solidFill>
                            <a:latin typeface="Cambria Math"/>
                          </a:rPr>
                          <m:t>50</m:t>
                        </m:r>
                      </m:sub>
                    </m:sSub>
                    <m:r>
                      <a:rPr lang="en-US" sz="1400" i="1">
                        <a:solidFill>
                          <a:prstClr val="black"/>
                        </a:solidFill>
                        <a:latin typeface="Cambria Math"/>
                      </a:rPr>
                      <m:t>=</m:t>
                    </m:r>
                    <m:f>
                      <m:fPr>
                        <m:ctrlPr>
                          <a:rPr lang="en-US" sz="1400" i="1">
                            <a:solidFill>
                              <a:prstClr val="black"/>
                            </a:solidFill>
                            <a:latin typeface="Cambria Math" charset="0"/>
                          </a:rPr>
                        </m:ctrlPr>
                      </m:fPr>
                      <m:num>
                        <m:sSub>
                          <m:sSubPr>
                            <m:ctrlPr>
                              <a:rPr lang="en-US" sz="1400" i="1">
                                <a:solidFill>
                                  <a:prstClr val="black"/>
                                </a:solidFill>
                                <a:latin typeface="Cambria Math" charset="0"/>
                              </a:rPr>
                            </m:ctrlPr>
                          </m:sSubPr>
                          <m:e>
                            <m:r>
                              <a:rPr lang="en-US" sz="1400" i="1">
                                <a:solidFill>
                                  <a:prstClr val="black"/>
                                </a:solidFill>
                                <a:latin typeface="Cambria Math"/>
                              </a:rPr>
                              <m:t>𝐶</m:t>
                            </m:r>
                          </m:e>
                          <m:sub>
                            <m:r>
                              <a:rPr lang="en-US" sz="1400" i="1">
                                <a:solidFill>
                                  <a:prstClr val="black"/>
                                </a:solidFill>
                                <a:latin typeface="Cambria Math"/>
                              </a:rPr>
                              <m:t>50</m:t>
                            </m:r>
                          </m:sub>
                        </m:sSub>
                      </m:num>
                      <m:den>
                        <m:sSup>
                          <m:sSupPr>
                            <m:ctrlPr>
                              <a:rPr lang="en-US" sz="1400" i="1">
                                <a:solidFill>
                                  <a:prstClr val="black"/>
                                </a:solidFill>
                                <a:latin typeface="Cambria Math" charset="0"/>
                              </a:rPr>
                            </m:ctrlPr>
                          </m:sSupPr>
                          <m:e>
                            <m:d>
                              <m:dPr>
                                <m:ctrlPr>
                                  <a:rPr lang="en-US" sz="1400" i="1">
                                    <a:solidFill>
                                      <a:prstClr val="black"/>
                                    </a:solidFill>
                                    <a:latin typeface="Cambria Math" charset="0"/>
                                  </a:rPr>
                                </m:ctrlPr>
                              </m:dPr>
                              <m:e>
                                <m:sSub>
                                  <m:sSubPr>
                                    <m:ctrlPr>
                                      <a:rPr lang="en-US" sz="1400" i="1">
                                        <a:solidFill>
                                          <a:prstClr val="black"/>
                                        </a:solidFill>
                                        <a:latin typeface="Cambria Math" charset="0"/>
                                      </a:rPr>
                                    </m:ctrlPr>
                                  </m:sSubPr>
                                  <m:e>
                                    <m:r>
                                      <a:rPr lang="en-US" sz="1400" i="1">
                                        <a:solidFill>
                                          <a:prstClr val="black"/>
                                        </a:solidFill>
                                        <a:latin typeface="Cambria Math"/>
                                      </a:rPr>
                                      <m:t>𝑄</m:t>
                                    </m:r>
                                  </m:e>
                                  <m:sub>
                                    <m:r>
                                      <a:rPr lang="en-US" sz="1400" i="1">
                                        <a:solidFill>
                                          <a:prstClr val="black"/>
                                        </a:solidFill>
                                        <a:latin typeface="Cambria Math"/>
                                      </a:rPr>
                                      <m:t>𝑝𝑅</m:t>
                                    </m:r>
                                  </m:sub>
                                </m:sSub>
                                <m:r>
                                  <a:rPr lang="en-US" sz="1400" i="1">
                                    <a:solidFill>
                                      <a:prstClr val="black"/>
                                    </a:solidFill>
                                    <a:latin typeface="Cambria Math"/>
                                  </a:rPr>
                                  <m:t>/</m:t>
                                </m:r>
                                <m:r>
                                  <a:rPr lang="en-US" sz="1400" i="1">
                                    <a:solidFill>
                                      <a:prstClr val="black"/>
                                    </a:solidFill>
                                    <a:latin typeface="Cambria Math"/>
                                  </a:rPr>
                                  <m:t>𝐴</m:t>
                                </m:r>
                              </m:e>
                            </m:d>
                          </m:e>
                          <m:sup>
                            <m:r>
                              <a:rPr lang="en-US" sz="1400" i="1">
                                <a:solidFill>
                                  <a:prstClr val="black"/>
                                </a:solidFill>
                                <a:latin typeface="Cambria Math"/>
                              </a:rPr>
                              <m:t>1.08</m:t>
                            </m:r>
                          </m:sup>
                        </m:sSup>
                      </m:den>
                    </m:f>
                    <m:r>
                      <a:rPr lang="en-US" sz="1400" i="1">
                        <a:solidFill>
                          <a:prstClr val="black"/>
                        </a:solidFill>
                        <a:latin typeface="Cambria Math"/>
                      </a:rPr>
                      <m:t>=</m:t>
                    </m:r>
                    <m:f>
                      <m:fPr>
                        <m:ctrlPr>
                          <a:rPr lang="en-US" sz="1400" i="1">
                            <a:solidFill>
                              <a:prstClr val="black"/>
                            </a:solidFill>
                            <a:latin typeface="Cambria Math" charset="0"/>
                          </a:rPr>
                        </m:ctrlPr>
                      </m:fPr>
                      <m:num>
                        <m:r>
                          <a:rPr lang="en-US" sz="1400" i="1">
                            <a:solidFill>
                              <a:prstClr val="black"/>
                            </a:solidFill>
                            <a:latin typeface="Cambria Math"/>
                          </a:rPr>
                          <m:t>770</m:t>
                        </m:r>
                      </m:num>
                      <m:den>
                        <m:sSup>
                          <m:sSupPr>
                            <m:ctrlPr>
                              <a:rPr lang="en-US" sz="1400" i="1">
                                <a:solidFill>
                                  <a:prstClr val="black"/>
                                </a:solidFill>
                                <a:latin typeface="Cambria Math" charset="0"/>
                              </a:rPr>
                            </m:ctrlPr>
                          </m:sSupPr>
                          <m:e>
                            <m:d>
                              <m:dPr>
                                <m:ctrlPr>
                                  <a:rPr lang="en-US" sz="1400" i="1">
                                    <a:solidFill>
                                      <a:prstClr val="black"/>
                                    </a:solidFill>
                                    <a:latin typeface="Cambria Math" charset="0"/>
                                  </a:rPr>
                                </m:ctrlPr>
                              </m:dPr>
                              <m:e>
                                <m:r>
                                  <a:rPr lang="en-US" sz="1400" i="1">
                                    <a:solidFill>
                                      <a:prstClr val="black"/>
                                    </a:solidFill>
                                    <a:latin typeface="Cambria Math"/>
                                  </a:rPr>
                                  <m:t>570/5.42</m:t>
                                </m:r>
                              </m:e>
                            </m:d>
                          </m:e>
                          <m:sup>
                            <m:r>
                              <a:rPr lang="en-US" sz="1400" i="1">
                                <a:solidFill>
                                  <a:prstClr val="black"/>
                                </a:solidFill>
                                <a:latin typeface="Cambria Math"/>
                              </a:rPr>
                              <m:t>1.08</m:t>
                            </m:r>
                          </m:sup>
                        </m:sSup>
                      </m:den>
                    </m:f>
                    <m:r>
                      <a:rPr lang="en-US" sz="1400" i="1">
                        <a:solidFill>
                          <a:prstClr val="black"/>
                        </a:solidFill>
                        <a:latin typeface="Cambria Math"/>
                      </a:rPr>
                      <m:t>=5.04 </m:t>
                    </m:r>
                    <m:r>
                      <a:rPr lang="en-US" sz="1400" i="1">
                        <a:solidFill>
                          <a:prstClr val="black"/>
                        </a:solidFill>
                        <a:latin typeface="Cambria Math"/>
                      </a:rPr>
                      <m:t>h𝑟</m:t>
                    </m:r>
                  </m:oMath>
                </a14:m>
                <a:endParaRPr lang="en-US" sz="1400" dirty="0" smtClean="0">
                  <a:solidFill>
                    <a:prstClr val="black"/>
                  </a:solidFill>
                </a:endParaRPr>
              </a:p>
              <a:p>
                <a:pPr marL="171450" indent="-171450">
                  <a:spcBef>
                    <a:spcPts val="0"/>
                  </a:spcBef>
                </a:pPr>
                <a14:m>
                  <m:oMath xmlns:m="http://schemas.openxmlformats.org/officeDocument/2006/math">
                    <m:sSub>
                      <m:sSubPr>
                        <m:ctrlPr>
                          <a:rPr lang="en-US" sz="1400" i="1">
                            <a:solidFill>
                              <a:prstClr val="black"/>
                            </a:solidFill>
                            <a:latin typeface="Cambria Math" charset="0"/>
                          </a:rPr>
                        </m:ctrlPr>
                      </m:sSubPr>
                      <m:e>
                        <m:r>
                          <a:rPr lang="en-US" sz="1400" i="1">
                            <a:solidFill>
                              <a:prstClr val="black"/>
                            </a:solidFill>
                            <a:latin typeface="Cambria Math"/>
                          </a:rPr>
                          <m:t>𝑇</m:t>
                        </m:r>
                      </m:e>
                      <m:sub>
                        <m:r>
                          <a:rPr lang="en-US" sz="1400" i="1">
                            <a:solidFill>
                              <a:prstClr val="black"/>
                            </a:solidFill>
                            <a:latin typeface="Cambria Math"/>
                          </a:rPr>
                          <m:t>𝑏</m:t>
                        </m:r>
                      </m:sub>
                    </m:sSub>
                    <m:r>
                      <a:rPr lang="en-US" sz="1400" i="1">
                        <a:solidFill>
                          <a:prstClr val="black"/>
                        </a:solidFill>
                        <a:latin typeface="Cambria Math"/>
                      </a:rPr>
                      <m:t>=2581</m:t>
                    </m:r>
                    <m:f>
                      <m:fPr>
                        <m:ctrlPr>
                          <a:rPr lang="en-US" sz="1400" i="1">
                            <a:solidFill>
                              <a:prstClr val="black"/>
                            </a:solidFill>
                            <a:latin typeface="Cambria Math" charset="0"/>
                          </a:rPr>
                        </m:ctrlPr>
                      </m:fPr>
                      <m:num>
                        <m:r>
                          <a:rPr lang="en-US" sz="1400" i="1">
                            <a:solidFill>
                              <a:prstClr val="black"/>
                            </a:solidFill>
                            <a:latin typeface="Cambria Math"/>
                          </a:rPr>
                          <m:t>𝐴</m:t>
                        </m:r>
                      </m:num>
                      <m:den>
                        <m:sSub>
                          <m:sSubPr>
                            <m:ctrlPr>
                              <a:rPr lang="en-US" sz="1400" i="1">
                                <a:solidFill>
                                  <a:prstClr val="black"/>
                                </a:solidFill>
                                <a:latin typeface="Cambria Math" charset="0"/>
                              </a:rPr>
                            </m:ctrlPr>
                          </m:sSubPr>
                          <m:e>
                            <m:r>
                              <a:rPr lang="en-US" sz="1400" i="1">
                                <a:solidFill>
                                  <a:prstClr val="black"/>
                                </a:solidFill>
                                <a:latin typeface="Cambria Math"/>
                              </a:rPr>
                              <m:t>𝑄</m:t>
                            </m:r>
                          </m:e>
                          <m:sub>
                            <m:r>
                              <a:rPr lang="en-US" sz="1400" i="1">
                                <a:solidFill>
                                  <a:prstClr val="black"/>
                                </a:solidFill>
                                <a:latin typeface="Cambria Math"/>
                              </a:rPr>
                              <m:t>𝑝𝑅</m:t>
                            </m:r>
                          </m:sub>
                        </m:sSub>
                      </m:den>
                    </m:f>
                    <m:r>
                      <a:rPr lang="en-US" sz="1400" i="1">
                        <a:solidFill>
                          <a:prstClr val="black"/>
                        </a:solidFill>
                        <a:latin typeface="Cambria Math"/>
                      </a:rPr>
                      <m:t>−1.5 </m:t>
                    </m:r>
                    <m:sSub>
                      <m:sSubPr>
                        <m:ctrlPr>
                          <a:rPr lang="en-US" sz="1400" i="1">
                            <a:solidFill>
                              <a:prstClr val="black"/>
                            </a:solidFill>
                            <a:latin typeface="Cambria Math" charset="0"/>
                          </a:rPr>
                        </m:ctrlPr>
                      </m:sSubPr>
                      <m:e>
                        <m:r>
                          <a:rPr lang="en-US" sz="1400" i="1">
                            <a:solidFill>
                              <a:prstClr val="black"/>
                            </a:solidFill>
                            <a:latin typeface="Cambria Math"/>
                          </a:rPr>
                          <m:t>𝑊</m:t>
                        </m:r>
                      </m:e>
                      <m:sub>
                        <m:r>
                          <a:rPr lang="en-US" sz="1400" i="1">
                            <a:solidFill>
                              <a:prstClr val="black"/>
                            </a:solidFill>
                            <a:latin typeface="Cambria Math"/>
                          </a:rPr>
                          <m:t>50</m:t>
                        </m:r>
                      </m:sub>
                    </m:sSub>
                    <m:r>
                      <a:rPr lang="en-US" sz="1400" i="1">
                        <a:solidFill>
                          <a:prstClr val="black"/>
                        </a:solidFill>
                        <a:latin typeface="Cambria Math"/>
                      </a:rPr>
                      <m:t>−</m:t>
                    </m:r>
                    <m:sSub>
                      <m:sSubPr>
                        <m:ctrlPr>
                          <a:rPr lang="en-US" sz="1400" i="1">
                            <a:solidFill>
                              <a:prstClr val="black"/>
                            </a:solidFill>
                            <a:latin typeface="Cambria Math" charset="0"/>
                          </a:rPr>
                        </m:ctrlPr>
                      </m:sSubPr>
                      <m:e>
                        <m:r>
                          <a:rPr lang="en-US" sz="1400" i="1">
                            <a:solidFill>
                              <a:prstClr val="black"/>
                            </a:solidFill>
                            <a:latin typeface="Cambria Math"/>
                          </a:rPr>
                          <m:t>𝑊</m:t>
                        </m:r>
                      </m:e>
                      <m:sub>
                        <m:r>
                          <a:rPr lang="en-US" sz="1400" i="1">
                            <a:solidFill>
                              <a:prstClr val="black"/>
                            </a:solidFill>
                            <a:latin typeface="Cambria Math"/>
                          </a:rPr>
                          <m:t>75</m:t>
                        </m:r>
                      </m:sub>
                    </m:sSub>
                    <m:r>
                      <a:rPr lang="en-US" sz="1400" i="1">
                        <a:solidFill>
                          <a:prstClr val="black"/>
                        </a:solidFill>
                        <a:latin typeface="Cambria Math"/>
                      </a:rPr>
                      <m:t>=2581</m:t>
                    </m:r>
                    <m:f>
                      <m:fPr>
                        <m:ctrlPr>
                          <a:rPr lang="en-US" sz="1400" i="1">
                            <a:solidFill>
                              <a:prstClr val="black"/>
                            </a:solidFill>
                            <a:latin typeface="Cambria Math" charset="0"/>
                          </a:rPr>
                        </m:ctrlPr>
                      </m:fPr>
                      <m:num>
                        <m:r>
                          <a:rPr lang="en-US" sz="1400" i="1">
                            <a:solidFill>
                              <a:prstClr val="black"/>
                            </a:solidFill>
                            <a:latin typeface="Cambria Math"/>
                          </a:rPr>
                          <m:t>5.42</m:t>
                        </m:r>
                      </m:num>
                      <m:den>
                        <m:r>
                          <a:rPr lang="en-US" sz="1400" i="1">
                            <a:solidFill>
                              <a:prstClr val="black"/>
                            </a:solidFill>
                            <a:latin typeface="Cambria Math"/>
                          </a:rPr>
                          <m:t>570</m:t>
                        </m:r>
                      </m:den>
                    </m:f>
                    <m:r>
                      <a:rPr lang="en-US" sz="1400" i="1">
                        <a:solidFill>
                          <a:prstClr val="black"/>
                        </a:solidFill>
                        <a:latin typeface="Cambria Math"/>
                      </a:rPr>
                      <m:t>−1.5∗5.04−2.88=14.1 </m:t>
                    </m:r>
                    <m:r>
                      <a:rPr lang="en-US" sz="1400" i="1">
                        <a:solidFill>
                          <a:prstClr val="black"/>
                        </a:solidFill>
                        <a:latin typeface="Cambria Math"/>
                      </a:rPr>
                      <m:t>h𝑟</m:t>
                    </m:r>
                  </m:oMath>
                </a14:m>
                <a:endParaRPr lang="en-US" sz="1400" dirty="0">
                  <a:solidFill>
                    <a:prstClr val="black"/>
                  </a:solidFill>
                </a:endParaRPr>
              </a:p>
            </p:txBody>
          </p:sp>
        </mc:Choice>
        <mc:Fallback xmlns="">
          <p:sp>
            <p:nvSpPr>
              <p:cNvPr id="10" name="Content Placeholder 2"/>
              <p:cNvSpPr txBox="1">
                <a:spLocks noRot="1" noChangeAspect="1" noMove="1" noResize="1" noEditPoints="1" noAdjustHandles="1" noChangeArrowheads="1" noChangeShapeType="1" noTextEdit="1"/>
              </p:cNvSpPr>
              <p:nvPr/>
            </p:nvSpPr>
            <p:spPr>
              <a:xfrm>
                <a:off x="4221132" y="1571624"/>
                <a:ext cx="4994422" cy="4695826"/>
              </a:xfrm>
              <a:prstGeom prst="rect">
                <a:avLst/>
              </a:prstGeom>
              <a:blipFill rotWithShape="0">
                <a:blip r:embed="rId2"/>
                <a:stretch>
                  <a:fillRect l="-366" t="-260"/>
                </a:stretch>
              </a:blipFill>
            </p:spPr>
            <p:txBody>
              <a:bodyPr/>
              <a:lstStyle/>
              <a:p>
                <a:r>
                  <a:rPr lang="en-US">
                    <a:noFill/>
                  </a:rPr>
                  <a:t> </a:t>
                </a:r>
              </a:p>
            </p:txBody>
          </p:sp>
        </mc:Fallback>
      </mc:AlternateContent>
      <p:cxnSp>
        <p:nvCxnSpPr>
          <p:cNvPr id="11" name="Straight Arrow Connector 10"/>
          <p:cNvCxnSpPr/>
          <p:nvPr/>
        </p:nvCxnSpPr>
        <p:spPr>
          <a:xfrm>
            <a:off x="479163" y="6477000"/>
            <a:ext cx="37388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79163" y="4114800"/>
            <a:ext cx="0" cy="23622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reeform 12"/>
          <p:cNvSpPr/>
          <p:nvPr/>
        </p:nvSpPr>
        <p:spPr>
          <a:xfrm>
            <a:off x="479163" y="4733652"/>
            <a:ext cx="3458325" cy="1743348"/>
          </a:xfrm>
          <a:custGeom>
            <a:avLst/>
            <a:gdLst>
              <a:gd name="connsiteX0" fmla="*/ 0 w 5400675"/>
              <a:gd name="connsiteY0" fmla="*/ 1743145 h 1743145"/>
              <a:gd name="connsiteX1" fmla="*/ 485775 w 5400675"/>
              <a:gd name="connsiteY1" fmla="*/ 1400245 h 1743145"/>
              <a:gd name="connsiteX2" fmla="*/ 828675 w 5400675"/>
              <a:gd name="connsiteY2" fmla="*/ 838270 h 1743145"/>
              <a:gd name="connsiteX3" fmla="*/ 1104900 w 5400675"/>
              <a:gd name="connsiteY3" fmla="*/ 371545 h 1743145"/>
              <a:gd name="connsiteX4" fmla="*/ 1428750 w 5400675"/>
              <a:gd name="connsiteY4" fmla="*/ 70 h 1743145"/>
              <a:gd name="connsiteX5" fmla="*/ 2095500 w 5400675"/>
              <a:gd name="connsiteY5" fmla="*/ 400120 h 1743145"/>
              <a:gd name="connsiteX6" fmla="*/ 2800350 w 5400675"/>
              <a:gd name="connsiteY6" fmla="*/ 847795 h 1743145"/>
              <a:gd name="connsiteX7" fmla="*/ 5400675 w 5400675"/>
              <a:gd name="connsiteY7" fmla="*/ 1733620 h 1743145"/>
              <a:gd name="connsiteX0" fmla="*/ 0 w 5400675"/>
              <a:gd name="connsiteY0" fmla="*/ 1743145 h 1743145"/>
              <a:gd name="connsiteX1" fmla="*/ 828675 w 5400675"/>
              <a:gd name="connsiteY1" fmla="*/ 838270 h 1743145"/>
              <a:gd name="connsiteX2" fmla="*/ 1104900 w 5400675"/>
              <a:gd name="connsiteY2" fmla="*/ 371545 h 1743145"/>
              <a:gd name="connsiteX3" fmla="*/ 1428750 w 5400675"/>
              <a:gd name="connsiteY3" fmla="*/ 70 h 1743145"/>
              <a:gd name="connsiteX4" fmla="*/ 2095500 w 5400675"/>
              <a:gd name="connsiteY4" fmla="*/ 400120 h 1743145"/>
              <a:gd name="connsiteX5" fmla="*/ 2800350 w 5400675"/>
              <a:gd name="connsiteY5" fmla="*/ 847795 h 1743145"/>
              <a:gd name="connsiteX6" fmla="*/ 5400675 w 5400675"/>
              <a:gd name="connsiteY6" fmla="*/ 1733620 h 1743145"/>
              <a:gd name="connsiteX0" fmla="*/ 0 w 5400675"/>
              <a:gd name="connsiteY0" fmla="*/ 1743145 h 1743145"/>
              <a:gd name="connsiteX1" fmla="*/ 828675 w 5400675"/>
              <a:gd name="connsiteY1" fmla="*/ 838270 h 1743145"/>
              <a:gd name="connsiteX2" fmla="*/ 1104900 w 5400675"/>
              <a:gd name="connsiteY2" fmla="*/ 371545 h 1743145"/>
              <a:gd name="connsiteX3" fmla="*/ 1428750 w 5400675"/>
              <a:gd name="connsiteY3" fmla="*/ 70 h 1743145"/>
              <a:gd name="connsiteX4" fmla="*/ 2095500 w 5400675"/>
              <a:gd name="connsiteY4" fmla="*/ 400120 h 1743145"/>
              <a:gd name="connsiteX5" fmla="*/ 2905125 w 5400675"/>
              <a:gd name="connsiteY5" fmla="*/ 895420 h 1743145"/>
              <a:gd name="connsiteX6" fmla="*/ 5400675 w 5400675"/>
              <a:gd name="connsiteY6" fmla="*/ 1733620 h 1743145"/>
              <a:gd name="connsiteX0" fmla="*/ 0 w 5400675"/>
              <a:gd name="connsiteY0" fmla="*/ 1743348 h 1743348"/>
              <a:gd name="connsiteX1" fmla="*/ 828675 w 5400675"/>
              <a:gd name="connsiteY1" fmla="*/ 838473 h 1743348"/>
              <a:gd name="connsiteX2" fmla="*/ 1104900 w 5400675"/>
              <a:gd name="connsiteY2" fmla="*/ 371748 h 1743348"/>
              <a:gd name="connsiteX3" fmla="*/ 1428750 w 5400675"/>
              <a:gd name="connsiteY3" fmla="*/ 273 h 1743348"/>
              <a:gd name="connsiteX4" fmla="*/ 2124075 w 5400675"/>
              <a:gd name="connsiteY4" fmla="*/ 428898 h 1743348"/>
              <a:gd name="connsiteX5" fmla="*/ 2905125 w 5400675"/>
              <a:gd name="connsiteY5" fmla="*/ 895623 h 1743348"/>
              <a:gd name="connsiteX6" fmla="*/ 5400675 w 5400675"/>
              <a:gd name="connsiteY6" fmla="*/ 1733823 h 1743348"/>
              <a:gd name="connsiteX0" fmla="*/ 0 w 5400675"/>
              <a:gd name="connsiteY0" fmla="*/ 1743348 h 1743348"/>
              <a:gd name="connsiteX1" fmla="*/ 828675 w 5400675"/>
              <a:gd name="connsiteY1" fmla="*/ 838473 h 1743348"/>
              <a:gd name="connsiteX2" fmla="*/ 1104900 w 5400675"/>
              <a:gd name="connsiteY2" fmla="*/ 371748 h 1743348"/>
              <a:gd name="connsiteX3" fmla="*/ 1428750 w 5400675"/>
              <a:gd name="connsiteY3" fmla="*/ 273 h 1743348"/>
              <a:gd name="connsiteX4" fmla="*/ 2124075 w 5400675"/>
              <a:gd name="connsiteY4" fmla="*/ 428898 h 1743348"/>
              <a:gd name="connsiteX5" fmla="*/ 2905125 w 5400675"/>
              <a:gd name="connsiteY5" fmla="*/ 895623 h 1743348"/>
              <a:gd name="connsiteX6" fmla="*/ 5400675 w 5400675"/>
              <a:gd name="connsiteY6" fmla="*/ 1733823 h 1743348"/>
              <a:gd name="connsiteX0" fmla="*/ 0 w 5400675"/>
              <a:gd name="connsiteY0" fmla="*/ 1743348 h 1743348"/>
              <a:gd name="connsiteX1" fmla="*/ 828675 w 5400675"/>
              <a:gd name="connsiteY1" fmla="*/ 838473 h 1743348"/>
              <a:gd name="connsiteX2" fmla="*/ 1104900 w 5400675"/>
              <a:gd name="connsiteY2" fmla="*/ 371748 h 1743348"/>
              <a:gd name="connsiteX3" fmla="*/ 1428750 w 5400675"/>
              <a:gd name="connsiteY3" fmla="*/ 273 h 1743348"/>
              <a:gd name="connsiteX4" fmla="*/ 2124075 w 5400675"/>
              <a:gd name="connsiteY4" fmla="*/ 428898 h 1743348"/>
              <a:gd name="connsiteX5" fmla="*/ 2905125 w 5400675"/>
              <a:gd name="connsiteY5" fmla="*/ 895623 h 1743348"/>
              <a:gd name="connsiteX6" fmla="*/ 5400675 w 5400675"/>
              <a:gd name="connsiteY6" fmla="*/ 1733823 h 1743348"/>
              <a:gd name="connsiteX0" fmla="*/ 0 w 5400675"/>
              <a:gd name="connsiteY0" fmla="*/ 1743348 h 1743348"/>
              <a:gd name="connsiteX1" fmla="*/ 828675 w 5400675"/>
              <a:gd name="connsiteY1" fmla="*/ 838473 h 1743348"/>
              <a:gd name="connsiteX2" fmla="*/ 1104900 w 5400675"/>
              <a:gd name="connsiteY2" fmla="*/ 371748 h 1743348"/>
              <a:gd name="connsiteX3" fmla="*/ 1428750 w 5400675"/>
              <a:gd name="connsiteY3" fmla="*/ 273 h 1743348"/>
              <a:gd name="connsiteX4" fmla="*/ 2124075 w 5400675"/>
              <a:gd name="connsiteY4" fmla="*/ 428898 h 1743348"/>
              <a:gd name="connsiteX5" fmla="*/ 2905125 w 5400675"/>
              <a:gd name="connsiteY5" fmla="*/ 895623 h 1743348"/>
              <a:gd name="connsiteX6" fmla="*/ 5400675 w 5400675"/>
              <a:gd name="connsiteY6" fmla="*/ 1733823 h 174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0675" h="1743348">
                <a:moveTo>
                  <a:pt x="0" y="1743348"/>
                </a:moveTo>
                <a:cubicBezTo>
                  <a:pt x="172641" y="1554833"/>
                  <a:pt x="644525" y="1067073"/>
                  <a:pt x="828675" y="838473"/>
                </a:cubicBezTo>
                <a:cubicBezTo>
                  <a:pt x="1012825" y="609873"/>
                  <a:pt x="1004888" y="511448"/>
                  <a:pt x="1104900" y="371748"/>
                </a:cubicBezTo>
                <a:cubicBezTo>
                  <a:pt x="1204912" y="232048"/>
                  <a:pt x="1258887" y="-9252"/>
                  <a:pt x="1428750" y="273"/>
                </a:cubicBezTo>
                <a:cubicBezTo>
                  <a:pt x="1598613" y="9798"/>
                  <a:pt x="1878013" y="279673"/>
                  <a:pt x="2124075" y="428898"/>
                </a:cubicBezTo>
                <a:cubicBezTo>
                  <a:pt x="2370137" y="578123"/>
                  <a:pt x="2425700" y="668611"/>
                  <a:pt x="2905125" y="895623"/>
                </a:cubicBezTo>
                <a:cubicBezTo>
                  <a:pt x="3384550" y="1122635"/>
                  <a:pt x="4375943" y="1402035"/>
                  <a:pt x="5400675" y="173382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4" name="Rectangle 13"/>
          <p:cNvSpPr/>
          <p:nvPr/>
        </p:nvSpPr>
        <p:spPr>
          <a:xfrm>
            <a:off x="-95961" y="5213643"/>
            <a:ext cx="1300356" cy="369332"/>
          </a:xfrm>
          <a:prstGeom prst="rect">
            <a:avLst/>
          </a:prstGeom>
        </p:spPr>
        <p:txBody>
          <a:bodyPr wrap="none">
            <a:spAutoFit/>
          </a:bodyPr>
          <a:lstStyle/>
          <a:p>
            <a:r>
              <a:rPr lang="en-US" sz="1800" dirty="0" smtClean="0">
                <a:solidFill>
                  <a:prstClr val="black"/>
                </a:solidFill>
                <a:latin typeface="Arial" pitchFamily="34" charset="0"/>
                <a:cs typeface="Arial" pitchFamily="34" charset="0"/>
              </a:rPr>
              <a:t>(2.37,285) </a:t>
            </a:r>
            <a:endParaRPr lang="en-US" sz="1800" dirty="0">
              <a:solidFill>
                <a:prstClr val="black"/>
              </a:solidFill>
              <a:latin typeface="Arial" pitchFamily="34" charset="0"/>
              <a:cs typeface="Arial" pitchFamily="34" charset="0"/>
            </a:endParaRPr>
          </a:p>
        </p:txBody>
      </p:sp>
      <p:sp>
        <p:nvSpPr>
          <p:cNvPr id="15" name="Oval 14"/>
          <p:cNvSpPr/>
          <p:nvPr/>
        </p:nvSpPr>
        <p:spPr>
          <a:xfrm>
            <a:off x="448665" y="6400800"/>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7" name="Rectangle 16"/>
          <p:cNvSpPr/>
          <p:nvPr/>
        </p:nvSpPr>
        <p:spPr>
          <a:xfrm>
            <a:off x="-15944" y="4732103"/>
            <a:ext cx="1492716" cy="369332"/>
          </a:xfrm>
          <a:prstGeom prst="rect">
            <a:avLst/>
          </a:prstGeom>
        </p:spPr>
        <p:txBody>
          <a:bodyPr wrap="none">
            <a:spAutoFit/>
          </a:bodyPr>
          <a:lstStyle/>
          <a:p>
            <a:r>
              <a:rPr lang="en-US" sz="1800" dirty="0" smtClean="0">
                <a:solidFill>
                  <a:prstClr val="black"/>
                </a:solidFill>
                <a:latin typeface="Arial" pitchFamily="34" charset="0"/>
                <a:cs typeface="Arial" pitchFamily="34" charset="0"/>
              </a:rPr>
              <a:t>(3.09,427.5) </a:t>
            </a:r>
            <a:endParaRPr lang="en-US" sz="1800" dirty="0">
              <a:solidFill>
                <a:prstClr val="black"/>
              </a:solidFill>
              <a:latin typeface="Arial" pitchFamily="34" charset="0"/>
              <a:cs typeface="Arial" pitchFamily="34" charset="0"/>
            </a:endParaRPr>
          </a:p>
        </p:txBody>
      </p:sp>
      <p:sp>
        <p:nvSpPr>
          <p:cNvPr id="19" name="Rectangle 18"/>
          <p:cNvSpPr/>
          <p:nvPr/>
        </p:nvSpPr>
        <p:spPr>
          <a:xfrm>
            <a:off x="526897" y="4272190"/>
            <a:ext cx="1300356" cy="369332"/>
          </a:xfrm>
          <a:prstGeom prst="rect">
            <a:avLst/>
          </a:prstGeom>
        </p:spPr>
        <p:txBody>
          <a:bodyPr wrap="none">
            <a:spAutoFit/>
          </a:bodyPr>
          <a:lstStyle/>
          <a:p>
            <a:r>
              <a:rPr lang="en-US" sz="1800" dirty="0" smtClean="0">
                <a:solidFill>
                  <a:prstClr val="black"/>
                </a:solidFill>
                <a:latin typeface="Arial" pitchFamily="34" charset="0"/>
                <a:cs typeface="Arial" pitchFamily="34" charset="0"/>
              </a:rPr>
              <a:t>(4.05,570) </a:t>
            </a:r>
            <a:endParaRPr lang="en-US" sz="1800" dirty="0">
              <a:solidFill>
                <a:prstClr val="black"/>
              </a:solidFill>
              <a:latin typeface="Arial" pitchFamily="34" charset="0"/>
              <a:cs typeface="Arial" pitchFamily="34" charset="0"/>
            </a:endParaRPr>
          </a:p>
        </p:txBody>
      </p:sp>
      <p:sp>
        <p:nvSpPr>
          <p:cNvPr id="21" name="Rectangle 20"/>
          <p:cNvSpPr/>
          <p:nvPr/>
        </p:nvSpPr>
        <p:spPr>
          <a:xfrm>
            <a:off x="1764554" y="4732103"/>
            <a:ext cx="1492716" cy="369332"/>
          </a:xfrm>
          <a:prstGeom prst="rect">
            <a:avLst/>
          </a:prstGeom>
        </p:spPr>
        <p:txBody>
          <a:bodyPr wrap="none">
            <a:spAutoFit/>
          </a:bodyPr>
          <a:lstStyle/>
          <a:p>
            <a:r>
              <a:rPr lang="en-US" sz="1800" dirty="0" smtClean="0">
                <a:solidFill>
                  <a:prstClr val="black"/>
                </a:solidFill>
                <a:latin typeface="Arial" pitchFamily="34" charset="0"/>
                <a:cs typeface="Arial" pitchFamily="34" charset="0"/>
              </a:rPr>
              <a:t>(5.97,427.5) </a:t>
            </a:r>
            <a:endParaRPr lang="en-US" sz="1800" dirty="0">
              <a:solidFill>
                <a:prstClr val="black"/>
              </a:solidFill>
              <a:latin typeface="Arial" pitchFamily="34" charset="0"/>
              <a:cs typeface="Arial" pitchFamily="34" charset="0"/>
            </a:endParaRPr>
          </a:p>
        </p:txBody>
      </p:sp>
      <p:sp>
        <p:nvSpPr>
          <p:cNvPr id="22" name="Oval 21"/>
          <p:cNvSpPr/>
          <p:nvPr/>
        </p:nvSpPr>
        <p:spPr>
          <a:xfrm>
            <a:off x="1794728" y="5126996"/>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3" name="Rectangle 22"/>
          <p:cNvSpPr/>
          <p:nvPr/>
        </p:nvSpPr>
        <p:spPr>
          <a:xfrm>
            <a:off x="2295183" y="5315323"/>
            <a:ext cx="1300356" cy="369332"/>
          </a:xfrm>
          <a:prstGeom prst="rect">
            <a:avLst/>
          </a:prstGeom>
        </p:spPr>
        <p:txBody>
          <a:bodyPr wrap="none">
            <a:spAutoFit/>
          </a:bodyPr>
          <a:lstStyle/>
          <a:p>
            <a:r>
              <a:rPr lang="en-US" sz="1800" dirty="0" smtClean="0">
                <a:solidFill>
                  <a:prstClr val="black"/>
                </a:solidFill>
                <a:latin typeface="Arial" pitchFamily="34" charset="0"/>
                <a:cs typeface="Arial" pitchFamily="34" charset="0"/>
              </a:rPr>
              <a:t>(7.41,285) </a:t>
            </a:r>
            <a:endParaRPr lang="en-US" sz="1800" dirty="0">
              <a:solidFill>
                <a:prstClr val="black"/>
              </a:solidFill>
              <a:latin typeface="Arial" pitchFamily="34" charset="0"/>
              <a:cs typeface="Arial" pitchFamily="34" charset="0"/>
            </a:endParaRPr>
          </a:p>
        </p:txBody>
      </p:sp>
      <p:sp>
        <p:nvSpPr>
          <p:cNvPr id="24" name="Oval 23"/>
          <p:cNvSpPr/>
          <p:nvPr/>
        </p:nvSpPr>
        <p:spPr>
          <a:xfrm>
            <a:off x="2296765" y="5599270"/>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5" name="Rectangle 24"/>
          <p:cNvSpPr/>
          <p:nvPr/>
        </p:nvSpPr>
        <p:spPr>
          <a:xfrm>
            <a:off x="3242439" y="5939682"/>
            <a:ext cx="1043876" cy="369332"/>
          </a:xfrm>
          <a:prstGeom prst="rect">
            <a:avLst/>
          </a:prstGeom>
        </p:spPr>
        <p:txBody>
          <a:bodyPr wrap="none">
            <a:spAutoFit/>
          </a:bodyPr>
          <a:lstStyle/>
          <a:p>
            <a:r>
              <a:rPr lang="en-US" sz="1800" dirty="0" smtClean="0">
                <a:solidFill>
                  <a:prstClr val="black"/>
                </a:solidFill>
                <a:latin typeface="Arial" pitchFamily="34" charset="0"/>
                <a:cs typeface="Arial" pitchFamily="34" charset="0"/>
              </a:rPr>
              <a:t>(14.1,0) </a:t>
            </a:r>
            <a:endParaRPr lang="en-US" sz="1800" dirty="0">
              <a:solidFill>
                <a:prstClr val="black"/>
              </a:solidFill>
              <a:latin typeface="Arial" pitchFamily="34" charset="0"/>
              <a:cs typeface="Arial" pitchFamily="34" charset="0"/>
            </a:endParaRPr>
          </a:p>
        </p:txBody>
      </p:sp>
      <p:sp>
        <p:nvSpPr>
          <p:cNvPr id="26" name="Oval 25"/>
          <p:cNvSpPr/>
          <p:nvPr/>
        </p:nvSpPr>
        <p:spPr>
          <a:xfrm>
            <a:off x="3899870" y="6425692"/>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8" name="Oval 27"/>
          <p:cNvSpPr/>
          <p:nvPr/>
        </p:nvSpPr>
        <p:spPr>
          <a:xfrm>
            <a:off x="915761" y="5599270"/>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9" name="Oval 28"/>
          <p:cNvSpPr/>
          <p:nvPr/>
        </p:nvSpPr>
        <p:spPr>
          <a:xfrm>
            <a:off x="1112955" y="5126996"/>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30" name="Oval 29"/>
          <p:cNvSpPr/>
          <p:nvPr/>
        </p:nvSpPr>
        <p:spPr>
          <a:xfrm>
            <a:off x="1331245" y="4687932"/>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cxnSp>
        <p:nvCxnSpPr>
          <p:cNvPr id="32" name="Straight Arrow Connector 31"/>
          <p:cNvCxnSpPr/>
          <p:nvPr/>
        </p:nvCxnSpPr>
        <p:spPr>
          <a:xfrm>
            <a:off x="2030819" y="5593215"/>
            <a:ext cx="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8" idx="6"/>
            <a:endCxn id="24" idx="2"/>
          </p:cNvCxnSpPr>
          <p:nvPr/>
        </p:nvCxnSpPr>
        <p:spPr>
          <a:xfrm>
            <a:off x="1007201" y="5644990"/>
            <a:ext cx="1289564" cy="0"/>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303694" y="5690710"/>
            <a:ext cx="529312" cy="338554"/>
          </a:xfrm>
          <a:prstGeom prst="rect">
            <a:avLst/>
          </a:prstGeom>
        </p:spPr>
        <p:txBody>
          <a:bodyPr wrap="none">
            <a:spAutoFit/>
          </a:bodyPr>
          <a:lstStyle/>
          <a:p>
            <a:r>
              <a:rPr lang="en-US" sz="1600" dirty="0">
                <a:solidFill>
                  <a:prstClr val="black"/>
                </a:solidFill>
                <a:latin typeface="Arial" pitchFamily="34" charset="0"/>
                <a:cs typeface="Arial" pitchFamily="34" charset="0"/>
              </a:rPr>
              <a:t>W</a:t>
            </a:r>
            <a:r>
              <a:rPr lang="en-US" sz="1600" baseline="-25000" dirty="0" smtClean="0">
                <a:solidFill>
                  <a:prstClr val="black"/>
                </a:solidFill>
                <a:latin typeface="Arial" pitchFamily="34" charset="0"/>
                <a:cs typeface="Arial" pitchFamily="34" charset="0"/>
              </a:rPr>
              <a:t>50</a:t>
            </a:r>
            <a:endParaRPr lang="en-US" sz="2000" baseline="-25000" dirty="0">
              <a:solidFill>
                <a:prstClr val="black"/>
              </a:solidFill>
              <a:latin typeface="Times" pitchFamily="18" charset="0"/>
            </a:endParaRPr>
          </a:p>
        </p:txBody>
      </p:sp>
      <p:cxnSp>
        <p:nvCxnSpPr>
          <p:cNvPr id="40" name="Straight Arrow Connector 39"/>
          <p:cNvCxnSpPr>
            <a:endCxn id="22" idx="2"/>
          </p:cNvCxnSpPr>
          <p:nvPr/>
        </p:nvCxnSpPr>
        <p:spPr>
          <a:xfrm>
            <a:off x="1204395" y="5172716"/>
            <a:ext cx="590333" cy="0"/>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1265416" y="5146046"/>
            <a:ext cx="529312" cy="338554"/>
          </a:xfrm>
          <a:prstGeom prst="rect">
            <a:avLst/>
          </a:prstGeom>
        </p:spPr>
        <p:txBody>
          <a:bodyPr wrap="none">
            <a:spAutoFit/>
          </a:bodyPr>
          <a:lstStyle/>
          <a:p>
            <a:r>
              <a:rPr lang="en-US" sz="1600" dirty="0" smtClean="0">
                <a:solidFill>
                  <a:prstClr val="black"/>
                </a:solidFill>
                <a:latin typeface="Arial" pitchFamily="34" charset="0"/>
                <a:cs typeface="Arial" pitchFamily="34" charset="0"/>
              </a:rPr>
              <a:t>W</a:t>
            </a:r>
            <a:r>
              <a:rPr lang="en-US" sz="1600" baseline="-25000" dirty="0" smtClean="0">
                <a:solidFill>
                  <a:prstClr val="black"/>
                </a:solidFill>
                <a:latin typeface="Arial" pitchFamily="34" charset="0"/>
                <a:cs typeface="Arial" pitchFamily="34" charset="0"/>
              </a:rPr>
              <a:t>75</a:t>
            </a:r>
            <a:endParaRPr lang="en-US" sz="2000" baseline="-25000" dirty="0">
              <a:solidFill>
                <a:prstClr val="black"/>
              </a:solidFill>
              <a:latin typeface="Times" pitchFamily="18" charset="0"/>
            </a:endParaRPr>
          </a:p>
        </p:txBody>
      </p:sp>
      <p:sp>
        <p:nvSpPr>
          <p:cNvPr id="44" name="Rectangle 43"/>
          <p:cNvSpPr/>
          <p:nvPr/>
        </p:nvSpPr>
        <p:spPr>
          <a:xfrm>
            <a:off x="554217" y="5847349"/>
            <a:ext cx="683200" cy="461665"/>
          </a:xfrm>
          <a:prstGeom prst="rect">
            <a:avLst/>
          </a:prstGeom>
        </p:spPr>
        <p:txBody>
          <a:bodyPr wrap="none">
            <a:spAutoFit/>
          </a:bodyPr>
          <a:lstStyle/>
          <a:p>
            <a:r>
              <a:rPr lang="en-US" dirty="0" smtClean="0">
                <a:solidFill>
                  <a:srgbClr val="FF0000"/>
                </a:solidFill>
                <a:latin typeface="Calibri"/>
              </a:rPr>
              <a:t>1/3 </a:t>
            </a:r>
            <a:endParaRPr lang="en-US" dirty="0">
              <a:solidFill>
                <a:srgbClr val="FF0000"/>
              </a:solidFill>
              <a:latin typeface="Times" pitchFamily="18" charset="0"/>
            </a:endParaRPr>
          </a:p>
        </p:txBody>
      </p:sp>
      <p:sp>
        <p:nvSpPr>
          <p:cNvPr id="45" name="Rectangle 44"/>
          <p:cNvSpPr/>
          <p:nvPr/>
        </p:nvSpPr>
        <p:spPr>
          <a:xfrm>
            <a:off x="2044212" y="5847349"/>
            <a:ext cx="683200" cy="461665"/>
          </a:xfrm>
          <a:prstGeom prst="rect">
            <a:avLst/>
          </a:prstGeom>
        </p:spPr>
        <p:txBody>
          <a:bodyPr wrap="none">
            <a:spAutoFit/>
          </a:bodyPr>
          <a:lstStyle/>
          <a:p>
            <a:r>
              <a:rPr lang="en-US" dirty="0" smtClean="0">
                <a:solidFill>
                  <a:srgbClr val="FF0000"/>
                </a:solidFill>
                <a:latin typeface="Calibri"/>
              </a:rPr>
              <a:t>2/3 </a:t>
            </a:r>
            <a:endParaRPr lang="en-US" dirty="0">
              <a:solidFill>
                <a:srgbClr val="FF0000"/>
              </a:solidFill>
              <a:latin typeface="Times" pitchFamily="18" charset="0"/>
            </a:endParaRPr>
          </a:p>
        </p:txBody>
      </p:sp>
      <p:cxnSp>
        <p:nvCxnSpPr>
          <p:cNvPr id="47" name="Straight Connector 46"/>
          <p:cNvCxnSpPr>
            <a:stCxn id="30" idx="4"/>
          </p:cNvCxnSpPr>
          <p:nvPr/>
        </p:nvCxnSpPr>
        <p:spPr>
          <a:xfrm>
            <a:off x="1376965" y="4779372"/>
            <a:ext cx="0" cy="16671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807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4513"/>
            <a:ext cx="8229600" cy="824495"/>
          </a:xfrm>
        </p:spPr>
        <p:txBody>
          <a:bodyPr>
            <a:normAutofit/>
          </a:bodyPr>
          <a:lstStyle/>
          <a:p>
            <a:r>
              <a:rPr lang="en-US" dirty="0" smtClean="0"/>
              <a:t>SCS Dimensionless Unit Hydrograph</a:t>
            </a:r>
            <a:endParaRPr lang="en-US" dirty="0"/>
          </a:p>
        </p:txBody>
      </p:sp>
      <p:sp>
        <p:nvSpPr>
          <p:cNvPr id="5" name="TextBox 4"/>
          <p:cNvSpPr txBox="1"/>
          <p:nvPr/>
        </p:nvSpPr>
        <p:spPr>
          <a:xfrm>
            <a:off x="-31630" y="6488668"/>
            <a:ext cx="5309017" cy="338554"/>
          </a:xfrm>
          <a:prstGeom prst="rect">
            <a:avLst/>
          </a:prstGeom>
          <a:noFill/>
        </p:spPr>
        <p:txBody>
          <a:bodyPr wrap="none" rtlCol="0">
            <a:spAutoFit/>
          </a:bodyPr>
          <a:lstStyle/>
          <a:p>
            <a:r>
              <a:rPr lang="en-US" sz="1600" dirty="0" smtClean="0">
                <a:solidFill>
                  <a:srgbClr val="FFFFFF">
                    <a:lumMod val="50000"/>
                  </a:srgbClr>
                </a:solidFill>
                <a:latin typeface="Arial" pitchFamily="34" charset="0"/>
              </a:rPr>
              <a:t>From Mays, 2011, Ground and Surface Water Hydrology</a:t>
            </a:r>
            <a:endParaRPr lang="en-US" sz="1600" dirty="0">
              <a:solidFill>
                <a:srgbClr val="FFFFFF">
                  <a:lumMod val="50000"/>
                </a:srgbClr>
              </a:solidFill>
              <a:latin typeface="Arial" pitchFamily="34" charset="0"/>
            </a:endParaRPr>
          </a:p>
        </p:txBody>
      </p:sp>
      <p:pic>
        <p:nvPicPr>
          <p:cNvPr id="6" name="Picture 5" descr="fig_08_16.jpg"/>
          <p:cNvPicPr>
            <a:picLocks noChangeAspect="1"/>
          </p:cNvPicPr>
          <p:nvPr/>
        </p:nvPicPr>
        <p:blipFill>
          <a:blip r:embed="rId2" cstate="print"/>
          <a:stretch>
            <a:fillRect/>
          </a:stretch>
        </p:blipFill>
        <p:spPr>
          <a:xfrm>
            <a:off x="1160061" y="1099134"/>
            <a:ext cx="6851175" cy="4678374"/>
          </a:xfrm>
          <a:prstGeom prst="rect">
            <a:avLst/>
          </a:prstGeom>
        </p:spPr>
      </p:pic>
    </p:spTree>
    <p:extLst>
      <p:ext uri="{BB962C8B-B14F-4D97-AF65-F5344CB8AC3E}">
        <p14:creationId xmlns:p14="http://schemas.microsoft.com/office/powerpoint/2010/main" val="28761286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176" y="20063"/>
            <a:ext cx="7886700" cy="1325563"/>
          </a:xfrm>
        </p:spPr>
        <p:txBody>
          <a:bodyPr>
            <a:normAutofit/>
          </a:bodyPr>
          <a:lstStyle/>
          <a:p>
            <a:r>
              <a:rPr lang="en-US" sz="4000" dirty="0" smtClean="0"/>
              <a:t>Unit Hydrographs of Different Durations - S Curves</a:t>
            </a:r>
            <a:endParaRPr lang="en-US" sz="4000" dirty="0"/>
          </a:p>
        </p:txBody>
      </p:sp>
      <p:pic>
        <p:nvPicPr>
          <p:cNvPr id="4" name="Picture 3" descr="fig_08_11.jpg"/>
          <p:cNvPicPr>
            <a:picLocks noChangeAspect="1"/>
          </p:cNvPicPr>
          <p:nvPr/>
        </p:nvPicPr>
        <p:blipFill rotWithShape="1">
          <a:blip r:embed="rId2" cstate="print"/>
          <a:srcRect t="1" b="40361"/>
          <a:stretch/>
        </p:blipFill>
        <p:spPr>
          <a:xfrm>
            <a:off x="416051" y="1152525"/>
            <a:ext cx="3736849" cy="5231330"/>
          </a:xfrm>
          <a:prstGeom prst="rect">
            <a:avLst/>
          </a:prstGeom>
        </p:spPr>
      </p:pic>
      <p:pic>
        <p:nvPicPr>
          <p:cNvPr id="5" name="Picture 4" descr="fig_08_11.jpg"/>
          <p:cNvPicPr>
            <a:picLocks noChangeAspect="1"/>
          </p:cNvPicPr>
          <p:nvPr/>
        </p:nvPicPr>
        <p:blipFill rotWithShape="1">
          <a:blip r:embed="rId2" cstate="print"/>
          <a:srcRect t="60251"/>
          <a:stretch/>
        </p:blipFill>
        <p:spPr>
          <a:xfrm>
            <a:off x="4597526" y="1704974"/>
            <a:ext cx="4440516" cy="4143376"/>
          </a:xfrm>
          <a:prstGeom prst="rect">
            <a:avLst/>
          </a:prstGeom>
        </p:spPr>
      </p:pic>
      <p:sp>
        <p:nvSpPr>
          <p:cNvPr id="6" name="TextBox 5"/>
          <p:cNvSpPr txBox="1"/>
          <p:nvPr/>
        </p:nvSpPr>
        <p:spPr>
          <a:xfrm>
            <a:off x="-31630" y="6488668"/>
            <a:ext cx="5309017" cy="338554"/>
          </a:xfrm>
          <a:prstGeom prst="rect">
            <a:avLst/>
          </a:prstGeom>
          <a:noFill/>
        </p:spPr>
        <p:txBody>
          <a:bodyPr wrap="none" rtlCol="0">
            <a:spAutoFit/>
          </a:bodyPr>
          <a:lstStyle/>
          <a:p>
            <a:r>
              <a:rPr lang="en-US" sz="1600" dirty="0" smtClean="0">
                <a:solidFill>
                  <a:srgbClr val="FFFFFF">
                    <a:lumMod val="50000"/>
                  </a:srgbClr>
                </a:solidFill>
                <a:latin typeface="Arial" pitchFamily="34" charset="0"/>
              </a:rPr>
              <a:t>From Mays, 2011, Ground and Surface Water Hydrology</a:t>
            </a:r>
            <a:endParaRPr lang="en-US" sz="1600" dirty="0">
              <a:solidFill>
                <a:srgbClr val="FFFFFF">
                  <a:lumMod val="50000"/>
                </a:srgbClr>
              </a:solidFill>
              <a:latin typeface="Arial" pitchFamily="34" charset="0"/>
            </a:endParaRPr>
          </a:p>
        </p:txBody>
      </p:sp>
    </p:spTree>
    <p:extLst>
      <p:ext uri="{BB962C8B-B14F-4D97-AF65-F5344CB8AC3E}">
        <p14:creationId xmlns:p14="http://schemas.microsoft.com/office/powerpoint/2010/main" val="3302698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89098" y="1291856"/>
            <a:ext cx="8229600" cy="4525963"/>
          </a:xfrm>
        </p:spPr>
        <p:txBody>
          <a:bodyPr/>
          <a:lstStyle/>
          <a:p>
            <a:pPr marL="0" indent="0">
              <a:buNone/>
            </a:pPr>
            <a:r>
              <a:rPr lang="en-US" dirty="0"/>
              <a:t>The 1- </a:t>
            </a:r>
            <a:r>
              <a:rPr lang="en-US" dirty="0" err="1"/>
              <a:t>hr</a:t>
            </a:r>
            <a:r>
              <a:rPr lang="en-US" dirty="0"/>
              <a:t> unit hydrograph for a watershed is given below</a:t>
            </a:r>
            <a:r>
              <a:rPr lang="en-US" dirty="0" smtClean="0"/>
              <a:t>.  </a:t>
            </a:r>
            <a:r>
              <a:rPr lang="en-US" dirty="0"/>
              <a:t>Determine the </a:t>
            </a:r>
            <a:r>
              <a:rPr lang="en-US" dirty="0" smtClean="0"/>
              <a:t>2 </a:t>
            </a:r>
            <a:r>
              <a:rPr lang="en-US" dirty="0" err="1" smtClean="0"/>
              <a:t>hr</a:t>
            </a:r>
            <a:r>
              <a:rPr lang="en-US" dirty="0" smtClean="0"/>
              <a:t> unit hydrograph.</a:t>
            </a:r>
            <a:endParaRPr lang="en-US" dirty="0"/>
          </a:p>
        </p:txBody>
      </p:sp>
      <p:graphicFrame>
        <p:nvGraphicFramePr>
          <p:cNvPr id="4" name="Table 3"/>
          <p:cNvGraphicFramePr>
            <a:graphicFrameLocks noGrp="1"/>
          </p:cNvGraphicFramePr>
          <p:nvPr>
            <p:extLst/>
          </p:nvPr>
        </p:nvGraphicFramePr>
        <p:xfrm>
          <a:off x="741402" y="3050880"/>
          <a:ext cx="7124698" cy="567690"/>
        </p:xfrm>
        <a:graphic>
          <a:graphicData uri="http://schemas.openxmlformats.org/drawingml/2006/table">
            <a:tbl>
              <a:tblPr>
                <a:tableStyleId>{5C22544A-7EE6-4342-B048-85BDC9FD1C3A}</a:tableStyleId>
              </a:tblPr>
              <a:tblGrid>
                <a:gridCol w="2305048">
                  <a:extLst>
                    <a:ext uri="{9D8B030D-6E8A-4147-A177-3AD203B41FA5}">
                      <a16:colId xmlns:a16="http://schemas.microsoft.com/office/drawing/2014/main" xmlns="" val="20000"/>
                    </a:ext>
                  </a:extLst>
                </a:gridCol>
                <a:gridCol w="803275">
                  <a:extLst>
                    <a:ext uri="{9D8B030D-6E8A-4147-A177-3AD203B41FA5}">
                      <a16:colId xmlns:a16="http://schemas.microsoft.com/office/drawing/2014/main" xmlns="" val="20001"/>
                    </a:ext>
                  </a:extLst>
                </a:gridCol>
                <a:gridCol w="803275">
                  <a:extLst>
                    <a:ext uri="{9D8B030D-6E8A-4147-A177-3AD203B41FA5}">
                      <a16:colId xmlns:a16="http://schemas.microsoft.com/office/drawing/2014/main" xmlns="" val="20002"/>
                    </a:ext>
                  </a:extLst>
                </a:gridCol>
                <a:gridCol w="803275">
                  <a:extLst>
                    <a:ext uri="{9D8B030D-6E8A-4147-A177-3AD203B41FA5}">
                      <a16:colId xmlns:a16="http://schemas.microsoft.com/office/drawing/2014/main" xmlns="" val="20003"/>
                    </a:ext>
                  </a:extLst>
                </a:gridCol>
                <a:gridCol w="803275">
                  <a:extLst>
                    <a:ext uri="{9D8B030D-6E8A-4147-A177-3AD203B41FA5}">
                      <a16:colId xmlns:a16="http://schemas.microsoft.com/office/drawing/2014/main" xmlns="" val="20004"/>
                    </a:ext>
                  </a:extLst>
                </a:gridCol>
                <a:gridCol w="803275">
                  <a:extLst>
                    <a:ext uri="{9D8B030D-6E8A-4147-A177-3AD203B41FA5}">
                      <a16:colId xmlns:a16="http://schemas.microsoft.com/office/drawing/2014/main" xmlns="" val="20005"/>
                    </a:ext>
                  </a:extLst>
                </a:gridCol>
                <a:gridCol w="803275">
                  <a:extLst>
                    <a:ext uri="{9D8B030D-6E8A-4147-A177-3AD203B41FA5}">
                      <a16:colId xmlns:a16="http://schemas.microsoft.com/office/drawing/2014/main" xmlns="" val="20006"/>
                    </a:ext>
                  </a:extLst>
                </a:gridCol>
              </a:tblGrid>
              <a:tr h="190500">
                <a:tc>
                  <a:txBody>
                    <a:bodyPr/>
                    <a:lstStyle/>
                    <a:p>
                      <a:pPr algn="l" fontAlgn="b"/>
                      <a:r>
                        <a:rPr lang="en-US" sz="1800" u="none" strike="noStrike" dirty="0">
                          <a:effectLst/>
                          <a:latin typeface="Arial" pitchFamily="34" charset="0"/>
                          <a:cs typeface="Arial" pitchFamily="34" charset="0"/>
                        </a:rPr>
                        <a:t>Time ( </a:t>
                      </a:r>
                      <a:r>
                        <a:rPr lang="en-US" sz="1800" u="none" strike="noStrike" dirty="0" err="1">
                          <a:effectLst/>
                          <a:latin typeface="Arial" pitchFamily="34" charset="0"/>
                          <a:cs typeface="Arial" pitchFamily="34" charset="0"/>
                        </a:rPr>
                        <a:t>hr</a:t>
                      </a:r>
                      <a:r>
                        <a:rPr lang="en-US" sz="1800" u="none" strike="noStrike" dirty="0">
                          <a:effectLst/>
                          <a:latin typeface="Arial" pitchFamily="34" charset="0"/>
                          <a:cs typeface="Arial" pitchFamily="34" charset="0"/>
                        </a:rPr>
                        <a:t>) </a:t>
                      </a:r>
                      <a:endParaRPr lang="en-US" sz="1800" b="0" i="0" u="none" strike="noStrike" dirty="0">
                        <a:solidFill>
                          <a:srgbClr val="000000"/>
                        </a:solidFill>
                        <a:effectLst/>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dirty="0">
                          <a:effectLst/>
                          <a:latin typeface="Arial" pitchFamily="34" charset="0"/>
                          <a:cs typeface="Arial" pitchFamily="34" charset="0"/>
                        </a:rPr>
                        <a:t>1</a:t>
                      </a:r>
                      <a:endParaRPr lang="en-US" sz="1800" b="0" i="0" u="none" strike="noStrike" dirty="0">
                        <a:solidFill>
                          <a:srgbClr val="000000"/>
                        </a:solidFill>
                        <a:effectLst/>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dirty="0">
                          <a:effectLst/>
                          <a:latin typeface="Arial" pitchFamily="34" charset="0"/>
                          <a:cs typeface="Arial" pitchFamily="34" charset="0"/>
                        </a:rPr>
                        <a:t>2</a:t>
                      </a:r>
                      <a:endParaRPr lang="en-US" sz="1800" b="0" i="0" u="none" strike="noStrike" dirty="0">
                        <a:solidFill>
                          <a:srgbClr val="000000"/>
                        </a:solidFill>
                        <a:effectLst/>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a:effectLst/>
                          <a:latin typeface="Arial" pitchFamily="34" charset="0"/>
                          <a:cs typeface="Arial" pitchFamily="34" charset="0"/>
                        </a:rPr>
                        <a:t>3</a:t>
                      </a:r>
                      <a:endParaRPr lang="en-US" sz="1800" b="0" i="0" u="none" strike="noStrike">
                        <a:solidFill>
                          <a:srgbClr val="000000"/>
                        </a:solidFill>
                        <a:effectLst/>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a:effectLst/>
                          <a:latin typeface="Arial" pitchFamily="34" charset="0"/>
                          <a:cs typeface="Arial" pitchFamily="34" charset="0"/>
                        </a:rPr>
                        <a:t>4</a:t>
                      </a:r>
                      <a:endParaRPr lang="en-US" sz="1800" b="0" i="0" u="none" strike="noStrike">
                        <a:solidFill>
                          <a:srgbClr val="000000"/>
                        </a:solidFill>
                        <a:effectLst/>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a:effectLst/>
                          <a:latin typeface="Arial" pitchFamily="34" charset="0"/>
                          <a:cs typeface="Arial" pitchFamily="34" charset="0"/>
                        </a:rPr>
                        <a:t>5</a:t>
                      </a:r>
                      <a:endParaRPr lang="en-US" sz="1800" b="0" i="0" u="none" strike="noStrike">
                        <a:solidFill>
                          <a:srgbClr val="000000"/>
                        </a:solidFill>
                        <a:effectLst/>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a:effectLst/>
                          <a:latin typeface="Arial" pitchFamily="34" charset="0"/>
                          <a:cs typeface="Arial" pitchFamily="34" charset="0"/>
                        </a:rPr>
                        <a:t>6</a:t>
                      </a:r>
                      <a:endParaRPr lang="en-US" sz="1800" b="0" i="0" u="none" strike="noStrike">
                        <a:solidFill>
                          <a:srgbClr val="000000"/>
                        </a:solidFill>
                        <a:effectLst/>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190500">
                <a:tc>
                  <a:txBody>
                    <a:bodyPr/>
                    <a:lstStyle/>
                    <a:p>
                      <a:pPr algn="l" fontAlgn="b"/>
                      <a:r>
                        <a:rPr lang="en-US" sz="1800" u="none" strike="noStrike" dirty="0">
                          <a:effectLst/>
                          <a:latin typeface="Arial" pitchFamily="34" charset="0"/>
                          <a:cs typeface="Arial" pitchFamily="34" charset="0"/>
                        </a:rPr>
                        <a:t>Unit hydrograph ( </a:t>
                      </a:r>
                      <a:r>
                        <a:rPr lang="en-US" sz="1800" u="none" strike="noStrike" dirty="0" err="1">
                          <a:effectLst/>
                          <a:latin typeface="Arial" pitchFamily="34" charset="0"/>
                          <a:cs typeface="Arial" pitchFamily="34" charset="0"/>
                        </a:rPr>
                        <a:t>cfs</a:t>
                      </a:r>
                      <a:r>
                        <a:rPr lang="en-US" sz="1800" u="none" strike="noStrike" dirty="0">
                          <a:effectLst/>
                          <a:latin typeface="Arial" pitchFamily="34" charset="0"/>
                          <a:cs typeface="Arial" pitchFamily="34" charset="0"/>
                        </a:rPr>
                        <a:t>) </a:t>
                      </a:r>
                      <a:endParaRPr lang="en-US" sz="1800" b="0" i="0" u="none" strike="noStrike" dirty="0">
                        <a:solidFill>
                          <a:srgbClr val="000000"/>
                        </a:solidFill>
                        <a:effectLst/>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a:effectLst/>
                          <a:latin typeface="Arial" pitchFamily="34" charset="0"/>
                          <a:cs typeface="Arial" pitchFamily="34" charset="0"/>
                        </a:rPr>
                        <a:t>10</a:t>
                      </a:r>
                      <a:endParaRPr lang="en-US" sz="1800" b="0" i="0" u="none" strike="noStrike">
                        <a:solidFill>
                          <a:srgbClr val="000000"/>
                        </a:solidFill>
                        <a:effectLst/>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dirty="0">
                          <a:effectLst/>
                          <a:latin typeface="Arial" pitchFamily="34" charset="0"/>
                          <a:cs typeface="Arial" pitchFamily="34" charset="0"/>
                        </a:rPr>
                        <a:t>100</a:t>
                      </a:r>
                      <a:endParaRPr lang="en-US" sz="1800" b="0" i="0" u="none" strike="noStrike" dirty="0">
                        <a:solidFill>
                          <a:srgbClr val="000000"/>
                        </a:solidFill>
                        <a:effectLst/>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a:effectLst/>
                          <a:latin typeface="Arial" pitchFamily="34" charset="0"/>
                          <a:cs typeface="Arial" pitchFamily="34" charset="0"/>
                        </a:rPr>
                        <a:t>200</a:t>
                      </a:r>
                      <a:endParaRPr lang="en-US" sz="1800" b="0" i="0" u="none" strike="noStrike">
                        <a:solidFill>
                          <a:srgbClr val="000000"/>
                        </a:solidFill>
                        <a:effectLst/>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a:effectLst/>
                          <a:latin typeface="Arial" pitchFamily="34" charset="0"/>
                          <a:cs typeface="Arial" pitchFamily="34" charset="0"/>
                        </a:rPr>
                        <a:t>150</a:t>
                      </a:r>
                      <a:endParaRPr lang="en-US" sz="1800" b="0" i="0" u="none" strike="noStrike">
                        <a:solidFill>
                          <a:srgbClr val="000000"/>
                        </a:solidFill>
                        <a:effectLst/>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dirty="0">
                          <a:effectLst/>
                          <a:latin typeface="Arial" pitchFamily="34" charset="0"/>
                          <a:cs typeface="Arial" pitchFamily="34" charset="0"/>
                        </a:rPr>
                        <a:t>100</a:t>
                      </a:r>
                      <a:endParaRPr lang="en-US" sz="1800" b="0" i="0" u="none" strike="noStrike" dirty="0">
                        <a:solidFill>
                          <a:srgbClr val="000000"/>
                        </a:solidFill>
                        <a:effectLst/>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1800" u="none" strike="noStrike" dirty="0">
                          <a:effectLst/>
                          <a:latin typeface="Arial" pitchFamily="34" charset="0"/>
                          <a:cs typeface="Arial" pitchFamily="34" charset="0"/>
                        </a:rPr>
                        <a:t>50</a:t>
                      </a:r>
                      <a:endParaRPr lang="en-US" sz="1800" b="0" i="0" u="none" strike="noStrike" dirty="0">
                        <a:solidFill>
                          <a:srgbClr val="000000"/>
                        </a:solidFill>
                        <a:effectLst/>
                        <a:latin typeface="Arial" pitchFamily="34" charset="0"/>
                        <a:cs typeface="Arial"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4108066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131763"/>
            <a:ext cx="8229600" cy="1143000"/>
          </a:xfrm>
        </p:spPr>
        <p:txBody>
          <a:bodyPr>
            <a:normAutofit fontScale="90000"/>
          </a:bodyPr>
          <a:lstStyle/>
          <a:p>
            <a:r>
              <a:rPr lang="en-US" dirty="0" smtClean="0"/>
              <a:t>S Curve to Develop 2 </a:t>
            </a:r>
            <a:r>
              <a:rPr lang="en-US" dirty="0" err="1" smtClean="0"/>
              <a:t>hr</a:t>
            </a:r>
            <a:r>
              <a:rPr lang="en-US" dirty="0" smtClean="0"/>
              <a:t> unit hydrograph</a:t>
            </a:r>
            <a:endParaRPr lang="en-US" dirty="0"/>
          </a:p>
        </p:txBody>
      </p:sp>
      <p:graphicFrame>
        <p:nvGraphicFramePr>
          <p:cNvPr id="3" name="Object 2"/>
          <p:cNvGraphicFramePr>
            <a:graphicFrameLocks noChangeAspect="1"/>
          </p:cNvGraphicFramePr>
          <p:nvPr>
            <p:extLst/>
          </p:nvPr>
        </p:nvGraphicFramePr>
        <p:xfrm>
          <a:off x="142875" y="1412875"/>
          <a:ext cx="8858250" cy="5330825"/>
        </p:xfrm>
        <a:graphic>
          <a:graphicData uri="http://schemas.openxmlformats.org/presentationml/2006/ole">
            <mc:AlternateContent xmlns:mc="http://schemas.openxmlformats.org/markup-compatibility/2006">
              <mc:Choice xmlns:v="urn:schemas-microsoft-com:vml" Requires="v">
                <p:oleObj spid="_x0000_s9225" name="Worksheet" r:id="rId4" imgW="9515388" imgH="5724499" progId="Excel.Sheet.12">
                  <p:embed/>
                </p:oleObj>
              </mc:Choice>
              <mc:Fallback>
                <p:oleObj name="Worksheet" r:id="rId4" imgW="9515388" imgH="5724499" progId="Excel.Sheet.12">
                  <p:embed/>
                  <p:pic>
                    <p:nvPicPr>
                      <p:cNvPr id="0" name=""/>
                      <p:cNvPicPr/>
                      <p:nvPr/>
                    </p:nvPicPr>
                    <p:blipFill>
                      <a:blip r:embed="rId5"/>
                      <a:stretch>
                        <a:fillRect/>
                      </a:stretch>
                    </p:blipFill>
                    <p:spPr>
                      <a:xfrm>
                        <a:off x="142875" y="1412875"/>
                        <a:ext cx="8858250" cy="5330825"/>
                      </a:xfrm>
                      <a:prstGeom prst="rect">
                        <a:avLst/>
                      </a:prstGeom>
                    </p:spPr>
                  </p:pic>
                </p:oleObj>
              </mc:Fallback>
            </mc:AlternateContent>
          </a:graphicData>
        </a:graphic>
      </p:graphicFrame>
      <p:sp>
        <p:nvSpPr>
          <p:cNvPr id="4" name="Rounded Rectangle 3"/>
          <p:cNvSpPr/>
          <p:nvPr/>
        </p:nvSpPr>
        <p:spPr>
          <a:xfrm>
            <a:off x="3886200" y="1524000"/>
            <a:ext cx="438150" cy="22193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cxnSp>
        <p:nvCxnSpPr>
          <p:cNvPr id="6" name="Elbow Connector 5"/>
          <p:cNvCxnSpPr>
            <a:stCxn id="4" idx="2"/>
            <a:endCxn id="7" idx="0"/>
          </p:cNvCxnSpPr>
          <p:nvPr/>
        </p:nvCxnSpPr>
        <p:spPr>
          <a:xfrm rot="5400000">
            <a:off x="3336132" y="3450432"/>
            <a:ext cx="476251" cy="1062037"/>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914650" y="4219576"/>
            <a:ext cx="257175" cy="2476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sp>
        <p:nvSpPr>
          <p:cNvPr id="10" name="Rounded Rectangle 9"/>
          <p:cNvSpPr/>
          <p:nvPr/>
        </p:nvSpPr>
        <p:spPr>
          <a:xfrm>
            <a:off x="4324350" y="1847850"/>
            <a:ext cx="438150" cy="22193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cxnSp>
        <p:nvCxnSpPr>
          <p:cNvPr id="11" name="Elbow Connector 10"/>
          <p:cNvCxnSpPr>
            <a:endCxn id="15" idx="0"/>
          </p:cNvCxnSpPr>
          <p:nvPr/>
        </p:nvCxnSpPr>
        <p:spPr>
          <a:xfrm>
            <a:off x="4324350" y="1752600"/>
            <a:ext cx="3133728" cy="504828"/>
          </a:xfrm>
          <a:prstGeom prst="bent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329490" y="2257428"/>
            <a:ext cx="257175" cy="2476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sp>
        <p:nvSpPr>
          <p:cNvPr id="19" name="Rectangle 18"/>
          <p:cNvSpPr/>
          <p:nvPr/>
        </p:nvSpPr>
        <p:spPr>
          <a:xfrm>
            <a:off x="7767640" y="2457453"/>
            <a:ext cx="257175" cy="2476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cxnSp>
        <p:nvCxnSpPr>
          <p:cNvPr id="20" name="Elbow Connector 19"/>
          <p:cNvCxnSpPr>
            <a:endCxn id="19" idx="1"/>
          </p:cNvCxnSpPr>
          <p:nvPr/>
        </p:nvCxnSpPr>
        <p:spPr>
          <a:xfrm>
            <a:off x="4762500" y="2257428"/>
            <a:ext cx="3005140" cy="323850"/>
          </a:xfrm>
          <a:prstGeom prst="bent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4848224" y="1595439"/>
            <a:ext cx="352425" cy="1452561"/>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cxnSp>
        <p:nvCxnSpPr>
          <p:cNvPr id="25" name="Elbow Connector 24"/>
          <p:cNvCxnSpPr>
            <a:endCxn id="28" idx="0"/>
          </p:cNvCxnSpPr>
          <p:nvPr/>
        </p:nvCxnSpPr>
        <p:spPr>
          <a:xfrm>
            <a:off x="5200650" y="2705102"/>
            <a:ext cx="1866900" cy="180973"/>
          </a:xfrm>
          <a:prstGeom prst="bentConnector2">
            <a:avLst/>
          </a:prstGeom>
          <a:ln>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938962" y="2886075"/>
            <a:ext cx="257175" cy="2476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sp>
        <p:nvSpPr>
          <p:cNvPr id="30" name="Rounded Rectangle 29"/>
          <p:cNvSpPr/>
          <p:nvPr/>
        </p:nvSpPr>
        <p:spPr>
          <a:xfrm>
            <a:off x="5276850" y="1566864"/>
            <a:ext cx="361950" cy="1452561"/>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cxnSp>
        <p:nvCxnSpPr>
          <p:cNvPr id="31" name="Elbow Connector 30"/>
          <p:cNvCxnSpPr/>
          <p:nvPr/>
        </p:nvCxnSpPr>
        <p:spPr>
          <a:xfrm rot="16200000" flipH="1">
            <a:off x="5374482" y="3131343"/>
            <a:ext cx="1904999" cy="1738312"/>
          </a:xfrm>
          <a:prstGeom prst="bentConnector3">
            <a:avLst>
              <a:gd name="adj1" fmla="val 50000"/>
            </a:avLst>
          </a:prstGeom>
          <a:ln>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847724" y="1524000"/>
            <a:ext cx="352425" cy="1452561"/>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cxnSp>
        <p:nvCxnSpPr>
          <p:cNvPr id="36" name="Elbow Connector 35"/>
          <p:cNvCxnSpPr>
            <a:stCxn id="35" idx="2"/>
            <a:endCxn id="39" idx="0"/>
          </p:cNvCxnSpPr>
          <p:nvPr/>
        </p:nvCxnSpPr>
        <p:spPr>
          <a:xfrm rot="16200000" flipH="1">
            <a:off x="2950369" y="1050128"/>
            <a:ext cx="1976439" cy="5829303"/>
          </a:xfrm>
          <a:prstGeom prst="bentConnector3">
            <a:avLst>
              <a:gd name="adj1" fmla="val 76988"/>
            </a:avLst>
          </a:prstGeom>
          <a:ln>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6724652" y="4953000"/>
            <a:ext cx="257175" cy="2476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spTree>
    <p:extLst>
      <p:ext uri="{BB962C8B-B14F-4D97-AF65-F5344CB8AC3E}">
        <p14:creationId xmlns:p14="http://schemas.microsoft.com/office/powerpoint/2010/main" val="2058868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615587" y="0"/>
            <a:ext cx="7886700" cy="1325563"/>
          </a:xfrm>
        </p:spPr>
        <p:txBody>
          <a:bodyPr/>
          <a:lstStyle/>
          <a:p>
            <a:r>
              <a:rPr lang="en-US" dirty="0" smtClean="0"/>
              <a:t>Systems approach to event flow</a:t>
            </a:r>
            <a:endParaRPr lang="en-US" dirty="0"/>
          </a:p>
        </p:txBody>
      </p:sp>
      <p:grpSp>
        <p:nvGrpSpPr>
          <p:cNvPr id="9" name="Group 8"/>
          <p:cNvGrpSpPr/>
          <p:nvPr/>
        </p:nvGrpSpPr>
        <p:grpSpPr>
          <a:xfrm>
            <a:off x="825400" y="1172555"/>
            <a:ext cx="7273571" cy="5396217"/>
            <a:chOff x="-389445" y="720203"/>
            <a:chExt cx="7199094" cy="5340964"/>
          </a:xfrm>
        </p:grpSpPr>
        <p:pic>
          <p:nvPicPr>
            <p:cNvPr id="6" name="Picture 5"/>
            <p:cNvPicPr>
              <a:picLocks noChangeAspect="1"/>
            </p:cNvPicPr>
            <p:nvPr/>
          </p:nvPicPr>
          <p:blipFill rotWithShape="1">
            <a:blip r:embed="rId2"/>
            <a:srcRect b="25315"/>
            <a:stretch/>
          </p:blipFill>
          <p:spPr>
            <a:xfrm>
              <a:off x="-389445" y="720203"/>
              <a:ext cx="7199094" cy="5340964"/>
            </a:xfrm>
            <a:prstGeom prst="rect">
              <a:avLst/>
            </a:prstGeom>
          </p:spPr>
        </p:pic>
        <p:pic>
          <p:nvPicPr>
            <p:cNvPr id="7" name="Picture 6"/>
            <p:cNvPicPr>
              <a:picLocks noChangeAspect="1"/>
            </p:cNvPicPr>
            <p:nvPr/>
          </p:nvPicPr>
          <p:blipFill>
            <a:blip r:embed="rId3"/>
            <a:stretch>
              <a:fillRect/>
            </a:stretch>
          </p:blipFill>
          <p:spPr>
            <a:xfrm rot="10800000">
              <a:off x="3903286" y="5065335"/>
              <a:ext cx="381989" cy="279906"/>
            </a:xfrm>
            <a:prstGeom prst="rect">
              <a:avLst/>
            </a:prstGeom>
          </p:spPr>
        </p:pic>
      </p:grpSp>
      <p:sp>
        <p:nvSpPr>
          <p:cNvPr id="11" name="TextBox 10"/>
          <p:cNvSpPr txBox="1"/>
          <p:nvPr/>
        </p:nvSpPr>
        <p:spPr>
          <a:xfrm>
            <a:off x="-31630" y="6488668"/>
            <a:ext cx="4070345" cy="338554"/>
          </a:xfrm>
          <a:prstGeom prst="rect">
            <a:avLst/>
          </a:prstGeom>
          <a:noFill/>
        </p:spPr>
        <p:txBody>
          <a:bodyPr wrap="none" rtlCol="0">
            <a:spAutoFit/>
          </a:bodyPr>
          <a:lstStyle/>
          <a:p>
            <a:r>
              <a:rPr lang="en-US" sz="1600" dirty="0" smtClean="0">
                <a:solidFill>
                  <a:srgbClr val="FFFFFF">
                    <a:lumMod val="50000"/>
                  </a:srgbClr>
                </a:solidFill>
                <a:latin typeface="Arial" pitchFamily="34" charset="0"/>
              </a:rPr>
              <a:t>From </a:t>
            </a:r>
            <a:r>
              <a:rPr lang="en-US" sz="1600" dirty="0" err="1" smtClean="0">
                <a:solidFill>
                  <a:srgbClr val="FFFFFF">
                    <a:lumMod val="50000"/>
                  </a:srgbClr>
                </a:solidFill>
                <a:latin typeface="Arial" pitchFamily="34" charset="0"/>
              </a:rPr>
              <a:t>Dingman</a:t>
            </a:r>
            <a:r>
              <a:rPr lang="en-US" sz="1600" dirty="0" smtClean="0">
                <a:solidFill>
                  <a:srgbClr val="FFFFFF">
                    <a:lumMod val="50000"/>
                  </a:srgbClr>
                </a:solidFill>
                <a:latin typeface="Arial" pitchFamily="34" charset="0"/>
              </a:rPr>
              <a:t>, 2002, Physical Hydrology</a:t>
            </a:r>
            <a:endParaRPr lang="en-US" sz="1600" dirty="0">
              <a:solidFill>
                <a:srgbClr val="FFFFFF">
                  <a:lumMod val="50000"/>
                </a:srgbClr>
              </a:solidFill>
              <a:latin typeface="Arial" pitchFamily="34" charset="0"/>
            </a:endParaRPr>
          </a:p>
        </p:txBody>
      </p:sp>
    </p:spTree>
    <p:extLst>
      <p:ext uri="{BB962C8B-B14F-4D97-AF65-F5344CB8AC3E}">
        <p14:creationId xmlns:p14="http://schemas.microsoft.com/office/powerpoint/2010/main" val="1822163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_08_09.jpg"/>
          <p:cNvPicPr>
            <a:picLocks noChangeAspect="1"/>
          </p:cNvPicPr>
          <p:nvPr>
            <p:custDataLst>
              <p:tags r:id="rId1"/>
            </p:custDataLst>
          </p:nvPr>
        </p:nvPicPr>
        <p:blipFill>
          <a:blip r:embed="rId4" cstate="print"/>
          <a:stretch>
            <a:fillRect/>
          </a:stretch>
        </p:blipFill>
        <p:spPr>
          <a:xfrm>
            <a:off x="418357" y="1273887"/>
            <a:ext cx="8307300" cy="3993438"/>
          </a:xfrm>
          <a:prstGeom prst="rect">
            <a:avLst/>
          </a:prstGeom>
        </p:spPr>
      </p:pic>
      <p:sp>
        <p:nvSpPr>
          <p:cNvPr id="3" name="TextBox 2"/>
          <p:cNvSpPr txBox="1"/>
          <p:nvPr>
            <p:custDataLst>
              <p:tags r:id="rId2"/>
            </p:custDataLst>
          </p:nvPr>
        </p:nvSpPr>
        <p:spPr>
          <a:xfrm>
            <a:off x="2693191" y="397129"/>
            <a:ext cx="3757632" cy="461665"/>
          </a:xfrm>
          <a:prstGeom prst="rect">
            <a:avLst/>
          </a:prstGeom>
          <a:noFill/>
        </p:spPr>
        <p:txBody>
          <a:bodyPr vert="horz" wrap="none" rtlCol="0">
            <a:spAutoFit/>
          </a:bodyPr>
          <a:lstStyle/>
          <a:p>
            <a:pPr algn="ctr" eaLnBrk="1" fontAlgn="auto" hangingPunct="1">
              <a:spcBef>
                <a:spcPts val="0"/>
              </a:spcBef>
              <a:spcAft>
                <a:spcPts val="0"/>
              </a:spcAft>
            </a:pPr>
            <a:r>
              <a:rPr lang="en-US" dirty="0" smtClean="0">
                <a:solidFill>
                  <a:prstClr val="black"/>
                </a:solidFill>
                <a:latin typeface="Arial"/>
              </a:rPr>
              <a:t>Rainfall – Runoff Analysis </a:t>
            </a:r>
            <a:endParaRPr lang="en-US" dirty="0">
              <a:solidFill>
                <a:prstClr val="black"/>
              </a:solidFill>
              <a:latin typeface="Arial"/>
            </a:endParaRPr>
          </a:p>
        </p:txBody>
      </p:sp>
      <p:sp>
        <p:nvSpPr>
          <p:cNvPr id="4" name="TextBox 3"/>
          <p:cNvSpPr txBox="1"/>
          <p:nvPr/>
        </p:nvSpPr>
        <p:spPr>
          <a:xfrm>
            <a:off x="-31630" y="6488668"/>
            <a:ext cx="5309017" cy="338554"/>
          </a:xfrm>
          <a:prstGeom prst="rect">
            <a:avLst/>
          </a:prstGeom>
          <a:noFill/>
        </p:spPr>
        <p:txBody>
          <a:bodyPr wrap="none" rtlCol="0">
            <a:spAutoFit/>
          </a:bodyPr>
          <a:lstStyle/>
          <a:p>
            <a:r>
              <a:rPr lang="en-US" sz="1600" dirty="0" smtClean="0">
                <a:solidFill>
                  <a:srgbClr val="FFFFFF">
                    <a:lumMod val="50000"/>
                  </a:srgbClr>
                </a:solidFill>
                <a:latin typeface="Arial" pitchFamily="34" charset="0"/>
              </a:rPr>
              <a:t>From Mays, 2011, Ground and Surface Water Hydrology</a:t>
            </a:r>
            <a:endParaRPr lang="en-US" sz="1600" dirty="0">
              <a:solidFill>
                <a:srgbClr val="FFFFFF">
                  <a:lumMod val="50000"/>
                </a:srgbClr>
              </a:solidFill>
              <a:latin typeface="Arial" pitchFamily="34" charset="0"/>
            </a:endParaRPr>
          </a:p>
        </p:txBody>
      </p:sp>
    </p:spTree>
    <p:extLst>
      <p:ext uri="{BB962C8B-B14F-4D97-AF65-F5344CB8AC3E}">
        <p14:creationId xmlns:p14="http://schemas.microsoft.com/office/powerpoint/2010/main" val="37640717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3790"/>
            <a:ext cx="7886700" cy="1325563"/>
          </a:xfrm>
        </p:spPr>
        <p:txBody>
          <a:bodyPr/>
          <a:lstStyle/>
          <a:p>
            <a:r>
              <a:rPr lang="en-US" dirty="0" smtClean="0"/>
              <a:t>Linear Systems</a:t>
            </a:r>
            <a:endParaRPr lang="en-US" dirty="0"/>
          </a:p>
        </p:txBody>
      </p:sp>
      <p:pic>
        <p:nvPicPr>
          <p:cNvPr id="4" name="Picture 3"/>
          <p:cNvPicPr>
            <a:picLocks noChangeAspect="1"/>
          </p:cNvPicPr>
          <p:nvPr/>
        </p:nvPicPr>
        <p:blipFill rotWithShape="1">
          <a:blip r:embed="rId2"/>
          <a:srcRect l="1878"/>
          <a:stretch/>
        </p:blipFill>
        <p:spPr>
          <a:xfrm>
            <a:off x="13062" y="1194301"/>
            <a:ext cx="5659123" cy="2384822"/>
          </a:xfrm>
          <a:prstGeom prst="rect">
            <a:avLst/>
          </a:prstGeom>
        </p:spPr>
      </p:pic>
      <p:grpSp>
        <p:nvGrpSpPr>
          <p:cNvPr id="9" name="Group 8"/>
          <p:cNvGrpSpPr/>
          <p:nvPr/>
        </p:nvGrpSpPr>
        <p:grpSpPr>
          <a:xfrm>
            <a:off x="123893" y="3754639"/>
            <a:ext cx="6268539" cy="2351817"/>
            <a:chOff x="628650" y="3794236"/>
            <a:chExt cx="7454647" cy="2796819"/>
          </a:xfrm>
        </p:grpSpPr>
        <p:pic>
          <p:nvPicPr>
            <p:cNvPr id="6" name="Picture 5"/>
            <p:cNvPicPr>
              <a:picLocks noChangeAspect="1"/>
            </p:cNvPicPr>
            <p:nvPr/>
          </p:nvPicPr>
          <p:blipFill>
            <a:blip r:embed="rId3"/>
            <a:stretch>
              <a:fillRect/>
            </a:stretch>
          </p:blipFill>
          <p:spPr>
            <a:xfrm>
              <a:off x="628650" y="3794236"/>
              <a:ext cx="7454647" cy="2796819"/>
            </a:xfrm>
            <a:prstGeom prst="rect">
              <a:avLst/>
            </a:prstGeom>
          </p:spPr>
        </p:pic>
        <mc:AlternateContent xmlns:mc="http://schemas.openxmlformats.org/markup-compatibility/2006" xmlns:a14="http://schemas.microsoft.com/office/drawing/2010/main">
          <mc:Choice Requires="a14">
            <p:sp>
              <p:nvSpPr>
                <p:cNvPr id="7" name="Rectangle 6"/>
                <p:cNvSpPr/>
                <p:nvPr/>
              </p:nvSpPr>
              <p:spPr>
                <a:xfrm>
                  <a:off x="5235755" y="4594962"/>
                  <a:ext cx="2612510"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𝑢</m:t>
                        </m:r>
                        <m:d>
                          <m:dPr>
                            <m:ctrlPr>
                              <a:rPr lang="en-US" b="0" i="1" smtClean="0">
                                <a:latin typeface="Cambria Math"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1</m:t>
                                </m:r>
                              </m:sub>
                            </m:sSub>
                          </m:e>
                        </m:d>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5235755" y="4594962"/>
                  <a:ext cx="2612510" cy="369332"/>
                </a:xfrm>
                <a:prstGeom prst="rect">
                  <a:avLst/>
                </a:prstGeom>
                <a:blipFill rotWithShape="0">
                  <a:blip r:embed="rId4"/>
                  <a:stretch>
                    <a:fillRect r="-15833" b="-3529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8" name="Rectangle 7"/>
              <p:cNvSpPr/>
              <p:nvPr/>
            </p:nvSpPr>
            <p:spPr>
              <a:xfrm>
                <a:off x="5617029" y="2931276"/>
                <a:ext cx="2709716" cy="711733"/>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d>
                        <m:dPr>
                          <m:ctrlPr>
                            <a:rPr lang="en-US" b="0" i="1" smtClean="0">
                              <a:latin typeface="Cambria Math"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nary>
                        <m:naryPr>
                          <m:ctrlPr>
                            <a:rPr lang="en-US" b="0" i="1" smtClean="0">
                              <a:latin typeface="Cambria Math"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rPr>
                            <m:t>𝑡</m:t>
                          </m:r>
                        </m:sup>
                        <m:e>
                          <m:r>
                            <a:rPr lang="en-US" b="0" i="1" smtClean="0">
                              <a:latin typeface="Cambria Math" panose="02040503050406030204" pitchFamily="18" charset="0"/>
                            </a:rPr>
                            <m:t>𝐼</m:t>
                          </m:r>
                          <m:d>
                            <m:dPr>
                              <m:ctrlPr>
                                <a:rPr lang="en-US" b="0" i="1" smtClean="0">
                                  <a:latin typeface="Cambria Math" charset="0"/>
                                </a:rPr>
                              </m:ctrlPr>
                            </m:dPr>
                            <m:e>
                              <m:r>
                                <a:rPr lang="en-US" b="0" i="1" smtClean="0">
                                  <a:latin typeface="Cambria Math" panose="02040503050406030204" pitchFamily="18" charset="0"/>
                                  <a:ea typeface="Cambria Math" panose="02040503050406030204" pitchFamily="18" charset="0"/>
                                </a:rPr>
                                <m:t>𝜏</m:t>
                              </m:r>
                            </m:e>
                          </m:d>
                          <m:r>
                            <a:rPr lang="en-US" b="0" i="1" smtClean="0">
                              <a:latin typeface="Cambria Math" panose="02040503050406030204" pitchFamily="18" charset="0"/>
                              <a:ea typeface="Cambria Math" panose="02040503050406030204" pitchFamily="18" charset="0"/>
                            </a:rPr>
                            <m:t>𝑢</m:t>
                          </m:r>
                          <m:d>
                            <m:dPr>
                              <m:ctrlPr>
                                <a:rPr lang="en-US" b="0" i="1" smtClean="0">
                                  <a:latin typeface="Cambria Math"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𝜏</m:t>
                              </m:r>
                            </m:e>
                          </m:d>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𝜏</m:t>
                          </m:r>
                        </m:e>
                      </m:nary>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5617029" y="2931276"/>
                <a:ext cx="2709716" cy="711733"/>
              </a:xfrm>
              <a:prstGeom prst="rect">
                <a:avLst/>
              </a:prstGeom>
              <a:blipFill rotWithShape="0">
                <a:blip r:embed="rId5"/>
                <a:stretch>
                  <a:fillRect/>
                </a:stretch>
              </a:blipFill>
            </p:spPr>
            <p:txBody>
              <a:bodyPr/>
              <a:lstStyle/>
              <a:p>
                <a:r>
                  <a:rPr lang="en-US">
                    <a:noFill/>
                  </a:rPr>
                  <a:t> </a:t>
                </a:r>
              </a:p>
            </p:txBody>
          </p:sp>
        </mc:Fallback>
      </mc:AlternateContent>
      <p:sp>
        <p:nvSpPr>
          <p:cNvPr id="10" name="TextBox 9"/>
          <p:cNvSpPr txBox="1"/>
          <p:nvPr/>
        </p:nvSpPr>
        <p:spPr>
          <a:xfrm>
            <a:off x="-31630" y="6488668"/>
            <a:ext cx="4230517" cy="338554"/>
          </a:xfrm>
          <a:prstGeom prst="rect">
            <a:avLst/>
          </a:prstGeom>
          <a:noFill/>
        </p:spPr>
        <p:txBody>
          <a:bodyPr wrap="none" rtlCol="0">
            <a:spAutoFit/>
          </a:bodyPr>
          <a:lstStyle/>
          <a:p>
            <a:r>
              <a:rPr lang="en-US" sz="1600" dirty="0" smtClean="0">
                <a:solidFill>
                  <a:srgbClr val="FFFFFF">
                    <a:lumMod val="50000"/>
                  </a:srgbClr>
                </a:solidFill>
                <a:latin typeface="Arial" pitchFamily="34" charset="0"/>
              </a:rPr>
              <a:t>From Chow et al., 1988, Applied Hydrology</a:t>
            </a:r>
            <a:endParaRPr lang="en-US" sz="1600" dirty="0">
              <a:solidFill>
                <a:srgbClr val="FFFFFF">
                  <a:lumMod val="50000"/>
                </a:srgbClr>
              </a:solidFill>
              <a:latin typeface="Arial" pitchFamily="34" charset="0"/>
            </a:endParaRPr>
          </a:p>
        </p:txBody>
      </p:sp>
      <p:sp>
        <p:nvSpPr>
          <p:cNvPr id="11" name="TextBox 10"/>
          <p:cNvSpPr txBox="1"/>
          <p:nvPr/>
        </p:nvSpPr>
        <p:spPr>
          <a:xfrm>
            <a:off x="5617029" y="1619318"/>
            <a:ext cx="3526971" cy="1200329"/>
          </a:xfrm>
          <a:prstGeom prst="rect">
            <a:avLst/>
          </a:prstGeom>
          <a:noFill/>
        </p:spPr>
        <p:txBody>
          <a:bodyPr wrap="square" rtlCol="0">
            <a:spAutoFit/>
          </a:bodyPr>
          <a:lstStyle/>
          <a:p>
            <a:r>
              <a:rPr lang="en-US" dirty="0" smtClean="0"/>
              <a:t>Assume superposition, i.e. the principle of </a:t>
            </a:r>
            <a:r>
              <a:rPr lang="en-US" dirty="0" err="1" smtClean="0"/>
              <a:t>additivity</a:t>
            </a:r>
            <a:endParaRPr lang="en-US" dirty="0" smtClean="0"/>
          </a:p>
          <a:p>
            <a:endParaRPr lang="en-US" dirty="0"/>
          </a:p>
          <a:p>
            <a:r>
              <a:rPr lang="en-US" dirty="0" smtClean="0"/>
              <a:t>Convolution integral</a:t>
            </a:r>
            <a:endParaRPr lang="en-US" dirty="0"/>
          </a:p>
        </p:txBody>
      </p:sp>
    </p:spTree>
    <p:extLst>
      <p:ext uri="{BB962C8B-B14F-4D97-AF65-F5344CB8AC3E}">
        <p14:creationId xmlns:p14="http://schemas.microsoft.com/office/powerpoint/2010/main" val="3726577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62000" y="304800"/>
            <a:ext cx="7772400" cy="1143000"/>
          </a:xfrm>
        </p:spPr>
        <p:txBody>
          <a:bodyPr>
            <a:normAutofit fontScale="90000"/>
          </a:bodyPr>
          <a:lstStyle/>
          <a:p>
            <a:r>
              <a:rPr lang="en-US" dirty="0" smtClean="0"/>
              <a:t>Linear Response at Discrete Time Steps</a:t>
            </a:r>
            <a:endParaRPr lang="en-US" dirty="0"/>
          </a:p>
        </p:txBody>
      </p:sp>
      <p:grpSp>
        <p:nvGrpSpPr>
          <p:cNvPr id="4121" name="Group 25"/>
          <p:cNvGrpSpPr>
            <a:grpSpLocks/>
          </p:cNvGrpSpPr>
          <p:nvPr/>
        </p:nvGrpSpPr>
        <p:grpSpPr bwMode="auto">
          <a:xfrm>
            <a:off x="724990" y="3226525"/>
            <a:ext cx="2438400" cy="1878875"/>
            <a:chOff x="3408" y="1296"/>
            <a:chExt cx="1536" cy="768"/>
          </a:xfrm>
        </p:grpSpPr>
        <p:sp>
          <p:nvSpPr>
            <p:cNvPr id="4116" name="Line 20"/>
            <p:cNvSpPr>
              <a:spLocks noChangeShapeType="1"/>
            </p:cNvSpPr>
            <p:nvPr/>
          </p:nvSpPr>
          <p:spPr bwMode="auto">
            <a:xfrm flipV="1">
              <a:off x="3408" y="1296"/>
              <a:ext cx="0" cy="768"/>
            </a:xfrm>
            <a:prstGeom prst="line">
              <a:avLst/>
            </a:prstGeom>
            <a:noFill/>
            <a:ln w="9525">
              <a:solidFill>
                <a:schemeClr val="tx1"/>
              </a:solidFill>
              <a:round/>
              <a:headEnd/>
              <a:tailEnd type="triangle" w="med" len="med"/>
            </a:ln>
            <a:effectLst/>
          </p:spPr>
          <p:txBody>
            <a:bodyPr wrap="none" anchor="ctr"/>
            <a:lstStyle/>
            <a:p>
              <a:endParaRPr lang="en-US"/>
            </a:p>
          </p:txBody>
        </p:sp>
        <p:sp>
          <p:nvSpPr>
            <p:cNvPr id="4117" name="Line 21"/>
            <p:cNvSpPr>
              <a:spLocks noChangeShapeType="1"/>
            </p:cNvSpPr>
            <p:nvPr/>
          </p:nvSpPr>
          <p:spPr bwMode="auto">
            <a:xfrm>
              <a:off x="3408" y="2064"/>
              <a:ext cx="1536"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4118" name="Rectangle 22"/>
            <p:cNvSpPr>
              <a:spLocks noChangeArrowheads="1"/>
            </p:cNvSpPr>
            <p:nvPr/>
          </p:nvSpPr>
          <p:spPr bwMode="auto">
            <a:xfrm>
              <a:off x="3696" y="1884"/>
              <a:ext cx="240" cy="180"/>
            </a:xfrm>
            <a:prstGeom prst="rect">
              <a:avLst/>
            </a:prstGeom>
            <a:solidFill>
              <a:srgbClr val="00FFFF"/>
            </a:solidFill>
            <a:ln w="9525">
              <a:solidFill>
                <a:schemeClr val="tx1"/>
              </a:solidFill>
              <a:miter lim="800000"/>
              <a:headEnd/>
              <a:tailEnd/>
            </a:ln>
            <a:effectLst/>
          </p:spPr>
          <p:txBody>
            <a:bodyPr wrap="none" anchor="ctr"/>
            <a:lstStyle/>
            <a:p>
              <a:endParaRPr lang="en-US"/>
            </a:p>
          </p:txBody>
        </p:sp>
        <p:sp>
          <p:nvSpPr>
            <p:cNvPr id="4119" name="Rectangle 23"/>
            <p:cNvSpPr>
              <a:spLocks noChangeArrowheads="1"/>
            </p:cNvSpPr>
            <p:nvPr/>
          </p:nvSpPr>
          <p:spPr bwMode="auto">
            <a:xfrm>
              <a:off x="3936" y="1518"/>
              <a:ext cx="240" cy="546"/>
            </a:xfrm>
            <a:prstGeom prst="rect">
              <a:avLst/>
            </a:prstGeom>
            <a:solidFill>
              <a:srgbClr val="00FFFF"/>
            </a:solidFill>
            <a:ln w="9525">
              <a:solidFill>
                <a:schemeClr val="tx1"/>
              </a:solidFill>
              <a:miter lim="800000"/>
              <a:headEnd/>
              <a:tailEnd/>
            </a:ln>
            <a:effectLst/>
          </p:spPr>
          <p:txBody>
            <a:bodyPr wrap="none" anchor="ctr"/>
            <a:lstStyle/>
            <a:p>
              <a:endParaRPr lang="en-US"/>
            </a:p>
          </p:txBody>
        </p:sp>
        <p:sp>
          <p:nvSpPr>
            <p:cNvPr id="4120" name="Rectangle 24"/>
            <p:cNvSpPr>
              <a:spLocks noChangeArrowheads="1"/>
            </p:cNvSpPr>
            <p:nvPr/>
          </p:nvSpPr>
          <p:spPr bwMode="auto">
            <a:xfrm>
              <a:off x="4176" y="1931"/>
              <a:ext cx="240" cy="133"/>
            </a:xfrm>
            <a:prstGeom prst="rect">
              <a:avLst/>
            </a:prstGeom>
            <a:solidFill>
              <a:srgbClr val="00FFFF"/>
            </a:solidFill>
            <a:ln w="9525">
              <a:solidFill>
                <a:schemeClr val="tx1"/>
              </a:solidFill>
              <a:miter lim="800000"/>
              <a:headEnd/>
              <a:tailEnd/>
            </a:ln>
            <a:effectLst/>
          </p:spPr>
          <p:txBody>
            <a:bodyPr wrap="none" anchor="ctr"/>
            <a:lstStyle/>
            <a:p>
              <a:endParaRPr lang="en-US"/>
            </a:p>
          </p:txBody>
        </p:sp>
      </p:grpSp>
      <p:sp>
        <p:nvSpPr>
          <p:cNvPr id="4122" name="Text Box 26"/>
          <p:cNvSpPr txBox="1">
            <a:spLocks noChangeArrowheads="1"/>
          </p:cNvSpPr>
          <p:nvPr/>
        </p:nvSpPr>
        <p:spPr bwMode="auto">
          <a:xfrm>
            <a:off x="648790" y="2561681"/>
            <a:ext cx="2971800" cy="457200"/>
          </a:xfrm>
          <a:prstGeom prst="rect">
            <a:avLst/>
          </a:prstGeom>
          <a:noFill/>
          <a:ln w="9525">
            <a:noFill/>
            <a:miter lim="800000"/>
            <a:headEnd/>
            <a:tailEnd/>
          </a:ln>
          <a:effectLst/>
        </p:spPr>
        <p:txBody>
          <a:bodyPr>
            <a:spAutoFit/>
          </a:bodyPr>
          <a:lstStyle/>
          <a:p>
            <a:pPr>
              <a:spcBef>
                <a:spcPct val="50000"/>
              </a:spcBef>
            </a:pPr>
            <a:r>
              <a:rPr lang="en-US" dirty="0"/>
              <a:t>Excess Precipitation</a:t>
            </a:r>
          </a:p>
        </p:txBody>
      </p:sp>
      <p:graphicFrame>
        <p:nvGraphicFramePr>
          <p:cNvPr id="4124" name="Object 28"/>
          <p:cNvGraphicFramePr>
            <a:graphicFrameLocks noChangeAspect="1"/>
          </p:cNvGraphicFramePr>
          <p:nvPr>
            <p:extLst>
              <p:ext uri="{D42A27DB-BD31-4B8C-83A1-F6EECF244321}">
                <p14:modId xmlns:p14="http://schemas.microsoft.com/office/powerpoint/2010/main" val="369194763"/>
              </p:ext>
            </p:extLst>
          </p:nvPr>
        </p:nvGraphicFramePr>
        <p:xfrm>
          <a:off x="3946525" y="2457450"/>
          <a:ext cx="4565650" cy="3349625"/>
        </p:xfrm>
        <a:graphic>
          <a:graphicData uri="http://schemas.openxmlformats.org/presentationml/2006/ole">
            <mc:AlternateContent xmlns:mc="http://schemas.openxmlformats.org/markup-compatibility/2006">
              <mc:Choice xmlns:v="urn:schemas-microsoft-com:vml" Requires="v">
                <p:oleObj spid="_x0000_s1035" name="Worksheet" r:id="rId3" imgW="4552879" imgH="3171748" progId="Excel.Sheet.8">
                  <p:embed/>
                </p:oleObj>
              </mc:Choice>
              <mc:Fallback>
                <p:oleObj name="Worksheet" r:id="rId3" imgW="4552879" imgH="3171748" progId="Excel.Sheet.8">
                  <p:embed/>
                  <p:pic>
                    <p:nvPicPr>
                      <p:cNvPr id="0" name=""/>
                      <p:cNvPicPr>
                        <a:picLocks noChangeAspect="1" noChangeArrowheads="1"/>
                      </p:cNvPicPr>
                      <p:nvPr/>
                    </p:nvPicPr>
                    <p:blipFill>
                      <a:blip r:embed="rId4"/>
                      <a:srcRect/>
                      <a:stretch>
                        <a:fillRect/>
                      </a:stretch>
                    </p:blipFill>
                    <p:spPr bwMode="auto">
                      <a:xfrm>
                        <a:off x="3946525" y="2457450"/>
                        <a:ext cx="4565650" cy="334962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82047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0"/>
            <a:ext cx="7772400" cy="2971800"/>
          </a:xfrm>
        </p:spPr>
        <p:txBody>
          <a:bodyPr>
            <a:normAutofit/>
          </a:bodyPr>
          <a:lstStyle/>
          <a:p>
            <a:r>
              <a:rPr lang="en-US" sz="3200" dirty="0" smtClean="0">
                <a:latin typeface="+mn-lt"/>
              </a:rPr>
              <a:t>A D</a:t>
            </a:r>
            <a:r>
              <a:rPr lang="en-US" sz="3200" baseline="-25000" dirty="0" smtClean="0">
                <a:latin typeface="+mn-lt"/>
              </a:rPr>
              <a:t>u</a:t>
            </a:r>
            <a:r>
              <a:rPr lang="en-US" sz="3200" dirty="0" smtClean="0">
                <a:latin typeface="+mn-lt"/>
              </a:rPr>
              <a:t> hour unit hydrograph is the characteristic response of a given watershed to a unit volume (e.g. 1 in or cm) of effective water input (usually rain) applied at a constant rate for D</a:t>
            </a:r>
            <a:r>
              <a:rPr lang="en-US" sz="3200" baseline="-25000" dirty="0" smtClean="0">
                <a:latin typeface="+mn-lt"/>
              </a:rPr>
              <a:t>u</a:t>
            </a:r>
            <a:r>
              <a:rPr lang="en-US" sz="3200" dirty="0" smtClean="0">
                <a:latin typeface="+mn-lt"/>
              </a:rPr>
              <a:t> hours</a:t>
            </a:r>
            <a:endParaRPr lang="en-US" sz="3200" dirty="0">
              <a:latin typeface="+mn-lt"/>
            </a:endParaRPr>
          </a:p>
        </p:txBody>
      </p:sp>
      <p:sp>
        <p:nvSpPr>
          <p:cNvPr id="17411" name="Rectangle 3"/>
          <p:cNvSpPr>
            <a:spLocks noChangeArrowheads="1"/>
          </p:cNvSpPr>
          <p:nvPr/>
        </p:nvSpPr>
        <p:spPr bwMode="auto">
          <a:xfrm>
            <a:off x="1828800" y="3219450"/>
            <a:ext cx="6134100" cy="3016250"/>
          </a:xfrm>
          <a:prstGeom prst="rect">
            <a:avLst/>
          </a:prstGeom>
          <a:solidFill>
            <a:srgbClr val="EDD9B5"/>
          </a:solidFill>
          <a:ln w="50800">
            <a:solidFill>
              <a:schemeClr val="tx1"/>
            </a:solidFill>
            <a:miter lim="800000"/>
            <a:headEnd/>
            <a:tailEnd/>
          </a:ln>
          <a:effectLst/>
        </p:spPr>
        <p:txBody>
          <a:bodyPr wrap="none" anchor="ctr"/>
          <a:lstStyle/>
          <a:p>
            <a:pPr algn="ctr"/>
            <a:endParaRPr lang="en-US" b="1"/>
          </a:p>
        </p:txBody>
      </p:sp>
      <p:sp>
        <p:nvSpPr>
          <p:cNvPr id="17412" name="Line 4"/>
          <p:cNvSpPr>
            <a:spLocks noChangeShapeType="1"/>
          </p:cNvSpPr>
          <p:nvPr/>
        </p:nvSpPr>
        <p:spPr bwMode="auto">
          <a:xfrm flipV="1">
            <a:off x="1828800" y="3200400"/>
            <a:ext cx="0" cy="3016250"/>
          </a:xfrm>
          <a:prstGeom prst="line">
            <a:avLst/>
          </a:prstGeom>
          <a:noFill/>
          <a:ln w="50800">
            <a:solidFill>
              <a:schemeClr val="tx1"/>
            </a:solidFill>
            <a:round/>
            <a:headEnd/>
            <a:tailEnd/>
          </a:ln>
          <a:effectLst/>
        </p:spPr>
        <p:txBody>
          <a:bodyPr wrap="none" anchor="ctr"/>
          <a:lstStyle/>
          <a:p>
            <a:endParaRPr lang="en-US"/>
          </a:p>
        </p:txBody>
      </p:sp>
      <p:sp>
        <p:nvSpPr>
          <p:cNvPr id="17413" name="Line 5"/>
          <p:cNvSpPr>
            <a:spLocks noChangeShapeType="1"/>
          </p:cNvSpPr>
          <p:nvPr/>
        </p:nvSpPr>
        <p:spPr bwMode="auto">
          <a:xfrm>
            <a:off x="1828800" y="6216650"/>
            <a:ext cx="6134100" cy="0"/>
          </a:xfrm>
          <a:prstGeom prst="line">
            <a:avLst/>
          </a:prstGeom>
          <a:noFill/>
          <a:ln w="50800">
            <a:solidFill>
              <a:schemeClr val="tx1"/>
            </a:solidFill>
            <a:round/>
            <a:headEnd/>
            <a:tailEnd/>
          </a:ln>
          <a:effectLst/>
        </p:spPr>
        <p:txBody>
          <a:bodyPr wrap="none" anchor="ctr"/>
          <a:lstStyle/>
          <a:p>
            <a:endParaRPr lang="en-US"/>
          </a:p>
        </p:txBody>
      </p:sp>
      <p:sp>
        <p:nvSpPr>
          <p:cNvPr id="17414" name="Freeform 6"/>
          <p:cNvSpPr>
            <a:spLocks/>
          </p:cNvSpPr>
          <p:nvPr/>
        </p:nvSpPr>
        <p:spPr bwMode="auto">
          <a:xfrm>
            <a:off x="1828800" y="4224338"/>
            <a:ext cx="5721350" cy="1992312"/>
          </a:xfrm>
          <a:custGeom>
            <a:avLst/>
            <a:gdLst/>
            <a:ahLst/>
            <a:cxnLst>
              <a:cxn ang="0">
                <a:pos x="0" y="1046"/>
              </a:cxn>
              <a:cxn ang="0">
                <a:pos x="120" y="878"/>
              </a:cxn>
              <a:cxn ang="0">
                <a:pos x="204" y="734"/>
              </a:cxn>
              <a:cxn ang="0">
                <a:pos x="312" y="530"/>
              </a:cxn>
              <a:cxn ang="0">
                <a:pos x="360" y="374"/>
              </a:cxn>
              <a:cxn ang="0">
                <a:pos x="408" y="230"/>
              </a:cxn>
              <a:cxn ang="0">
                <a:pos x="492" y="98"/>
              </a:cxn>
              <a:cxn ang="0">
                <a:pos x="588" y="26"/>
              </a:cxn>
              <a:cxn ang="0">
                <a:pos x="720" y="14"/>
              </a:cxn>
              <a:cxn ang="0">
                <a:pos x="816" y="110"/>
              </a:cxn>
              <a:cxn ang="0">
                <a:pos x="876" y="194"/>
              </a:cxn>
              <a:cxn ang="0">
                <a:pos x="972" y="326"/>
              </a:cxn>
              <a:cxn ang="0">
                <a:pos x="1080" y="446"/>
              </a:cxn>
              <a:cxn ang="0">
                <a:pos x="1296" y="614"/>
              </a:cxn>
              <a:cxn ang="0">
                <a:pos x="1500" y="734"/>
              </a:cxn>
              <a:cxn ang="0">
                <a:pos x="1716" y="806"/>
              </a:cxn>
              <a:cxn ang="0">
                <a:pos x="2028" y="914"/>
              </a:cxn>
              <a:cxn ang="0">
                <a:pos x="2256" y="974"/>
              </a:cxn>
              <a:cxn ang="0">
                <a:pos x="2472" y="998"/>
              </a:cxn>
              <a:cxn ang="0">
                <a:pos x="2748" y="1034"/>
              </a:cxn>
              <a:cxn ang="0">
                <a:pos x="3000" y="1046"/>
              </a:cxn>
            </a:cxnLst>
            <a:rect l="0" t="0" r="r" b="b"/>
            <a:pathLst>
              <a:path w="3000" h="1046">
                <a:moveTo>
                  <a:pt x="0" y="1046"/>
                </a:moveTo>
                <a:cubicBezTo>
                  <a:pt x="43" y="988"/>
                  <a:pt x="86" y="930"/>
                  <a:pt x="120" y="878"/>
                </a:cubicBezTo>
                <a:cubicBezTo>
                  <a:pt x="154" y="826"/>
                  <a:pt x="172" y="792"/>
                  <a:pt x="204" y="734"/>
                </a:cubicBezTo>
                <a:cubicBezTo>
                  <a:pt x="236" y="676"/>
                  <a:pt x="286" y="590"/>
                  <a:pt x="312" y="530"/>
                </a:cubicBezTo>
                <a:cubicBezTo>
                  <a:pt x="338" y="470"/>
                  <a:pt x="344" y="424"/>
                  <a:pt x="360" y="374"/>
                </a:cubicBezTo>
                <a:cubicBezTo>
                  <a:pt x="376" y="324"/>
                  <a:pt x="386" y="276"/>
                  <a:pt x="408" y="230"/>
                </a:cubicBezTo>
                <a:cubicBezTo>
                  <a:pt x="430" y="184"/>
                  <a:pt x="462" y="132"/>
                  <a:pt x="492" y="98"/>
                </a:cubicBezTo>
                <a:cubicBezTo>
                  <a:pt x="522" y="64"/>
                  <a:pt x="550" y="40"/>
                  <a:pt x="588" y="26"/>
                </a:cubicBezTo>
                <a:cubicBezTo>
                  <a:pt x="626" y="12"/>
                  <a:pt x="682" y="0"/>
                  <a:pt x="720" y="14"/>
                </a:cubicBezTo>
                <a:cubicBezTo>
                  <a:pt x="758" y="28"/>
                  <a:pt x="790" y="80"/>
                  <a:pt x="816" y="110"/>
                </a:cubicBezTo>
                <a:cubicBezTo>
                  <a:pt x="842" y="140"/>
                  <a:pt x="850" y="158"/>
                  <a:pt x="876" y="194"/>
                </a:cubicBezTo>
                <a:cubicBezTo>
                  <a:pt x="902" y="230"/>
                  <a:pt x="938" y="284"/>
                  <a:pt x="972" y="326"/>
                </a:cubicBezTo>
                <a:cubicBezTo>
                  <a:pt x="1006" y="368"/>
                  <a:pt x="1026" y="398"/>
                  <a:pt x="1080" y="446"/>
                </a:cubicBezTo>
                <a:cubicBezTo>
                  <a:pt x="1134" y="494"/>
                  <a:pt x="1226" y="566"/>
                  <a:pt x="1296" y="614"/>
                </a:cubicBezTo>
                <a:cubicBezTo>
                  <a:pt x="1366" y="662"/>
                  <a:pt x="1430" y="702"/>
                  <a:pt x="1500" y="734"/>
                </a:cubicBezTo>
                <a:cubicBezTo>
                  <a:pt x="1570" y="766"/>
                  <a:pt x="1628" y="776"/>
                  <a:pt x="1716" y="806"/>
                </a:cubicBezTo>
                <a:cubicBezTo>
                  <a:pt x="1804" y="836"/>
                  <a:pt x="1938" y="886"/>
                  <a:pt x="2028" y="914"/>
                </a:cubicBezTo>
                <a:cubicBezTo>
                  <a:pt x="2118" y="942"/>
                  <a:pt x="2182" y="960"/>
                  <a:pt x="2256" y="974"/>
                </a:cubicBezTo>
                <a:cubicBezTo>
                  <a:pt x="2330" y="988"/>
                  <a:pt x="2390" y="988"/>
                  <a:pt x="2472" y="998"/>
                </a:cubicBezTo>
                <a:cubicBezTo>
                  <a:pt x="2554" y="1008"/>
                  <a:pt x="2660" y="1026"/>
                  <a:pt x="2748" y="1034"/>
                </a:cubicBezTo>
                <a:cubicBezTo>
                  <a:pt x="2836" y="1042"/>
                  <a:pt x="2958" y="1044"/>
                  <a:pt x="3000" y="1046"/>
                </a:cubicBezTo>
              </a:path>
            </a:pathLst>
          </a:custGeom>
          <a:solidFill>
            <a:srgbClr val="33CCCC"/>
          </a:solidFill>
          <a:ln w="50800" cap="flat" cmpd="sng">
            <a:solidFill>
              <a:schemeClr val="tx1"/>
            </a:solidFill>
            <a:prstDash val="solid"/>
            <a:round/>
            <a:headEnd type="none" w="med" len="med"/>
            <a:tailEnd type="none" w="med" len="med"/>
          </a:ln>
          <a:effectLst/>
        </p:spPr>
        <p:txBody>
          <a:bodyPr wrap="none" anchor="ctr"/>
          <a:lstStyle/>
          <a:p>
            <a:endParaRPr lang="en-US"/>
          </a:p>
        </p:txBody>
      </p:sp>
      <p:sp>
        <p:nvSpPr>
          <p:cNvPr id="17415" name="Line 7"/>
          <p:cNvSpPr>
            <a:spLocks noChangeShapeType="1"/>
          </p:cNvSpPr>
          <p:nvPr/>
        </p:nvSpPr>
        <p:spPr bwMode="auto">
          <a:xfrm>
            <a:off x="1828800" y="3219450"/>
            <a:ext cx="6134100" cy="0"/>
          </a:xfrm>
          <a:prstGeom prst="line">
            <a:avLst/>
          </a:prstGeom>
          <a:noFill/>
          <a:ln w="50800">
            <a:solidFill>
              <a:schemeClr val="tx1"/>
            </a:solidFill>
            <a:round/>
            <a:headEnd/>
            <a:tailEnd/>
          </a:ln>
          <a:effectLst/>
        </p:spPr>
        <p:txBody>
          <a:bodyPr wrap="none" anchor="ctr"/>
          <a:lstStyle/>
          <a:p>
            <a:endParaRPr lang="en-US" dirty="0"/>
          </a:p>
        </p:txBody>
      </p:sp>
      <p:sp>
        <p:nvSpPr>
          <p:cNvPr id="17416" name="Rectangle 8"/>
          <p:cNvSpPr>
            <a:spLocks noChangeArrowheads="1"/>
          </p:cNvSpPr>
          <p:nvPr/>
        </p:nvSpPr>
        <p:spPr bwMode="auto">
          <a:xfrm>
            <a:off x="1828800" y="3219450"/>
            <a:ext cx="274638" cy="1279525"/>
          </a:xfrm>
          <a:prstGeom prst="rect">
            <a:avLst/>
          </a:prstGeom>
          <a:solidFill>
            <a:srgbClr val="FF0000"/>
          </a:solidFill>
          <a:ln w="50800">
            <a:solidFill>
              <a:schemeClr val="tx1"/>
            </a:solidFill>
            <a:miter lim="800000"/>
            <a:headEnd/>
            <a:tailEnd/>
          </a:ln>
          <a:effectLst/>
        </p:spPr>
        <p:txBody>
          <a:bodyPr wrap="none" anchor="ctr"/>
          <a:lstStyle/>
          <a:p>
            <a:endParaRPr lang="en-US"/>
          </a:p>
        </p:txBody>
      </p:sp>
      <p:sp>
        <p:nvSpPr>
          <p:cNvPr id="17417" name="Text Box 9"/>
          <p:cNvSpPr txBox="1">
            <a:spLocks noChangeArrowheads="1"/>
          </p:cNvSpPr>
          <p:nvPr/>
        </p:nvSpPr>
        <p:spPr bwMode="auto">
          <a:xfrm>
            <a:off x="2176463" y="3365500"/>
            <a:ext cx="1668405" cy="369332"/>
          </a:xfrm>
          <a:prstGeom prst="rect">
            <a:avLst/>
          </a:prstGeom>
          <a:noFill/>
          <a:ln w="25400">
            <a:noFill/>
            <a:miter lim="800000"/>
            <a:headEnd/>
            <a:tailEnd/>
          </a:ln>
          <a:effectLst/>
        </p:spPr>
        <p:txBody>
          <a:bodyPr wrap="none">
            <a:spAutoFit/>
          </a:bodyPr>
          <a:lstStyle/>
          <a:p>
            <a:r>
              <a:rPr lang="en-US" dirty="0"/>
              <a:t>Runoff (mm/</a:t>
            </a:r>
            <a:r>
              <a:rPr lang="en-US" dirty="0" err="1"/>
              <a:t>hr</a:t>
            </a:r>
            <a:r>
              <a:rPr lang="en-US" dirty="0"/>
              <a:t>)</a:t>
            </a:r>
            <a:endParaRPr lang="en-US" b="1" dirty="0"/>
          </a:p>
        </p:txBody>
      </p:sp>
      <p:sp>
        <p:nvSpPr>
          <p:cNvPr id="17418" name="Text Box 10"/>
          <p:cNvSpPr txBox="1">
            <a:spLocks noChangeArrowheads="1"/>
          </p:cNvSpPr>
          <p:nvPr/>
        </p:nvSpPr>
        <p:spPr bwMode="auto">
          <a:xfrm>
            <a:off x="4373563" y="5011738"/>
            <a:ext cx="1261371" cy="369332"/>
          </a:xfrm>
          <a:prstGeom prst="rect">
            <a:avLst/>
          </a:prstGeom>
          <a:noFill/>
          <a:ln w="25400">
            <a:noFill/>
            <a:miter lim="800000"/>
            <a:headEnd/>
            <a:tailEnd/>
          </a:ln>
          <a:effectLst/>
        </p:spPr>
        <p:txBody>
          <a:bodyPr wrap="none">
            <a:spAutoFit/>
          </a:bodyPr>
          <a:lstStyle/>
          <a:p>
            <a:r>
              <a:rPr lang="en-US"/>
              <a:t>Flow (m</a:t>
            </a:r>
            <a:r>
              <a:rPr lang="en-US" baseline="30000"/>
              <a:t>3</a:t>
            </a:r>
            <a:r>
              <a:rPr lang="en-US"/>
              <a:t>/s)</a:t>
            </a:r>
            <a:endParaRPr lang="en-US" b="1"/>
          </a:p>
        </p:txBody>
      </p:sp>
      <p:sp>
        <p:nvSpPr>
          <p:cNvPr id="17419" name="Text Box 11"/>
          <p:cNvSpPr txBox="1">
            <a:spLocks noChangeArrowheads="1"/>
          </p:cNvSpPr>
          <p:nvPr/>
        </p:nvSpPr>
        <p:spPr bwMode="auto">
          <a:xfrm>
            <a:off x="4267200" y="6324600"/>
            <a:ext cx="649537" cy="369332"/>
          </a:xfrm>
          <a:prstGeom prst="rect">
            <a:avLst/>
          </a:prstGeom>
          <a:noFill/>
          <a:ln w="25400">
            <a:noFill/>
            <a:miter lim="800000"/>
            <a:headEnd/>
            <a:tailEnd/>
          </a:ln>
          <a:effectLst/>
        </p:spPr>
        <p:txBody>
          <a:bodyPr wrap="none">
            <a:spAutoFit/>
          </a:bodyPr>
          <a:lstStyle/>
          <a:p>
            <a:r>
              <a:rPr lang="en-US"/>
              <a:t>Time</a:t>
            </a:r>
            <a:endParaRPr lang="en-US" b="1"/>
          </a:p>
        </p:txBody>
      </p:sp>
      <p:sp>
        <p:nvSpPr>
          <p:cNvPr id="17420" name="Text Box 12"/>
          <p:cNvSpPr txBox="1">
            <a:spLocks noChangeArrowheads="1"/>
          </p:cNvSpPr>
          <p:nvPr/>
        </p:nvSpPr>
        <p:spPr bwMode="auto">
          <a:xfrm rot="-5387693">
            <a:off x="510610" y="4583391"/>
            <a:ext cx="1718804" cy="369332"/>
          </a:xfrm>
          <a:prstGeom prst="rect">
            <a:avLst/>
          </a:prstGeom>
          <a:noFill/>
          <a:ln w="25400">
            <a:noFill/>
            <a:miter lim="800000"/>
            <a:headEnd/>
            <a:tailEnd/>
          </a:ln>
          <a:effectLst/>
        </p:spPr>
        <p:txBody>
          <a:bodyPr wrap="none">
            <a:spAutoFit/>
          </a:bodyPr>
          <a:lstStyle/>
          <a:p>
            <a:r>
              <a:rPr lang="en-US"/>
              <a:t>Runoff and Flow</a:t>
            </a:r>
            <a:endParaRPr lang="en-US" b="1"/>
          </a:p>
        </p:txBody>
      </p:sp>
    </p:spTree>
    <p:extLst>
      <p:ext uri="{BB962C8B-B14F-4D97-AF65-F5344CB8AC3E}">
        <p14:creationId xmlns:p14="http://schemas.microsoft.com/office/powerpoint/2010/main" val="1463613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(Chow P 214)</a:t>
            </a:r>
            <a:endParaRPr lang="en-US" dirty="0"/>
          </a:p>
        </p:txBody>
      </p:sp>
      <p:sp>
        <p:nvSpPr>
          <p:cNvPr id="3" name="Content Placeholder 2"/>
          <p:cNvSpPr>
            <a:spLocks noGrp="1"/>
          </p:cNvSpPr>
          <p:nvPr>
            <p:ph idx="1"/>
          </p:nvPr>
        </p:nvSpPr>
        <p:spPr>
          <a:xfrm>
            <a:off x="485775" y="1419225"/>
            <a:ext cx="8229600" cy="4525963"/>
          </a:xfrm>
        </p:spPr>
        <p:txBody>
          <a:bodyPr>
            <a:normAutofit/>
          </a:bodyPr>
          <a:lstStyle/>
          <a:p>
            <a:r>
              <a:rPr lang="en-US" dirty="0" smtClean="0"/>
              <a:t>Excess rainfall has constant intensity within effective duration</a:t>
            </a:r>
          </a:p>
          <a:p>
            <a:r>
              <a:rPr lang="en-US" dirty="0" smtClean="0"/>
              <a:t>Excess rainfall is uniformly distributed over watershed</a:t>
            </a:r>
          </a:p>
          <a:p>
            <a:r>
              <a:rPr lang="en-US" dirty="0" smtClean="0"/>
              <a:t>The base time of the direct runoff hydrograph from an increment of excess rainfall is constant</a:t>
            </a:r>
          </a:p>
          <a:p>
            <a:r>
              <a:rPr lang="en-US" dirty="0" smtClean="0"/>
              <a:t>The ordinates of all direct runoff hydrographs are proportional to the amount of direct runoff</a:t>
            </a:r>
          </a:p>
          <a:p>
            <a:r>
              <a:rPr lang="en-US" dirty="0" smtClean="0"/>
              <a:t>For a given watershed the hydrograph resulting from a given excess rainfall reflects the unchanging characteristics of the watershed</a:t>
            </a:r>
            <a:endParaRPr lang="en-US" dirty="0"/>
          </a:p>
        </p:txBody>
      </p:sp>
    </p:spTree>
    <p:extLst>
      <p:ext uri="{BB962C8B-B14F-4D97-AF65-F5344CB8AC3E}">
        <p14:creationId xmlns:p14="http://schemas.microsoft.com/office/powerpoint/2010/main" val="833619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r>
              <a:rPr lang="en-US" dirty="0" smtClean="0"/>
              <a:t>Linearity is violated when deeper water flows faster. </a:t>
            </a:r>
          </a:p>
          <a:p>
            <a:r>
              <a:rPr lang="en-US" dirty="0" smtClean="0"/>
              <a:t>Rainfall is seldom uniform in space</a:t>
            </a:r>
          </a:p>
          <a:p>
            <a:r>
              <a:rPr lang="en-US" dirty="0" smtClean="0"/>
              <a:t>Effective input is very uncertain and depends on antecedent conditions</a:t>
            </a:r>
            <a:endParaRPr lang="en-US" dirty="0"/>
          </a:p>
        </p:txBody>
      </p:sp>
    </p:spTree>
    <p:extLst>
      <p:ext uri="{BB962C8B-B14F-4D97-AF65-F5344CB8AC3E}">
        <p14:creationId xmlns:p14="http://schemas.microsoft.com/office/powerpoint/2010/main" val="20928111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2.xml><?xml version="1.0" encoding="utf-8"?>
<p:tagLst xmlns:a="http://schemas.openxmlformats.org/drawingml/2006/main" xmlns:r="http://schemas.openxmlformats.org/officeDocument/2006/relationships" xmlns:p="http://schemas.openxmlformats.org/presentationml/2006/main">
  <p:tag name="IIW_TYPE_CAPTION" val="Picture 1"/>
</p:tagLst>
</file>

<file path=ppt/tags/tag3.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4.xml><?xml version="1.0" encoding="utf-8"?>
<p:tagLst xmlns:a="http://schemas.openxmlformats.org/drawingml/2006/main" xmlns:r="http://schemas.openxmlformats.org/officeDocument/2006/relationships" xmlns:p="http://schemas.openxmlformats.org/presentationml/2006/main">
  <p:tag name="IIW_TYPE_CAPTION" val="Picture 1"/>
</p:tagLst>
</file>

<file path=ppt/tags/tag5.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6.xml><?xml version="1.0" encoding="utf-8"?>
<p:tagLst xmlns:a="http://schemas.openxmlformats.org/drawingml/2006/main" xmlns:r="http://schemas.openxmlformats.org/officeDocument/2006/relationships" xmlns:p="http://schemas.openxmlformats.org/presentationml/2006/main">
  <p:tag name="IIW_TYPE_CAPTION" val="Picture 1"/>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070C0"/>
      </a:hlink>
      <a:folHlink>
        <a:srgbClr val="0070C0"/>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635</TotalTime>
  <Words>927</Words>
  <Application>Microsoft Macintosh PowerPoint</Application>
  <PresentationFormat>On-screen Show (4:3)</PresentationFormat>
  <Paragraphs>202</Paragraphs>
  <Slides>24</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4" baseType="lpstr">
      <vt:lpstr>Arial</vt:lpstr>
      <vt:lpstr>Calibri</vt:lpstr>
      <vt:lpstr>Calibri Light</vt:lpstr>
      <vt:lpstr>Cambria Math</vt:lpstr>
      <vt:lpstr>Comic Sans MS</vt:lpstr>
      <vt:lpstr>Garamond</vt:lpstr>
      <vt:lpstr>Times</vt:lpstr>
      <vt:lpstr>Times New Roman</vt:lpstr>
      <vt:lpstr>Office Theme</vt:lpstr>
      <vt:lpstr>Worksheet</vt:lpstr>
      <vt:lpstr>Routing surface runoff to a basin outlet</vt:lpstr>
      <vt:lpstr>Goal is to quantify watershed response without consideration of detailed subscale processes</vt:lpstr>
      <vt:lpstr>Systems approach to event flow</vt:lpstr>
      <vt:lpstr>PowerPoint Presentation</vt:lpstr>
      <vt:lpstr>Linear Systems</vt:lpstr>
      <vt:lpstr>Linear Response at Discrete Time Steps</vt:lpstr>
      <vt:lpstr>A Du hour unit hydrograph is the characteristic response of a given watershed to a unit volume (e.g. 1 in or cm) of effective water input (usually rain) applied at a constant rate for Du hours</vt:lpstr>
      <vt:lpstr>Assumptions (Chow P 214)</vt:lpstr>
      <vt:lpstr>Limitations</vt:lpstr>
      <vt:lpstr>PowerPoint Presentation</vt:lpstr>
      <vt:lpstr>Example</vt:lpstr>
      <vt:lpstr>Example</vt:lpstr>
      <vt:lpstr>Example</vt:lpstr>
      <vt:lpstr>PowerPoint Presentation</vt:lpstr>
      <vt:lpstr>Determining the Unit Hydrograph from Direct Runoff Hydrograph Observations</vt:lpstr>
      <vt:lpstr>Which hydrograph is associated with each watershed</vt:lpstr>
      <vt:lpstr>Time Area Diagram</vt:lpstr>
      <vt:lpstr>Channel Network “Width” Function</vt:lpstr>
      <vt:lpstr>Synthetic Unit Hydrographs</vt:lpstr>
      <vt:lpstr>Example Snyder's Synthetic Unit Hydrograph</vt:lpstr>
      <vt:lpstr>SCS Dimensionless Unit Hydrograph</vt:lpstr>
      <vt:lpstr>Unit Hydrographs of Different Durations - S Curves</vt:lpstr>
      <vt:lpstr>Example</vt:lpstr>
      <vt:lpstr>S Curve to Develop 2 hr unit hydrograph</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Routing surface runoff to a basin outlet</dc:title>
  <dc:creator>David Tarboton</dc:creator>
  <cp:lastModifiedBy>Karun Joseph</cp:lastModifiedBy>
  <cp:revision>16</cp:revision>
  <dcterms:created xsi:type="dcterms:W3CDTF">2013-11-03T03:46:46Z</dcterms:created>
  <dcterms:modified xsi:type="dcterms:W3CDTF">2016-11-21T19:14:09Z</dcterms:modified>
</cp:coreProperties>
</file>