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handoutMasterIdLst>
    <p:handoutMasterId r:id="rId38"/>
  </p:handoutMasterIdLst>
  <p:sldIdLst>
    <p:sldId id="430" r:id="rId2"/>
    <p:sldId id="432" r:id="rId3"/>
    <p:sldId id="434" r:id="rId4"/>
    <p:sldId id="433" r:id="rId5"/>
    <p:sldId id="383" r:id="rId6"/>
    <p:sldId id="406" r:id="rId7"/>
    <p:sldId id="385" r:id="rId8"/>
    <p:sldId id="421" r:id="rId9"/>
    <p:sldId id="384" r:id="rId10"/>
    <p:sldId id="419" r:id="rId11"/>
    <p:sldId id="420" r:id="rId12"/>
    <p:sldId id="431" r:id="rId13"/>
    <p:sldId id="393" r:id="rId14"/>
    <p:sldId id="437" r:id="rId15"/>
    <p:sldId id="422" r:id="rId16"/>
    <p:sldId id="436" r:id="rId17"/>
    <p:sldId id="423" r:id="rId18"/>
    <p:sldId id="424" r:id="rId19"/>
    <p:sldId id="427" r:id="rId20"/>
    <p:sldId id="428" r:id="rId21"/>
    <p:sldId id="435" r:id="rId22"/>
    <p:sldId id="425" r:id="rId23"/>
    <p:sldId id="426" r:id="rId24"/>
    <p:sldId id="394" r:id="rId25"/>
    <p:sldId id="381" r:id="rId26"/>
    <p:sldId id="382" r:id="rId27"/>
    <p:sldId id="429" r:id="rId28"/>
    <p:sldId id="395" r:id="rId29"/>
    <p:sldId id="404" r:id="rId30"/>
    <p:sldId id="405" r:id="rId31"/>
    <p:sldId id="438" r:id="rId32"/>
    <p:sldId id="446" r:id="rId33"/>
    <p:sldId id="443" r:id="rId34"/>
    <p:sldId id="444" r:id="rId35"/>
    <p:sldId id="445" r:id="rId36"/>
  </p:sldIdLst>
  <p:sldSz cx="9144000" cy="6858000" type="screen4x3"/>
  <p:notesSz cx="7010400" cy="9296400"/>
  <p:defaultTextStyle>
    <a:defPPr>
      <a:defRPr lang="en-US"/>
    </a:defPPr>
    <a:lvl1pPr algn="l" rtl="0" eaLnBrk="0" fontAlgn="base" hangingPunct="0">
      <a:spcBef>
        <a:spcPct val="0"/>
      </a:spcBef>
      <a:spcAft>
        <a:spcPct val="0"/>
      </a:spcAft>
      <a:defRPr sz="2800"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sz="2800"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sz="2800"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Garamond" pitchFamily="18" charset="0"/>
        <a:ea typeface="+mn-ea"/>
        <a:cs typeface="+mn-cs"/>
      </a:defRPr>
    </a:lvl5pPr>
    <a:lvl6pPr marL="2286000" algn="l" defTabSz="914400" rtl="0" eaLnBrk="1" latinLnBrk="0" hangingPunct="1">
      <a:defRPr sz="2800" kern="1200">
        <a:solidFill>
          <a:schemeClr val="tx1"/>
        </a:solidFill>
        <a:latin typeface="Garamond" pitchFamily="18" charset="0"/>
        <a:ea typeface="+mn-ea"/>
        <a:cs typeface="+mn-cs"/>
      </a:defRPr>
    </a:lvl6pPr>
    <a:lvl7pPr marL="2743200" algn="l" defTabSz="914400" rtl="0" eaLnBrk="1" latinLnBrk="0" hangingPunct="1">
      <a:defRPr sz="2800" kern="1200">
        <a:solidFill>
          <a:schemeClr val="tx1"/>
        </a:solidFill>
        <a:latin typeface="Garamond" pitchFamily="18" charset="0"/>
        <a:ea typeface="+mn-ea"/>
        <a:cs typeface="+mn-cs"/>
      </a:defRPr>
    </a:lvl7pPr>
    <a:lvl8pPr marL="3200400" algn="l" defTabSz="914400" rtl="0" eaLnBrk="1" latinLnBrk="0" hangingPunct="1">
      <a:defRPr sz="2800" kern="1200">
        <a:solidFill>
          <a:schemeClr val="tx1"/>
        </a:solidFill>
        <a:latin typeface="Garamond" pitchFamily="18" charset="0"/>
        <a:ea typeface="+mn-ea"/>
        <a:cs typeface="+mn-cs"/>
      </a:defRPr>
    </a:lvl8pPr>
    <a:lvl9pPr marL="3657600" algn="l" defTabSz="914400" rtl="0" eaLnBrk="1" latinLnBrk="0" hangingPunct="1">
      <a:defRPr sz="2800" kern="1200">
        <a:solidFill>
          <a:schemeClr val="tx1"/>
        </a:solidFill>
        <a:latin typeface="Garamond"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userDrawn="1">
          <p15:clr>
            <a:srgbClr val="A4A3A4"/>
          </p15:clr>
        </p15:guide>
        <p15:guide id="2" pos="22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0099CC"/>
    <a:srgbClr val="0000FF"/>
    <a:srgbClr val="33CCFF"/>
    <a:srgbClr val="800080"/>
    <a:srgbClr val="6666FF"/>
    <a:srgbClr val="3366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86000" autoAdjust="0"/>
  </p:normalViewPr>
  <p:slideViewPr>
    <p:cSldViewPr snapToGrid="0">
      <p:cViewPr varScale="1">
        <p:scale>
          <a:sx n="138" d="100"/>
          <a:sy n="138" d="100"/>
        </p:scale>
        <p:origin x="2376"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p:scale>
          <a:sx n="100" d="100"/>
          <a:sy n="100" d="100"/>
        </p:scale>
        <p:origin x="-816" y="-72"/>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emf"/><Relationship Id="rId1" Type="http://schemas.openxmlformats.org/officeDocument/2006/relationships/image" Target="../media/image31.wmf"/><Relationship Id="rId4"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emf"/><Relationship Id="rId1" Type="http://schemas.openxmlformats.org/officeDocument/2006/relationships/image" Target="../media/image39.wmf"/><Relationship Id="rId4"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36.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wmf"/><Relationship Id="rId2" Type="http://schemas.openxmlformats.org/officeDocument/2006/relationships/image" Target="../media/image12.wmf"/><Relationship Id="rId1" Type="http://schemas.openxmlformats.org/officeDocument/2006/relationships/image" Target="../media/image9.wmf"/><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emf"/><Relationship Id="rId4"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1026"/>
          <p:cNvSpPr>
            <a:spLocks noGrp="1" noChangeArrowheads="1"/>
          </p:cNvSpPr>
          <p:nvPr>
            <p:ph type="hdr" sz="quarter"/>
          </p:nvPr>
        </p:nvSpPr>
        <p:spPr bwMode="auto">
          <a:xfrm>
            <a:off x="1" y="0"/>
            <a:ext cx="3010253" cy="500514"/>
          </a:xfrm>
          <a:prstGeom prst="rect">
            <a:avLst/>
          </a:prstGeom>
          <a:noFill/>
          <a:ln w="9525">
            <a:noFill/>
            <a:miter lim="800000"/>
            <a:headEnd/>
            <a:tailEnd/>
          </a:ln>
          <a:effectLst/>
        </p:spPr>
        <p:txBody>
          <a:bodyPr vert="horz" wrap="square" lIns="91615" tIns="45807" rIns="91615" bIns="45807" numCol="1" anchor="t" anchorCtr="0" compatLnSpc="1">
            <a:prstTxWarp prst="textNoShape">
              <a:avLst/>
            </a:prstTxWarp>
          </a:bodyPr>
          <a:lstStyle>
            <a:lvl1pPr defTabSz="915676">
              <a:defRPr sz="1100">
                <a:latin typeface="Times New Roman" pitchFamily="18" charset="0"/>
              </a:defRPr>
            </a:lvl1pPr>
          </a:lstStyle>
          <a:p>
            <a:endParaRPr lang="en-US"/>
          </a:p>
        </p:txBody>
      </p:sp>
      <p:sp>
        <p:nvSpPr>
          <p:cNvPr id="119811" name="Rectangle 1027"/>
          <p:cNvSpPr>
            <a:spLocks noGrp="1" noChangeArrowheads="1"/>
          </p:cNvSpPr>
          <p:nvPr>
            <p:ph type="dt" sz="quarter" idx="1"/>
          </p:nvPr>
        </p:nvSpPr>
        <p:spPr bwMode="auto">
          <a:xfrm>
            <a:off x="3959578" y="0"/>
            <a:ext cx="3011876" cy="500514"/>
          </a:xfrm>
          <a:prstGeom prst="rect">
            <a:avLst/>
          </a:prstGeom>
          <a:noFill/>
          <a:ln w="9525">
            <a:noFill/>
            <a:miter lim="800000"/>
            <a:headEnd/>
            <a:tailEnd/>
          </a:ln>
          <a:effectLst/>
        </p:spPr>
        <p:txBody>
          <a:bodyPr vert="horz" wrap="square" lIns="91615" tIns="45807" rIns="91615" bIns="45807" numCol="1" anchor="t" anchorCtr="0" compatLnSpc="1">
            <a:prstTxWarp prst="textNoShape">
              <a:avLst/>
            </a:prstTxWarp>
          </a:bodyPr>
          <a:lstStyle>
            <a:lvl1pPr algn="r" defTabSz="915676">
              <a:defRPr sz="1100">
                <a:latin typeface="Times New Roman" pitchFamily="18" charset="0"/>
              </a:defRPr>
            </a:lvl1pPr>
          </a:lstStyle>
          <a:p>
            <a:endParaRPr lang="en-US"/>
          </a:p>
        </p:txBody>
      </p:sp>
      <p:sp>
        <p:nvSpPr>
          <p:cNvPr id="119812" name="Rectangle 1028"/>
          <p:cNvSpPr>
            <a:spLocks noGrp="1" noChangeArrowheads="1"/>
          </p:cNvSpPr>
          <p:nvPr>
            <p:ph type="ftr" sz="quarter" idx="2"/>
          </p:nvPr>
        </p:nvSpPr>
        <p:spPr bwMode="auto">
          <a:xfrm>
            <a:off x="1" y="8795886"/>
            <a:ext cx="3010253" cy="500514"/>
          </a:xfrm>
          <a:prstGeom prst="rect">
            <a:avLst/>
          </a:prstGeom>
          <a:noFill/>
          <a:ln w="9525">
            <a:noFill/>
            <a:miter lim="800000"/>
            <a:headEnd/>
            <a:tailEnd/>
          </a:ln>
          <a:effectLst/>
        </p:spPr>
        <p:txBody>
          <a:bodyPr vert="horz" wrap="square" lIns="91615" tIns="45807" rIns="91615" bIns="45807" numCol="1" anchor="b" anchorCtr="0" compatLnSpc="1">
            <a:prstTxWarp prst="textNoShape">
              <a:avLst/>
            </a:prstTxWarp>
          </a:bodyPr>
          <a:lstStyle>
            <a:lvl1pPr defTabSz="915676">
              <a:defRPr sz="1100">
                <a:latin typeface="Times New Roman" pitchFamily="18" charset="0"/>
              </a:defRPr>
            </a:lvl1pPr>
          </a:lstStyle>
          <a:p>
            <a:endParaRPr lang="en-US"/>
          </a:p>
        </p:txBody>
      </p:sp>
      <p:sp>
        <p:nvSpPr>
          <p:cNvPr id="119813" name="Rectangle 1029"/>
          <p:cNvSpPr>
            <a:spLocks noGrp="1" noChangeArrowheads="1"/>
          </p:cNvSpPr>
          <p:nvPr>
            <p:ph type="sldNum" sz="quarter" idx="3"/>
          </p:nvPr>
        </p:nvSpPr>
        <p:spPr bwMode="auto">
          <a:xfrm>
            <a:off x="3959578" y="8795886"/>
            <a:ext cx="3011876" cy="500514"/>
          </a:xfrm>
          <a:prstGeom prst="rect">
            <a:avLst/>
          </a:prstGeom>
          <a:noFill/>
          <a:ln w="9525">
            <a:noFill/>
            <a:miter lim="800000"/>
            <a:headEnd/>
            <a:tailEnd/>
          </a:ln>
          <a:effectLst/>
        </p:spPr>
        <p:txBody>
          <a:bodyPr vert="horz" wrap="square" lIns="91615" tIns="45807" rIns="91615" bIns="45807" numCol="1" anchor="b" anchorCtr="0" compatLnSpc="1">
            <a:prstTxWarp prst="textNoShape">
              <a:avLst/>
            </a:prstTxWarp>
          </a:bodyPr>
          <a:lstStyle>
            <a:lvl1pPr algn="r" defTabSz="915676">
              <a:defRPr sz="1100">
                <a:latin typeface="Times New Roman" pitchFamily="18" charset="0"/>
              </a:defRPr>
            </a:lvl1pPr>
          </a:lstStyle>
          <a:p>
            <a:fld id="{9AE960FD-5DD9-4652-988D-67083BA2E641}" type="slidenum">
              <a:rPr lang="en-US"/>
              <a:pPr/>
              <a:t>‹#›</a:t>
            </a:fld>
            <a:endParaRPr lang="en-US"/>
          </a:p>
        </p:txBody>
      </p:sp>
    </p:spTree>
    <p:extLst>
      <p:ext uri="{BB962C8B-B14F-4D97-AF65-F5344CB8AC3E}">
        <p14:creationId xmlns:p14="http://schemas.microsoft.com/office/powerpoint/2010/main" val="2998662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1" y="0"/>
            <a:ext cx="3016744" cy="498910"/>
          </a:xfrm>
          <a:prstGeom prst="rect">
            <a:avLst/>
          </a:prstGeom>
          <a:noFill/>
          <a:ln w="9525">
            <a:noFill/>
            <a:miter lim="800000"/>
            <a:headEnd/>
            <a:tailEnd/>
          </a:ln>
          <a:effectLst/>
        </p:spPr>
        <p:txBody>
          <a:bodyPr vert="horz" wrap="square" lIns="91615" tIns="45807" rIns="91615" bIns="45807" numCol="1" anchor="t" anchorCtr="0" compatLnSpc="1">
            <a:prstTxWarp prst="textNoShape">
              <a:avLst/>
            </a:prstTxWarp>
          </a:bodyPr>
          <a:lstStyle>
            <a:lvl1pPr defTabSz="915676">
              <a:defRPr sz="1100">
                <a:latin typeface="Times New Roman" pitchFamily="18" charset="0"/>
              </a:defRPr>
            </a:lvl1pPr>
          </a:lstStyle>
          <a:p>
            <a:endParaRPr lang="en-US"/>
          </a:p>
        </p:txBody>
      </p:sp>
      <p:sp>
        <p:nvSpPr>
          <p:cNvPr id="12291" name="Rectangle 3"/>
          <p:cNvSpPr>
            <a:spLocks noGrp="1" noChangeArrowheads="1"/>
          </p:cNvSpPr>
          <p:nvPr>
            <p:ph type="dt" idx="1"/>
          </p:nvPr>
        </p:nvSpPr>
        <p:spPr bwMode="auto">
          <a:xfrm>
            <a:off x="3969315" y="0"/>
            <a:ext cx="3015121" cy="498910"/>
          </a:xfrm>
          <a:prstGeom prst="rect">
            <a:avLst/>
          </a:prstGeom>
          <a:noFill/>
          <a:ln w="9525">
            <a:noFill/>
            <a:miter lim="800000"/>
            <a:headEnd/>
            <a:tailEnd/>
          </a:ln>
          <a:effectLst/>
        </p:spPr>
        <p:txBody>
          <a:bodyPr vert="horz" wrap="square" lIns="91615" tIns="45807" rIns="91615" bIns="45807" numCol="1" anchor="t" anchorCtr="0" compatLnSpc="1">
            <a:prstTxWarp prst="textNoShape">
              <a:avLst/>
            </a:prstTxWarp>
          </a:bodyPr>
          <a:lstStyle>
            <a:lvl1pPr algn="r" defTabSz="915676">
              <a:defRPr sz="1100">
                <a:latin typeface="Times New Roman" pitchFamily="18" charset="0"/>
              </a:defRPr>
            </a:lvl1pPr>
          </a:lstStyle>
          <a:p>
            <a:endParaRPr lang="en-US"/>
          </a:p>
        </p:txBody>
      </p:sp>
      <p:sp>
        <p:nvSpPr>
          <p:cNvPr id="12292" name="Rectangle 4"/>
          <p:cNvSpPr>
            <a:spLocks noGrp="1" noRot="1" noChangeAspect="1" noChangeArrowheads="1" noTextEdit="1"/>
          </p:cNvSpPr>
          <p:nvPr>
            <p:ph type="sldImg" idx="2"/>
          </p:nvPr>
        </p:nvSpPr>
        <p:spPr bwMode="auto">
          <a:xfrm>
            <a:off x="1203325" y="714375"/>
            <a:ext cx="4660900" cy="3495675"/>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952571" y="4424412"/>
            <a:ext cx="5160433" cy="4211053"/>
          </a:xfrm>
          <a:prstGeom prst="rect">
            <a:avLst/>
          </a:prstGeom>
          <a:noFill/>
          <a:ln w="9525">
            <a:noFill/>
            <a:miter lim="800000"/>
            <a:headEnd/>
            <a:tailEnd/>
          </a:ln>
          <a:effectLst/>
        </p:spPr>
        <p:txBody>
          <a:bodyPr vert="horz" wrap="square" lIns="91615" tIns="45807" rIns="91615" bIns="4580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4" name="Rectangle 6"/>
          <p:cNvSpPr>
            <a:spLocks noGrp="1" noChangeArrowheads="1"/>
          </p:cNvSpPr>
          <p:nvPr>
            <p:ph type="ftr" sz="quarter" idx="4"/>
          </p:nvPr>
        </p:nvSpPr>
        <p:spPr bwMode="auto">
          <a:xfrm>
            <a:off x="1" y="8848825"/>
            <a:ext cx="3016744" cy="429928"/>
          </a:xfrm>
          <a:prstGeom prst="rect">
            <a:avLst/>
          </a:prstGeom>
          <a:noFill/>
          <a:ln w="9525">
            <a:noFill/>
            <a:miter lim="800000"/>
            <a:headEnd/>
            <a:tailEnd/>
          </a:ln>
          <a:effectLst/>
        </p:spPr>
        <p:txBody>
          <a:bodyPr vert="horz" wrap="square" lIns="91615" tIns="45807" rIns="91615" bIns="45807" numCol="1" anchor="b" anchorCtr="0" compatLnSpc="1">
            <a:prstTxWarp prst="textNoShape">
              <a:avLst/>
            </a:prstTxWarp>
          </a:bodyPr>
          <a:lstStyle>
            <a:lvl1pPr defTabSz="915676">
              <a:defRPr sz="1100">
                <a:latin typeface="Times New Roman" pitchFamily="18" charset="0"/>
              </a:defRPr>
            </a:lvl1pPr>
          </a:lstStyle>
          <a:p>
            <a:endParaRPr lang="en-US"/>
          </a:p>
        </p:txBody>
      </p:sp>
      <p:sp>
        <p:nvSpPr>
          <p:cNvPr id="12295" name="Rectangle 7"/>
          <p:cNvSpPr>
            <a:spLocks noGrp="1" noChangeArrowheads="1"/>
          </p:cNvSpPr>
          <p:nvPr>
            <p:ph type="sldNum" sz="quarter" idx="5"/>
          </p:nvPr>
        </p:nvSpPr>
        <p:spPr bwMode="auto">
          <a:xfrm>
            <a:off x="3969315" y="8848825"/>
            <a:ext cx="3015121" cy="429928"/>
          </a:xfrm>
          <a:prstGeom prst="rect">
            <a:avLst/>
          </a:prstGeom>
          <a:noFill/>
          <a:ln w="9525">
            <a:noFill/>
            <a:miter lim="800000"/>
            <a:headEnd/>
            <a:tailEnd/>
          </a:ln>
          <a:effectLst/>
        </p:spPr>
        <p:txBody>
          <a:bodyPr vert="horz" wrap="square" lIns="91615" tIns="45807" rIns="91615" bIns="45807" numCol="1" anchor="b" anchorCtr="0" compatLnSpc="1">
            <a:prstTxWarp prst="textNoShape">
              <a:avLst/>
            </a:prstTxWarp>
          </a:bodyPr>
          <a:lstStyle>
            <a:lvl1pPr algn="r" defTabSz="915676">
              <a:defRPr sz="1100">
                <a:latin typeface="Times New Roman" pitchFamily="18" charset="0"/>
              </a:defRPr>
            </a:lvl1pPr>
          </a:lstStyle>
          <a:p>
            <a:fld id="{08F28D81-9593-4385-B6E5-AE7DCB580499}" type="slidenum">
              <a:rPr lang="en-US"/>
              <a:pPr/>
              <a:t>‹#›</a:t>
            </a:fld>
            <a:endParaRPr lang="en-US"/>
          </a:p>
        </p:txBody>
      </p:sp>
    </p:spTree>
    <p:extLst>
      <p:ext uri="{BB962C8B-B14F-4D97-AF65-F5344CB8AC3E}">
        <p14:creationId xmlns:p14="http://schemas.microsoft.com/office/powerpoint/2010/main" val="23197957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EF9C01-67A7-417C-B7D2-6D1471C2993F}" type="slidenum">
              <a:rPr lang="en-US"/>
              <a:pPr/>
              <a:t>6</a:t>
            </a:fld>
            <a:endParaRPr lang="en-US"/>
          </a:p>
        </p:txBody>
      </p:sp>
      <p:sp>
        <p:nvSpPr>
          <p:cNvPr id="283650" name="Rectangle 2"/>
          <p:cNvSpPr>
            <a:spLocks noGrp="1" noRot="1" noChangeAspect="1" noChangeArrowheads="1" noTextEdit="1"/>
          </p:cNvSpPr>
          <p:nvPr>
            <p:ph type="sldImg"/>
          </p:nvPr>
        </p:nvSpPr>
        <p:spPr>
          <a:ln/>
        </p:spPr>
      </p:sp>
      <p:sp>
        <p:nvSpPr>
          <p:cNvPr id="283651" name="Rectangle 3"/>
          <p:cNvSpPr>
            <a:spLocks noGrp="1" noChangeArrowheads="1"/>
          </p:cNvSpPr>
          <p:nvPr>
            <p:ph type="body" idx="1"/>
          </p:nvPr>
        </p:nvSpPr>
        <p:spPr/>
        <p:txBody>
          <a:bodyPr/>
          <a:lstStyle/>
          <a:p>
            <a:pPr>
              <a:spcBef>
                <a:spcPct val="50000"/>
              </a:spcBef>
            </a:pPr>
            <a:r>
              <a:rPr lang="en-US"/>
              <a:t>Figure 38.  Saturation excess runoff generation mechanism.  (a) Moisture content versus depth profiles, and (b) Runoff generation time series. (from Bras, 1990)</a:t>
            </a:r>
          </a:p>
          <a:p>
            <a:endParaRPr lang="en-US"/>
          </a:p>
        </p:txBody>
      </p:sp>
    </p:spTree>
    <p:extLst>
      <p:ext uri="{BB962C8B-B14F-4D97-AF65-F5344CB8AC3E}">
        <p14:creationId xmlns:p14="http://schemas.microsoft.com/office/powerpoint/2010/main" val="36124279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CF1BC6-511A-40B6-9D03-B36CACCB851A}" type="slidenum">
              <a:rPr lang="en-US"/>
              <a:pPr/>
              <a:t>29</a:t>
            </a:fld>
            <a:endParaRPr lang="en-US"/>
          </a:p>
        </p:txBody>
      </p:sp>
      <p:sp>
        <p:nvSpPr>
          <p:cNvPr id="289794" name="Rectangle 2"/>
          <p:cNvSpPr>
            <a:spLocks noGrp="1" noRot="1" noChangeAspect="1" noChangeArrowheads="1" noTextEdit="1"/>
          </p:cNvSpPr>
          <p:nvPr>
            <p:ph type="sldImg"/>
          </p:nvPr>
        </p:nvSpPr>
        <p:spPr>
          <a:ln/>
        </p:spPr>
      </p:sp>
      <p:sp>
        <p:nvSpPr>
          <p:cNvPr id="289795" name="Rectangle 3"/>
          <p:cNvSpPr>
            <a:spLocks noGrp="1" noChangeArrowheads="1"/>
          </p:cNvSpPr>
          <p:nvPr>
            <p:ph type="body" idx="1"/>
          </p:nvPr>
        </p:nvSpPr>
        <p:spPr/>
        <p:txBody>
          <a:bodyPr/>
          <a:lstStyle/>
          <a:p>
            <a:pPr>
              <a:spcBef>
                <a:spcPct val="0"/>
              </a:spcBef>
            </a:pPr>
            <a:r>
              <a:rPr lang="en-US"/>
              <a:t>Figure 44.  Rainfall Hyetograph, Infiltration Capacity and Runoff Generated in Example 2. Numbers are infiltration in cm in each interval.</a:t>
            </a:r>
          </a:p>
          <a:p>
            <a:endParaRPr lang="en-US"/>
          </a:p>
        </p:txBody>
      </p:sp>
    </p:spTree>
    <p:extLst>
      <p:ext uri="{BB962C8B-B14F-4D97-AF65-F5344CB8AC3E}">
        <p14:creationId xmlns:p14="http://schemas.microsoft.com/office/powerpoint/2010/main" val="3274667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5ED4E4-1148-45B7-9E1F-B530ED2E6F07}" type="slidenum">
              <a:rPr lang="en-US"/>
              <a:pPr/>
              <a:t>30</a:t>
            </a:fld>
            <a:endParaRPr lang="en-US"/>
          </a:p>
        </p:txBody>
      </p:sp>
      <p:sp>
        <p:nvSpPr>
          <p:cNvPr id="290818" name="Rectangle 2"/>
          <p:cNvSpPr>
            <a:spLocks noGrp="1" noRot="1" noChangeAspect="1" noChangeArrowheads="1" noTextEdit="1"/>
          </p:cNvSpPr>
          <p:nvPr>
            <p:ph type="sldImg"/>
          </p:nvPr>
        </p:nvSpPr>
        <p:spPr>
          <a:ln/>
        </p:spPr>
      </p:sp>
      <p:sp>
        <p:nvSpPr>
          <p:cNvPr id="290819" name="Rectangle 3"/>
          <p:cNvSpPr>
            <a:spLocks noGrp="1" noChangeArrowheads="1"/>
          </p:cNvSpPr>
          <p:nvPr>
            <p:ph type="body" idx="1"/>
          </p:nvPr>
        </p:nvSpPr>
        <p:spPr/>
        <p:txBody>
          <a:bodyPr/>
          <a:lstStyle/>
          <a:p>
            <a:pPr>
              <a:spcBef>
                <a:spcPct val="0"/>
              </a:spcBef>
            </a:pPr>
            <a:r>
              <a:rPr lang="en-US"/>
              <a:t>Figure 45.  Rainfall Hyetograph, Infiltration Capacity and Runoff Generated in Example 3. Numbers are infiltration in cm in each interval.</a:t>
            </a:r>
          </a:p>
          <a:p>
            <a:endParaRPr lang="en-US"/>
          </a:p>
        </p:txBody>
      </p:sp>
    </p:spTree>
    <p:extLst>
      <p:ext uri="{BB962C8B-B14F-4D97-AF65-F5344CB8AC3E}">
        <p14:creationId xmlns:p14="http://schemas.microsoft.com/office/powerpoint/2010/main" val="3105158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24A315-E816-46F5-8774-C8477B969B4D}" type="slidenum">
              <a:rPr lang="en-US"/>
              <a:pPr/>
              <a:t>7</a:t>
            </a:fld>
            <a:endParaRPr lang="en-US"/>
          </a:p>
        </p:txBody>
      </p:sp>
      <p:sp>
        <p:nvSpPr>
          <p:cNvPr id="282626" name="Rectangle 2"/>
          <p:cNvSpPr>
            <a:spLocks noGrp="1" noRot="1" noChangeAspect="1" noChangeArrowheads="1" noTextEdit="1"/>
          </p:cNvSpPr>
          <p:nvPr>
            <p:ph type="sldImg"/>
          </p:nvPr>
        </p:nvSpPr>
        <p:spPr>
          <a:ln/>
        </p:spPr>
      </p:sp>
      <p:sp>
        <p:nvSpPr>
          <p:cNvPr id="282627" name="Rectangle 3"/>
          <p:cNvSpPr>
            <a:spLocks noGrp="1" noChangeArrowheads="1"/>
          </p:cNvSpPr>
          <p:nvPr>
            <p:ph type="body" idx="1"/>
          </p:nvPr>
        </p:nvSpPr>
        <p:spPr/>
        <p:txBody>
          <a:bodyPr/>
          <a:lstStyle/>
          <a:p>
            <a:pPr>
              <a:spcBef>
                <a:spcPct val="50000"/>
              </a:spcBef>
            </a:pPr>
            <a:r>
              <a:rPr lang="en-US"/>
              <a:t>Figure 37.  Infiltration excess runoff generation mechanism.  (a) Moisture content versus depth profiles and (b) Runoff generation time series. (from Bras, 1990)</a:t>
            </a:r>
          </a:p>
        </p:txBody>
      </p:sp>
    </p:spTree>
    <p:extLst>
      <p:ext uri="{BB962C8B-B14F-4D97-AF65-F5344CB8AC3E}">
        <p14:creationId xmlns:p14="http://schemas.microsoft.com/office/powerpoint/2010/main" val="1219218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FEEBB7-5E59-4034-BBAD-832E1E55290B}" type="slidenum">
              <a:rPr lang="en-US"/>
              <a:pPr/>
              <a:t>8</a:t>
            </a:fld>
            <a:endParaRPr 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70091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74692-2656-4A51-91F9-BE14F6E022CE}" type="slidenum">
              <a:rPr lang="en-US"/>
              <a:pPr/>
              <a:t>13</a:t>
            </a:fld>
            <a:endParaRPr lang="en-US"/>
          </a:p>
        </p:txBody>
      </p:sp>
      <p:sp>
        <p:nvSpPr>
          <p:cNvPr id="284674" name="Rectangle 2"/>
          <p:cNvSpPr>
            <a:spLocks noGrp="1" noRot="1" noChangeAspect="1" noChangeArrowheads="1" noTextEdit="1"/>
          </p:cNvSpPr>
          <p:nvPr>
            <p:ph type="sldImg"/>
          </p:nvPr>
        </p:nvSpPr>
        <p:spPr>
          <a:ln/>
        </p:spPr>
      </p:sp>
      <p:sp>
        <p:nvSpPr>
          <p:cNvPr id="284675" name="Rectangle 3"/>
          <p:cNvSpPr>
            <a:spLocks noGrp="1" noChangeArrowheads="1"/>
          </p:cNvSpPr>
          <p:nvPr>
            <p:ph type="body" idx="1"/>
          </p:nvPr>
        </p:nvSpPr>
        <p:spPr/>
        <p:txBody>
          <a:bodyPr/>
          <a:lstStyle/>
          <a:p>
            <a:pPr>
              <a:spcBef>
                <a:spcPct val="0"/>
              </a:spcBef>
            </a:pPr>
            <a:r>
              <a:rPr lang="en-US"/>
              <a:t>Figure 37.  Green-Ampt model idealization of wetting front penetration into a soil profile. </a:t>
            </a:r>
          </a:p>
          <a:p>
            <a:endParaRPr lang="en-US"/>
          </a:p>
        </p:txBody>
      </p:sp>
    </p:spTree>
    <p:extLst>
      <p:ext uri="{BB962C8B-B14F-4D97-AF65-F5344CB8AC3E}">
        <p14:creationId xmlns:p14="http://schemas.microsoft.com/office/powerpoint/2010/main" val="162749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AEC3E3-55D3-4A8C-BD02-E58A3AB2308E}" type="slidenum">
              <a:rPr lang="en-US">
                <a:solidFill>
                  <a:prstClr val="black"/>
                </a:solidFill>
              </a:rPr>
              <a:pPr/>
              <a:t>21</a:t>
            </a:fld>
            <a:endParaRPr lang="en-US">
              <a:solidFill>
                <a:prstClr val="black"/>
              </a:solidFill>
            </a:endParaRPr>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pPr>
              <a:spcBef>
                <a:spcPct val="0"/>
              </a:spcBef>
            </a:pPr>
            <a:r>
              <a:rPr lang="en-US"/>
              <a:t>Figure 40.  Partition of surface water input into infiltration and runoff using the Horton infiltration equation.  Ponding starts at t1. The cumulative depth of water that has infiltrated up to this time is the area F1 (shaded gray).  This is less than the maximum possible infiltration up to t1 under the fc(t) curve.  To accommodate this the fc(t) curve is shifted in time by an amount to so that the cumulative infiltration from to to t1 (hatched area) equals F1.  Runoff is precipitation in excess of fc(t-to) (blue area).</a:t>
            </a:r>
          </a:p>
          <a:p>
            <a:endParaRPr lang="en-US"/>
          </a:p>
        </p:txBody>
      </p:sp>
    </p:spTree>
    <p:extLst>
      <p:ext uri="{BB962C8B-B14F-4D97-AF65-F5344CB8AC3E}">
        <p14:creationId xmlns:p14="http://schemas.microsoft.com/office/powerpoint/2010/main" val="1294050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AEC3E3-55D3-4A8C-BD02-E58A3AB2308E}" type="slidenum">
              <a:rPr lang="en-US"/>
              <a:pPr/>
              <a:t>24</a:t>
            </a:fld>
            <a:endParaRPr lang="en-US"/>
          </a:p>
        </p:txBody>
      </p:sp>
      <p:sp>
        <p:nvSpPr>
          <p:cNvPr id="285698" name="Rectangle 2"/>
          <p:cNvSpPr>
            <a:spLocks noGrp="1" noRot="1" noChangeAspect="1" noChangeArrowheads="1" noTextEdit="1"/>
          </p:cNvSpPr>
          <p:nvPr>
            <p:ph type="sldImg"/>
          </p:nvPr>
        </p:nvSpPr>
        <p:spPr>
          <a:ln/>
        </p:spPr>
      </p:sp>
      <p:sp>
        <p:nvSpPr>
          <p:cNvPr id="285699" name="Rectangle 3"/>
          <p:cNvSpPr>
            <a:spLocks noGrp="1" noChangeArrowheads="1"/>
          </p:cNvSpPr>
          <p:nvPr>
            <p:ph type="body" idx="1"/>
          </p:nvPr>
        </p:nvSpPr>
        <p:spPr/>
        <p:txBody>
          <a:bodyPr/>
          <a:lstStyle/>
          <a:p>
            <a:pPr>
              <a:spcBef>
                <a:spcPct val="0"/>
              </a:spcBef>
            </a:pPr>
            <a:r>
              <a:rPr lang="en-US"/>
              <a:t>Figure 40.  Partition of surface water input into infiltration and runoff using the Horton infiltration equation.  Ponding starts at t1. The cumulative depth of water that has infiltrated up to this time is the area F1 (shaded gray).  This is less than the maximum possible infiltration up to t1 under the fc(t) curve.  To accommodate this the fc(t) curve is shifted in time by an amount to so that the cumulative infiltration from to to t1 (hatched area) equals F1.  Runoff is precipitation in excess of fc(t-to) (blue area).</a:t>
            </a:r>
          </a:p>
          <a:p>
            <a:endParaRPr lang="en-US"/>
          </a:p>
        </p:txBody>
      </p:sp>
    </p:spTree>
    <p:extLst>
      <p:ext uri="{BB962C8B-B14F-4D97-AF65-F5344CB8AC3E}">
        <p14:creationId xmlns:p14="http://schemas.microsoft.com/office/powerpoint/2010/main" val="3729535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056EAD-E715-4567-9D90-F4549815D6B0}" type="slidenum">
              <a:rPr lang="en-US"/>
              <a:pPr/>
              <a:t>25</a:t>
            </a:fld>
            <a:endParaRPr lang="en-US"/>
          </a:p>
        </p:txBody>
      </p:sp>
      <p:sp>
        <p:nvSpPr>
          <p:cNvPr id="286722" name="Rectangle 2"/>
          <p:cNvSpPr>
            <a:spLocks noGrp="1" noRot="1" noChangeAspect="1" noChangeArrowheads="1" noTextEdit="1"/>
          </p:cNvSpPr>
          <p:nvPr>
            <p:ph type="sldImg"/>
          </p:nvPr>
        </p:nvSpPr>
        <p:spPr>
          <a:ln/>
        </p:spPr>
      </p:sp>
      <p:sp>
        <p:nvSpPr>
          <p:cNvPr id="286723" name="Rectangle 3"/>
          <p:cNvSpPr>
            <a:spLocks noGrp="1" noChangeArrowheads="1"/>
          </p:cNvSpPr>
          <p:nvPr>
            <p:ph type="body" idx="1"/>
          </p:nvPr>
        </p:nvSpPr>
        <p:spPr/>
        <p:txBody>
          <a:bodyPr/>
          <a:lstStyle/>
          <a:p>
            <a:pPr>
              <a:spcBef>
                <a:spcPct val="50000"/>
              </a:spcBef>
            </a:pPr>
            <a:r>
              <a:rPr lang="en-US"/>
              <a:t>Figure 41.  Pulse runoff hyetograph obtained from surface water input hyetograph and variable infiltration capacity.</a:t>
            </a:r>
          </a:p>
          <a:p>
            <a:endParaRPr lang="en-US"/>
          </a:p>
        </p:txBody>
      </p:sp>
    </p:spTree>
    <p:extLst>
      <p:ext uri="{BB962C8B-B14F-4D97-AF65-F5344CB8AC3E}">
        <p14:creationId xmlns:p14="http://schemas.microsoft.com/office/powerpoint/2010/main" val="1118894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6B1937-DA85-4743-AA58-DBC6A8F5831B}" type="slidenum">
              <a:rPr lang="en-US"/>
              <a:pPr/>
              <a:t>26</a:t>
            </a:fld>
            <a:endParaRPr lang="en-US"/>
          </a:p>
        </p:txBody>
      </p:sp>
      <p:sp>
        <p:nvSpPr>
          <p:cNvPr id="287746" name="Rectangle 2"/>
          <p:cNvSpPr>
            <a:spLocks noGrp="1" noRot="1" noChangeAspect="1" noChangeArrowheads="1" noTextEdit="1"/>
          </p:cNvSpPr>
          <p:nvPr>
            <p:ph type="sldImg"/>
          </p:nvPr>
        </p:nvSpPr>
        <p:spPr>
          <a:ln/>
        </p:spPr>
      </p:sp>
      <p:sp>
        <p:nvSpPr>
          <p:cNvPr id="287747" name="Rectangle 3"/>
          <p:cNvSpPr>
            <a:spLocks noGrp="1" noChangeArrowheads="1"/>
          </p:cNvSpPr>
          <p:nvPr>
            <p:ph type="body" idx="1"/>
          </p:nvPr>
        </p:nvSpPr>
        <p:spPr/>
        <p:txBody>
          <a:bodyPr/>
          <a:lstStyle/>
          <a:p>
            <a:pPr>
              <a:spcBef>
                <a:spcPct val="0"/>
              </a:spcBef>
            </a:pPr>
            <a:r>
              <a:rPr lang="en-US"/>
              <a:t>Figure 42.  Flow chart for determining infiltration and runoff generated under variable surface water input intensity.</a:t>
            </a:r>
          </a:p>
          <a:p>
            <a:endParaRPr lang="en-US"/>
          </a:p>
        </p:txBody>
      </p:sp>
    </p:spTree>
    <p:extLst>
      <p:ext uri="{BB962C8B-B14F-4D97-AF65-F5344CB8AC3E}">
        <p14:creationId xmlns:p14="http://schemas.microsoft.com/office/powerpoint/2010/main" val="3527877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CE2211-6EBD-40D5-AC23-1393E95212B9}" type="slidenum">
              <a:rPr lang="en-US"/>
              <a:pPr/>
              <a:t>28</a:t>
            </a:fld>
            <a:endParaRPr lang="en-US"/>
          </a:p>
        </p:txBody>
      </p:sp>
      <p:sp>
        <p:nvSpPr>
          <p:cNvPr id="288770" name="Rectangle 2"/>
          <p:cNvSpPr>
            <a:spLocks noGrp="1" noRot="1" noChangeAspect="1" noChangeArrowheads="1" noTextEdit="1"/>
          </p:cNvSpPr>
          <p:nvPr>
            <p:ph type="sldImg"/>
          </p:nvPr>
        </p:nvSpPr>
        <p:spPr>
          <a:ln/>
        </p:spPr>
      </p:sp>
      <p:sp>
        <p:nvSpPr>
          <p:cNvPr id="288771" name="Rectangle 3"/>
          <p:cNvSpPr>
            <a:spLocks noGrp="1" noChangeArrowheads="1"/>
          </p:cNvSpPr>
          <p:nvPr>
            <p:ph type="body" idx="1"/>
          </p:nvPr>
        </p:nvSpPr>
        <p:spPr/>
        <p:txBody>
          <a:bodyPr/>
          <a:lstStyle/>
          <a:p>
            <a:pPr>
              <a:spcBef>
                <a:spcPct val="0"/>
              </a:spcBef>
            </a:pPr>
            <a:r>
              <a:rPr lang="en-US"/>
              <a:t>Figure 43.  Rainfall Hyetograph, Infiltration Capacity and Runoff Generated in Example 1.  Numbers are infiltration in cm in each interval.</a:t>
            </a:r>
          </a:p>
          <a:p>
            <a:endParaRPr lang="en-US"/>
          </a:p>
        </p:txBody>
      </p:sp>
    </p:spTree>
    <p:extLst>
      <p:ext uri="{BB962C8B-B14F-4D97-AF65-F5344CB8AC3E}">
        <p14:creationId xmlns:p14="http://schemas.microsoft.com/office/powerpoint/2010/main" val="3352549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2874B5F-6DDC-4A39-992C-E63DAE1A570A}"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4CDE96B-664E-4B6D-9423-D50DE47F187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C00F535-E712-453F-8780-12A4086E2E5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D6BAE63-7B61-4695-ADEF-7BD5046FBFE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1201E41-235D-4B82-9D3F-8E9627D3CA6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4344B0B-E516-44F0-939E-BFFC8C4C7696}"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D19C4A8-D4AB-4278-9E5C-A413587703B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30263EF-BA25-475C-A948-FCA3E610C11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222F9B7-FB28-4D1D-A11A-C5C1306DF8C8}"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F0A3298-C71A-465D-9CA2-3190411ABD5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8E2F7AE-D820-447B-B773-D97AD4868C0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3AE435E3-C9D2-4FF0-89BD-F95D1BB9634F}"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1.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11.bin"/><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5.wmf"/><Relationship Id="rId2" Type="http://schemas.openxmlformats.org/officeDocument/2006/relationships/slideLayout" Target="../slideLayouts/slideLayout2.xml"/><Relationship Id="rId16" Type="http://schemas.openxmlformats.org/officeDocument/2006/relationships/image" Target="../media/image17.wmf"/><Relationship Id="rId1" Type="http://schemas.openxmlformats.org/officeDocument/2006/relationships/vmlDrawing" Target="../drawings/vmlDrawing4.vml"/><Relationship Id="rId6" Type="http://schemas.openxmlformats.org/officeDocument/2006/relationships/image" Target="../media/image12.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14.wmf"/><Relationship Id="rId4" Type="http://schemas.openxmlformats.org/officeDocument/2006/relationships/image" Target="../media/image9.wmf"/><Relationship Id="rId9" Type="http://schemas.openxmlformats.org/officeDocument/2006/relationships/oleObject" Target="../embeddings/oleObject9.bin"/><Relationship Id="rId14" Type="http://schemas.openxmlformats.org/officeDocument/2006/relationships/image" Target="../media/image16.wmf"/></Relationships>
</file>

<file path=ppt/slides/_rels/slide12.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4.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16.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2.wmf"/><Relationship Id="rId4" Type="http://schemas.openxmlformats.org/officeDocument/2006/relationships/oleObject" Target="../embeddings/oleObject17.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6.xml"/><Relationship Id="rId1" Type="http://schemas.openxmlformats.org/officeDocument/2006/relationships/vmlDrawing" Target="../drawings/vmlDrawing7.vml"/><Relationship Id="rId4" Type="http://schemas.openxmlformats.org/officeDocument/2006/relationships/image" Target="../media/image2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25.emf"/><Relationship Id="rId5" Type="http://schemas.openxmlformats.org/officeDocument/2006/relationships/oleObject" Target="../embeddings/oleObject20.bin"/><Relationship Id="rId4" Type="http://schemas.openxmlformats.org/officeDocument/2006/relationships/image" Target="../media/image2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28.wmf"/><Relationship Id="rId5" Type="http://schemas.openxmlformats.org/officeDocument/2006/relationships/oleObject" Target="../embeddings/oleObject23.bin"/><Relationship Id="rId10" Type="http://schemas.openxmlformats.org/officeDocument/2006/relationships/image" Target="../media/image30.wmf"/><Relationship Id="rId4" Type="http://schemas.openxmlformats.org/officeDocument/2006/relationships/image" Target="../media/image27.emf"/><Relationship Id="rId9" Type="http://schemas.openxmlformats.org/officeDocument/2006/relationships/oleObject" Target="../embeddings/oleObject25.bin"/></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20.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32.emf"/><Relationship Id="rId5" Type="http://schemas.openxmlformats.org/officeDocument/2006/relationships/oleObject" Target="../embeddings/oleObject27.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29.bin"/></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0.bin"/><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7.wmf"/><Relationship Id="rId5" Type="http://schemas.openxmlformats.org/officeDocument/2006/relationships/oleObject" Target="../embeddings/oleObject31.bin"/><Relationship Id="rId4" Type="http://schemas.openxmlformats.org/officeDocument/2006/relationships/image" Target="../media/image36.wmf"/></Relationships>
</file>

<file path=ppt/slides/_rels/slide23.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40.emf"/><Relationship Id="rId5" Type="http://schemas.openxmlformats.org/officeDocument/2006/relationships/oleObject" Target="../embeddings/oleObject34.bin"/><Relationship Id="rId10" Type="http://schemas.openxmlformats.org/officeDocument/2006/relationships/image" Target="../media/image42.wmf"/><Relationship Id="rId4" Type="http://schemas.openxmlformats.org/officeDocument/2006/relationships/image" Target="../media/image39.wmf"/><Relationship Id="rId9" Type="http://schemas.openxmlformats.org/officeDocument/2006/relationships/oleObject" Target="../embeddings/oleObject36.bin"/></Relationships>
</file>

<file path=ppt/slides/_rels/slide24.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notesSlide" Target="../notesSlides/notesSlide6.xml"/><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36.wmf"/><Relationship Id="rId5" Type="http://schemas.openxmlformats.org/officeDocument/2006/relationships/oleObject" Target="../embeddings/oleObject37.bin"/><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4.png"/><Relationship Id="rId4" Type="http://schemas.openxmlformats.org/officeDocument/2006/relationships/oleObject" Target="../embeddings/oleObject39.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49.wmf"/><Relationship Id="rId3" Type="http://schemas.openxmlformats.org/officeDocument/2006/relationships/notesSlide" Target="../notesSlides/notesSlide8.xml"/><Relationship Id="rId7" Type="http://schemas.openxmlformats.org/officeDocument/2006/relationships/image" Target="../media/image46.wmf"/><Relationship Id="rId12"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41.bin"/><Relationship Id="rId11" Type="http://schemas.openxmlformats.org/officeDocument/2006/relationships/image" Target="../media/image48.wmf"/><Relationship Id="rId5" Type="http://schemas.openxmlformats.org/officeDocument/2006/relationships/image" Target="../media/image45.wmf"/><Relationship Id="rId15" Type="http://schemas.openxmlformats.org/officeDocument/2006/relationships/image" Target="../media/image50.wmf"/><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47.wmf"/><Relationship Id="rId14" Type="http://schemas.openxmlformats.org/officeDocument/2006/relationships/oleObject" Target="../embeddings/oleObject45.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51.emf"/></Relationships>
</file>

<file path=ppt/slides/_rels/slide28.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6.xml"/><Relationship Id="rId1" Type="http://schemas.openxmlformats.org/officeDocument/2006/relationships/vmlDrawing" Target="../drawings/vmlDrawing17.vml"/><Relationship Id="rId4" Type="http://schemas.openxmlformats.org/officeDocument/2006/relationships/image" Target="../media/image57.emf"/></Relationships>
</file>

<file path=ppt/slides/_rels/slide34.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61.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0.png"/><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2.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Infiltration and unsaturated flow</a:t>
            </a:r>
            <a:endParaRPr lang="en-US" dirty="0"/>
          </a:p>
        </p:txBody>
      </p:sp>
      <p:sp>
        <p:nvSpPr>
          <p:cNvPr id="3" name="Content Placeholder 2"/>
          <p:cNvSpPr>
            <a:spLocks noGrp="1"/>
          </p:cNvSpPr>
          <p:nvPr>
            <p:ph idx="1"/>
          </p:nvPr>
        </p:nvSpPr>
        <p:spPr/>
        <p:txBody>
          <a:bodyPr/>
          <a:lstStyle/>
          <a:p>
            <a:pPr lvl="0">
              <a:buNone/>
            </a:pPr>
            <a:r>
              <a:rPr lang="en-US" dirty="0" smtClean="0"/>
              <a:t>Learning objective</a:t>
            </a:r>
          </a:p>
          <a:p>
            <a:pPr lvl="0"/>
            <a:r>
              <a:rPr lang="en-US" dirty="0" smtClean="0"/>
              <a:t>Be able to calculate infiltration, infiltration capacity and runoff rates using the methods described in the Rainfall Runoff workbook chapter 5 and </a:t>
            </a:r>
            <a:r>
              <a:rPr lang="en-US" dirty="0" err="1" smtClean="0"/>
              <a:t>Dingman</a:t>
            </a:r>
            <a:r>
              <a:rPr lang="en-US" dirty="0" smtClean="0"/>
              <a:t> </a:t>
            </a:r>
            <a:r>
              <a:rPr lang="en-US" smtClean="0"/>
              <a:t>chapter 6.</a:t>
            </a:r>
            <a:endParaRPr lang="en-US" dirty="0" smtClean="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5177" name="Group 25"/>
          <p:cNvGrpSpPr>
            <a:grpSpLocks/>
          </p:cNvGrpSpPr>
          <p:nvPr/>
        </p:nvGrpSpPr>
        <p:grpSpPr bwMode="auto">
          <a:xfrm>
            <a:off x="1106488" y="487363"/>
            <a:ext cx="6480175" cy="4821237"/>
            <a:chOff x="457" y="433"/>
            <a:chExt cx="4082" cy="3037"/>
          </a:xfrm>
        </p:grpSpPr>
        <p:pic>
          <p:nvPicPr>
            <p:cNvPr id="305154" name="Picture 2" descr="dl2"/>
            <p:cNvPicPr>
              <a:picLocks noChangeAspect="1" noChangeArrowheads="1"/>
            </p:cNvPicPr>
            <p:nvPr/>
          </p:nvPicPr>
          <p:blipFill>
            <a:blip r:embed="rId3" cstate="print"/>
            <a:srcRect r="60086" b="39534"/>
            <a:stretch>
              <a:fillRect/>
            </a:stretch>
          </p:blipFill>
          <p:spPr bwMode="auto">
            <a:xfrm>
              <a:off x="901" y="433"/>
              <a:ext cx="3345" cy="3036"/>
            </a:xfrm>
            <a:prstGeom prst="rect">
              <a:avLst/>
            </a:prstGeom>
            <a:noFill/>
          </p:spPr>
        </p:pic>
        <p:sp>
          <p:nvSpPr>
            <p:cNvPr id="305167" name="Line 15"/>
            <p:cNvSpPr>
              <a:spLocks noChangeShapeType="1"/>
            </p:cNvSpPr>
            <p:nvPr/>
          </p:nvSpPr>
          <p:spPr bwMode="auto">
            <a:xfrm flipV="1">
              <a:off x="1144" y="2492"/>
              <a:ext cx="635" cy="284"/>
            </a:xfrm>
            <a:prstGeom prst="line">
              <a:avLst/>
            </a:prstGeom>
            <a:noFill/>
            <a:ln w="28575">
              <a:solidFill>
                <a:schemeClr val="accent2"/>
              </a:solidFill>
              <a:round/>
              <a:headEnd type="triangle" w="lg" len="lg"/>
              <a:tailEnd type="none" w="lg" len="lg"/>
            </a:ln>
            <a:effectLst/>
          </p:spPr>
          <p:txBody>
            <a:bodyPr/>
            <a:lstStyle/>
            <a:p>
              <a:endParaRPr lang="en-US"/>
            </a:p>
          </p:txBody>
        </p:sp>
        <p:sp>
          <p:nvSpPr>
            <p:cNvPr id="305168" name="Line 16"/>
            <p:cNvSpPr>
              <a:spLocks noChangeShapeType="1"/>
            </p:cNvSpPr>
            <p:nvPr/>
          </p:nvSpPr>
          <p:spPr bwMode="auto">
            <a:xfrm flipH="1">
              <a:off x="3028" y="2173"/>
              <a:ext cx="744" cy="7"/>
            </a:xfrm>
            <a:prstGeom prst="line">
              <a:avLst/>
            </a:prstGeom>
            <a:noFill/>
            <a:ln w="28575">
              <a:solidFill>
                <a:schemeClr val="accent2"/>
              </a:solidFill>
              <a:round/>
              <a:headEnd type="triangle" w="lg" len="lg"/>
              <a:tailEnd type="none" w="lg" len="lg"/>
            </a:ln>
            <a:effectLst/>
          </p:spPr>
          <p:txBody>
            <a:bodyPr/>
            <a:lstStyle/>
            <a:p>
              <a:endParaRPr lang="en-US"/>
            </a:p>
          </p:txBody>
        </p:sp>
        <p:sp>
          <p:nvSpPr>
            <p:cNvPr id="305169" name="Line 17"/>
            <p:cNvSpPr>
              <a:spLocks noChangeShapeType="1"/>
            </p:cNvSpPr>
            <p:nvPr/>
          </p:nvSpPr>
          <p:spPr bwMode="auto">
            <a:xfrm flipH="1">
              <a:off x="988" y="2204"/>
              <a:ext cx="744" cy="7"/>
            </a:xfrm>
            <a:prstGeom prst="line">
              <a:avLst/>
            </a:prstGeom>
            <a:noFill/>
            <a:ln w="28575">
              <a:solidFill>
                <a:schemeClr val="accent2"/>
              </a:solidFill>
              <a:prstDash val="dash"/>
              <a:round/>
              <a:headEnd type="triangle" w="lg" len="lg"/>
              <a:tailEnd type="none" w="lg" len="lg"/>
            </a:ln>
            <a:effectLst/>
          </p:spPr>
          <p:txBody>
            <a:bodyPr/>
            <a:lstStyle/>
            <a:p>
              <a:endParaRPr lang="en-US"/>
            </a:p>
          </p:txBody>
        </p:sp>
        <p:sp>
          <p:nvSpPr>
            <p:cNvPr id="305170" name="Line 18"/>
            <p:cNvSpPr>
              <a:spLocks noChangeShapeType="1"/>
            </p:cNvSpPr>
            <p:nvPr/>
          </p:nvSpPr>
          <p:spPr bwMode="auto">
            <a:xfrm flipV="1">
              <a:off x="3447" y="1391"/>
              <a:ext cx="635" cy="284"/>
            </a:xfrm>
            <a:prstGeom prst="line">
              <a:avLst/>
            </a:prstGeom>
            <a:noFill/>
            <a:ln w="28575">
              <a:solidFill>
                <a:schemeClr val="accent2"/>
              </a:solidFill>
              <a:prstDash val="dash"/>
              <a:round/>
              <a:headEnd type="triangle" w="lg" len="lg"/>
              <a:tailEnd type="none" w="lg" len="lg"/>
            </a:ln>
            <a:effectLst/>
          </p:spPr>
          <p:txBody>
            <a:bodyPr/>
            <a:lstStyle/>
            <a:p>
              <a:endParaRPr lang="en-US"/>
            </a:p>
          </p:txBody>
        </p:sp>
        <p:sp>
          <p:nvSpPr>
            <p:cNvPr id="305171" name="Text Box 19"/>
            <p:cNvSpPr txBox="1">
              <a:spLocks noChangeArrowheads="1"/>
            </p:cNvSpPr>
            <p:nvPr/>
          </p:nvSpPr>
          <p:spPr bwMode="auto">
            <a:xfrm>
              <a:off x="4031" y="1230"/>
              <a:ext cx="287" cy="288"/>
            </a:xfrm>
            <a:prstGeom prst="rect">
              <a:avLst/>
            </a:prstGeom>
            <a:noFill/>
            <a:ln w="9525">
              <a:noFill/>
              <a:miter lim="800000"/>
              <a:headEnd/>
              <a:tailEnd type="none" w="lg" len="lg"/>
            </a:ln>
            <a:effectLst/>
          </p:spPr>
          <p:txBody>
            <a:bodyPr wrap="none">
              <a:spAutoFit/>
            </a:bodyPr>
            <a:lstStyle/>
            <a:p>
              <a:r>
                <a:rPr lang="en-US" sz="2400" b="1">
                  <a:latin typeface="Times New Roman" pitchFamily="18" charset="0"/>
                </a:rPr>
                <a:t>q</a:t>
              </a:r>
              <a:r>
                <a:rPr lang="en-US" sz="2400" b="1" baseline="-25000">
                  <a:latin typeface="Times New Roman" pitchFamily="18" charset="0"/>
                </a:rPr>
                <a:t>y</a:t>
              </a:r>
              <a:endParaRPr lang="en-US" sz="2400" b="1">
                <a:latin typeface="Times New Roman" pitchFamily="18" charset="0"/>
              </a:endParaRPr>
            </a:p>
          </p:txBody>
        </p:sp>
        <p:sp>
          <p:nvSpPr>
            <p:cNvPr id="305172" name="Text Box 20"/>
            <p:cNvSpPr txBox="1">
              <a:spLocks noChangeArrowheads="1"/>
            </p:cNvSpPr>
            <p:nvPr/>
          </p:nvSpPr>
          <p:spPr bwMode="auto">
            <a:xfrm>
              <a:off x="457" y="2436"/>
              <a:ext cx="685" cy="288"/>
            </a:xfrm>
            <a:prstGeom prst="rect">
              <a:avLst/>
            </a:prstGeom>
            <a:noFill/>
            <a:ln w="9525">
              <a:noFill/>
              <a:miter lim="800000"/>
              <a:headEnd/>
              <a:tailEnd type="none" w="lg" len="lg"/>
            </a:ln>
            <a:effectLst/>
          </p:spPr>
          <p:txBody>
            <a:bodyPr wrap="none">
              <a:spAutoFit/>
            </a:bodyPr>
            <a:lstStyle/>
            <a:p>
              <a:r>
                <a:rPr lang="en-US" sz="2400" b="1">
                  <a:latin typeface="Times New Roman" pitchFamily="18" charset="0"/>
                </a:rPr>
                <a:t>q</a:t>
              </a:r>
              <a:r>
                <a:rPr lang="en-US" sz="2400" b="1" baseline="-25000">
                  <a:latin typeface="Times New Roman" pitchFamily="18" charset="0"/>
                </a:rPr>
                <a:t>y</a:t>
              </a:r>
              <a:r>
                <a:rPr lang="en-US" sz="2400" b="1">
                  <a:latin typeface="Times New Roman" pitchFamily="18" charset="0"/>
                </a:rPr>
                <a:t>+</a:t>
              </a:r>
              <a:r>
                <a:rPr lang="en-US" sz="2400" b="1">
                  <a:latin typeface="Times New Roman" pitchFamily="18" charset="0"/>
                  <a:sym typeface="Symbol" pitchFamily="18" charset="2"/>
                </a:rPr>
                <a:t>q</a:t>
              </a:r>
              <a:r>
                <a:rPr lang="en-US" sz="2400" b="1" baseline="-25000">
                  <a:latin typeface="Times New Roman" pitchFamily="18" charset="0"/>
                  <a:sym typeface="Symbol" pitchFamily="18" charset="2"/>
                </a:rPr>
                <a:t>y</a:t>
              </a:r>
              <a:endParaRPr lang="en-US" sz="2400" b="1">
                <a:latin typeface="Times New Roman" pitchFamily="18" charset="0"/>
                <a:sym typeface="Symbol" pitchFamily="18" charset="2"/>
              </a:endParaRPr>
            </a:p>
          </p:txBody>
        </p:sp>
        <p:sp>
          <p:nvSpPr>
            <p:cNvPr id="305173" name="Text Box 21"/>
            <p:cNvSpPr txBox="1">
              <a:spLocks noChangeArrowheads="1"/>
            </p:cNvSpPr>
            <p:nvPr/>
          </p:nvSpPr>
          <p:spPr bwMode="auto">
            <a:xfrm>
              <a:off x="3854" y="2034"/>
              <a:ext cx="685" cy="288"/>
            </a:xfrm>
            <a:prstGeom prst="rect">
              <a:avLst/>
            </a:prstGeom>
            <a:noFill/>
            <a:ln w="9525">
              <a:noFill/>
              <a:miter lim="800000"/>
              <a:headEnd/>
              <a:tailEnd type="none" w="lg" len="lg"/>
            </a:ln>
            <a:effectLst/>
          </p:spPr>
          <p:txBody>
            <a:bodyPr wrap="none">
              <a:spAutoFit/>
            </a:bodyPr>
            <a:lstStyle/>
            <a:p>
              <a:r>
                <a:rPr lang="en-US" sz="2400" b="1">
                  <a:latin typeface="Times New Roman" pitchFamily="18" charset="0"/>
                </a:rPr>
                <a:t>q</a:t>
              </a:r>
              <a:r>
                <a:rPr lang="en-US" sz="2400" b="1" baseline="-25000">
                  <a:latin typeface="Times New Roman" pitchFamily="18" charset="0"/>
                </a:rPr>
                <a:t>x</a:t>
              </a:r>
              <a:r>
                <a:rPr lang="en-US" sz="2400" b="1">
                  <a:latin typeface="Times New Roman" pitchFamily="18" charset="0"/>
                </a:rPr>
                <a:t>+</a:t>
              </a:r>
              <a:r>
                <a:rPr lang="en-US" sz="2400" b="1">
                  <a:latin typeface="Times New Roman" pitchFamily="18" charset="0"/>
                  <a:sym typeface="Symbol" pitchFamily="18" charset="2"/>
                </a:rPr>
                <a:t>q</a:t>
              </a:r>
              <a:r>
                <a:rPr lang="en-US" sz="2400" b="1" baseline="-25000">
                  <a:latin typeface="Times New Roman" pitchFamily="18" charset="0"/>
                  <a:sym typeface="Symbol" pitchFamily="18" charset="2"/>
                </a:rPr>
                <a:t>x</a:t>
              </a:r>
              <a:endParaRPr lang="en-US" sz="2400" b="1">
                <a:latin typeface="Times New Roman" pitchFamily="18" charset="0"/>
                <a:sym typeface="Symbol" pitchFamily="18" charset="2"/>
              </a:endParaRPr>
            </a:p>
          </p:txBody>
        </p:sp>
        <p:sp>
          <p:nvSpPr>
            <p:cNvPr id="305174" name="Text Box 22"/>
            <p:cNvSpPr txBox="1">
              <a:spLocks noChangeArrowheads="1"/>
            </p:cNvSpPr>
            <p:nvPr/>
          </p:nvSpPr>
          <p:spPr bwMode="auto">
            <a:xfrm>
              <a:off x="2473" y="736"/>
              <a:ext cx="518" cy="288"/>
            </a:xfrm>
            <a:prstGeom prst="rect">
              <a:avLst/>
            </a:prstGeom>
            <a:noFill/>
            <a:ln w="9525">
              <a:noFill/>
              <a:miter lim="800000"/>
              <a:headEnd/>
              <a:tailEnd type="none" w="lg" len="lg"/>
            </a:ln>
            <a:effectLst/>
          </p:spPr>
          <p:txBody>
            <a:bodyPr wrap="none">
              <a:spAutoFit/>
            </a:bodyPr>
            <a:lstStyle/>
            <a:p>
              <a:r>
                <a:rPr lang="en-US" sz="2400" b="1" baseline="-25000">
                  <a:latin typeface="Times New Roman" pitchFamily="18" charset="0"/>
                </a:rPr>
                <a:t>z        z </a:t>
              </a:r>
              <a:endParaRPr lang="en-US" sz="2400" b="1">
                <a:latin typeface="Times New Roman" pitchFamily="18" charset="0"/>
                <a:sym typeface="Symbol" pitchFamily="18" charset="2"/>
              </a:endParaRPr>
            </a:p>
          </p:txBody>
        </p:sp>
        <p:sp>
          <p:nvSpPr>
            <p:cNvPr id="305175" name="Text Box 23"/>
            <p:cNvSpPr txBox="1">
              <a:spLocks noChangeArrowheads="1"/>
            </p:cNvSpPr>
            <p:nvPr/>
          </p:nvSpPr>
          <p:spPr bwMode="auto">
            <a:xfrm>
              <a:off x="2376" y="3182"/>
              <a:ext cx="173" cy="288"/>
            </a:xfrm>
            <a:prstGeom prst="rect">
              <a:avLst/>
            </a:prstGeom>
            <a:noFill/>
            <a:ln w="9525">
              <a:noFill/>
              <a:miter lim="800000"/>
              <a:headEnd/>
              <a:tailEnd type="none" w="lg" len="lg"/>
            </a:ln>
            <a:effectLst/>
          </p:spPr>
          <p:txBody>
            <a:bodyPr wrap="none">
              <a:spAutoFit/>
            </a:bodyPr>
            <a:lstStyle/>
            <a:p>
              <a:r>
                <a:rPr lang="en-US" sz="2400" b="1" baseline="-25000">
                  <a:latin typeface="Times New Roman" pitchFamily="18" charset="0"/>
                </a:rPr>
                <a:t>z</a:t>
              </a:r>
              <a:endParaRPr lang="en-US" sz="2400" b="1">
                <a:latin typeface="Times New Roman" pitchFamily="18" charset="0"/>
                <a:sym typeface="Symbol" pitchFamily="18" charset="2"/>
              </a:endParaRPr>
            </a:p>
          </p:txBody>
        </p:sp>
        <p:sp>
          <p:nvSpPr>
            <p:cNvPr id="305176" name="Text Box 24"/>
            <p:cNvSpPr txBox="1">
              <a:spLocks noChangeArrowheads="1"/>
            </p:cNvSpPr>
            <p:nvPr/>
          </p:nvSpPr>
          <p:spPr bwMode="auto">
            <a:xfrm>
              <a:off x="942" y="1909"/>
              <a:ext cx="287" cy="288"/>
            </a:xfrm>
            <a:prstGeom prst="rect">
              <a:avLst/>
            </a:prstGeom>
            <a:noFill/>
            <a:ln w="9525">
              <a:noFill/>
              <a:miter lim="800000"/>
              <a:headEnd/>
              <a:tailEnd type="none" w="lg" len="lg"/>
            </a:ln>
            <a:effectLst/>
          </p:spPr>
          <p:txBody>
            <a:bodyPr wrap="none">
              <a:spAutoFit/>
            </a:bodyPr>
            <a:lstStyle/>
            <a:p>
              <a:r>
                <a:rPr lang="en-US" sz="2400" b="1">
                  <a:latin typeface="Times New Roman" pitchFamily="18" charset="0"/>
                </a:rPr>
                <a:t>q</a:t>
              </a:r>
              <a:r>
                <a:rPr lang="en-US" sz="2400" b="1" baseline="-25000">
                  <a:latin typeface="Times New Roman" pitchFamily="18" charset="0"/>
                </a:rPr>
                <a:t>x</a:t>
              </a:r>
              <a:endParaRPr lang="en-US" sz="2400" b="1">
                <a:latin typeface="Times New Roman" pitchFamily="18" charset="0"/>
              </a:endParaRPr>
            </a:p>
          </p:txBody>
        </p:sp>
      </p:grpSp>
      <p:sp>
        <p:nvSpPr>
          <p:cNvPr id="305155" name="Text Box 3"/>
          <p:cNvSpPr txBox="1">
            <a:spLocks noChangeArrowheads="1"/>
          </p:cNvSpPr>
          <p:nvPr/>
        </p:nvSpPr>
        <p:spPr bwMode="auto">
          <a:xfrm>
            <a:off x="517525" y="273050"/>
            <a:ext cx="8091488" cy="457200"/>
          </a:xfrm>
          <a:prstGeom prst="rect">
            <a:avLst/>
          </a:prstGeom>
          <a:noFill/>
          <a:ln w="9525">
            <a:noFill/>
            <a:miter lim="800000"/>
            <a:headEnd/>
            <a:tailEnd type="none" w="lg" len="lg"/>
          </a:ln>
          <a:effectLst/>
        </p:spPr>
        <p:txBody>
          <a:bodyPr>
            <a:spAutoFit/>
          </a:bodyPr>
          <a:lstStyle/>
          <a:p>
            <a:pPr algn="ctr">
              <a:spcBef>
                <a:spcPct val="50000"/>
              </a:spcBef>
            </a:pPr>
            <a:r>
              <a:rPr lang="en-US" sz="2400" b="1"/>
              <a:t>3 dimensional continuity equation.</a:t>
            </a:r>
          </a:p>
        </p:txBody>
      </p:sp>
      <p:sp>
        <p:nvSpPr>
          <p:cNvPr id="305156" name="Rectangle 4"/>
          <p:cNvSpPr>
            <a:spLocks noChangeArrowheads="1"/>
          </p:cNvSpPr>
          <p:nvPr/>
        </p:nvSpPr>
        <p:spPr bwMode="auto">
          <a:xfrm>
            <a:off x="0" y="0"/>
            <a:ext cx="9144000" cy="0"/>
          </a:xfrm>
          <a:prstGeom prst="rect">
            <a:avLst/>
          </a:prstGeom>
          <a:noFill/>
          <a:ln w="9525">
            <a:noFill/>
            <a:miter lim="800000"/>
            <a:headEnd/>
            <a:tailEnd type="none" w="lg" len="lg"/>
          </a:ln>
          <a:effectLst/>
        </p:spPr>
        <p:txBody>
          <a:bodyPr wrap="none" anchor="ctr">
            <a:spAutoFit/>
          </a:bodyPr>
          <a:lstStyle/>
          <a:p>
            <a:endParaRPr lang="en-US"/>
          </a:p>
        </p:txBody>
      </p:sp>
      <p:sp>
        <p:nvSpPr>
          <p:cNvPr id="305158" name="Rectangle 6"/>
          <p:cNvSpPr>
            <a:spLocks noChangeArrowheads="1"/>
          </p:cNvSpPr>
          <p:nvPr/>
        </p:nvSpPr>
        <p:spPr bwMode="auto">
          <a:xfrm>
            <a:off x="0" y="3325813"/>
            <a:ext cx="9144000" cy="0"/>
          </a:xfrm>
          <a:prstGeom prst="rect">
            <a:avLst/>
          </a:prstGeom>
          <a:noFill/>
          <a:ln w="9525">
            <a:noFill/>
            <a:miter lim="800000"/>
            <a:headEnd/>
            <a:tailEnd type="none" w="lg" len="lg"/>
          </a:ln>
          <a:effectLst/>
        </p:spPr>
        <p:txBody>
          <a:bodyPr wrap="none" anchor="ctr">
            <a:spAutoFit/>
          </a:bodyPr>
          <a:lstStyle/>
          <a:p>
            <a:endParaRPr lang="en-US"/>
          </a:p>
        </p:txBody>
      </p:sp>
      <p:sp>
        <p:nvSpPr>
          <p:cNvPr id="305161" name="Rectangle 9"/>
          <p:cNvSpPr>
            <a:spLocks noChangeArrowheads="1"/>
          </p:cNvSpPr>
          <p:nvPr/>
        </p:nvSpPr>
        <p:spPr bwMode="auto">
          <a:xfrm>
            <a:off x="0" y="3230563"/>
            <a:ext cx="9144000" cy="0"/>
          </a:xfrm>
          <a:prstGeom prst="rect">
            <a:avLst/>
          </a:prstGeom>
          <a:noFill/>
          <a:ln w="9525">
            <a:noFill/>
            <a:miter lim="800000"/>
            <a:headEnd/>
            <a:tailEnd type="none" w="lg" len="lg"/>
          </a:ln>
          <a:effectLst/>
        </p:spPr>
        <p:txBody>
          <a:bodyPr wrap="none" anchor="ctr">
            <a:spAutoFit/>
          </a:bodyPr>
          <a:lstStyle/>
          <a:p>
            <a:endParaRPr lang="en-US"/>
          </a:p>
        </p:txBody>
      </p:sp>
      <p:sp>
        <p:nvSpPr>
          <p:cNvPr id="305163" name="Rectangle 11"/>
          <p:cNvSpPr>
            <a:spLocks noChangeArrowheads="1"/>
          </p:cNvSpPr>
          <p:nvPr/>
        </p:nvSpPr>
        <p:spPr bwMode="auto">
          <a:xfrm>
            <a:off x="0" y="3230563"/>
            <a:ext cx="9144000" cy="0"/>
          </a:xfrm>
          <a:prstGeom prst="rect">
            <a:avLst/>
          </a:prstGeom>
          <a:noFill/>
          <a:ln w="9525">
            <a:noFill/>
            <a:miter lim="800000"/>
            <a:headEnd/>
            <a:tailEnd type="none" w="lg" len="lg"/>
          </a:ln>
          <a:effectLst/>
        </p:spPr>
        <p:txBody>
          <a:bodyPr wrap="none" anchor="ctr">
            <a:spAutoFit/>
          </a:bodyPr>
          <a:lstStyle/>
          <a:p>
            <a:endParaRPr lang="en-US"/>
          </a:p>
        </p:txBody>
      </p:sp>
      <p:sp>
        <p:nvSpPr>
          <p:cNvPr id="305179" name="Rectangle 27"/>
          <p:cNvSpPr>
            <a:spLocks noChangeArrowheads="1"/>
          </p:cNvSpPr>
          <p:nvPr/>
        </p:nvSpPr>
        <p:spPr bwMode="auto">
          <a:xfrm>
            <a:off x="0" y="3189288"/>
            <a:ext cx="9144000" cy="0"/>
          </a:xfrm>
          <a:prstGeom prst="rect">
            <a:avLst/>
          </a:prstGeom>
          <a:noFill/>
          <a:ln w="9525">
            <a:noFill/>
            <a:miter lim="800000"/>
            <a:headEnd/>
            <a:tailEnd type="none" w="lg" len="lg"/>
          </a:ln>
          <a:effectLst/>
        </p:spPr>
        <p:txBody>
          <a:bodyPr wrap="none" anchor="ctr">
            <a:spAutoFit/>
          </a:bodyPr>
          <a:lstStyle/>
          <a:p>
            <a:endParaRPr lang="en-US"/>
          </a:p>
        </p:txBody>
      </p:sp>
      <p:graphicFrame>
        <p:nvGraphicFramePr>
          <p:cNvPr id="305178" name="Object 26"/>
          <p:cNvGraphicFramePr>
            <a:graphicFrameLocks noChangeAspect="1"/>
          </p:cNvGraphicFramePr>
          <p:nvPr/>
        </p:nvGraphicFramePr>
        <p:xfrm>
          <a:off x="2262188" y="5399088"/>
          <a:ext cx="4470400" cy="969962"/>
        </p:xfrm>
        <a:graphic>
          <a:graphicData uri="http://schemas.openxmlformats.org/presentationml/2006/ole">
            <mc:AlternateContent xmlns:mc="http://schemas.openxmlformats.org/markup-compatibility/2006">
              <mc:Choice xmlns:v="urn:schemas-microsoft-com:vml" Requires="v">
                <p:oleObj spid="_x0000_s305192" name="Equation" r:id="rId4" imgW="2209800" imgH="482600" progId="Equation.3">
                  <p:embed/>
                </p:oleObj>
              </mc:Choice>
              <mc:Fallback>
                <p:oleObj name="Equation" r:id="rId4" imgW="2209800" imgH="482600" progId="Equation.3">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2188" y="5399088"/>
                        <a:ext cx="4470400" cy="969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719138" y="168275"/>
            <a:ext cx="7772400" cy="844096"/>
          </a:xfrm>
        </p:spPr>
        <p:txBody>
          <a:bodyPr/>
          <a:lstStyle/>
          <a:p>
            <a:r>
              <a:rPr lang="en-US" dirty="0"/>
              <a:t>Richard's Equation</a:t>
            </a:r>
          </a:p>
        </p:txBody>
      </p:sp>
      <p:graphicFrame>
        <p:nvGraphicFramePr>
          <p:cNvPr id="306180" name="Object 4"/>
          <p:cNvGraphicFramePr>
            <a:graphicFrameLocks noChangeAspect="1"/>
          </p:cNvGraphicFramePr>
          <p:nvPr/>
        </p:nvGraphicFramePr>
        <p:xfrm>
          <a:off x="1918380" y="1526263"/>
          <a:ext cx="1346200" cy="787400"/>
        </p:xfrm>
        <a:graphic>
          <a:graphicData uri="http://schemas.openxmlformats.org/presentationml/2006/ole">
            <mc:AlternateContent xmlns:mc="http://schemas.openxmlformats.org/markup-compatibility/2006">
              <mc:Choice xmlns:v="urn:schemas-microsoft-com:vml" Requires="v">
                <p:oleObj spid="_x0000_s306295" name="Equation" r:id="rId3" imgW="673392" imgH="393871" progId="Equation.3">
                  <p:embed/>
                </p:oleObj>
              </mc:Choice>
              <mc:Fallback>
                <p:oleObj name="Equation" r:id="rId3" imgW="673392" imgH="393871"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8380" y="1526263"/>
                        <a:ext cx="13462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6182" name="Rectangle 6"/>
          <p:cNvSpPr>
            <a:spLocks noChangeArrowheads="1"/>
          </p:cNvSpPr>
          <p:nvPr/>
        </p:nvSpPr>
        <p:spPr bwMode="auto">
          <a:xfrm>
            <a:off x="0" y="3230563"/>
            <a:ext cx="9144000" cy="0"/>
          </a:xfrm>
          <a:prstGeom prst="rect">
            <a:avLst/>
          </a:prstGeom>
          <a:noFill/>
          <a:ln w="9525">
            <a:noFill/>
            <a:miter lim="800000"/>
            <a:headEnd/>
            <a:tailEnd type="none" w="lg" len="lg"/>
          </a:ln>
          <a:effectLst/>
        </p:spPr>
        <p:txBody>
          <a:bodyPr wrap="none" anchor="ctr">
            <a:spAutoFit/>
          </a:bodyPr>
          <a:lstStyle/>
          <a:p>
            <a:endParaRPr lang="en-US"/>
          </a:p>
        </p:txBody>
      </p:sp>
      <p:graphicFrame>
        <p:nvGraphicFramePr>
          <p:cNvPr id="306181" name="Object 5"/>
          <p:cNvGraphicFramePr>
            <a:graphicFrameLocks noChangeAspect="1"/>
          </p:cNvGraphicFramePr>
          <p:nvPr/>
        </p:nvGraphicFramePr>
        <p:xfrm>
          <a:off x="4758192" y="1479778"/>
          <a:ext cx="1262062" cy="735012"/>
        </p:xfrm>
        <a:graphic>
          <a:graphicData uri="http://schemas.openxmlformats.org/presentationml/2006/ole">
            <mc:AlternateContent xmlns:mc="http://schemas.openxmlformats.org/markup-compatibility/2006">
              <mc:Choice xmlns:v="urn:schemas-microsoft-com:vml" Requires="v">
                <p:oleObj spid="_x0000_s306296" name="Equation" r:id="rId5" imgW="634680" imgH="368280" progId="Equation.3">
                  <p:embed/>
                </p:oleObj>
              </mc:Choice>
              <mc:Fallback>
                <p:oleObj name="Equation" r:id="rId5" imgW="634680" imgH="36828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8192" y="1479778"/>
                        <a:ext cx="1262062" cy="73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6183" name="Line 7"/>
          <p:cNvSpPr>
            <a:spLocks noChangeShapeType="1"/>
          </p:cNvSpPr>
          <p:nvPr/>
        </p:nvSpPr>
        <p:spPr bwMode="auto">
          <a:xfrm flipH="1" flipV="1">
            <a:off x="3211286" y="1730828"/>
            <a:ext cx="1480457" cy="119744"/>
          </a:xfrm>
          <a:prstGeom prst="line">
            <a:avLst/>
          </a:prstGeom>
          <a:noFill/>
          <a:ln w="9525">
            <a:solidFill>
              <a:srgbClr val="FF3300"/>
            </a:solidFill>
            <a:round/>
            <a:headEnd/>
            <a:tailEnd type="triangle" w="lg" len="lg"/>
          </a:ln>
          <a:effectLst/>
        </p:spPr>
        <p:txBody>
          <a:bodyPr/>
          <a:lstStyle/>
          <a:p>
            <a:endParaRPr lang="en-US"/>
          </a:p>
        </p:txBody>
      </p:sp>
      <p:sp>
        <p:nvSpPr>
          <p:cNvPr id="306185" name="Rectangle 9"/>
          <p:cNvSpPr>
            <a:spLocks noChangeArrowheads="1"/>
          </p:cNvSpPr>
          <p:nvPr/>
        </p:nvSpPr>
        <p:spPr bwMode="auto">
          <a:xfrm>
            <a:off x="0" y="3230563"/>
            <a:ext cx="9144000" cy="0"/>
          </a:xfrm>
          <a:prstGeom prst="rect">
            <a:avLst/>
          </a:prstGeom>
          <a:noFill/>
          <a:ln w="9525">
            <a:noFill/>
            <a:miter lim="800000"/>
            <a:headEnd/>
            <a:tailEnd type="none" w="lg" len="lg"/>
          </a:ln>
          <a:effectLst/>
        </p:spPr>
        <p:txBody>
          <a:bodyPr wrap="none" anchor="ctr">
            <a:spAutoFit/>
          </a:bodyPr>
          <a:lstStyle/>
          <a:p>
            <a:endParaRPr lang="en-US"/>
          </a:p>
        </p:txBody>
      </p:sp>
      <p:graphicFrame>
        <p:nvGraphicFramePr>
          <p:cNvPr id="306184" name="Object 8"/>
          <p:cNvGraphicFramePr>
            <a:graphicFrameLocks noChangeAspect="1"/>
          </p:cNvGraphicFramePr>
          <p:nvPr/>
        </p:nvGraphicFramePr>
        <p:xfrm>
          <a:off x="1910896" y="2941864"/>
          <a:ext cx="1763713" cy="784225"/>
        </p:xfrm>
        <a:graphic>
          <a:graphicData uri="http://schemas.openxmlformats.org/presentationml/2006/ole">
            <mc:AlternateContent xmlns:mc="http://schemas.openxmlformats.org/markup-compatibility/2006">
              <mc:Choice xmlns:v="urn:schemas-microsoft-com:vml" Requires="v">
                <p:oleObj spid="_x0000_s306297" name="Equation" r:id="rId7" imgW="889000" imgH="393700" progId="Equation.3">
                  <p:embed/>
                </p:oleObj>
              </mc:Choice>
              <mc:Fallback>
                <p:oleObj name="Equation" r:id="rId7" imgW="889000" imgH="39370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0896" y="2941864"/>
                        <a:ext cx="1763713"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6186" name="Rectangle 10"/>
          <p:cNvSpPr>
            <a:spLocks noChangeArrowheads="1"/>
          </p:cNvSpPr>
          <p:nvPr/>
        </p:nvSpPr>
        <p:spPr bwMode="auto">
          <a:xfrm>
            <a:off x="4695824" y="2589893"/>
            <a:ext cx="1501775" cy="519113"/>
          </a:xfrm>
          <a:prstGeom prst="rect">
            <a:avLst/>
          </a:prstGeom>
          <a:noFill/>
          <a:ln w="9525">
            <a:noFill/>
            <a:miter lim="800000"/>
            <a:headEnd/>
            <a:tailEnd type="none" w="lg" len="lg"/>
          </a:ln>
          <a:effectLst/>
        </p:spPr>
        <p:txBody>
          <a:bodyPr wrap="none" anchor="ctr">
            <a:spAutoFit/>
          </a:bodyPr>
          <a:lstStyle/>
          <a:p>
            <a:r>
              <a:rPr lang="en-US" dirty="0"/>
              <a:t>h = </a:t>
            </a:r>
            <a:r>
              <a:rPr lang="en-US" dirty="0">
                <a:sym typeface="Symbol" pitchFamily="18" charset="2"/>
              </a:rPr>
              <a:t></a:t>
            </a:r>
            <a:r>
              <a:rPr lang="en-US" dirty="0"/>
              <a:t>+z </a:t>
            </a:r>
          </a:p>
        </p:txBody>
      </p:sp>
      <p:sp>
        <p:nvSpPr>
          <p:cNvPr id="306188" name="Rectangle 12"/>
          <p:cNvSpPr>
            <a:spLocks noChangeArrowheads="1"/>
          </p:cNvSpPr>
          <p:nvPr/>
        </p:nvSpPr>
        <p:spPr bwMode="auto">
          <a:xfrm>
            <a:off x="0" y="0"/>
            <a:ext cx="9144000" cy="0"/>
          </a:xfrm>
          <a:prstGeom prst="rect">
            <a:avLst/>
          </a:prstGeom>
          <a:noFill/>
          <a:ln w="9525">
            <a:noFill/>
            <a:miter lim="800000"/>
            <a:headEnd/>
            <a:tailEnd type="none" w="lg" len="lg"/>
          </a:ln>
          <a:effectLst/>
        </p:spPr>
        <p:txBody>
          <a:bodyPr wrap="none" anchor="ctr">
            <a:spAutoFit/>
          </a:bodyPr>
          <a:lstStyle/>
          <a:p>
            <a:endParaRPr lang="en-US"/>
          </a:p>
        </p:txBody>
      </p:sp>
      <p:sp>
        <p:nvSpPr>
          <p:cNvPr id="306189" name="Line 13"/>
          <p:cNvSpPr>
            <a:spLocks noChangeShapeType="1"/>
          </p:cNvSpPr>
          <p:nvPr/>
        </p:nvSpPr>
        <p:spPr bwMode="auto">
          <a:xfrm flipH="1">
            <a:off x="3581400" y="2841171"/>
            <a:ext cx="1197428" cy="315685"/>
          </a:xfrm>
          <a:prstGeom prst="line">
            <a:avLst/>
          </a:prstGeom>
          <a:noFill/>
          <a:ln w="9525">
            <a:solidFill>
              <a:srgbClr val="FF3300"/>
            </a:solidFill>
            <a:round/>
            <a:headEnd/>
            <a:tailEnd type="triangle" w="lg" len="lg"/>
          </a:ln>
          <a:effectLst/>
        </p:spPr>
        <p:txBody>
          <a:bodyPr/>
          <a:lstStyle/>
          <a:p>
            <a:endParaRPr lang="en-US"/>
          </a:p>
        </p:txBody>
      </p:sp>
      <p:sp>
        <p:nvSpPr>
          <p:cNvPr id="16" name="TextBox 15"/>
          <p:cNvSpPr txBox="1"/>
          <p:nvPr/>
        </p:nvSpPr>
        <p:spPr>
          <a:xfrm>
            <a:off x="1632858" y="1175658"/>
            <a:ext cx="2111828" cy="400110"/>
          </a:xfrm>
          <a:prstGeom prst="rect">
            <a:avLst/>
          </a:prstGeom>
          <a:noFill/>
        </p:spPr>
        <p:txBody>
          <a:bodyPr wrap="square" rtlCol="0">
            <a:spAutoFit/>
          </a:bodyPr>
          <a:lstStyle/>
          <a:p>
            <a:r>
              <a:rPr lang="en-US" sz="2000" dirty="0" smtClean="0">
                <a:latin typeface="Arial" pitchFamily="34" charset="0"/>
                <a:cs typeface="Arial" pitchFamily="34" charset="0"/>
              </a:rPr>
              <a:t>Continuity</a:t>
            </a:r>
            <a:endParaRPr lang="en-US" sz="2000" dirty="0">
              <a:latin typeface="Arial" pitchFamily="34" charset="0"/>
              <a:cs typeface="Arial" pitchFamily="34" charset="0"/>
            </a:endParaRPr>
          </a:p>
        </p:txBody>
      </p:sp>
      <p:sp>
        <p:nvSpPr>
          <p:cNvPr id="17" name="TextBox 16"/>
          <p:cNvSpPr txBox="1"/>
          <p:nvPr/>
        </p:nvSpPr>
        <p:spPr>
          <a:xfrm>
            <a:off x="4528459" y="1186544"/>
            <a:ext cx="2111828" cy="400110"/>
          </a:xfrm>
          <a:prstGeom prst="rect">
            <a:avLst/>
          </a:prstGeom>
          <a:noFill/>
        </p:spPr>
        <p:txBody>
          <a:bodyPr wrap="square" rtlCol="0">
            <a:spAutoFit/>
          </a:bodyPr>
          <a:lstStyle/>
          <a:p>
            <a:r>
              <a:rPr lang="en-US" sz="2000" dirty="0" smtClean="0">
                <a:latin typeface="Arial" pitchFamily="34" charset="0"/>
                <a:cs typeface="Arial" pitchFamily="34" charset="0"/>
              </a:rPr>
              <a:t>Darcy</a:t>
            </a:r>
            <a:endParaRPr lang="en-US" sz="2000" dirty="0">
              <a:latin typeface="Arial" pitchFamily="34" charset="0"/>
              <a:cs typeface="Arial" pitchFamily="34" charset="0"/>
            </a:endParaRPr>
          </a:p>
        </p:txBody>
      </p:sp>
      <p:sp>
        <p:nvSpPr>
          <p:cNvPr id="18" name="TextBox 17"/>
          <p:cNvSpPr txBox="1"/>
          <p:nvPr/>
        </p:nvSpPr>
        <p:spPr>
          <a:xfrm>
            <a:off x="4615545" y="2275115"/>
            <a:ext cx="3603170" cy="400110"/>
          </a:xfrm>
          <a:prstGeom prst="rect">
            <a:avLst/>
          </a:prstGeom>
          <a:noFill/>
        </p:spPr>
        <p:txBody>
          <a:bodyPr wrap="square" rtlCol="0">
            <a:spAutoFit/>
          </a:bodyPr>
          <a:lstStyle/>
          <a:p>
            <a:r>
              <a:rPr lang="en-US" sz="2000" dirty="0" smtClean="0">
                <a:latin typeface="Arial" pitchFamily="34" charset="0"/>
                <a:cs typeface="Arial" pitchFamily="34" charset="0"/>
              </a:rPr>
              <a:t>Pressure and elevation head</a:t>
            </a:r>
            <a:endParaRPr lang="en-US" sz="2000" dirty="0">
              <a:latin typeface="Arial" pitchFamily="34" charset="0"/>
              <a:cs typeface="Arial"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152501129"/>
              </p:ext>
            </p:extLst>
          </p:nvPr>
        </p:nvGraphicFramePr>
        <p:xfrm>
          <a:off x="1828457" y="3991313"/>
          <a:ext cx="2590560" cy="863280"/>
        </p:xfrm>
        <a:graphic>
          <a:graphicData uri="http://schemas.openxmlformats.org/presentationml/2006/ole">
            <mc:AlternateContent xmlns:mc="http://schemas.openxmlformats.org/markup-compatibility/2006">
              <mc:Choice xmlns:v="urn:schemas-microsoft-com:vml" Requires="v">
                <p:oleObj spid="_x0000_s306298" name="Equation" r:id="rId9" imgW="1295280" imgH="431640" progId="Equation.3">
                  <p:embed/>
                </p:oleObj>
              </mc:Choice>
              <mc:Fallback>
                <p:oleObj name="Equation" r:id="rId9" imgW="1295280" imgH="431640" progId="Equation.3">
                  <p:embed/>
                  <p:pic>
                    <p:nvPicPr>
                      <p:cNvPr id="0" name=""/>
                      <p:cNvPicPr/>
                      <p:nvPr/>
                    </p:nvPicPr>
                    <p:blipFill>
                      <a:blip r:embed="rId10"/>
                      <a:stretch>
                        <a:fillRect/>
                      </a:stretch>
                    </p:blipFill>
                    <p:spPr>
                      <a:xfrm>
                        <a:off x="1828457" y="3991313"/>
                        <a:ext cx="2590560" cy="86328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141847870"/>
              </p:ext>
            </p:extLst>
          </p:nvPr>
        </p:nvGraphicFramePr>
        <p:xfrm>
          <a:off x="4903335" y="3896404"/>
          <a:ext cx="681038" cy="406400"/>
        </p:xfrm>
        <a:graphic>
          <a:graphicData uri="http://schemas.openxmlformats.org/presentationml/2006/ole">
            <mc:AlternateContent xmlns:mc="http://schemas.openxmlformats.org/markup-compatibility/2006">
              <mc:Choice xmlns:v="urn:schemas-microsoft-com:vml" Requires="v">
                <p:oleObj spid="_x0000_s306299" name="Equation" r:id="rId11" imgW="342720" imgH="203040" progId="Equation.3">
                  <p:embed/>
                </p:oleObj>
              </mc:Choice>
              <mc:Fallback>
                <p:oleObj name="Equation" r:id="rId11" imgW="342720" imgH="203040" progId="Equation.3">
                  <p:embed/>
                  <p:pic>
                    <p:nvPicPr>
                      <p:cNvPr id="0" name="Object 5"/>
                      <p:cNvPicPr>
                        <a:picLocks noChangeAspect="1" noChangeArrowheads="1"/>
                      </p:cNvPicPr>
                      <p:nvPr/>
                    </p:nvPicPr>
                    <p:blipFill>
                      <a:blip r:embed="rId12"/>
                      <a:srcRect/>
                      <a:stretch>
                        <a:fillRect/>
                      </a:stretch>
                    </p:blipFill>
                    <p:spPr bwMode="auto">
                      <a:xfrm>
                        <a:off x="4903335" y="3896404"/>
                        <a:ext cx="681038"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 name="TextBox 18"/>
          <p:cNvSpPr txBox="1"/>
          <p:nvPr/>
        </p:nvSpPr>
        <p:spPr>
          <a:xfrm>
            <a:off x="4691743" y="3352627"/>
            <a:ext cx="3603170" cy="400110"/>
          </a:xfrm>
          <a:prstGeom prst="rect">
            <a:avLst/>
          </a:prstGeom>
          <a:noFill/>
        </p:spPr>
        <p:txBody>
          <a:bodyPr wrap="square" rtlCol="0">
            <a:spAutoFit/>
          </a:bodyPr>
          <a:lstStyle/>
          <a:p>
            <a:r>
              <a:rPr lang="en-US" sz="2000" dirty="0" smtClean="0">
                <a:latin typeface="Arial" pitchFamily="34" charset="0"/>
                <a:cs typeface="Arial" pitchFamily="34" charset="0"/>
              </a:rPr>
              <a:t>Soil moisture characteristic</a:t>
            </a:r>
            <a:endParaRPr lang="en-US" sz="2000" dirty="0">
              <a:latin typeface="Arial" pitchFamily="34" charset="0"/>
              <a:cs typeface="Arial"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240181033"/>
              </p:ext>
            </p:extLst>
          </p:nvPr>
        </p:nvGraphicFramePr>
        <p:xfrm>
          <a:off x="4848168" y="4437469"/>
          <a:ext cx="2997200" cy="838200"/>
        </p:xfrm>
        <a:graphic>
          <a:graphicData uri="http://schemas.openxmlformats.org/presentationml/2006/ole">
            <mc:AlternateContent xmlns:mc="http://schemas.openxmlformats.org/markup-compatibility/2006">
              <mc:Choice xmlns:v="urn:schemas-microsoft-com:vml" Requires="v">
                <p:oleObj spid="_x0000_s306300" name="Equation" r:id="rId13" imgW="1498320" imgH="419040" progId="Equation.3">
                  <p:embed/>
                </p:oleObj>
              </mc:Choice>
              <mc:Fallback>
                <p:oleObj name="Equation" r:id="rId13" imgW="1498320" imgH="419040" progId="Equation.3">
                  <p:embed/>
                  <p:pic>
                    <p:nvPicPr>
                      <p:cNvPr id="0" name="Object 1"/>
                      <p:cNvPicPr>
                        <a:picLocks noChangeAspect="1" noChangeArrowheads="1"/>
                      </p:cNvPicPr>
                      <p:nvPr/>
                    </p:nvPicPr>
                    <p:blipFill>
                      <a:blip r:embed="rId14"/>
                      <a:srcRect/>
                      <a:stretch>
                        <a:fillRect/>
                      </a:stretch>
                    </p:blipFill>
                    <p:spPr bwMode="auto">
                      <a:xfrm>
                        <a:off x="4848168" y="4437469"/>
                        <a:ext cx="2997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TextBox 20"/>
          <p:cNvSpPr txBox="1"/>
          <p:nvPr/>
        </p:nvSpPr>
        <p:spPr>
          <a:xfrm>
            <a:off x="6640287" y="5314199"/>
            <a:ext cx="2348070" cy="707886"/>
          </a:xfrm>
          <a:prstGeom prst="rect">
            <a:avLst/>
          </a:prstGeom>
          <a:noFill/>
        </p:spPr>
        <p:txBody>
          <a:bodyPr wrap="square" rtlCol="0">
            <a:spAutoFit/>
          </a:bodyPr>
          <a:lstStyle/>
          <a:p>
            <a:r>
              <a:rPr lang="en-US" sz="2000" dirty="0" smtClean="0">
                <a:latin typeface="Arial" pitchFamily="34" charset="0"/>
                <a:cs typeface="Arial" pitchFamily="34" charset="0"/>
              </a:rPr>
              <a:t>Specific moisture capacity</a:t>
            </a:r>
            <a:endParaRPr lang="en-US" sz="2000" dirty="0">
              <a:latin typeface="Arial" pitchFamily="34" charset="0"/>
              <a:cs typeface="Arial"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611895582"/>
              </p:ext>
            </p:extLst>
          </p:nvPr>
        </p:nvGraphicFramePr>
        <p:xfrm>
          <a:off x="2080986" y="5396888"/>
          <a:ext cx="3327400" cy="863600"/>
        </p:xfrm>
        <a:graphic>
          <a:graphicData uri="http://schemas.openxmlformats.org/presentationml/2006/ole">
            <mc:AlternateContent xmlns:mc="http://schemas.openxmlformats.org/markup-compatibility/2006">
              <mc:Choice xmlns:v="urn:schemas-microsoft-com:vml" Requires="v">
                <p:oleObj spid="_x0000_s306301" name="Equation" r:id="rId15" imgW="1663560" imgH="431640" progId="Equation.3">
                  <p:embed/>
                </p:oleObj>
              </mc:Choice>
              <mc:Fallback>
                <p:oleObj name="Equation" r:id="rId15" imgW="1663560" imgH="431640" progId="Equation.3">
                  <p:embed/>
                  <p:pic>
                    <p:nvPicPr>
                      <p:cNvPr id="0" name="Object 1"/>
                      <p:cNvPicPr>
                        <a:picLocks noChangeAspect="1" noChangeArrowheads="1"/>
                      </p:cNvPicPr>
                      <p:nvPr/>
                    </p:nvPicPr>
                    <p:blipFill>
                      <a:blip r:embed="rId16"/>
                      <a:srcRect/>
                      <a:stretch>
                        <a:fillRect/>
                      </a:stretch>
                    </p:blipFill>
                    <p:spPr bwMode="auto">
                      <a:xfrm>
                        <a:off x="2080986" y="5396888"/>
                        <a:ext cx="33274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TextBox 22"/>
          <p:cNvSpPr txBox="1"/>
          <p:nvPr/>
        </p:nvSpPr>
        <p:spPr>
          <a:xfrm>
            <a:off x="100057" y="5320857"/>
            <a:ext cx="2049756" cy="1015663"/>
          </a:xfrm>
          <a:prstGeom prst="rect">
            <a:avLst/>
          </a:prstGeom>
          <a:noFill/>
        </p:spPr>
        <p:txBody>
          <a:bodyPr wrap="square" rtlCol="0">
            <a:spAutoFit/>
          </a:bodyPr>
          <a:lstStyle/>
          <a:p>
            <a:r>
              <a:rPr lang="en-US" sz="2000" dirty="0" smtClean="0">
                <a:latin typeface="Arial" pitchFamily="34" charset="0"/>
                <a:cs typeface="Arial" pitchFamily="34" charset="0"/>
              </a:rPr>
              <a:t>Pressure head as independent variable</a:t>
            </a:r>
            <a:endParaRPr lang="en-US" sz="2000" dirty="0">
              <a:latin typeface="Arial" pitchFamily="34" charset="0"/>
              <a:cs typeface="Arial" pitchFamily="34" charset="0"/>
            </a:endParaRPr>
          </a:p>
        </p:txBody>
      </p:sp>
      <p:sp>
        <p:nvSpPr>
          <p:cNvPr id="24" name="Line 13"/>
          <p:cNvSpPr>
            <a:spLocks noChangeShapeType="1"/>
          </p:cNvSpPr>
          <p:nvPr/>
        </p:nvSpPr>
        <p:spPr bwMode="auto">
          <a:xfrm flipH="1" flipV="1">
            <a:off x="6965004" y="4951377"/>
            <a:ext cx="126460" cy="437745"/>
          </a:xfrm>
          <a:prstGeom prst="line">
            <a:avLst/>
          </a:prstGeom>
          <a:noFill/>
          <a:ln w="9525">
            <a:solidFill>
              <a:srgbClr val="FF3300"/>
            </a:solidFill>
            <a:round/>
            <a:headEnd/>
            <a:tailEnd type="triangle" w="lg" len="lg"/>
          </a:ln>
          <a:effectLst/>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a:xfrm>
            <a:off x="163287" y="168275"/>
            <a:ext cx="8708570" cy="844096"/>
          </a:xfrm>
        </p:spPr>
        <p:txBody>
          <a:bodyPr/>
          <a:lstStyle/>
          <a:p>
            <a:r>
              <a:rPr lang="en-US" dirty="0" smtClean="0"/>
              <a:t>Diffusion form of Richard's </a:t>
            </a:r>
            <a:r>
              <a:rPr lang="en-US" dirty="0"/>
              <a:t>Equation</a:t>
            </a:r>
          </a:p>
        </p:txBody>
      </p:sp>
      <p:sp>
        <p:nvSpPr>
          <p:cNvPr id="306182" name="Rectangle 6"/>
          <p:cNvSpPr>
            <a:spLocks noChangeArrowheads="1"/>
          </p:cNvSpPr>
          <p:nvPr/>
        </p:nvSpPr>
        <p:spPr bwMode="auto">
          <a:xfrm>
            <a:off x="0" y="3230563"/>
            <a:ext cx="9144000" cy="0"/>
          </a:xfrm>
          <a:prstGeom prst="rect">
            <a:avLst/>
          </a:prstGeom>
          <a:noFill/>
          <a:ln w="9525">
            <a:noFill/>
            <a:miter lim="800000"/>
            <a:headEnd/>
            <a:tailEnd type="none" w="lg" len="lg"/>
          </a:ln>
          <a:effectLst/>
        </p:spPr>
        <p:txBody>
          <a:bodyPr wrap="none" anchor="ctr">
            <a:spAutoFit/>
          </a:bodyPr>
          <a:lstStyle/>
          <a:p>
            <a:endParaRPr lang="en-US"/>
          </a:p>
        </p:txBody>
      </p:sp>
      <p:sp>
        <p:nvSpPr>
          <p:cNvPr id="306185" name="Rectangle 9"/>
          <p:cNvSpPr>
            <a:spLocks noChangeArrowheads="1"/>
          </p:cNvSpPr>
          <p:nvPr/>
        </p:nvSpPr>
        <p:spPr bwMode="auto">
          <a:xfrm>
            <a:off x="0" y="3230563"/>
            <a:ext cx="9144000" cy="0"/>
          </a:xfrm>
          <a:prstGeom prst="rect">
            <a:avLst/>
          </a:prstGeom>
          <a:noFill/>
          <a:ln w="9525">
            <a:noFill/>
            <a:miter lim="800000"/>
            <a:headEnd/>
            <a:tailEnd type="none" w="lg" len="lg"/>
          </a:ln>
          <a:effectLst/>
        </p:spPr>
        <p:txBody>
          <a:bodyPr wrap="none" anchor="ctr">
            <a:spAutoFit/>
          </a:bodyPr>
          <a:lstStyle/>
          <a:p>
            <a:endParaRPr lang="en-US"/>
          </a:p>
        </p:txBody>
      </p:sp>
      <p:sp>
        <p:nvSpPr>
          <p:cNvPr id="306188" name="Rectangle 12"/>
          <p:cNvSpPr>
            <a:spLocks noChangeArrowheads="1"/>
          </p:cNvSpPr>
          <p:nvPr/>
        </p:nvSpPr>
        <p:spPr bwMode="auto">
          <a:xfrm>
            <a:off x="0" y="0"/>
            <a:ext cx="9144000" cy="0"/>
          </a:xfrm>
          <a:prstGeom prst="rect">
            <a:avLst/>
          </a:prstGeom>
          <a:noFill/>
          <a:ln w="9525">
            <a:noFill/>
            <a:miter lim="800000"/>
            <a:headEnd/>
            <a:tailEnd type="none" w="lg" len="lg"/>
          </a:ln>
          <a:effectLst/>
        </p:spPr>
        <p:txBody>
          <a:bodyPr wrap="none" anchor="ctr">
            <a:spAutoFit/>
          </a:bodyPr>
          <a:lstStyle/>
          <a:p>
            <a:endParaRPr lang="en-US"/>
          </a:p>
        </p:txBody>
      </p:sp>
      <p:graphicFrame>
        <p:nvGraphicFramePr>
          <p:cNvPr id="306190" name="Object 14"/>
          <p:cNvGraphicFramePr>
            <a:graphicFrameLocks noChangeAspect="1"/>
          </p:cNvGraphicFramePr>
          <p:nvPr/>
        </p:nvGraphicFramePr>
        <p:xfrm>
          <a:off x="1250773" y="4400759"/>
          <a:ext cx="5989638" cy="808038"/>
        </p:xfrm>
        <a:graphic>
          <a:graphicData uri="http://schemas.openxmlformats.org/presentationml/2006/ole">
            <mc:AlternateContent xmlns:mc="http://schemas.openxmlformats.org/markup-compatibility/2006">
              <mc:Choice xmlns:v="urn:schemas-microsoft-com:vml" Requires="v">
                <p:oleObj spid="_x0000_s327744" name="Equation" r:id="rId3" imgW="3035160" imgH="406080" progId="Equation.3">
                  <p:embed/>
                </p:oleObj>
              </mc:Choice>
              <mc:Fallback>
                <p:oleObj name="Equation" r:id="rId3" imgW="3035160" imgH="40608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0773" y="4400759"/>
                        <a:ext cx="5989638" cy="808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690" name="Object 10"/>
          <p:cNvGraphicFramePr>
            <a:graphicFrameLocks noChangeAspect="1"/>
          </p:cNvGraphicFramePr>
          <p:nvPr/>
        </p:nvGraphicFramePr>
        <p:xfrm>
          <a:off x="823680" y="2230360"/>
          <a:ext cx="6513513" cy="735012"/>
        </p:xfrm>
        <a:graphic>
          <a:graphicData uri="http://schemas.openxmlformats.org/presentationml/2006/ole">
            <mc:AlternateContent xmlns:mc="http://schemas.openxmlformats.org/markup-compatibility/2006">
              <mc:Choice xmlns:v="urn:schemas-microsoft-com:vml" Requires="v">
                <p:oleObj spid="_x0000_s327745" name="Equation" r:id="rId5" imgW="3276360" imgH="368280" progId="Equation.3">
                  <p:embed/>
                </p:oleObj>
              </mc:Choice>
              <mc:Fallback>
                <p:oleObj name="Equation" r:id="rId5" imgW="3276360" imgH="368280" progId="Equation.3">
                  <p:embed/>
                  <p:pic>
                    <p:nvPicPr>
                      <p:cNvPr id="0"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3680" y="2230360"/>
                        <a:ext cx="6513513" cy="735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691" name="Object 11"/>
          <p:cNvGraphicFramePr>
            <a:graphicFrameLocks noChangeAspect="1"/>
          </p:cNvGraphicFramePr>
          <p:nvPr/>
        </p:nvGraphicFramePr>
        <p:xfrm>
          <a:off x="3971925" y="3232604"/>
          <a:ext cx="1892300" cy="735013"/>
        </p:xfrm>
        <a:graphic>
          <a:graphicData uri="http://schemas.openxmlformats.org/presentationml/2006/ole">
            <mc:AlternateContent xmlns:mc="http://schemas.openxmlformats.org/markup-compatibility/2006">
              <mc:Choice xmlns:v="urn:schemas-microsoft-com:vml" Requires="v">
                <p:oleObj spid="_x0000_s327746" name="Equation" r:id="rId7" imgW="952200" imgH="368280" progId="Equation.3">
                  <p:embed/>
                </p:oleObj>
              </mc:Choice>
              <mc:Fallback>
                <p:oleObj name="Equation" r:id="rId7" imgW="952200" imgH="368280" progId="Equation.3">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71925" y="3232604"/>
                        <a:ext cx="1892300" cy="735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1186544" y="3385458"/>
            <a:ext cx="3080656" cy="400110"/>
          </a:xfrm>
          <a:prstGeom prst="rect">
            <a:avLst/>
          </a:prstGeom>
          <a:noFill/>
        </p:spPr>
        <p:txBody>
          <a:bodyPr wrap="square" rtlCol="0">
            <a:spAutoFit/>
          </a:bodyPr>
          <a:lstStyle/>
          <a:p>
            <a:r>
              <a:rPr lang="en-US" sz="2000" dirty="0" smtClean="0">
                <a:latin typeface="Arial" pitchFamily="34" charset="0"/>
                <a:cs typeface="Arial" pitchFamily="34" charset="0"/>
              </a:rPr>
              <a:t>Soil water Diffusivity</a:t>
            </a:r>
            <a:endParaRPr lang="en-US" sz="2000" dirty="0">
              <a:latin typeface="Arial" pitchFamily="34" charset="0"/>
              <a:cs typeface="Arial"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4151366318"/>
              </p:ext>
            </p:extLst>
          </p:nvPr>
        </p:nvGraphicFramePr>
        <p:xfrm>
          <a:off x="2908440" y="1082336"/>
          <a:ext cx="3327120" cy="786960"/>
        </p:xfrm>
        <a:graphic>
          <a:graphicData uri="http://schemas.openxmlformats.org/presentationml/2006/ole">
            <mc:AlternateContent xmlns:mc="http://schemas.openxmlformats.org/markup-compatibility/2006">
              <mc:Choice xmlns:v="urn:schemas-microsoft-com:vml" Requires="v">
                <p:oleObj spid="_x0000_s327747" name="Equation" r:id="rId9" imgW="1663560" imgH="393480" progId="Equation.3">
                  <p:embed/>
                </p:oleObj>
              </mc:Choice>
              <mc:Fallback>
                <p:oleObj name="Equation" r:id="rId9" imgW="1663560" imgH="393480" progId="Equation.3">
                  <p:embed/>
                  <p:pic>
                    <p:nvPicPr>
                      <p:cNvPr id="0" name=""/>
                      <p:cNvPicPr/>
                      <p:nvPr/>
                    </p:nvPicPr>
                    <p:blipFill>
                      <a:blip r:embed="rId10"/>
                      <a:stretch>
                        <a:fillRect/>
                      </a:stretch>
                    </p:blipFill>
                    <p:spPr>
                      <a:xfrm>
                        <a:off x="2908440" y="1082336"/>
                        <a:ext cx="3327120" cy="786960"/>
                      </a:xfrm>
                      <a:prstGeom prst="rect">
                        <a:avLst/>
                      </a:prstGeom>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4013" name="Group 61"/>
          <p:cNvGrpSpPr>
            <a:grpSpLocks/>
          </p:cNvGrpSpPr>
          <p:nvPr/>
        </p:nvGrpSpPr>
        <p:grpSpPr bwMode="auto">
          <a:xfrm>
            <a:off x="133350" y="779463"/>
            <a:ext cx="6945313" cy="6078537"/>
            <a:chOff x="713" y="322"/>
            <a:chExt cx="3144" cy="3056"/>
          </a:xfrm>
        </p:grpSpPr>
        <p:sp>
          <p:nvSpPr>
            <p:cNvPr id="253956" name="Line 4"/>
            <p:cNvSpPr>
              <a:spLocks noChangeShapeType="1"/>
            </p:cNvSpPr>
            <p:nvPr/>
          </p:nvSpPr>
          <p:spPr bwMode="auto">
            <a:xfrm>
              <a:off x="1152" y="834"/>
              <a:ext cx="0" cy="2544"/>
            </a:xfrm>
            <a:prstGeom prst="line">
              <a:avLst/>
            </a:prstGeom>
            <a:noFill/>
            <a:ln w="9525">
              <a:solidFill>
                <a:schemeClr val="tx1"/>
              </a:solidFill>
              <a:round/>
              <a:headEnd/>
              <a:tailEnd type="arrow" w="med" len="med"/>
            </a:ln>
            <a:effectLst/>
          </p:spPr>
          <p:txBody>
            <a:bodyPr/>
            <a:lstStyle/>
            <a:p>
              <a:endParaRPr lang="en-US"/>
            </a:p>
          </p:txBody>
        </p:sp>
        <p:sp>
          <p:nvSpPr>
            <p:cNvPr id="253957" name="Line 5"/>
            <p:cNvSpPr>
              <a:spLocks noChangeShapeType="1"/>
            </p:cNvSpPr>
            <p:nvPr/>
          </p:nvSpPr>
          <p:spPr bwMode="auto">
            <a:xfrm>
              <a:off x="1152" y="834"/>
              <a:ext cx="2040" cy="0"/>
            </a:xfrm>
            <a:prstGeom prst="line">
              <a:avLst/>
            </a:prstGeom>
            <a:noFill/>
            <a:ln w="9525">
              <a:solidFill>
                <a:schemeClr val="tx1"/>
              </a:solidFill>
              <a:round/>
              <a:headEnd/>
              <a:tailEnd type="arrow" w="med" len="med"/>
            </a:ln>
            <a:effectLst/>
          </p:spPr>
          <p:txBody>
            <a:bodyPr/>
            <a:lstStyle/>
            <a:p>
              <a:endParaRPr lang="en-US"/>
            </a:p>
          </p:txBody>
        </p:sp>
        <p:sp>
          <p:nvSpPr>
            <p:cNvPr id="253958" name="Text Box 6"/>
            <p:cNvSpPr txBox="1">
              <a:spLocks noChangeArrowheads="1"/>
            </p:cNvSpPr>
            <p:nvPr/>
          </p:nvSpPr>
          <p:spPr bwMode="auto">
            <a:xfrm>
              <a:off x="2728" y="626"/>
              <a:ext cx="851" cy="169"/>
            </a:xfrm>
            <a:prstGeom prst="rect">
              <a:avLst/>
            </a:prstGeom>
            <a:noFill/>
            <a:ln w="9525">
              <a:noFill/>
              <a:miter lim="800000"/>
              <a:headEnd/>
              <a:tailEnd type="none" w="lg" len="lg"/>
            </a:ln>
            <a:effectLst/>
          </p:spPr>
          <p:txBody>
            <a:bodyPr wrap="none">
              <a:spAutoFit/>
            </a:bodyPr>
            <a:lstStyle/>
            <a:p>
              <a:r>
                <a:rPr lang="en-US" sz="1600" b="1">
                  <a:latin typeface="Times New Roman" pitchFamily="18" charset="0"/>
                </a:rPr>
                <a:t>Moisture content, </a:t>
              </a:r>
              <a:r>
                <a:rPr lang="en-US" sz="1600" b="1">
                  <a:latin typeface="Times New Roman" pitchFamily="18" charset="0"/>
                  <a:sym typeface="Symbol" pitchFamily="18" charset="2"/>
                </a:rPr>
                <a:t></a:t>
              </a:r>
            </a:p>
          </p:txBody>
        </p:sp>
        <p:sp>
          <p:nvSpPr>
            <p:cNvPr id="253959" name="Line 7"/>
            <p:cNvSpPr>
              <a:spLocks noChangeShapeType="1"/>
            </p:cNvSpPr>
            <p:nvPr/>
          </p:nvSpPr>
          <p:spPr bwMode="auto">
            <a:xfrm>
              <a:off x="1440" y="786"/>
              <a:ext cx="0" cy="96"/>
            </a:xfrm>
            <a:prstGeom prst="line">
              <a:avLst/>
            </a:prstGeom>
            <a:noFill/>
            <a:ln w="9525">
              <a:solidFill>
                <a:schemeClr val="tx1"/>
              </a:solidFill>
              <a:round/>
              <a:headEnd/>
              <a:tailEnd type="none" w="lg" len="lg"/>
            </a:ln>
            <a:effectLst/>
          </p:spPr>
          <p:txBody>
            <a:bodyPr/>
            <a:lstStyle/>
            <a:p>
              <a:endParaRPr lang="en-US"/>
            </a:p>
          </p:txBody>
        </p:sp>
        <p:sp>
          <p:nvSpPr>
            <p:cNvPr id="253960" name="Line 8"/>
            <p:cNvSpPr>
              <a:spLocks noChangeShapeType="1"/>
            </p:cNvSpPr>
            <p:nvPr/>
          </p:nvSpPr>
          <p:spPr bwMode="auto">
            <a:xfrm>
              <a:off x="1728" y="786"/>
              <a:ext cx="0" cy="96"/>
            </a:xfrm>
            <a:prstGeom prst="line">
              <a:avLst/>
            </a:prstGeom>
            <a:noFill/>
            <a:ln w="9525">
              <a:solidFill>
                <a:schemeClr val="tx1"/>
              </a:solidFill>
              <a:round/>
              <a:headEnd/>
              <a:tailEnd type="none" w="lg" len="lg"/>
            </a:ln>
            <a:effectLst/>
          </p:spPr>
          <p:txBody>
            <a:bodyPr/>
            <a:lstStyle/>
            <a:p>
              <a:endParaRPr lang="en-US"/>
            </a:p>
          </p:txBody>
        </p:sp>
        <p:sp>
          <p:nvSpPr>
            <p:cNvPr id="253961" name="Line 9"/>
            <p:cNvSpPr>
              <a:spLocks noChangeShapeType="1"/>
            </p:cNvSpPr>
            <p:nvPr/>
          </p:nvSpPr>
          <p:spPr bwMode="auto">
            <a:xfrm>
              <a:off x="2016" y="786"/>
              <a:ext cx="0" cy="96"/>
            </a:xfrm>
            <a:prstGeom prst="line">
              <a:avLst/>
            </a:prstGeom>
            <a:noFill/>
            <a:ln w="9525">
              <a:solidFill>
                <a:schemeClr val="tx1"/>
              </a:solidFill>
              <a:round/>
              <a:headEnd/>
              <a:tailEnd type="none" w="lg" len="lg"/>
            </a:ln>
            <a:effectLst/>
          </p:spPr>
          <p:txBody>
            <a:bodyPr/>
            <a:lstStyle/>
            <a:p>
              <a:endParaRPr lang="en-US"/>
            </a:p>
          </p:txBody>
        </p:sp>
        <p:sp>
          <p:nvSpPr>
            <p:cNvPr id="253962" name="Line 10"/>
            <p:cNvSpPr>
              <a:spLocks noChangeShapeType="1"/>
            </p:cNvSpPr>
            <p:nvPr/>
          </p:nvSpPr>
          <p:spPr bwMode="auto">
            <a:xfrm>
              <a:off x="2304" y="786"/>
              <a:ext cx="0" cy="96"/>
            </a:xfrm>
            <a:prstGeom prst="line">
              <a:avLst/>
            </a:prstGeom>
            <a:noFill/>
            <a:ln w="9525">
              <a:solidFill>
                <a:schemeClr val="tx1"/>
              </a:solidFill>
              <a:round/>
              <a:headEnd/>
              <a:tailEnd type="none" w="lg" len="lg"/>
            </a:ln>
            <a:effectLst/>
          </p:spPr>
          <p:txBody>
            <a:bodyPr/>
            <a:lstStyle/>
            <a:p>
              <a:endParaRPr lang="en-US"/>
            </a:p>
          </p:txBody>
        </p:sp>
        <p:sp>
          <p:nvSpPr>
            <p:cNvPr id="253963" name="Line 11"/>
            <p:cNvSpPr>
              <a:spLocks noChangeShapeType="1"/>
            </p:cNvSpPr>
            <p:nvPr/>
          </p:nvSpPr>
          <p:spPr bwMode="auto">
            <a:xfrm>
              <a:off x="2592" y="786"/>
              <a:ext cx="0" cy="96"/>
            </a:xfrm>
            <a:prstGeom prst="line">
              <a:avLst/>
            </a:prstGeom>
            <a:noFill/>
            <a:ln w="9525">
              <a:solidFill>
                <a:schemeClr val="tx1"/>
              </a:solidFill>
              <a:round/>
              <a:headEnd/>
              <a:tailEnd type="none" w="lg" len="lg"/>
            </a:ln>
            <a:effectLst/>
          </p:spPr>
          <p:txBody>
            <a:bodyPr/>
            <a:lstStyle/>
            <a:p>
              <a:endParaRPr lang="en-US"/>
            </a:p>
          </p:txBody>
        </p:sp>
        <p:sp>
          <p:nvSpPr>
            <p:cNvPr id="253964" name="Line 12"/>
            <p:cNvSpPr>
              <a:spLocks noChangeShapeType="1"/>
            </p:cNvSpPr>
            <p:nvPr/>
          </p:nvSpPr>
          <p:spPr bwMode="auto">
            <a:xfrm>
              <a:off x="1104" y="1314"/>
              <a:ext cx="96" cy="0"/>
            </a:xfrm>
            <a:prstGeom prst="line">
              <a:avLst/>
            </a:prstGeom>
            <a:noFill/>
            <a:ln w="9525">
              <a:solidFill>
                <a:schemeClr val="tx1"/>
              </a:solidFill>
              <a:round/>
              <a:headEnd/>
              <a:tailEnd type="none" w="lg" len="lg"/>
            </a:ln>
            <a:effectLst/>
          </p:spPr>
          <p:txBody>
            <a:bodyPr/>
            <a:lstStyle/>
            <a:p>
              <a:endParaRPr lang="en-US"/>
            </a:p>
          </p:txBody>
        </p:sp>
        <p:sp>
          <p:nvSpPr>
            <p:cNvPr id="253965" name="Line 13"/>
            <p:cNvSpPr>
              <a:spLocks noChangeShapeType="1"/>
            </p:cNvSpPr>
            <p:nvPr/>
          </p:nvSpPr>
          <p:spPr bwMode="auto">
            <a:xfrm>
              <a:off x="1104" y="1890"/>
              <a:ext cx="96" cy="0"/>
            </a:xfrm>
            <a:prstGeom prst="line">
              <a:avLst/>
            </a:prstGeom>
            <a:noFill/>
            <a:ln w="9525">
              <a:solidFill>
                <a:schemeClr val="tx1"/>
              </a:solidFill>
              <a:round/>
              <a:headEnd/>
              <a:tailEnd type="none" w="lg" len="lg"/>
            </a:ln>
            <a:effectLst/>
          </p:spPr>
          <p:txBody>
            <a:bodyPr/>
            <a:lstStyle/>
            <a:p>
              <a:endParaRPr lang="en-US"/>
            </a:p>
          </p:txBody>
        </p:sp>
        <p:sp>
          <p:nvSpPr>
            <p:cNvPr id="253966" name="Line 14"/>
            <p:cNvSpPr>
              <a:spLocks noChangeShapeType="1"/>
            </p:cNvSpPr>
            <p:nvPr/>
          </p:nvSpPr>
          <p:spPr bwMode="auto">
            <a:xfrm>
              <a:off x="1104" y="2466"/>
              <a:ext cx="96" cy="0"/>
            </a:xfrm>
            <a:prstGeom prst="line">
              <a:avLst/>
            </a:prstGeom>
            <a:noFill/>
            <a:ln w="9525">
              <a:solidFill>
                <a:schemeClr val="tx1"/>
              </a:solidFill>
              <a:round/>
              <a:headEnd/>
              <a:tailEnd type="none" w="lg" len="lg"/>
            </a:ln>
            <a:effectLst/>
          </p:spPr>
          <p:txBody>
            <a:bodyPr/>
            <a:lstStyle/>
            <a:p>
              <a:endParaRPr lang="en-US"/>
            </a:p>
          </p:txBody>
        </p:sp>
        <p:sp>
          <p:nvSpPr>
            <p:cNvPr id="253967" name="Line 15"/>
            <p:cNvSpPr>
              <a:spLocks noChangeShapeType="1"/>
            </p:cNvSpPr>
            <p:nvPr/>
          </p:nvSpPr>
          <p:spPr bwMode="auto">
            <a:xfrm>
              <a:off x="1104" y="3042"/>
              <a:ext cx="96" cy="0"/>
            </a:xfrm>
            <a:prstGeom prst="line">
              <a:avLst/>
            </a:prstGeom>
            <a:noFill/>
            <a:ln w="9525">
              <a:solidFill>
                <a:schemeClr val="tx1"/>
              </a:solidFill>
              <a:round/>
              <a:headEnd/>
              <a:tailEnd type="none" w="lg" len="lg"/>
            </a:ln>
            <a:effectLst/>
          </p:spPr>
          <p:txBody>
            <a:bodyPr/>
            <a:lstStyle/>
            <a:p>
              <a:endParaRPr lang="en-US"/>
            </a:p>
          </p:txBody>
        </p:sp>
        <p:sp>
          <p:nvSpPr>
            <p:cNvPr id="253968" name="Text Box 16"/>
            <p:cNvSpPr txBox="1">
              <a:spLocks noChangeArrowheads="1"/>
            </p:cNvSpPr>
            <p:nvPr/>
          </p:nvSpPr>
          <p:spPr bwMode="auto">
            <a:xfrm>
              <a:off x="2500" y="642"/>
              <a:ext cx="170" cy="138"/>
            </a:xfrm>
            <a:prstGeom prst="rect">
              <a:avLst/>
            </a:prstGeom>
            <a:noFill/>
            <a:ln w="9525">
              <a:noFill/>
              <a:miter lim="800000"/>
              <a:headEnd/>
              <a:tailEnd type="none" w="lg" len="lg"/>
            </a:ln>
            <a:effectLst/>
          </p:spPr>
          <p:txBody>
            <a:bodyPr wrap="none">
              <a:spAutoFit/>
            </a:bodyPr>
            <a:lstStyle/>
            <a:p>
              <a:r>
                <a:rPr lang="en-US" sz="1200">
                  <a:latin typeface="Times New Roman" pitchFamily="18" charset="0"/>
                </a:rPr>
                <a:t>0.5</a:t>
              </a:r>
            </a:p>
          </p:txBody>
        </p:sp>
        <p:sp>
          <p:nvSpPr>
            <p:cNvPr id="253969" name="Text Box 17"/>
            <p:cNvSpPr txBox="1">
              <a:spLocks noChangeArrowheads="1"/>
            </p:cNvSpPr>
            <p:nvPr/>
          </p:nvSpPr>
          <p:spPr bwMode="auto">
            <a:xfrm>
              <a:off x="2208" y="642"/>
              <a:ext cx="170" cy="138"/>
            </a:xfrm>
            <a:prstGeom prst="rect">
              <a:avLst/>
            </a:prstGeom>
            <a:noFill/>
            <a:ln w="9525">
              <a:noFill/>
              <a:miter lim="800000"/>
              <a:headEnd/>
              <a:tailEnd type="none" w="lg" len="lg"/>
            </a:ln>
            <a:effectLst/>
          </p:spPr>
          <p:txBody>
            <a:bodyPr wrap="none">
              <a:spAutoFit/>
            </a:bodyPr>
            <a:lstStyle/>
            <a:p>
              <a:r>
                <a:rPr lang="en-US" sz="1200">
                  <a:latin typeface="Times New Roman" pitchFamily="18" charset="0"/>
                </a:rPr>
                <a:t>0.4</a:t>
              </a:r>
            </a:p>
          </p:txBody>
        </p:sp>
        <p:sp>
          <p:nvSpPr>
            <p:cNvPr id="253970" name="Text Box 18"/>
            <p:cNvSpPr txBox="1">
              <a:spLocks noChangeArrowheads="1"/>
            </p:cNvSpPr>
            <p:nvPr/>
          </p:nvSpPr>
          <p:spPr bwMode="auto">
            <a:xfrm>
              <a:off x="1920" y="642"/>
              <a:ext cx="170" cy="138"/>
            </a:xfrm>
            <a:prstGeom prst="rect">
              <a:avLst/>
            </a:prstGeom>
            <a:noFill/>
            <a:ln w="9525">
              <a:noFill/>
              <a:miter lim="800000"/>
              <a:headEnd/>
              <a:tailEnd type="none" w="lg" len="lg"/>
            </a:ln>
            <a:effectLst/>
          </p:spPr>
          <p:txBody>
            <a:bodyPr wrap="none">
              <a:spAutoFit/>
            </a:bodyPr>
            <a:lstStyle/>
            <a:p>
              <a:r>
                <a:rPr lang="en-US" sz="1200">
                  <a:latin typeface="Times New Roman" pitchFamily="18" charset="0"/>
                </a:rPr>
                <a:t>0.3</a:t>
              </a:r>
            </a:p>
          </p:txBody>
        </p:sp>
        <p:sp>
          <p:nvSpPr>
            <p:cNvPr id="253971" name="Text Box 19"/>
            <p:cNvSpPr txBox="1">
              <a:spLocks noChangeArrowheads="1"/>
            </p:cNvSpPr>
            <p:nvPr/>
          </p:nvSpPr>
          <p:spPr bwMode="auto">
            <a:xfrm>
              <a:off x="1632" y="642"/>
              <a:ext cx="170" cy="138"/>
            </a:xfrm>
            <a:prstGeom prst="rect">
              <a:avLst/>
            </a:prstGeom>
            <a:noFill/>
            <a:ln w="9525">
              <a:noFill/>
              <a:miter lim="800000"/>
              <a:headEnd/>
              <a:tailEnd type="none" w="lg" len="lg"/>
            </a:ln>
            <a:effectLst/>
          </p:spPr>
          <p:txBody>
            <a:bodyPr wrap="none">
              <a:spAutoFit/>
            </a:bodyPr>
            <a:lstStyle/>
            <a:p>
              <a:r>
                <a:rPr lang="en-US" sz="1200">
                  <a:latin typeface="Times New Roman" pitchFamily="18" charset="0"/>
                </a:rPr>
                <a:t>0.2</a:t>
              </a:r>
            </a:p>
          </p:txBody>
        </p:sp>
        <p:sp>
          <p:nvSpPr>
            <p:cNvPr id="253972" name="Text Box 20"/>
            <p:cNvSpPr txBox="1">
              <a:spLocks noChangeArrowheads="1"/>
            </p:cNvSpPr>
            <p:nvPr/>
          </p:nvSpPr>
          <p:spPr bwMode="auto">
            <a:xfrm>
              <a:off x="1344" y="642"/>
              <a:ext cx="170" cy="138"/>
            </a:xfrm>
            <a:prstGeom prst="rect">
              <a:avLst/>
            </a:prstGeom>
            <a:noFill/>
            <a:ln w="9525">
              <a:noFill/>
              <a:miter lim="800000"/>
              <a:headEnd/>
              <a:tailEnd type="none" w="lg" len="lg"/>
            </a:ln>
            <a:effectLst/>
          </p:spPr>
          <p:txBody>
            <a:bodyPr wrap="none">
              <a:spAutoFit/>
            </a:bodyPr>
            <a:lstStyle/>
            <a:p>
              <a:r>
                <a:rPr lang="en-US" sz="1200">
                  <a:latin typeface="Times New Roman" pitchFamily="18" charset="0"/>
                </a:rPr>
                <a:t>0.1</a:t>
              </a:r>
            </a:p>
          </p:txBody>
        </p:sp>
        <p:sp>
          <p:nvSpPr>
            <p:cNvPr id="253973" name="Line 21"/>
            <p:cNvSpPr>
              <a:spLocks noChangeShapeType="1"/>
            </p:cNvSpPr>
            <p:nvPr/>
          </p:nvSpPr>
          <p:spPr bwMode="auto">
            <a:xfrm>
              <a:off x="1824" y="834"/>
              <a:ext cx="0" cy="2544"/>
            </a:xfrm>
            <a:prstGeom prst="line">
              <a:avLst/>
            </a:prstGeom>
            <a:noFill/>
            <a:ln w="28575">
              <a:solidFill>
                <a:schemeClr val="tx1"/>
              </a:solidFill>
              <a:round/>
              <a:headEnd/>
              <a:tailEnd type="none" w="lg" len="lg"/>
            </a:ln>
            <a:effectLst/>
          </p:spPr>
          <p:txBody>
            <a:bodyPr/>
            <a:lstStyle/>
            <a:p>
              <a:endParaRPr lang="en-US"/>
            </a:p>
          </p:txBody>
        </p:sp>
        <p:sp>
          <p:nvSpPr>
            <p:cNvPr id="253974" name="Text Box 22"/>
            <p:cNvSpPr txBox="1">
              <a:spLocks noChangeArrowheads="1"/>
            </p:cNvSpPr>
            <p:nvPr/>
          </p:nvSpPr>
          <p:spPr bwMode="auto">
            <a:xfrm rot="16200000">
              <a:off x="436" y="2174"/>
              <a:ext cx="706" cy="152"/>
            </a:xfrm>
            <a:prstGeom prst="rect">
              <a:avLst/>
            </a:prstGeom>
            <a:noFill/>
            <a:ln w="9525">
              <a:noFill/>
              <a:miter lim="800000"/>
              <a:headEnd/>
              <a:tailEnd type="none" w="lg" len="lg"/>
            </a:ln>
            <a:effectLst/>
          </p:spPr>
          <p:txBody>
            <a:bodyPr wrap="none">
              <a:spAutoFit/>
            </a:bodyPr>
            <a:lstStyle/>
            <a:p>
              <a:r>
                <a:rPr lang="en-US" sz="1600" b="1">
                  <a:latin typeface="Times New Roman" pitchFamily="18" charset="0"/>
                </a:rPr>
                <a:t>Depth, z, (cm)</a:t>
              </a:r>
              <a:endParaRPr lang="en-US" sz="1600" b="1">
                <a:latin typeface="Times New Roman" pitchFamily="18" charset="0"/>
                <a:sym typeface="Symbol" pitchFamily="18" charset="2"/>
              </a:endParaRPr>
            </a:p>
          </p:txBody>
        </p:sp>
        <p:sp>
          <p:nvSpPr>
            <p:cNvPr id="253975" name="Text Box 23"/>
            <p:cNvSpPr txBox="1">
              <a:spLocks noChangeArrowheads="1"/>
            </p:cNvSpPr>
            <p:nvPr/>
          </p:nvSpPr>
          <p:spPr bwMode="auto">
            <a:xfrm>
              <a:off x="864" y="1218"/>
              <a:ext cx="152" cy="138"/>
            </a:xfrm>
            <a:prstGeom prst="rect">
              <a:avLst/>
            </a:prstGeom>
            <a:noFill/>
            <a:ln w="9525">
              <a:noFill/>
              <a:miter lim="800000"/>
              <a:headEnd/>
              <a:tailEnd type="none" w="lg" len="lg"/>
            </a:ln>
            <a:effectLst/>
          </p:spPr>
          <p:txBody>
            <a:bodyPr wrap="none">
              <a:spAutoFit/>
            </a:bodyPr>
            <a:lstStyle/>
            <a:p>
              <a:r>
                <a:rPr lang="en-US" sz="1200">
                  <a:latin typeface="Times New Roman" pitchFamily="18" charset="0"/>
                </a:rPr>
                <a:t>10</a:t>
              </a:r>
            </a:p>
          </p:txBody>
        </p:sp>
        <p:sp>
          <p:nvSpPr>
            <p:cNvPr id="253976" name="Text Box 24"/>
            <p:cNvSpPr txBox="1">
              <a:spLocks noChangeArrowheads="1"/>
            </p:cNvSpPr>
            <p:nvPr/>
          </p:nvSpPr>
          <p:spPr bwMode="auto">
            <a:xfrm>
              <a:off x="864" y="1794"/>
              <a:ext cx="152" cy="138"/>
            </a:xfrm>
            <a:prstGeom prst="rect">
              <a:avLst/>
            </a:prstGeom>
            <a:noFill/>
            <a:ln w="9525">
              <a:noFill/>
              <a:miter lim="800000"/>
              <a:headEnd/>
              <a:tailEnd type="none" w="lg" len="lg"/>
            </a:ln>
            <a:effectLst/>
          </p:spPr>
          <p:txBody>
            <a:bodyPr wrap="none">
              <a:spAutoFit/>
            </a:bodyPr>
            <a:lstStyle/>
            <a:p>
              <a:r>
                <a:rPr lang="en-US" sz="1200">
                  <a:latin typeface="Times New Roman" pitchFamily="18" charset="0"/>
                </a:rPr>
                <a:t>20</a:t>
              </a:r>
            </a:p>
          </p:txBody>
        </p:sp>
        <p:sp>
          <p:nvSpPr>
            <p:cNvPr id="253977" name="Text Box 25"/>
            <p:cNvSpPr txBox="1">
              <a:spLocks noChangeArrowheads="1"/>
            </p:cNvSpPr>
            <p:nvPr/>
          </p:nvSpPr>
          <p:spPr bwMode="auto">
            <a:xfrm>
              <a:off x="864" y="2370"/>
              <a:ext cx="152" cy="138"/>
            </a:xfrm>
            <a:prstGeom prst="rect">
              <a:avLst/>
            </a:prstGeom>
            <a:noFill/>
            <a:ln w="9525">
              <a:noFill/>
              <a:miter lim="800000"/>
              <a:headEnd/>
              <a:tailEnd type="none" w="lg" len="lg"/>
            </a:ln>
            <a:effectLst/>
          </p:spPr>
          <p:txBody>
            <a:bodyPr wrap="none">
              <a:spAutoFit/>
            </a:bodyPr>
            <a:lstStyle/>
            <a:p>
              <a:r>
                <a:rPr lang="en-US" sz="1200">
                  <a:latin typeface="Times New Roman" pitchFamily="18" charset="0"/>
                </a:rPr>
                <a:t>30</a:t>
              </a:r>
            </a:p>
          </p:txBody>
        </p:sp>
        <p:sp>
          <p:nvSpPr>
            <p:cNvPr id="253978" name="Text Box 26"/>
            <p:cNvSpPr txBox="1">
              <a:spLocks noChangeArrowheads="1"/>
            </p:cNvSpPr>
            <p:nvPr/>
          </p:nvSpPr>
          <p:spPr bwMode="auto">
            <a:xfrm>
              <a:off x="864" y="2946"/>
              <a:ext cx="152" cy="138"/>
            </a:xfrm>
            <a:prstGeom prst="rect">
              <a:avLst/>
            </a:prstGeom>
            <a:noFill/>
            <a:ln w="9525">
              <a:noFill/>
              <a:miter lim="800000"/>
              <a:headEnd/>
              <a:tailEnd type="none" w="lg" len="lg"/>
            </a:ln>
            <a:effectLst/>
          </p:spPr>
          <p:txBody>
            <a:bodyPr wrap="none">
              <a:spAutoFit/>
            </a:bodyPr>
            <a:lstStyle/>
            <a:p>
              <a:r>
                <a:rPr lang="en-US" sz="1200">
                  <a:latin typeface="Times New Roman" pitchFamily="18" charset="0"/>
                </a:rPr>
                <a:t>40</a:t>
              </a:r>
            </a:p>
          </p:txBody>
        </p:sp>
        <p:sp>
          <p:nvSpPr>
            <p:cNvPr id="253979" name="Line 27"/>
            <p:cNvSpPr>
              <a:spLocks noChangeShapeType="1"/>
            </p:cNvSpPr>
            <p:nvPr/>
          </p:nvSpPr>
          <p:spPr bwMode="auto">
            <a:xfrm>
              <a:off x="2448" y="834"/>
              <a:ext cx="0" cy="2544"/>
            </a:xfrm>
            <a:prstGeom prst="line">
              <a:avLst/>
            </a:prstGeom>
            <a:noFill/>
            <a:ln w="9525">
              <a:solidFill>
                <a:schemeClr val="tx1"/>
              </a:solidFill>
              <a:prstDash val="lgDash"/>
              <a:round/>
              <a:headEnd/>
              <a:tailEnd type="none" w="lg" len="lg"/>
            </a:ln>
            <a:effectLst/>
          </p:spPr>
          <p:txBody>
            <a:bodyPr/>
            <a:lstStyle/>
            <a:p>
              <a:endParaRPr lang="en-US"/>
            </a:p>
          </p:txBody>
        </p:sp>
        <p:sp>
          <p:nvSpPr>
            <p:cNvPr id="253982" name="Freeform 30"/>
            <p:cNvSpPr>
              <a:spLocks/>
            </p:cNvSpPr>
            <p:nvPr/>
          </p:nvSpPr>
          <p:spPr bwMode="auto">
            <a:xfrm>
              <a:off x="1824" y="834"/>
              <a:ext cx="528" cy="192"/>
            </a:xfrm>
            <a:custGeom>
              <a:avLst/>
              <a:gdLst/>
              <a:ahLst/>
              <a:cxnLst>
                <a:cxn ang="0">
                  <a:pos x="528" y="0"/>
                </a:cxn>
                <a:cxn ang="0">
                  <a:pos x="384" y="48"/>
                </a:cxn>
                <a:cxn ang="0">
                  <a:pos x="144" y="96"/>
                </a:cxn>
                <a:cxn ang="0">
                  <a:pos x="48" y="144"/>
                </a:cxn>
                <a:cxn ang="0">
                  <a:pos x="0" y="192"/>
                </a:cxn>
              </a:cxnLst>
              <a:rect l="0" t="0" r="r" b="b"/>
              <a:pathLst>
                <a:path w="528" h="192">
                  <a:moveTo>
                    <a:pt x="528" y="0"/>
                  </a:moveTo>
                  <a:cubicBezTo>
                    <a:pt x="488" y="16"/>
                    <a:pt x="448" y="32"/>
                    <a:pt x="384" y="48"/>
                  </a:cubicBezTo>
                  <a:cubicBezTo>
                    <a:pt x="320" y="64"/>
                    <a:pt x="200" y="80"/>
                    <a:pt x="144" y="96"/>
                  </a:cubicBezTo>
                  <a:cubicBezTo>
                    <a:pt x="88" y="112"/>
                    <a:pt x="72" y="128"/>
                    <a:pt x="48" y="144"/>
                  </a:cubicBezTo>
                  <a:cubicBezTo>
                    <a:pt x="24" y="160"/>
                    <a:pt x="12" y="176"/>
                    <a:pt x="0" y="192"/>
                  </a:cubicBezTo>
                </a:path>
              </a:pathLst>
            </a:custGeom>
            <a:noFill/>
            <a:ln w="9525" cap="flat" cmpd="sng">
              <a:solidFill>
                <a:schemeClr val="accent2"/>
              </a:solidFill>
              <a:prstDash val="solid"/>
              <a:round/>
              <a:headEnd type="none" w="med" len="med"/>
              <a:tailEnd type="none" w="lg" len="lg"/>
            </a:ln>
            <a:effectLst/>
          </p:spPr>
          <p:txBody>
            <a:bodyPr/>
            <a:lstStyle/>
            <a:p>
              <a:endParaRPr lang="en-US"/>
            </a:p>
          </p:txBody>
        </p:sp>
        <p:sp>
          <p:nvSpPr>
            <p:cNvPr id="253983" name="Freeform 31"/>
            <p:cNvSpPr>
              <a:spLocks/>
            </p:cNvSpPr>
            <p:nvPr/>
          </p:nvSpPr>
          <p:spPr bwMode="auto">
            <a:xfrm>
              <a:off x="1817" y="843"/>
              <a:ext cx="635" cy="539"/>
            </a:xfrm>
            <a:custGeom>
              <a:avLst/>
              <a:gdLst/>
              <a:ahLst/>
              <a:cxnLst>
                <a:cxn ang="0">
                  <a:pos x="625" y="0"/>
                </a:cxn>
                <a:cxn ang="0">
                  <a:pos x="631" y="87"/>
                </a:cxn>
                <a:cxn ang="0">
                  <a:pos x="598" y="124"/>
                </a:cxn>
                <a:cxn ang="0">
                  <a:pos x="520" y="163"/>
                </a:cxn>
                <a:cxn ang="0">
                  <a:pos x="387" y="224"/>
                </a:cxn>
                <a:cxn ang="0">
                  <a:pos x="254" y="285"/>
                </a:cxn>
                <a:cxn ang="0">
                  <a:pos x="110" y="379"/>
                </a:cxn>
                <a:cxn ang="0">
                  <a:pos x="27" y="467"/>
                </a:cxn>
                <a:cxn ang="0">
                  <a:pos x="0" y="539"/>
                </a:cxn>
              </a:cxnLst>
              <a:rect l="0" t="0" r="r" b="b"/>
              <a:pathLst>
                <a:path w="635" h="539">
                  <a:moveTo>
                    <a:pt x="625" y="0"/>
                  </a:moveTo>
                  <a:cubicBezTo>
                    <a:pt x="626" y="15"/>
                    <a:pt x="635" y="66"/>
                    <a:pt x="631" y="87"/>
                  </a:cubicBezTo>
                  <a:lnTo>
                    <a:pt x="598" y="124"/>
                  </a:lnTo>
                  <a:cubicBezTo>
                    <a:pt x="580" y="137"/>
                    <a:pt x="555" y="146"/>
                    <a:pt x="520" y="163"/>
                  </a:cubicBezTo>
                  <a:cubicBezTo>
                    <a:pt x="485" y="180"/>
                    <a:pt x="431" y="204"/>
                    <a:pt x="387" y="224"/>
                  </a:cubicBezTo>
                  <a:lnTo>
                    <a:pt x="254" y="285"/>
                  </a:lnTo>
                  <a:lnTo>
                    <a:pt x="110" y="379"/>
                  </a:lnTo>
                  <a:cubicBezTo>
                    <a:pt x="72" y="409"/>
                    <a:pt x="45" y="440"/>
                    <a:pt x="27" y="467"/>
                  </a:cubicBezTo>
                  <a:cubicBezTo>
                    <a:pt x="9" y="494"/>
                    <a:pt x="6" y="524"/>
                    <a:pt x="0" y="539"/>
                  </a:cubicBezTo>
                </a:path>
              </a:pathLst>
            </a:custGeom>
            <a:noFill/>
            <a:ln w="9525" cap="flat" cmpd="sng">
              <a:solidFill>
                <a:srgbClr val="FF0000"/>
              </a:solidFill>
              <a:prstDash val="solid"/>
              <a:round/>
              <a:headEnd type="none" w="med" len="med"/>
              <a:tailEnd type="none" w="lg" len="lg"/>
            </a:ln>
            <a:effectLst/>
          </p:spPr>
          <p:txBody>
            <a:bodyPr/>
            <a:lstStyle/>
            <a:p>
              <a:endParaRPr lang="en-US"/>
            </a:p>
          </p:txBody>
        </p:sp>
        <p:sp>
          <p:nvSpPr>
            <p:cNvPr id="253984" name="Freeform 32"/>
            <p:cNvSpPr>
              <a:spLocks/>
            </p:cNvSpPr>
            <p:nvPr/>
          </p:nvSpPr>
          <p:spPr bwMode="auto">
            <a:xfrm>
              <a:off x="1824" y="882"/>
              <a:ext cx="636" cy="1056"/>
            </a:xfrm>
            <a:custGeom>
              <a:avLst/>
              <a:gdLst/>
              <a:ahLst/>
              <a:cxnLst>
                <a:cxn ang="0">
                  <a:pos x="631" y="0"/>
                </a:cxn>
                <a:cxn ang="0">
                  <a:pos x="631" y="144"/>
                </a:cxn>
                <a:cxn ang="0">
                  <a:pos x="598" y="181"/>
                </a:cxn>
                <a:cxn ang="0">
                  <a:pos x="520" y="220"/>
                </a:cxn>
                <a:cxn ang="0">
                  <a:pos x="387" y="281"/>
                </a:cxn>
                <a:cxn ang="0">
                  <a:pos x="254" y="342"/>
                </a:cxn>
                <a:cxn ang="0">
                  <a:pos x="110" y="436"/>
                </a:cxn>
                <a:cxn ang="0">
                  <a:pos x="27" y="524"/>
                </a:cxn>
                <a:cxn ang="0">
                  <a:pos x="0" y="596"/>
                </a:cxn>
              </a:cxnLst>
              <a:rect l="0" t="0" r="r" b="b"/>
              <a:pathLst>
                <a:path w="636" h="596">
                  <a:moveTo>
                    <a:pt x="631" y="0"/>
                  </a:moveTo>
                  <a:cubicBezTo>
                    <a:pt x="631" y="56"/>
                    <a:pt x="636" y="114"/>
                    <a:pt x="631" y="144"/>
                  </a:cubicBezTo>
                  <a:lnTo>
                    <a:pt x="598" y="181"/>
                  </a:lnTo>
                  <a:cubicBezTo>
                    <a:pt x="580" y="194"/>
                    <a:pt x="555" y="203"/>
                    <a:pt x="520" y="220"/>
                  </a:cubicBezTo>
                  <a:cubicBezTo>
                    <a:pt x="485" y="237"/>
                    <a:pt x="431" y="261"/>
                    <a:pt x="387" y="281"/>
                  </a:cubicBezTo>
                  <a:lnTo>
                    <a:pt x="254" y="342"/>
                  </a:lnTo>
                  <a:lnTo>
                    <a:pt x="110" y="436"/>
                  </a:lnTo>
                  <a:cubicBezTo>
                    <a:pt x="72" y="466"/>
                    <a:pt x="45" y="497"/>
                    <a:pt x="27" y="524"/>
                  </a:cubicBezTo>
                  <a:cubicBezTo>
                    <a:pt x="9" y="551"/>
                    <a:pt x="6" y="581"/>
                    <a:pt x="0" y="596"/>
                  </a:cubicBezTo>
                </a:path>
              </a:pathLst>
            </a:custGeom>
            <a:noFill/>
            <a:ln w="9525" cap="flat" cmpd="sng">
              <a:solidFill>
                <a:srgbClr val="800080"/>
              </a:solidFill>
              <a:prstDash val="solid"/>
              <a:round/>
              <a:headEnd type="none" w="med" len="med"/>
              <a:tailEnd type="none" w="lg" len="lg"/>
            </a:ln>
            <a:effectLst/>
          </p:spPr>
          <p:txBody>
            <a:bodyPr/>
            <a:lstStyle/>
            <a:p>
              <a:endParaRPr lang="en-US"/>
            </a:p>
          </p:txBody>
        </p:sp>
        <p:sp>
          <p:nvSpPr>
            <p:cNvPr id="253985" name="Freeform 33"/>
            <p:cNvSpPr>
              <a:spLocks/>
            </p:cNvSpPr>
            <p:nvPr/>
          </p:nvSpPr>
          <p:spPr bwMode="auto">
            <a:xfrm>
              <a:off x="1824" y="1218"/>
              <a:ext cx="636" cy="1440"/>
            </a:xfrm>
            <a:custGeom>
              <a:avLst/>
              <a:gdLst/>
              <a:ahLst/>
              <a:cxnLst>
                <a:cxn ang="0">
                  <a:pos x="631" y="0"/>
                </a:cxn>
                <a:cxn ang="0">
                  <a:pos x="631" y="144"/>
                </a:cxn>
                <a:cxn ang="0">
                  <a:pos x="598" y="181"/>
                </a:cxn>
                <a:cxn ang="0">
                  <a:pos x="520" y="220"/>
                </a:cxn>
                <a:cxn ang="0">
                  <a:pos x="387" y="281"/>
                </a:cxn>
                <a:cxn ang="0">
                  <a:pos x="254" y="342"/>
                </a:cxn>
                <a:cxn ang="0">
                  <a:pos x="110" y="436"/>
                </a:cxn>
                <a:cxn ang="0">
                  <a:pos x="27" y="524"/>
                </a:cxn>
                <a:cxn ang="0">
                  <a:pos x="0" y="596"/>
                </a:cxn>
              </a:cxnLst>
              <a:rect l="0" t="0" r="r" b="b"/>
              <a:pathLst>
                <a:path w="636" h="596">
                  <a:moveTo>
                    <a:pt x="631" y="0"/>
                  </a:moveTo>
                  <a:cubicBezTo>
                    <a:pt x="631" y="56"/>
                    <a:pt x="636" y="114"/>
                    <a:pt x="631" y="144"/>
                  </a:cubicBezTo>
                  <a:lnTo>
                    <a:pt x="598" y="181"/>
                  </a:lnTo>
                  <a:cubicBezTo>
                    <a:pt x="580" y="194"/>
                    <a:pt x="555" y="203"/>
                    <a:pt x="520" y="220"/>
                  </a:cubicBezTo>
                  <a:cubicBezTo>
                    <a:pt x="485" y="237"/>
                    <a:pt x="431" y="261"/>
                    <a:pt x="387" y="281"/>
                  </a:cubicBezTo>
                  <a:lnTo>
                    <a:pt x="254" y="342"/>
                  </a:lnTo>
                  <a:lnTo>
                    <a:pt x="110" y="436"/>
                  </a:lnTo>
                  <a:cubicBezTo>
                    <a:pt x="72" y="466"/>
                    <a:pt x="45" y="497"/>
                    <a:pt x="27" y="524"/>
                  </a:cubicBezTo>
                  <a:cubicBezTo>
                    <a:pt x="9" y="551"/>
                    <a:pt x="6" y="581"/>
                    <a:pt x="0" y="596"/>
                  </a:cubicBezTo>
                </a:path>
              </a:pathLst>
            </a:custGeom>
            <a:noFill/>
            <a:ln w="9525" cap="flat" cmpd="sng">
              <a:solidFill>
                <a:schemeClr val="tx1"/>
              </a:solidFill>
              <a:prstDash val="solid"/>
              <a:round/>
              <a:headEnd type="none" w="med" len="med"/>
              <a:tailEnd type="none" w="lg" len="lg"/>
            </a:ln>
            <a:effectLst/>
          </p:spPr>
          <p:txBody>
            <a:bodyPr/>
            <a:lstStyle/>
            <a:p>
              <a:endParaRPr lang="en-US"/>
            </a:p>
          </p:txBody>
        </p:sp>
        <p:sp>
          <p:nvSpPr>
            <p:cNvPr id="253986" name="Text Box 34"/>
            <p:cNvSpPr txBox="1">
              <a:spLocks noChangeArrowheads="1"/>
            </p:cNvSpPr>
            <p:nvPr/>
          </p:nvSpPr>
          <p:spPr bwMode="auto">
            <a:xfrm>
              <a:off x="2064" y="834"/>
              <a:ext cx="240" cy="170"/>
            </a:xfrm>
            <a:prstGeom prst="rect">
              <a:avLst/>
            </a:prstGeom>
            <a:noFill/>
            <a:ln w="9525">
              <a:noFill/>
              <a:miter lim="800000"/>
              <a:headEnd/>
              <a:tailEnd type="none" w="lg" len="lg"/>
            </a:ln>
            <a:effectLst/>
          </p:spPr>
          <p:txBody>
            <a:bodyPr>
              <a:spAutoFit/>
            </a:bodyPr>
            <a:lstStyle/>
            <a:p>
              <a:r>
                <a:rPr lang="en-US" sz="1600">
                  <a:solidFill>
                    <a:srgbClr val="000099"/>
                  </a:solidFill>
                  <a:latin typeface="Times New Roman" pitchFamily="18" charset="0"/>
                </a:rPr>
                <a:t>t</a:t>
              </a:r>
              <a:r>
                <a:rPr lang="en-US" sz="1600" baseline="-25000">
                  <a:solidFill>
                    <a:srgbClr val="000099"/>
                  </a:solidFill>
                  <a:latin typeface="Times New Roman" pitchFamily="18" charset="0"/>
                </a:rPr>
                <a:t>1</a:t>
              </a:r>
              <a:endParaRPr lang="en-US" sz="1600">
                <a:solidFill>
                  <a:srgbClr val="000099"/>
                </a:solidFill>
                <a:latin typeface="Times New Roman" pitchFamily="18" charset="0"/>
              </a:endParaRPr>
            </a:p>
          </p:txBody>
        </p:sp>
        <p:sp>
          <p:nvSpPr>
            <p:cNvPr id="253987" name="Text Box 35"/>
            <p:cNvSpPr txBox="1">
              <a:spLocks noChangeArrowheads="1"/>
            </p:cNvSpPr>
            <p:nvPr/>
          </p:nvSpPr>
          <p:spPr bwMode="auto">
            <a:xfrm>
              <a:off x="2160" y="1026"/>
              <a:ext cx="196" cy="169"/>
            </a:xfrm>
            <a:prstGeom prst="rect">
              <a:avLst/>
            </a:prstGeom>
            <a:noFill/>
            <a:ln w="9525">
              <a:noFill/>
              <a:miter lim="800000"/>
              <a:headEnd/>
              <a:tailEnd type="none" w="lg" len="lg"/>
            </a:ln>
            <a:effectLst/>
          </p:spPr>
          <p:txBody>
            <a:bodyPr>
              <a:spAutoFit/>
            </a:bodyPr>
            <a:lstStyle/>
            <a:p>
              <a:r>
                <a:rPr lang="en-US" sz="1600">
                  <a:solidFill>
                    <a:srgbClr val="FF0000"/>
                  </a:solidFill>
                  <a:latin typeface="Times New Roman" pitchFamily="18" charset="0"/>
                </a:rPr>
                <a:t>t</a:t>
              </a:r>
              <a:r>
                <a:rPr lang="en-US" sz="1600" baseline="-25000">
                  <a:solidFill>
                    <a:srgbClr val="FF0000"/>
                  </a:solidFill>
                  <a:latin typeface="Times New Roman" pitchFamily="18" charset="0"/>
                </a:rPr>
                <a:t>2</a:t>
              </a:r>
              <a:endParaRPr lang="en-US" sz="1600">
                <a:solidFill>
                  <a:srgbClr val="FF0000"/>
                </a:solidFill>
                <a:latin typeface="Times New Roman" pitchFamily="18" charset="0"/>
              </a:endParaRPr>
            </a:p>
          </p:txBody>
        </p:sp>
        <p:sp>
          <p:nvSpPr>
            <p:cNvPr id="253988" name="Text Box 36"/>
            <p:cNvSpPr txBox="1">
              <a:spLocks noChangeArrowheads="1"/>
            </p:cNvSpPr>
            <p:nvPr/>
          </p:nvSpPr>
          <p:spPr bwMode="auto">
            <a:xfrm>
              <a:off x="2064" y="1170"/>
              <a:ext cx="196" cy="169"/>
            </a:xfrm>
            <a:prstGeom prst="rect">
              <a:avLst/>
            </a:prstGeom>
            <a:noFill/>
            <a:ln w="9525">
              <a:noFill/>
              <a:miter lim="800000"/>
              <a:headEnd/>
              <a:tailEnd type="none" w="lg" len="lg"/>
            </a:ln>
            <a:effectLst/>
          </p:spPr>
          <p:txBody>
            <a:bodyPr>
              <a:spAutoFit/>
            </a:bodyPr>
            <a:lstStyle/>
            <a:p>
              <a:r>
                <a:rPr lang="en-US" sz="1600">
                  <a:solidFill>
                    <a:srgbClr val="800080"/>
                  </a:solidFill>
                  <a:latin typeface="Times New Roman" pitchFamily="18" charset="0"/>
                </a:rPr>
                <a:t>t</a:t>
              </a:r>
              <a:r>
                <a:rPr lang="en-US" sz="1600" baseline="-25000">
                  <a:solidFill>
                    <a:srgbClr val="800080"/>
                  </a:solidFill>
                  <a:latin typeface="Times New Roman" pitchFamily="18" charset="0"/>
                </a:rPr>
                <a:t>3</a:t>
              </a:r>
              <a:endParaRPr lang="en-US" sz="1600">
                <a:solidFill>
                  <a:srgbClr val="800080"/>
                </a:solidFill>
                <a:latin typeface="Times New Roman" pitchFamily="18" charset="0"/>
              </a:endParaRPr>
            </a:p>
          </p:txBody>
        </p:sp>
        <p:sp>
          <p:nvSpPr>
            <p:cNvPr id="253989" name="Text Box 37"/>
            <p:cNvSpPr txBox="1">
              <a:spLocks noChangeArrowheads="1"/>
            </p:cNvSpPr>
            <p:nvPr/>
          </p:nvSpPr>
          <p:spPr bwMode="auto">
            <a:xfrm>
              <a:off x="1968" y="1794"/>
              <a:ext cx="196" cy="169"/>
            </a:xfrm>
            <a:prstGeom prst="rect">
              <a:avLst/>
            </a:prstGeom>
            <a:noFill/>
            <a:ln w="9525">
              <a:noFill/>
              <a:miter lim="800000"/>
              <a:headEnd/>
              <a:tailEnd type="none" w="lg" len="lg"/>
            </a:ln>
            <a:effectLst/>
          </p:spPr>
          <p:txBody>
            <a:bodyPr>
              <a:spAutoFit/>
            </a:bodyPr>
            <a:lstStyle/>
            <a:p>
              <a:r>
                <a:rPr lang="en-US" sz="1600">
                  <a:latin typeface="Times New Roman" pitchFamily="18" charset="0"/>
                </a:rPr>
                <a:t>t</a:t>
              </a:r>
              <a:r>
                <a:rPr lang="en-US" sz="1600" baseline="-25000">
                  <a:latin typeface="Times New Roman" pitchFamily="18" charset="0"/>
                </a:rPr>
                <a:t>4</a:t>
              </a:r>
              <a:endParaRPr lang="en-US" sz="1600">
                <a:latin typeface="Times New Roman" pitchFamily="18" charset="0"/>
              </a:endParaRPr>
            </a:p>
          </p:txBody>
        </p:sp>
        <p:sp>
          <p:nvSpPr>
            <p:cNvPr id="253990" name="Line 38"/>
            <p:cNvSpPr>
              <a:spLocks noChangeShapeType="1"/>
            </p:cNvSpPr>
            <p:nvPr/>
          </p:nvSpPr>
          <p:spPr bwMode="auto">
            <a:xfrm>
              <a:off x="1824" y="894"/>
              <a:ext cx="624" cy="0"/>
            </a:xfrm>
            <a:prstGeom prst="line">
              <a:avLst/>
            </a:prstGeom>
            <a:noFill/>
            <a:ln w="19050">
              <a:solidFill>
                <a:schemeClr val="accent2"/>
              </a:solidFill>
              <a:round/>
              <a:headEnd/>
              <a:tailEnd type="none" w="lg" len="lg"/>
            </a:ln>
            <a:effectLst/>
          </p:spPr>
          <p:txBody>
            <a:bodyPr/>
            <a:lstStyle/>
            <a:p>
              <a:endParaRPr lang="en-US"/>
            </a:p>
          </p:txBody>
        </p:sp>
        <p:sp>
          <p:nvSpPr>
            <p:cNvPr id="253991" name="Line 39"/>
            <p:cNvSpPr>
              <a:spLocks noChangeShapeType="1"/>
            </p:cNvSpPr>
            <p:nvPr/>
          </p:nvSpPr>
          <p:spPr bwMode="auto">
            <a:xfrm>
              <a:off x="1831" y="1068"/>
              <a:ext cx="624" cy="0"/>
            </a:xfrm>
            <a:prstGeom prst="line">
              <a:avLst/>
            </a:prstGeom>
            <a:noFill/>
            <a:ln w="19050">
              <a:solidFill>
                <a:srgbClr val="FF0000"/>
              </a:solidFill>
              <a:round/>
              <a:headEnd/>
              <a:tailEnd type="none" w="lg" len="lg"/>
            </a:ln>
            <a:effectLst/>
          </p:spPr>
          <p:txBody>
            <a:bodyPr/>
            <a:lstStyle/>
            <a:p>
              <a:endParaRPr lang="en-US"/>
            </a:p>
          </p:txBody>
        </p:sp>
        <p:sp>
          <p:nvSpPr>
            <p:cNvPr id="253992" name="Line 40"/>
            <p:cNvSpPr>
              <a:spLocks noChangeShapeType="1"/>
            </p:cNvSpPr>
            <p:nvPr/>
          </p:nvSpPr>
          <p:spPr bwMode="auto">
            <a:xfrm>
              <a:off x="1832" y="1375"/>
              <a:ext cx="624" cy="0"/>
            </a:xfrm>
            <a:prstGeom prst="line">
              <a:avLst/>
            </a:prstGeom>
            <a:noFill/>
            <a:ln w="19050">
              <a:solidFill>
                <a:srgbClr val="800080"/>
              </a:solidFill>
              <a:round/>
              <a:headEnd/>
              <a:tailEnd type="none" w="lg" len="lg"/>
            </a:ln>
            <a:effectLst/>
          </p:spPr>
          <p:txBody>
            <a:bodyPr/>
            <a:lstStyle/>
            <a:p>
              <a:endParaRPr lang="en-US"/>
            </a:p>
          </p:txBody>
        </p:sp>
        <p:sp>
          <p:nvSpPr>
            <p:cNvPr id="253993" name="Line 41"/>
            <p:cNvSpPr>
              <a:spLocks noChangeShapeType="1"/>
            </p:cNvSpPr>
            <p:nvPr/>
          </p:nvSpPr>
          <p:spPr bwMode="auto">
            <a:xfrm>
              <a:off x="1828" y="1986"/>
              <a:ext cx="624" cy="0"/>
            </a:xfrm>
            <a:prstGeom prst="line">
              <a:avLst/>
            </a:prstGeom>
            <a:noFill/>
            <a:ln w="19050">
              <a:solidFill>
                <a:schemeClr val="tx1"/>
              </a:solidFill>
              <a:round/>
              <a:headEnd/>
              <a:tailEnd type="none" w="lg" len="lg"/>
            </a:ln>
            <a:effectLst/>
          </p:spPr>
          <p:txBody>
            <a:bodyPr/>
            <a:lstStyle/>
            <a:p>
              <a:endParaRPr lang="en-US"/>
            </a:p>
          </p:txBody>
        </p:sp>
        <p:sp>
          <p:nvSpPr>
            <p:cNvPr id="253994" name="Line 42"/>
            <p:cNvSpPr>
              <a:spLocks noChangeShapeType="1"/>
            </p:cNvSpPr>
            <p:nvPr/>
          </p:nvSpPr>
          <p:spPr bwMode="auto">
            <a:xfrm>
              <a:off x="2448" y="834"/>
              <a:ext cx="0" cy="1152"/>
            </a:xfrm>
            <a:prstGeom prst="line">
              <a:avLst/>
            </a:prstGeom>
            <a:noFill/>
            <a:ln w="19050">
              <a:solidFill>
                <a:schemeClr val="tx1"/>
              </a:solidFill>
              <a:round/>
              <a:headEnd/>
              <a:tailEnd type="none" w="lg" len="lg"/>
            </a:ln>
            <a:effectLst/>
          </p:spPr>
          <p:txBody>
            <a:bodyPr/>
            <a:lstStyle/>
            <a:p>
              <a:endParaRPr lang="en-US"/>
            </a:p>
          </p:txBody>
        </p:sp>
        <p:sp>
          <p:nvSpPr>
            <p:cNvPr id="253995" name="Line 43"/>
            <p:cNvSpPr>
              <a:spLocks noChangeShapeType="1"/>
            </p:cNvSpPr>
            <p:nvPr/>
          </p:nvSpPr>
          <p:spPr bwMode="auto">
            <a:xfrm>
              <a:off x="2688" y="834"/>
              <a:ext cx="0" cy="528"/>
            </a:xfrm>
            <a:prstGeom prst="line">
              <a:avLst/>
            </a:prstGeom>
            <a:noFill/>
            <a:ln w="9525">
              <a:solidFill>
                <a:schemeClr val="tx1"/>
              </a:solidFill>
              <a:round/>
              <a:headEnd type="arrow" w="med" len="med"/>
              <a:tailEnd type="arrow" w="med" len="med"/>
            </a:ln>
            <a:effectLst/>
          </p:spPr>
          <p:txBody>
            <a:bodyPr/>
            <a:lstStyle/>
            <a:p>
              <a:endParaRPr lang="en-US"/>
            </a:p>
          </p:txBody>
        </p:sp>
        <p:sp>
          <p:nvSpPr>
            <p:cNvPr id="253996" name="Text Box 44"/>
            <p:cNvSpPr txBox="1">
              <a:spLocks noChangeArrowheads="1"/>
            </p:cNvSpPr>
            <p:nvPr/>
          </p:nvSpPr>
          <p:spPr bwMode="auto">
            <a:xfrm>
              <a:off x="2652" y="984"/>
              <a:ext cx="139" cy="169"/>
            </a:xfrm>
            <a:prstGeom prst="rect">
              <a:avLst/>
            </a:prstGeom>
            <a:noFill/>
            <a:ln w="9525">
              <a:noFill/>
              <a:miter lim="800000"/>
              <a:headEnd/>
              <a:tailEnd type="none" w="lg" len="lg"/>
            </a:ln>
            <a:effectLst/>
          </p:spPr>
          <p:txBody>
            <a:bodyPr wrap="none">
              <a:spAutoFit/>
            </a:bodyPr>
            <a:lstStyle/>
            <a:p>
              <a:r>
                <a:rPr lang="en-US" sz="1600">
                  <a:latin typeface="Times New Roman" pitchFamily="18" charset="0"/>
                </a:rPr>
                <a:t>L</a:t>
              </a:r>
              <a:endParaRPr lang="en-US" sz="1600">
                <a:latin typeface="Times New Roman" pitchFamily="18" charset="0"/>
                <a:sym typeface="Symbol" pitchFamily="18" charset="2"/>
              </a:endParaRPr>
            </a:p>
          </p:txBody>
        </p:sp>
        <p:sp>
          <p:nvSpPr>
            <p:cNvPr id="253997" name="Line 45"/>
            <p:cNvSpPr>
              <a:spLocks noChangeShapeType="1"/>
            </p:cNvSpPr>
            <p:nvPr/>
          </p:nvSpPr>
          <p:spPr bwMode="auto">
            <a:xfrm>
              <a:off x="2496" y="1362"/>
              <a:ext cx="288" cy="0"/>
            </a:xfrm>
            <a:prstGeom prst="line">
              <a:avLst/>
            </a:prstGeom>
            <a:noFill/>
            <a:ln w="9525">
              <a:solidFill>
                <a:schemeClr val="tx1"/>
              </a:solidFill>
              <a:round/>
              <a:headEnd/>
              <a:tailEnd type="none" w="lg" len="lg"/>
            </a:ln>
            <a:effectLst/>
          </p:spPr>
          <p:txBody>
            <a:bodyPr/>
            <a:lstStyle/>
            <a:p>
              <a:endParaRPr lang="en-US"/>
            </a:p>
          </p:txBody>
        </p:sp>
        <p:sp>
          <p:nvSpPr>
            <p:cNvPr id="253999" name="Line 47"/>
            <p:cNvSpPr>
              <a:spLocks noChangeShapeType="1"/>
            </p:cNvSpPr>
            <p:nvPr/>
          </p:nvSpPr>
          <p:spPr bwMode="auto">
            <a:xfrm>
              <a:off x="1824" y="2226"/>
              <a:ext cx="624" cy="0"/>
            </a:xfrm>
            <a:prstGeom prst="line">
              <a:avLst/>
            </a:prstGeom>
            <a:noFill/>
            <a:ln w="9525">
              <a:solidFill>
                <a:schemeClr val="tx1"/>
              </a:solidFill>
              <a:round/>
              <a:headEnd type="arrow" w="med" len="med"/>
              <a:tailEnd type="arrow" w="med" len="med"/>
            </a:ln>
            <a:effectLst/>
          </p:spPr>
          <p:txBody>
            <a:bodyPr/>
            <a:lstStyle/>
            <a:p>
              <a:endParaRPr lang="en-US"/>
            </a:p>
          </p:txBody>
        </p:sp>
        <p:sp>
          <p:nvSpPr>
            <p:cNvPr id="254000" name="Text Box 48"/>
            <p:cNvSpPr txBox="1">
              <a:spLocks noChangeArrowheads="1"/>
            </p:cNvSpPr>
            <p:nvPr/>
          </p:nvSpPr>
          <p:spPr bwMode="auto">
            <a:xfrm>
              <a:off x="2016" y="2055"/>
              <a:ext cx="188" cy="169"/>
            </a:xfrm>
            <a:prstGeom prst="rect">
              <a:avLst/>
            </a:prstGeom>
            <a:noFill/>
            <a:ln w="9525">
              <a:noFill/>
              <a:miter lim="800000"/>
              <a:headEnd/>
              <a:tailEnd type="none" w="lg" len="lg"/>
            </a:ln>
            <a:effectLst/>
          </p:spPr>
          <p:txBody>
            <a:bodyPr wrap="none">
              <a:spAutoFit/>
            </a:bodyPr>
            <a:lstStyle/>
            <a:p>
              <a:r>
                <a:rPr lang="en-US" sz="1600">
                  <a:latin typeface="Times New Roman" pitchFamily="18" charset="0"/>
                  <a:sym typeface="Symbol" pitchFamily="18" charset="2"/>
                </a:rPr>
                <a:t></a:t>
              </a:r>
            </a:p>
          </p:txBody>
        </p:sp>
        <p:sp>
          <p:nvSpPr>
            <p:cNvPr id="254006" name="Rectangle 54"/>
            <p:cNvSpPr>
              <a:spLocks noChangeArrowheads="1"/>
            </p:cNvSpPr>
            <p:nvPr/>
          </p:nvSpPr>
          <p:spPr bwMode="auto">
            <a:xfrm>
              <a:off x="927" y="342"/>
              <a:ext cx="1049" cy="169"/>
            </a:xfrm>
            <a:prstGeom prst="rect">
              <a:avLst/>
            </a:prstGeom>
            <a:noFill/>
            <a:ln w="9525">
              <a:noFill/>
              <a:miter lim="800000"/>
              <a:headEnd/>
              <a:tailEnd type="none" w="lg" len="lg"/>
            </a:ln>
            <a:effectLst/>
          </p:spPr>
          <p:txBody>
            <a:bodyPr wrap="none">
              <a:spAutoFit/>
            </a:bodyPr>
            <a:lstStyle/>
            <a:p>
              <a:r>
                <a:rPr lang="en-US" sz="1600">
                  <a:latin typeface="Times New Roman" pitchFamily="18" charset="0"/>
                </a:rPr>
                <a:t>Initial moisture content </a:t>
              </a:r>
              <a:r>
                <a:rPr lang="en-US" sz="1600">
                  <a:latin typeface="Times New Roman" pitchFamily="18" charset="0"/>
                  <a:sym typeface="Symbol" pitchFamily="18" charset="2"/>
                </a:rPr>
                <a:t></a:t>
              </a:r>
              <a:r>
                <a:rPr lang="en-US" sz="1600" baseline="-25000">
                  <a:latin typeface="Times New Roman" pitchFamily="18" charset="0"/>
                  <a:sym typeface="Symbol" pitchFamily="18" charset="2"/>
                </a:rPr>
                <a:t>o</a:t>
              </a:r>
            </a:p>
          </p:txBody>
        </p:sp>
        <p:sp>
          <p:nvSpPr>
            <p:cNvPr id="254009" name="Rectangle 57"/>
            <p:cNvSpPr>
              <a:spLocks noChangeArrowheads="1"/>
            </p:cNvSpPr>
            <p:nvPr/>
          </p:nvSpPr>
          <p:spPr bwMode="auto">
            <a:xfrm>
              <a:off x="2219" y="322"/>
              <a:ext cx="1638" cy="292"/>
            </a:xfrm>
            <a:prstGeom prst="rect">
              <a:avLst/>
            </a:prstGeom>
            <a:noFill/>
            <a:ln w="9525">
              <a:noFill/>
              <a:miter lim="800000"/>
              <a:headEnd/>
              <a:tailEnd type="none" w="lg" len="lg"/>
            </a:ln>
            <a:effectLst/>
          </p:spPr>
          <p:txBody>
            <a:bodyPr>
              <a:spAutoFit/>
            </a:bodyPr>
            <a:lstStyle/>
            <a:p>
              <a:r>
                <a:rPr lang="en-US" sz="1600">
                  <a:latin typeface="Times New Roman" pitchFamily="18" charset="0"/>
                </a:rPr>
                <a:t>Saturation moisture content </a:t>
              </a:r>
              <a:r>
                <a:rPr lang="en-US" sz="1600">
                  <a:latin typeface="Times New Roman" pitchFamily="18" charset="0"/>
                  <a:sym typeface="Symbol" pitchFamily="18" charset="2"/>
                </a:rPr>
                <a:t></a:t>
              </a:r>
              <a:r>
                <a:rPr lang="en-US" sz="1600" baseline="-25000">
                  <a:latin typeface="Times New Roman" pitchFamily="18" charset="0"/>
                  <a:sym typeface="Symbol" pitchFamily="18" charset="2"/>
                </a:rPr>
                <a:t>s </a:t>
              </a:r>
              <a:r>
                <a:rPr lang="en-US" sz="1600">
                  <a:latin typeface="Times New Roman" pitchFamily="18" charset="0"/>
                  <a:sym typeface="Symbol" pitchFamily="18" charset="2"/>
                </a:rPr>
                <a:t>equivalent to porosity, n</a:t>
              </a:r>
            </a:p>
          </p:txBody>
        </p:sp>
        <p:sp>
          <p:nvSpPr>
            <p:cNvPr id="254011" name="Line 59"/>
            <p:cNvSpPr>
              <a:spLocks noChangeShapeType="1"/>
            </p:cNvSpPr>
            <p:nvPr/>
          </p:nvSpPr>
          <p:spPr bwMode="auto">
            <a:xfrm>
              <a:off x="2448" y="642"/>
              <a:ext cx="0" cy="161"/>
            </a:xfrm>
            <a:prstGeom prst="line">
              <a:avLst/>
            </a:prstGeom>
            <a:noFill/>
            <a:ln w="9525">
              <a:solidFill>
                <a:schemeClr val="tx1"/>
              </a:solidFill>
              <a:round/>
              <a:headEnd/>
              <a:tailEnd type="arrow" w="med" len="med"/>
            </a:ln>
            <a:effectLst/>
          </p:spPr>
          <p:txBody>
            <a:bodyPr/>
            <a:lstStyle/>
            <a:p>
              <a:endParaRPr lang="en-US"/>
            </a:p>
          </p:txBody>
        </p:sp>
        <p:sp>
          <p:nvSpPr>
            <p:cNvPr id="254012" name="Line 60"/>
            <p:cNvSpPr>
              <a:spLocks noChangeShapeType="1"/>
            </p:cNvSpPr>
            <p:nvPr/>
          </p:nvSpPr>
          <p:spPr bwMode="auto">
            <a:xfrm>
              <a:off x="1824" y="528"/>
              <a:ext cx="0" cy="277"/>
            </a:xfrm>
            <a:prstGeom prst="line">
              <a:avLst/>
            </a:prstGeom>
            <a:noFill/>
            <a:ln w="9525">
              <a:solidFill>
                <a:schemeClr val="tx1"/>
              </a:solidFill>
              <a:round/>
              <a:headEnd/>
              <a:tailEnd type="arrow" w="med" len="med"/>
            </a:ln>
            <a:effectLst/>
          </p:spPr>
          <p:txBody>
            <a:bodyPr/>
            <a:lstStyle/>
            <a:p>
              <a:endParaRPr lang="en-US"/>
            </a:p>
          </p:txBody>
        </p:sp>
      </p:grpSp>
      <p:sp>
        <p:nvSpPr>
          <p:cNvPr id="254014" name="Rectangle 62"/>
          <p:cNvSpPr>
            <a:spLocks noChangeArrowheads="1"/>
          </p:cNvSpPr>
          <p:nvPr/>
        </p:nvSpPr>
        <p:spPr bwMode="auto">
          <a:xfrm>
            <a:off x="328613" y="0"/>
            <a:ext cx="7962900" cy="822325"/>
          </a:xfrm>
          <a:prstGeom prst="rect">
            <a:avLst/>
          </a:prstGeom>
          <a:noFill/>
          <a:ln w="9525">
            <a:noFill/>
            <a:miter lim="800000"/>
            <a:headEnd/>
            <a:tailEnd type="none" w="lg" len="lg"/>
          </a:ln>
          <a:effectLst/>
        </p:spPr>
        <p:txBody>
          <a:bodyPr>
            <a:spAutoFit/>
          </a:bodyPr>
          <a:lstStyle/>
          <a:p>
            <a:pPr algn="ctr"/>
            <a:r>
              <a:rPr lang="en-US" sz="2400">
                <a:latin typeface="Times New Roman" pitchFamily="18" charset="0"/>
              </a:rPr>
              <a:t>Green-Ampt model idealization of wetting front penetration into a soil profile</a:t>
            </a:r>
          </a:p>
        </p:txBody>
      </p:sp>
      <p:graphicFrame>
        <p:nvGraphicFramePr>
          <p:cNvPr id="254015" name="Object 63"/>
          <p:cNvGraphicFramePr>
            <a:graphicFrameLocks noChangeAspect="1"/>
          </p:cNvGraphicFramePr>
          <p:nvPr/>
        </p:nvGraphicFramePr>
        <p:xfrm>
          <a:off x="5635625" y="2346325"/>
          <a:ext cx="3225800" cy="3463925"/>
        </p:xfrm>
        <a:graphic>
          <a:graphicData uri="http://schemas.openxmlformats.org/presentationml/2006/ole">
            <mc:AlternateContent xmlns:mc="http://schemas.openxmlformats.org/markup-compatibility/2006">
              <mc:Choice xmlns:v="urn:schemas-microsoft-com:vml" Requires="v">
                <p:oleObj spid="_x0000_s254029" name="Equation" r:id="rId4" imgW="1612800" imgH="1726920" progId="Equation.3">
                  <p:embed/>
                </p:oleObj>
              </mc:Choice>
              <mc:Fallback>
                <p:oleObj name="Equation" r:id="rId4" imgW="1612800" imgH="1726920" progId="Equation.3">
                  <p:embed/>
                  <p:pic>
                    <p:nvPicPr>
                      <p:cNvPr id="0" name="Picture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5625" y="2346325"/>
                        <a:ext cx="3225800" cy="3463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8273" y="1093007"/>
            <a:ext cx="7567749" cy="3170099"/>
          </a:xfrm>
          <a:prstGeom prst="rect">
            <a:avLst/>
          </a:prstGeom>
        </p:spPr>
        <p:txBody>
          <a:bodyPr wrap="square">
            <a:spAutoFit/>
          </a:bodyPr>
          <a:lstStyle/>
          <a:p>
            <a:pPr marL="0" marR="0">
              <a:spcBef>
                <a:spcPts val="0"/>
              </a:spcBef>
              <a:spcAft>
                <a:spcPts val="0"/>
              </a:spcAft>
              <a:tabLst>
                <a:tab pos="5943600" algn="r"/>
              </a:tabLst>
            </a:pPr>
            <a:r>
              <a:rPr lang="en-US" sz="3200" b="1" i="1" dirty="0">
                <a:latin typeface="Arial" panose="020B0604020202020204" pitchFamily="34" charset="0"/>
                <a:ea typeface="Times New Roman" panose="02020603050405020304" pitchFamily="18" charset="0"/>
                <a:cs typeface="Arial" panose="020B0604020202020204" pitchFamily="34" charset="0"/>
              </a:rPr>
              <a:t>Infiltration example problem	</a:t>
            </a:r>
            <a:endParaRPr lang="en-US"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b="1"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marL="0" marR="0">
              <a:spcBef>
                <a:spcPts val="0"/>
              </a:spcBef>
              <a:spcAft>
                <a:spcPts val="0"/>
              </a:spcAft>
            </a:pPr>
            <a:r>
              <a:rPr lang="en-US" dirty="0">
                <a:latin typeface="Times New Roman" panose="02020603050405020304" pitchFamily="18" charset="0"/>
                <a:ea typeface="Times New Roman" panose="02020603050405020304" pitchFamily="18" charset="0"/>
              </a:rPr>
              <a:t>Consider a soil of given type (e.g. </a:t>
            </a:r>
            <a:r>
              <a:rPr lang="en-US" b="1" dirty="0">
                <a:latin typeface="Times New Roman" panose="02020603050405020304" pitchFamily="18" charset="0"/>
                <a:ea typeface="Times New Roman" panose="02020603050405020304" pitchFamily="18" charset="0"/>
              </a:rPr>
              <a:t>silty clay loam</a:t>
            </a:r>
            <a:r>
              <a:rPr lang="en-US" dirty="0">
                <a:latin typeface="Times New Roman" panose="02020603050405020304" pitchFamily="18" charset="0"/>
                <a:ea typeface="Times New Roman" panose="02020603050405020304" pitchFamily="18" charset="0"/>
              </a:rPr>
              <a:t>) and given an input rainfall hyetograph, calculate the infiltration and the runoff.  Initial soil moisture content 0.3.  Rainfall rate 2 cm/</a:t>
            </a:r>
            <a:r>
              <a:rPr lang="en-US" dirty="0" err="1">
                <a:latin typeface="Times New Roman" panose="02020603050405020304" pitchFamily="18" charset="0"/>
                <a:ea typeface="Times New Roman" panose="02020603050405020304" pitchFamily="18" charset="0"/>
              </a:rPr>
              <a:t>hr</a:t>
            </a:r>
            <a:r>
              <a:rPr lang="en-US" dirty="0">
                <a:latin typeface="Times New Roman" panose="02020603050405020304" pitchFamily="18" charset="0"/>
                <a:ea typeface="Times New Roman" panose="02020603050405020304" pitchFamily="18" charset="0"/>
              </a:rPr>
              <a:t>, for 3 hours.</a:t>
            </a:r>
          </a:p>
          <a:p>
            <a:pPr marL="0" marR="0">
              <a:spcBef>
                <a:spcPts val="0"/>
              </a:spcBef>
              <a:spcAft>
                <a:spcPts val="0"/>
              </a:spcAft>
            </a:pPr>
            <a:r>
              <a:rPr lang="en-US" dirty="0">
                <a:latin typeface="Times New Roman" panose="02020603050405020304" pitchFamily="18" charset="0"/>
                <a:ea typeface="Times New Roman" panose="02020603050405020304" pitchFamily="18" charset="0"/>
              </a:rPr>
              <a:t> </a:t>
            </a:r>
          </a:p>
        </p:txBody>
      </p:sp>
    </p:spTree>
    <p:extLst>
      <p:ext uri="{BB962C8B-B14F-4D97-AF65-F5344CB8AC3E}">
        <p14:creationId xmlns:p14="http://schemas.microsoft.com/office/powerpoint/2010/main" val="725703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4" name="Rectangle 6"/>
          <p:cNvSpPr>
            <a:spLocks noChangeArrowheads="1"/>
          </p:cNvSpPr>
          <p:nvPr/>
        </p:nvSpPr>
        <p:spPr bwMode="auto">
          <a:xfrm>
            <a:off x="0" y="2982913"/>
            <a:ext cx="9144000" cy="0"/>
          </a:xfrm>
          <a:prstGeom prst="rect">
            <a:avLst/>
          </a:prstGeom>
          <a:noFill/>
          <a:ln w="9525">
            <a:noFill/>
            <a:miter lim="800000"/>
            <a:headEnd/>
            <a:tailEnd type="none" w="lg" len="lg"/>
          </a:ln>
          <a:effectLst/>
        </p:spPr>
        <p:txBody>
          <a:bodyPr wrap="none" anchor="ctr">
            <a:spAutoFit/>
          </a:bodyPr>
          <a:lstStyle/>
          <a:p>
            <a:endParaRPr lang="en-US"/>
          </a:p>
        </p:txBody>
      </p:sp>
      <p:graphicFrame>
        <p:nvGraphicFramePr>
          <p:cNvPr id="309255" name="Object 7"/>
          <p:cNvGraphicFramePr>
            <a:graphicFrameLocks noChangeAspect="1"/>
          </p:cNvGraphicFramePr>
          <p:nvPr/>
        </p:nvGraphicFramePr>
        <p:xfrm>
          <a:off x="835025" y="1450975"/>
          <a:ext cx="7256463" cy="4859338"/>
        </p:xfrm>
        <a:graphic>
          <a:graphicData uri="http://schemas.openxmlformats.org/presentationml/2006/ole">
            <mc:AlternateContent xmlns:mc="http://schemas.openxmlformats.org/markup-compatibility/2006">
              <mc:Choice xmlns:v="urn:schemas-microsoft-com:vml" Requires="v">
                <p:oleObj spid="_x0000_s309269" name="Chart" r:id="rId3" imgW="4777597" imgH="3200400" progId="Excel.Sheet.8">
                  <p:embed/>
                </p:oleObj>
              </mc:Choice>
              <mc:Fallback>
                <p:oleObj name="Chart" r:id="rId3" imgW="4777597" imgH="3200400" progId="Excel.Sheet.8">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5025" y="1450975"/>
                        <a:ext cx="7256463" cy="485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9256" name="Rectangle 8"/>
          <p:cNvSpPr>
            <a:spLocks noGrp="1" noChangeArrowheads="1"/>
          </p:cNvSpPr>
          <p:nvPr>
            <p:ph type="title"/>
          </p:nvPr>
        </p:nvSpPr>
        <p:spPr>
          <a:xfrm>
            <a:off x="730250" y="222250"/>
            <a:ext cx="7772400" cy="1143000"/>
          </a:xfrm>
        </p:spPr>
        <p:txBody>
          <a:bodyPr/>
          <a:lstStyle/>
          <a:p>
            <a:r>
              <a:rPr lang="en-US" sz="4000" dirty="0" err="1"/>
              <a:t>Infiltrability</a:t>
            </a:r>
            <a:r>
              <a:rPr lang="en-US" sz="4000" dirty="0"/>
              <a:t> – Depth </a:t>
            </a:r>
            <a:r>
              <a:rPr lang="en-US" sz="4000" dirty="0" smtClean="0"/>
              <a:t>Function</a:t>
            </a:r>
            <a:endParaRPr lang="en-US" sz="4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3191"/>
            <a:ext cx="7772400" cy="1143000"/>
          </a:xfrm>
        </p:spPr>
        <p:txBody>
          <a:bodyPr/>
          <a:lstStyle/>
          <a:p>
            <a:r>
              <a:rPr lang="en-US" dirty="0" smtClean="0"/>
              <a:t>Key Ideas</a:t>
            </a:r>
            <a:endParaRPr lang="en-US" dirty="0"/>
          </a:p>
        </p:txBody>
      </p:sp>
      <p:sp>
        <p:nvSpPr>
          <p:cNvPr id="3" name="Content Placeholder 2"/>
          <p:cNvSpPr>
            <a:spLocks noGrp="1"/>
          </p:cNvSpPr>
          <p:nvPr>
            <p:ph idx="1"/>
          </p:nvPr>
        </p:nvSpPr>
        <p:spPr>
          <a:xfrm>
            <a:off x="685800" y="1338409"/>
            <a:ext cx="7772400" cy="4114800"/>
          </a:xfrm>
        </p:spPr>
        <p:txBody>
          <a:bodyPr/>
          <a:lstStyle/>
          <a:p>
            <a:r>
              <a:rPr lang="en-US" dirty="0" smtClean="0"/>
              <a:t>Richard’s equation governs the </a:t>
            </a:r>
            <a:r>
              <a:rPr lang="en-US" dirty="0" smtClean="0">
                <a:solidFill>
                  <a:srgbClr val="FF0000"/>
                </a:solidFill>
              </a:rPr>
              <a:t>movement of water in the unsaturated zone</a:t>
            </a:r>
          </a:p>
          <a:p>
            <a:r>
              <a:rPr lang="en-US" dirty="0" smtClean="0"/>
              <a:t>The Green </a:t>
            </a:r>
            <a:r>
              <a:rPr lang="en-US" dirty="0" err="1" smtClean="0"/>
              <a:t>Ampt</a:t>
            </a:r>
            <a:r>
              <a:rPr lang="en-US" dirty="0" smtClean="0"/>
              <a:t> Model assumes a sharp wetting front and leads to the </a:t>
            </a:r>
            <a:r>
              <a:rPr lang="en-US" dirty="0" err="1" smtClean="0">
                <a:solidFill>
                  <a:srgbClr val="FF0000"/>
                </a:solidFill>
              </a:rPr>
              <a:t>Infiltrability</a:t>
            </a:r>
            <a:r>
              <a:rPr lang="en-US" dirty="0" smtClean="0">
                <a:solidFill>
                  <a:srgbClr val="FF0000"/>
                </a:solidFill>
              </a:rPr>
              <a:t>-Depth approximation</a:t>
            </a:r>
          </a:p>
          <a:p>
            <a:r>
              <a:rPr lang="en-US" dirty="0" smtClean="0"/>
              <a:t>The </a:t>
            </a:r>
            <a:r>
              <a:rPr lang="en-US" dirty="0" smtClean="0">
                <a:solidFill>
                  <a:srgbClr val="FF0000"/>
                </a:solidFill>
              </a:rPr>
              <a:t>state</a:t>
            </a:r>
            <a:r>
              <a:rPr lang="en-US" dirty="0" smtClean="0"/>
              <a:t> of the system in calculating infiltration is described by the </a:t>
            </a:r>
            <a:r>
              <a:rPr lang="en-US" dirty="0" smtClean="0">
                <a:solidFill>
                  <a:srgbClr val="FF0000"/>
                </a:solidFill>
              </a:rPr>
              <a:t>depth</a:t>
            </a:r>
            <a:r>
              <a:rPr lang="en-US" dirty="0" smtClean="0"/>
              <a:t> of water that has infiltrated.  This is the basis for the methods that follow.</a:t>
            </a:r>
            <a:endParaRPr lang="en-US" dirty="0"/>
          </a:p>
        </p:txBody>
      </p:sp>
    </p:spTree>
    <p:extLst>
      <p:ext uri="{BB962C8B-B14F-4D97-AF65-F5344CB8AC3E}">
        <p14:creationId xmlns:p14="http://schemas.microsoft.com/office/powerpoint/2010/main" val="979356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7" name="Rectangle 5"/>
          <p:cNvSpPr>
            <a:spLocks noChangeArrowheads="1"/>
          </p:cNvSpPr>
          <p:nvPr/>
        </p:nvSpPr>
        <p:spPr bwMode="auto">
          <a:xfrm>
            <a:off x="0" y="3211513"/>
            <a:ext cx="9144000" cy="0"/>
          </a:xfrm>
          <a:prstGeom prst="rect">
            <a:avLst/>
          </a:prstGeom>
          <a:noFill/>
          <a:ln w="9525">
            <a:noFill/>
            <a:miter lim="800000"/>
            <a:headEnd/>
            <a:tailEnd type="none" w="lg" len="lg"/>
          </a:ln>
          <a:effectLst/>
        </p:spPr>
        <p:txBody>
          <a:bodyPr wrap="none" anchor="ctr">
            <a:spAutoFit/>
          </a:bodyPr>
          <a:lstStyle/>
          <a:p>
            <a:endParaRPr lang="en-US"/>
          </a:p>
        </p:txBody>
      </p:sp>
      <p:graphicFrame>
        <p:nvGraphicFramePr>
          <p:cNvPr id="310276" name="Object 4"/>
          <p:cNvGraphicFramePr>
            <a:graphicFrameLocks noChangeAspect="1"/>
          </p:cNvGraphicFramePr>
          <p:nvPr/>
        </p:nvGraphicFramePr>
        <p:xfrm>
          <a:off x="860425" y="566738"/>
          <a:ext cx="2257425" cy="858837"/>
        </p:xfrm>
        <a:graphic>
          <a:graphicData uri="http://schemas.openxmlformats.org/presentationml/2006/ole">
            <mc:AlternateContent xmlns:mc="http://schemas.openxmlformats.org/markup-compatibility/2006">
              <mc:Choice xmlns:v="urn:schemas-microsoft-com:vml" Requires="v">
                <p:oleObj spid="_x0000_s310319" name="Equation" r:id="rId3" imgW="1143000" imgH="431800" progId="Equation.3">
                  <p:embed/>
                </p:oleObj>
              </mc:Choice>
              <mc:Fallback>
                <p:oleObj name="Equation" r:id="rId3" imgW="1143000" imgH="4318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25" y="566738"/>
                        <a:ext cx="2257425" cy="858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0278" name="Object 6"/>
          <p:cNvGraphicFramePr>
            <a:graphicFrameLocks noChangeAspect="1"/>
          </p:cNvGraphicFramePr>
          <p:nvPr/>
        </p:nvGraphicFramePr>
        <p:xfrm>
          <a:off x="935038" y="1709738"/>
          <a:ext cx="3757612" cy="1217612"/>
        </p:xfrm>
        <a:graphic>
          <a:graphicData uri="http://schemas.openxmlformats.org/presentationml/2006/ole">
            <mc:AlternateContent xmlns:mc="http://schemas.openxmlformats.org/markup-compatibility/2006">
              <mc:Choice xmlns:v="urn:schemas-microsoft-com:vml" Requires="v">
                <p:oleObj spid="_x0000_s310320" name="Document" r:id="rId5" imgW="1884021" imgH="608209" progId="Word.Document.8">
                  <p:embed/>
                </p:oleObj>
              </mc:Choice>
              <mc:Fallback>
                <p:oleObj name="Document" r:id="rId5" imgW="1884021" imgH="608209" progId="Word.Document.8">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5038" y="1709738"/>
                        <a:ext cx="3757612" cy="121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0279" name="Object 7"/>
          <p:cNvGraphicFramePr>
            <a:graphicFrameLocks noChangeAspect="1"/>
          </p:cNvGraphicFramePr>
          <p:nvPr/>
        </p:nvGraphicFramePr>
        <p:xfrm>
          <a:off x="536575" y="2765425"/>
          <a:ext cx="4935538" cy="3521075"/>
        </p:xfrm>
        <a:graphic>
          <a:graphicData uri="http://schemas.openxmlformats.org/presentationml/2006/ole">
            <mc:AlternateContent xmlns:mc="http://schemas.openxmlformats.org/markup-compatibility/2006">
              <mc:Choice xmlns:v="urn:schemas-microsoft-com:vml" Requires="v">
                <p:oleObj spid="_x0000_s310321" name="Document" r:id="rId7" imgW="2473611" imgH="1762440" progId="Word.Document.8">
                  <p:embed/>
                </p:oleObj>
              </mc:Choice>
              <mc:Fallback>
                <p:oleObj name="Document" r:id="rId7" imgW="2473611" imgH="1762440" progId="Word.Document.8">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575" y="2765425"/>
                        <a:ext cx="4935538" cy="352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0280" name="Text Box 8"/>
          <p:cNvSpPr txBox="1">
            <a:spLocks noChangeArrowheads="1"/>
          </p:cNvSpPr>
          <p:nvPr/>
        </p:nvSpPr>
        <p:spPr bwMode="auto">
          <a:xfrm>
            <a:off x="4027488" y="744538"/>
            <a:ext cx="4864100" cy="519112"/>
          </a:xfrm>
          <a:prstGeom prst="rect">
            <a:avLst/>
          </a:prstGeom>
          <a:noFill/>
          <a:ln w="9525">
            <a:noFill/>
            <a:miter lim="800000"/>
            <a:headEnd/>
            <a:tailEnd type="none" w="lg" len="lg"/>
          </a:ln>
          <a:effectLst/>
        </p:spPr>
        <p:txBody>
          <a:bodyPr wrap="none">
            <a:spAutoFit/>
          </a:bodyPr>
          <a:lstStyle/>
          <a:p>
            <a:r>
              <a:rPr lang="en-US"/>
              <a:t>Cumulative infiltration at ponding</a:t>
            </a:r>
          </a:p>
        </p:txBody>
      </p:sp>
      <p:sp>
        <p:nvSpPr>
          <p:cNvPr id="310281" name="Text Box 9"/>
          <p:cNvSpPr txBox="1">
            <a:spLocks noChangeArrowheads="1"/>
          </p:cNvSpPr>
          <p:nvPr/>
        </p:nvSpPr>
        <p:spPr bwMode="auto">
          <a:xfrm>
            <a:off x="4073525" y="1779588"/>
            <a:ext cx="2509838" cy="519112"/>
          </a:xfrm>
          <a:prstGeom prst="rect">
            <a:avLst/>
          </a:prstGeom>
          <a:noFill/>
          <a:ln w="9525">
            <a:noFill/>
            <a:miter lim="800000"/>
            <a:headEnd/>
            <a:tailEnd type="none" w="lg" len="lg"/>
          </a:ln>
          <a:effectLst/>
        </p:spPr>
        <p:txBody>
          <a:bodyPr wrap="none">
            <a:spAutoFit/>
          </a:bodyPr>
          <a:lstStyle/>
          <a:p>
            <a:r>
              <a:rPr lang="en-US"/>
              <a:t>Time to ponding</a:t>
            </a:r>
          </a:p>
        </p:txBody>
      </p:sp>
      <p:sp>
        <p:nvSpPr>
          <p:cNvPr id="310282" name="Text Box 10"/>
          <p:cNvSpPr txBox="1">
            <a:spLocks noChangeArrowheads="1"/>
          </p:cNvSpPr>
          <p:nvPr/>
        </p:nvSpPr>
        <p:spPr bwMode="auto">
          <a:xfrm>
            <a:off x="4191000" y="2973388"/>
            <a:ext cx="4171950" cy="946150"/>
          </a:xfrm>
          <a:prstGeom prst="rect">
            <a:avLst/>
          </a:prstGeom>
          <a:noFill/>
          <a:ln w="9525">
            <a:noFill/>
            <a:miter lim="800000"/>
            <a:headEnd/>
            <a:tailEnd type="none" w="lg" len="lg"/>
          </a:ln>
          <a:effectLst/>
        </p:spPr>
        <p:txBody>
          <a:bodyPr>
            <a:spAutoFit/>
          </a:bodyPr>
          <a:lstStyle/>
          <a:p>
            <a:r>
              <a:rPr lang="en-US"/>
              <a:t>Infiltration under ponded conditions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2477" name="Group 157"/>
          <p:cNvGraphicFramePr>
            <a:graphicFrameLocks noGrp="1"/>
          </p:cNvGraphicFramePr>
          <p:nvPr/>
        </p:nvGraphicFramePr>
        <p:xfrm>
          <a:off x="0" y="1233488"/>
          <a:ext cx="9144000" cy="5486400"/>
        </p:xfrm>
        <a:graphic>
          <a:graphicData uri="http://schemas.openxmlformats.org/drawingml/2006/table">
            <a:tbl>
              <a:tblPr/>
              <a:tblGrid>
                <a:gridCol w="1695450">
                  <a:extLst>
                    <a:ext uri="{9D8B030D-6E8A-4147-A177-3AD203B41FA5}">
                      <a16:colId xmlns:a16="http://schemas.microsoft.com/office/drawing/2014/main" val="20000"/>
                    </a:ext>
                  </a:extLst>
                </a:gridCol>
                <a:gridCol w="1917700">
                  <a:extLst>
                    <a:ext uri="{9D8B030D-6E8A-4147-A177-3AD203B41FA5}">
                      <a16:colId xmlns:a16="http://schemas.microsoft.com/office/drawing/2014/main" val="20001"/>
                    </a:ext>
                  </a:extLst>
                </a:gridCol>
                <a:gridCol w="1919288">
                  <a:extLst>
                    <a:ext uri="{9D8B030D-6E8A-4147-A177-3AD203B41FA5}">
                      <a16:colId xmlns:a16="http://schemas.microsoft.com/office/drawing/2014/main" val="20002"/>
                    </a:ext>
                  </a:extLst>
                </a:gridCol>
                <a:gridCol w="1798637">
                  <a:extLst>
                    <a:ext uri="{9D8B030D-6E8A-4147-A177-3AD203B41FA5}">
                      <a16:colId xmlns:a16="http://schemas.microsoft.com/office/drawing/2014/main" val="20003"/>
                    </a:ext>
                  </a:extLst>
                </a:gridCol>
                <a:gridCol w="1812925">
                  <a:extLst>
                    <a:ext uri="{9D8B030D-6E8A-4147-A177-3AD203B41FA5}">
                      <a16:colId xmlns:a16="http://schemas.microsoft.com/office/drawing/2014/main" val="20004"/>
                    </a:ext>
                  </a:extLst>
                </a:gridCol>
              </a:tblGrid>
              <a:tr h="1682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Soil Texture</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txBody>
                  <a:tcPr horzOverflow="overflow">
                    <a:lnL cap="flat">
                      <a:noFill/>
                    </a:lnL>
                    <a:lnR>
                      <a:noFill/>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Porosity n</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txBody>
                  <a:tcPr horzOverflow="overflow">
                    <a:lnL>
                      <a:noFill/>
                    </a:lnL>
                    <a:lnR>
                      <a:noFill/>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Effective porosity </a:t>
                      </a:r>
                      <a:r>
                        <a:rPr kumimoji="0" lang="en-US" sz="1200" b="0" i="0" u="none" strike="noStrike" cap="none" normalizeH="0" baseline="0" smtClean="0">
                          <a:ln>
                            <a:noFill/>
                          </a:ln>
                          <a:solidFill>
                            <a:srgbClr val="000000"/>
                          </a:solidFill>
                          <a:effectLst/>
                          <a:latin typeface="Garamond" pitchFamily="18" charset="0"/>
                          <a:ea typeface="Times New Roman" pitchFamily="18" charset="0"/>
                          <a:cs typeface="Garamond" pitchFamily="18" charset="0"/>
                          <a:sym typeface="Symbol" pitchFamily="18" charset="2"/>
                        </a:rPr>
                        <a:t></a:t>
                      </a:r>
                      <a:r>
                        <a:rPr kumimoji="0" lang="en-US" sz="1200" b="0" i="0" u="none" strike="noStrike" cap="none" normalizeH="0" baseline="-30000" smtClean="0">
                          <a:ln>
                            <a:noFill/>
                          </a:ln>
                          <a:solidFill>
                            <a:srgbClr val="000000"/>
                          </a:solidFill>
                          <a:effectLst/>
                          <a:latin typeface="Times New Roman" pitchFamily="18" charset="0"/>
                          <a:ea typeface="Times New Roman" pitchFamily="18" charset="0"/>
                          <a:cs typeface="Garamond" pitchFamily="18" charset="0"/>
                        </a:rPr>
                        <a:t>e</a:t>
                      </a:r>
                      <a:endParaRPr kumimoji="0" lang="en-US" sz="1200" b="0" i="0" u="none" strike="noStrike" cap="none" normalizeH="0" baseline="0" smtClean="0">
                        <a:ln>
                          <a:noFill/>
                        </a:ln>
                        <a:solidFill>
                          <a:srgbClr val="000000"/>
                        </a:solidFill>
                        <a:effectLst/>
                        <a:latin typeface="Garamond" pitchFamily="18" charset="0"/>
                        <a:ea typeface="Times New Roman" pitchFamily="18" charset="0"/>
                        <a:cs typeface="Garamond" pitchFamily="18" charset="0"/>
                        <a:sym typeface="Symbol" pitchFamily="18" charset="2"/>
                      </a:endParaRPr>
                    </a:p>
                  </a:txBody>
                  <a:tcPr horzOverflow="overflow">
                    <a:lnL>
                      <a:noFill/>
                    </a:lnL>
                    <a:lnR>
                      <a:noFill/>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Wetting front soil suction head |</a:t>
                      </a:r>
                      <a:r>
                        <a:rPr kumimoji="0" lang="en-US" sz="1200" b="0" i="0" u="none" strike="noStrike" cap="none" normalizeH="0" baseline="0" smtClean="0">
                          <a:ln>
                            <a:noFill/>
                          </a:ln>
                          <a:solidFill>
                            <a:srgbClr val="000000"/>
                          </a:solidFill>
                          <a:effectLst/>
                          <a:latin typeface="Garamond" pitchFamily="18" charset="0"/>
                          <a:ea typeface="Times New Roman" pitchFamily="18" charset="0"/>
                          <a:cs typeface="Garamond" pitchFamily="18" charset="0"/>
                          <a:sym typeface="Symbol" pitchFamily="18" charset="2"/>
                        </a:rPr>
                        <a:t></a:t>
                      </a:r>
                      <a:r>
                        <a:rPr kumimoji="0" lang="en-US" sz="1200" b="0" i="0" u="none" strike="noStrike" cap="none" normalizeH="0" baseline="-30000" smtClean="0">
                          <a:ln>
                            <a:noFill/>
                          </a:ln>
                          <a:solidFill>
                            <a:srgbClr val="000000"/>
                          </a:solidFill>
                          <a:effectLst/>
                          <a:latin typeface="Times New Roman" pitchFamily="18" charset="0"/>
                          <a:ea typeface="Times New Roman" pitchFamily="18" charset="0"/>
                          <a:cs typeface="Garamond" pitchFamily="18" charset="0"/>
                        </a:rPr>
                        <a:t>f</a:t>
                      </a: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sym typeface="Symbol" pitchFamily="18" charset="2"/>
                        </a:rPr>
                        <a:t>| (cm)</a:t>
                      </a:r>
                      <a:endParaRPr kumimoji="0" lang="en-US" sz="1200" b="0" i="0" u="none" strike="noStrike" cap="none" normalizeH="0" baseline="0" smtClean="0">
                        <a:ln>
                          <a:noFill/>
                        </a:ln>
                        <a:solidFill>
                          <a:srgbClr val="000000"/>
                        </a:solidFill>
                        <a:effectLst/>
                        <a:latin typeface="Garamond" pitchFamily="18" charset="0"/>
                        <a:ea typeface="Times New Roman" pitchFamily="18" charset="0"/>
                        <a:cs typeface="Garamond" pitchFamily="18" charset="0"/>
                        <a:sym typeface="Symbol" pitchFamily="18" charset="2"/>
                      </a:endParaRPr>
                    </a:p>
                  </a:txBody>
                  <a:tcPr horzOverflow="overflow">
                    <a:lnL>
                      <a:noFill/>
                    </a:lnL>
                    <a:lnR>
                      <a:noFill/>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Hydraulic conductivity K</a:t>
                      </a:r>
                      <a:r>
                        <a:rPr kumimoji="0" lang="en-US" sz="1200" b="0" i="0" u="none" strike="noStrike" cap="none" normalizeH="0" baseline="-30000" smtClean="0">
                          <a:ln>
                            <a:noFill/>
                          </a:ln>
                          <a:solidFill>
                            <a:srgbClr val="000000"/>
                          </a:solidFill>
                          <a:effectLst/>
                          <a:latin typeface="Times New Roman" pitchFamily="18" charset="0"/>
                          <a:ea typeface="Times New Roman" pitchFamily="18" charset="0"/>
                          <a:cs typeface="Garamond" pitchFamily="18" charset="0"/>
                        </a:rPr>
                        <a:t>sat</a:t>
                      </a: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 (cm/hr)</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txBody>
                  <a:tcPr horzOverflow="overflow">
                    <a:lnL>
                      <a:noFill/>
                    </a:lnL>
                    <a:lnR cap="flat">
                      <a:noFill/>
                    </a:lnR>
                    <a:lnT w="12700" cap="flat" cmpd="sng" algn="ctr">
                      <a:solidFill>
                        <a:srgbClr val="000000"/>
                      </a:solidFill>
                      <a:prstDash val="solid"/>
                      <a:round/>
                      <a:headEnd type="none" w="med" len="med"/>
                      <a:tailEnd type="none" w="lg" len="lg"/>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1682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Sand</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txBody>
                  <a:tcPr horzOverflow="overflow">
                    <a:lnL cap="flat">
                      <a:noFill/>
                    </a:lnL>
                    <a:lnR>
                      <a:noFill/>
                    </a:lnR>
                    <a:lnT w="12700" cap="flat" cmpd="sng" algn="ctr">
                      <a:solidFill>
                        <a:srgbClr val="000000"/>
                      </a:solidFill>
                      <a:prstDash val="solid"/>
                      <a:round/>
                      <a:headEnd type="none" w="med" len="med"/>
                      <a:tailEnd type="none" w="lg" len="lg"/>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0.437</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(0.374-0.500)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rgbClr val="000000"/>
                      </a:solidFill>
                      <a:prstDash val="solid"/>
                      <a:round/>
                      <a:headEnd type="none" w="med" len="med"/>
                      <a:tailEnd type="none" w="lg" len="lg"/>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0.417</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(0.354-0.480)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rgbClr val="000000"/>
                      </a:solidFill>
                      <a:prstDash val="solid"/>
                      <a:round/>
                      <a:headEnd type="none" w="med" len="med"/>
                      <a:tailEnd type="none" w="lg" len="lg"/>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4.95</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(0.97-25.36)</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w="12700" cap="flat" cmpd="sng" algn="ctr">
                      <a:solidFill>
                        <a:srgbClr val="000000"/>
                      </a:solidFill>
                      <a:prstDash val="solid"/>
                      <a:round/>
                      <a:headEnd type="none" w="med" len="med"/>
                      <a:tailEnd type="none" w="lg" len="lg"/>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11.78</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txBody>
                  <a:tcPr horzOverflow="overflow">
                    <a:lnL>
                      <a:noFill/>
                    </a:lnL>
                    <a:lnR cap="flat">
                      <a:noFill/>
                    </a:lnR>
                    <a:lnT w="12700" cap="flat" cmpd="sng" algn="ctr">
                      <a:solidFill>
                        <a:srgbClr val="000000"/>
                      </a:solidFill>
                      <a:prstDash val="solid"/>
                      <a:round/>
                      <a:headEnd type="none" w="med" len="med"/>
                      <a:tailEnd type="none" w="lg" len="lg"/>
                    </a:lnT>
                    <a:lnB>
                      <a:noFill/>
                    </a:lnB>
                    <a:lnTlToBr>
                      <a:noFill/>
                    </a:lnTlToBr>
                    <a:lnBlToTr>
                      <a:noFill/>
                    </a:lnBlToTr>
                    <a:noFill/>
                  </a:tcPr>
                </a:tc>
                <a:extLst>
                  <a:ext uri="{0D108BD9-81ED-4DB2-BD59-A6C34878D82A}">
                    <a16:rowId xmlns:a16="http://schemas.microsoft.com/office/drawing/2014/main" val="10001"/>
                  </a:ext>
                </a:extLst>
              </a:tr>
              <a:tr h="1682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Loamy sand</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0.437</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(0.363-0.506)</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0.401</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(0.329-0.473)</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6.13</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(1.35-27.94)</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2.99</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1682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Sandy loam</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0.453</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(0.351-0.555)</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0.412</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(0.283-0.541)</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11.01</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(2.67-45.47)</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1.09</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682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Loam</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0.463</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(0.375-0.551)</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0.434</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(0.334-0.534)</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8.89</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(1.33-59.38)</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0.34</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1682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Silt loam</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0.501</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(0.420-0.582)</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0.486</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(0.394-0.578)</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16.68</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(2.92-95.39)</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0.65</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1682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Sandy clay loam</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0.398</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(0.332-0.464)</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0.330</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(0.235-0.425)</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21.85</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(4.42-108.0)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0.15</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1682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Clay loam</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0.464</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(0.409-0.519)</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0.309</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(0.279-0.501)</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20.88</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(4.79-91.10)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0.1</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1682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Silty clay loam</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0.471</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(0.418-0.524)</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0.432</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(0.347-0.517)</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27.30</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(5.67-131.50)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0.1</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1682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Sandy clay</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0.430</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(0.370-0.490)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0.321</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(0.207-0.435)</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23.90</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(4.08-140.2)</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0.06</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1682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Silty clay</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0.479</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(0.425-0.533)</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0.423</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(0.334-0.512)</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29.22</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(6.13-139.4)</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0.05</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1682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Clay</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txBody>
                  <a:tcPr horzOverflow="overflow">
                    <a:lnL cap="flat">
                      <a:noFill/>
                    </a:lnL>
                    <a:lnR>
                      <a:noFill/>
                    </a:lnR>
                    <a:lnT>
                      <a:noFill/>
                    </a:lnT>
                    <a:lnB w="12700" cap="flat" cmpd="sng" algn="ctr">
                      <a:solidFill>
                        <a:srgbClr val="000000"/>
                      </a:solidFill>
                      <a:prstDash val="solid"/>
                      <a:round/>
                      <a:headEnd type="none" w="med" len="med"/>
                      <a:tailEnd type="none" w="lg" len="lg"/>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0.475</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(0.427-0.523)</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rgbClr val="000000"/>
                      </a:solidFill>
                      <a:prstDash val="solid"/>
                      <a:round/>
                      <a:headEnd type="none" w="med" len="med"/>
                      <a:tailEnd type="none" w="lg" len="lg"/>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0.385</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(0.269-0.501)</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rgbClr val="000000"/>
                      </a:solidFill>
                      <a:prstDash val="solid"/>
                      <a:round/>
                      <a:headEnd type="none" w="med" len="med"/>
                      <a:tailEnd type="none" w="lg" len="lg"/>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31.63</a:t>
                      </a:r>
                      <a:endParaRPr kumimoji="0" lang="en-US" sz="10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(6.39-156.5)</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a:noFill/>
                    </a:lnL>
                    <a:lnR>
                      <a:noFill/>
                    </a:lnR>
                    <a:lnT>
                      <a:noFill/>
                    </a:lnT>
                    <a:lnB w="12700" cap="flat" cmpd="sng" algn="ctr">
                      <a:solidFill>
                        <a:srgbClr val="000000"/>
                      </a:solidFill>
                      <a:prstDash val="solid"/>
                      <a:round/>
                      <a:headEnd type="none" w="med" len="med"/>
                      <a:tailEnd type="none" w="lg" len="lg"/>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ea typeface="Times New Roman" pitchFamily="18" charset="0"/>
                          <a:cs typeface="Garamond" pitchFamily="18" charset="0"/>
                        </a:rPr>
                        <a:t>0.03</a:t>
                      </a:r>
                      <a:endParaRPr kumimoji="0" lang="en-US" sz="2400" b="0" i="0" u="none" strike="noStrike" cap="none" normalizeH="0" baseline="0" smtClean="0">
                        <a:ln>
                          <a:noFill/>
                        </a:ln>
                        <a:solidFill>
                          <a:schemeClr val="tx1"/>
                        </a:solidFill>
                        <a:effectLst/>
                        <a:latin typeface="Times New Roman" pitchFamily="18" charset="0"/>
                        <a:ea typeface="Times New Roman" pitchFamily="18" charset="0"/>
                        <a:cs typeface="Garamond" pitchFamily="18" charset="0"/>
                      </a:endParaRPr>
                    </a:p>
                  </a:txBody>
                  <a:tcPr horzOverflow="overflow">
                    <a:lnL>
                      <a:noFill/>
                    </a:lnL>
                    <a:lnR cap="flat">
                      <a:noFill/>
                    </a:lnR>
                    <a:lnT>
                      <a:noFill/>
                    </a:lnT>
                    <a:lnB w="12700" cap="flat" cmpd="sng" algn="ctr">
                      <a:solidFill>
                        <a:srgbClr val="000000"/>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11"/>
                  </a:ext>
                </a:extLst>
              </a:tr>
            </a:tbl>
          </a:graphicData>
        </a:graphic>
      </p:graphicFrame>
      <p:sp>
        <p:nvSpPr>
          <p:cNvPr id="312474" name="Rectangle 154"/>
          <p:cNvSpPr>
            <a:spLocks noChangeArrowheads="1"/>
          </p:cNvSpPr>
          <p:nvPr/>
        </p:nvSpPr>
        <p:spPr bwMode="auto">
          <a:xfrm>
            <a:off x="214313" y="244475"/>
            <a:ext cx="8929687" cy="641350"/>
          </a:xfrm>
          <a:prstGeom prst="rect">
            <a:avLst/>
          </a:prstGeom>
          <a:noFill/>
          <a:ln w="9525">
            <a:noFill/>
            <a:miter lim="800000"/>
            <a:headEnd/>
            <a:tailEnd type="none" w="lg" len="lg"/>
          </a:ln>
          <a:effectLst/>
        </p:spPr>
        <p:txBody>
          <a:bodyPr anchor="ctr">
            <a:spAutoFit/>
          </a:bodyPr>
          <a:lstStyle/>
          <a:p>
            <a:r>
              <a:rPr lang="en-US" sz="1800"/>
              <a:t>Green – Ampt infiltration parameters for various soil classes (Rawls et al., 1983).  The numbers in parentheses are one standard deviation around the parameter value given.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20" name="Rectangle 4"/>
          <p:cNvSpPr>
            <a:spLocks noGrp="1" noChangeArrowheads="1"/>
          </p:cNvSpPr>
          <p:nvPr>
            <p:ph type="title"/>
          </p:nvPr>
        </p:nvSpPr>
        <p:spPr>
          <a:xfrm>
            <a:off x="685800" y="587375"/>
            <a:ext cx="7772400" cy="712788"/>
          </a:xfrm>
        </p:spPr>
        <p:txBody>
          <a:bodyPr/>
          <a:lstStyle/>
          <a:p>
            <a:r>
              <a:rPr lang="en-US" sz="4000"/>
              <a:t>Philip Model</a:t>
            </a:r>
          </a:p>
        </p:txBody>
      </p:sp>
      <p:graphicFrame>
        <p:nvGraphicFramePr>
          <p:cNvPr id="316421" name="Object 5"/>
          <p:cNvGraphicFramePr>
            <a:graphicFrameLocks noChangeAspect="1"/>
          </p:cNvGraphicFramePr>
          <p:nvPr/>
        </p:nvGraphicFramePr>
        <p:xfrm>
          <a:off x="1312863" y="1936750"/>
          <a:ext cx="3068637" cy="696913"/>
        </p:xfrm>
        <a:graphic>
          <a:graphicData uri="http://schemas.openxmlformats.org/presentationml/2006/ole">
            <mc:AlternateContent xmlns:mc="http://schemas.openxmlformats.org/markup-compatibility/2006">
              <mc:Choice xmlns:v="urn:schemas-microsoft-com:vml" Requires="v">
                <p:oleObj spid="_x0000_s316479" name="Document" r:id="rId3" imgW="1535022" imgH="348318" progId="Word.Document.8">
                  <p:embed/>
                </p:oleObj>
              </mc:Choice>
              <mc:Fallback>
                <p:oleObj name="Document" r:id="rId3" imgW="1535022" imgH="348318" progId="Word.Document.8">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2863" y="1936750"/>
                        <a:ext cx="3068637" cy="696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6423" name="Rectangle 7"/>
          <p:cNvSpPr>
            <a:spLocks noChangeArrowheads="1"/>
          </p:cNvSpPr>
          <p:nvPr/>
        </p:nvSpPr>
        <p:spPr bwMode="auto">
          <a:xfrm>
            <a:off x="0" y="3230563"/>
            <a:ext cx="9144000" cy="0"/>
          </a:xfrm>
          <a:prstGeom prst="rect">
            <a:avLst/>
          </a:prstGeom>
          <a:noFill/>
          <a:ln w="9525">
            <a:noFill/>
            <a:miter lim="800000"/>
            <a:headEnd/>
            <a:tailEnd type="none" w="lg" len="lg"/>
          </a:ln>
          <a:effectLst/>
        </p:spPr>
        <p:txBody>
          <a:bodyPr wrap="none" anchor="ctr">
            <a:spAutoFit/>
          </a:bodyPr>
          <a:lstStyle/>
          <a:p>
            <a:endParaRPr lang="en-US"/>
          </a:p>
        </p:txBody>
      </p:sp>
      <p:graphicFrame>
        <p:nvGraphicFramePr>
          <p:cNvPr id="316422" name="Object 6"/>
          <p:cNvGraphicFramePr>
            <a:graphicFrameLocks noChangeAspect="1"/>
          </p:cNvGraphicFramePr>
          <p:nvPr/>
        </p:nvGraphicFramePr>
        <p:xfrm>
          <a:off x="1257300" y="2660650"/>
          <a:ext cx="2614613" cy="787400"/>
        </p:xfrm>
        <a:graphic>
          <a:graphicData uri="http://schemas.openxmlformats.org/presentationml/2006/ole">
            <mc:AlternateContent xmlns:mc="http://schemas.openxmlformats.org/markup-compatibility/2006">
              <mc:Choice xmlns:v="urn:schemas-microsoft-com:vml" Requires="v">
                <p:oleObj spid="_x0000_s316480" name="Equation" r:id="rId5" imgW="1308100" imgH="393700" progId="Equation.3">
                  <p:embed/>
                </p:oleObj>
              </mc:Choice>
              <mc:Fallback>
                <p:oleObj name="Equation" r:id="rId5" imgW="1308100" imgH="3937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7300" y="2660650"/>
                        <a:ext cx="26146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6425" name="Rectangle 9"/>
          <p:cNvSpPr>
            <a:spLocks noChangeArrowheads="1"/>
          </p:cNvSpPr>
          <p:nvPr/>
        </p:nvSpPr>
        <p:spPr bwMode="auto">
          <a:xfrm>
            <a:off x="0" y="3170238"/>
            <a:ext cx="9144000" cy="0"/>
          </a:xfrm>
          <a:prstGeom prst="rect">
            <a:avLst/>
          </a:prstGeom>
          <a:noFill/>
          <a:ln w="9525">
            <a:noFill/>
            <a:miter lim="800000"/>
            <a:headEnd/>
            <a:tailEnd type="none" w="lg" len="lg"/>
          </a:ln>
          <a:effectLst/>
        </p:spPr>
        <p:txBody>
          <a:bodyPr wrap="none" anchor="ctr">
            <a:spAutoFit/>
          </a:bodyPr>
          <a:lstStyle/>
          <a:p>
            <a:endParaRPr lang="en-US"/>
          </a:p>
        </p:txBody>
      </p:sp>
      <p:graphicFrame>
        <p:nvGraphicFramePr>
          <p:cNvPr id="316424" name="Object 8"/>
          <p:cNvGraphicFramePr>
            <a:graphicFrameLocks noChangeAspect="1"/>
          </p:cNvGraphicFramePr>
          <p:nvPr/>
        </p:nvGraphicFramePr>
        <p:xfrm>
          <a:off x="1290638" y="4138613"/>
          <a:ext cx="3884612" cy="1041400"/>
        </p:xfrm>
        <a:graphic>
          <a:graphicData uri="http://schemas.openxmlformats.org/presentationml/2006/ole">
            <mc:AlternateContent xmlns:mc="http://schemas.openxmlformats.org/markup-compatibility/2006">
              <mc:Choice xmlns:v="urn:schemas-microsoft-com:vml" Requires="v">
                <p:oleObj spid="_x0000_s316481" name="Equation" r:id="rId7" imgW="1943100" imgH="520700" progId="Equation.3">
                  <p:embed/>
                </p:oleObj>
              </mc:Choice>
              <mc:Fallback>
                <p:oleObj name="Equation" r:id="rId7" imgW="1943100" imgH="52070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0638" y="4138613"/>
                        <a:ext cx="3884612"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6427" name="Rectangle 11"/>
          <p:cNvSpPr>
            <a:spLocks noChangeArrowheads="1"/>
          </p:cNvSpPr>
          <p:nvPr/>
        </p:nvSpPr>
        <p:spPr bwMode="auto">
          <a:xfrm>
            <a:off x="0" y="3284538"/>
            <a:ext cx="9144000" cy="0"/>
          </a:xfrm>
          <a:prstGeom prst="rect">
            <a:avLst/>
          </a:prstGeom>
          <a:noFill/>
          <a:ln w="9525">
            <a:noFill/>
            <a:miter lim="800000"/>
            <a:headEnd/>
            <a:tailEnd type="none" w="lg" len="lg"/>
          </a:ln>
          <a:effectLst/>
        </p:spPr>
        <p:txBody>
          <a:bodyPr wrap="none" anchor="ctr">
            <a:spAutoFit/>
          </a:bodyPr>
          <a:lstStyle/>
          <a:p>
            <a:endParaRPr lang="en-US"/>
          </a:p>
        </p:txBody>
      </p:sp>
      <p:graphicFrame>
        <p:nvGraphicFramePr>
          <p:cNvPr id="316426" name="Object 10"/>
          <p:cNvGraphicFramePr>
            <a:graphicFrameLocks noChangeAspect="1"/>
          </p:cNvGraphicFramePr>
          <p:nvPr/>
        </p:nvGraphicFramePr>
        <p:xfrm>
          <a:off x="4592638" y="2155825"/>
          <a:ext cx="3071812" cy="584200"/>
        </p:xfrm>
        <a:graphic>
          <a:graphicData uri="http://schemas.openxmlformats.org/presentationml/2006/ole">
            <mc:AlternateContent xmlns:mc="http://schemas.openxmlformats.org/markup-compatibility/2006">
              <mc:Choice xmlns:v="urn:schemas-microsoft-com:vml" Requires="v">
                <p:oleObj spid="_x0000_s316482" name="Equation" r:id="rId9" imgW="1536700" imgH="292100" progId="Equation.3">
                  <p:embed/>
                </p:oleObj>
              </mc:Choice>
              <mc:Fallback>
                <p:oleObj name="Equation" r:id="rId9" imgW="1536700" imgH="292100" progId="Equation.3">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92638" y="2155825"/>
                        <a:ext cx="3071812"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457" y="0"/>
            <a:ext cx="7772400" cy="598714"/>
          </a:xfrm>
        </p:spPr>
        <p:txBody>
          <a:bodyPr/>
          <a:lstStyle/>
          <a:p>
            <a:r>
              <a:rPr lang="en-US" sz="3600" dirty="0" smtClean="0"/>
              <a:t>Problem 1 as an example</a:t>
            </a:r>
            <a:endParaRPr lang="en-US" sz="3600" dirty="0"/>
          </a:p>
        </p:txBody>
      </p:sp>
      <p:graphicFrame>
        <p:nvGraphicFramePr>
          <p:cNvPr id="8" name="Object 7"/>
          <p:cNvGraphicFramePr>
            <a:graphicFrameLocks noChangeAspect="1"/>
          </p:cNvGraphicFramePr>
          <p:nvPr>
            <p:extLst>
              <p:ext uri="{D42A27DB-BD31-4B8C-83A1-F6EECF244321}">
                <p14:modId xmlns:p14="http://schemas.microsoft.com/office/powerpoint/2010/main" val="316451880"/>
              </p:ext>
            </p:extLst>
          </p:nvPr>
        </p:nvGraphicFramePr>
        <p:xfrm>
          <a:off x="1306739" y="740229"/>
          <a:ext cx="6604266" cy="5134555"/>
        </p:xfrm>
        <a:graphic>
          <a:graphicData uri="http://schemas.openxmlformats.org/presentationml/2006/ole">
            <mc:AlternateContent xmlns:mc="http://schemas.openxmlformats.org/markup-compatibility/2006">
              <mc:Choice xmlns:v="urn:schemas-microsoft-com:vml" Requires="v">
                <p:oleObj spid="_x0000_s328719" name="Document" r:id="rId3" imgW="4127666" imgH="3209097" progId="Word.Document.12">
                  <p:embed/>
                </p:oleObj>
              </mc:Choice>
              <mc:Fallback>
                <p:oleObj name="Document" r:id="rId3" imgW="4127666" imgH="3209097" progId="Word.Document.12">
                  <p:embed/>
                  <p:pic>
                    <p:nvPicPr>
                      <p:cNvPr id="0" name=""/>
                      <p:cNvPicPr/>
                      <p:nvPr/>
                    </p:nvPicPr>
                    <p:blipFill>
                      <a:blip r:embed="rId4"/>
                      <a:stretch>
                        <a:fillRect/>
                      </a:stretch>
                    </p:blipFill>
                    <p:spPr>
                      <a:xfrm>
                        <a:off x="1306739" y="740229"/>
                        <a:ext cx="6604266" cy="5134555"/>
                      </a:xfrm>
                      <a:prstGeom prst="rect">
                        <a:avLst/>
                      </a:prstGeom>
                    </p:spPr>
                  </p:pic>
                </p:oleObj>
              </mc:Fallback>
            </mc:AlternateContent>
          </a:graphicData>
        </a:graphic>
      </p:graphicFrame>
    </p:spTree>
    <p:extLst>
      <p:ext uri="{BB962C8B-B14F-4D97-AF65-F5344CB8AC3E}">
        <p14:creationId xmlns:p14="http://schemas.microsoft.com/office/powerpoint/2010/main" val="2994685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70" name="Rectangle 6"/>
          <p:cNvSpPr>
            <a:spLocks noChangeArrowheads="1"/>
          </p:cNvSpPr>
          <p:nvPr/>
        </p:nvSpPr>
        <p:spPr bwMode="auto">
          <a:xfrm>
            <a:off x="0" y="3189288"/>
            <a:ext cx="9144000" cy="0"/>
          </a:xfrm>
          <a:prstGeom prst="rect">
            <a:avLst/>
          </a:prstGeom>
          <a:noFill/>
          <a:ln w="9525">
            <a:noFill/>
            <a:miter lim="800000"/>
            <a:headEnd/>
            <a:tailEnd type="none" w="lg" len="lg"/>
          </a:ln>
          <a:effectLst/>
        </p:spPr>
        <p:txBody>
          <a:bodyPr wrap="none" anchor="ctr">
            <a:spAutoFit/>
          </a:bodyPr>
          <a:lstStyle/>
          <a:p>
            <a:endParaRPr lang="en-US"/>
          </a:p>
        </p:txBody>
      </p:sp>
      <p:graphicFrame>
        <p:nvGraphicFramePr>
          <p:cNvPr id="318469" name="Object 5"/>
          <p:cNvGraphicFramePr>
            <a:graphicFrameLocks noChangeAspect="1"/>
          </p:cNvGraphicFramePr>
          <p:nvPr/>
        </p:nvGraphicFramePr>
        <p:xfrm>
          <a:off x="1054100" y="1016000"/>
          <a:ext cx="2514600" cy="965200"/>
        </p:xfrm>
        <a:graphic>
          <a:graphicData uri="http://schemas.openxmlformats.org/presentationml/2006/ole">
            <mc:AlternateContent xmlns:mc="http://schemas.openxmlformats.org/markup-compatibility/2006">
              <mc:Choice xmlns:v="urn:schemas-microsoft-com:vml" Requires="v">
                <p:oleObj spid="_x0000_s318533" name="Equation" r:id="rId3" imgW="1257300" imgH="482600" progId="Equation.3">
                  <p:embed/>
                </p:oleObj>
              </mc:Choice>
              <mc:Fallback>
                <p:oleObj name="Equation" r:id="rId3" imgW="1257300" imgH="4826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100" y="1016000"/>
                        <a:ext cx="2514600"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8471" name="Text Box 7"/>
          <p:cNvSpPr txBox="1">
            <a:spLocks noChangeArrowheads="1"/>
          </p:cNvSpPr>
          <p:nvPr/>
        </p:nvSpPr>
        <p:spPr bwMode="auto">
          <a:xfrm>
            <a:off x="5038725" y="1003300"/>
            <a:ext cx="3832225" cy="946150"/>
          </a:xfrm>
          <a:prstGeom prst="rect">
            <a:avLst/>
          </a:prstGeom>
          <a:noFill/>
          <a:ln w="9525">
            <a:noFill/>
            <a:miter lim="800000"/>
            <a:headEnd/>
            <a:tailEnd type="none" w="lg" len="lg"/>
          </a:ln>
          <a:effectLst/>
        </p:spPr>
        <p:txBody>
          <a:bodyPr>
            <a:spAutoFit/>
          </a:bodyPr>
          <a:lstStyle/>
          <a:p>
            <a:r>
              <a:rPr lang="en-US"/>
              <a:t>Cumulative infiltration at ponding</a:t>
            </a:r>
          </a:p>
        </p:txBody>
      </p:sp>
      <p:sp>
        <p:nvSpPr>
          <p:cNvPr id="318472" name="Text Box 8"/>
          <p:cNvSpPr txBox="1">
            <a:spLocks noChangeArrowheads="1"/>
          </p:cNvSpPr>
          <p:nvPr/>
        </p:nvSpPr>
        <p:spPr bwMode="auto">
          <a:xfrm>
            <a:off x="5243513" y="2522538"/>
            <a:ext cx="2509837" cy="519112"/>
          </a:xfrm>
          <a:prstGeom prst="rect">
            <a:avLst/>
          </a:prstGeom>
          <a:noFill/>
          <a:ln w="9525">
            <a:noFill/>
            <a:miter lim="800000"/>
            <a:headEnd/>
            <a:tailEnd type="none" w="lg" len="lg"/>
          </a:ln>
          <a:effectLst/>
        </p:spPr>
        <p:txBody>
          <a:bodyPr wrap="none">
            <a:spAutoFit/>
          </a:bodyPr>
          <a:lstStyle/>
          <a:p>
            <a:r>
              <a:rPr lang="en-US"/>
              <a:t>Time to ponding</a:t>
            </a:r>
          </a:p>
        </p:txBody>
      </p:sp>
      <p:sp>
        <p:nvSpPr>
          <p:cNvPr id="318473" name="Text Box 9"/>
          <p:cNvSpPr txBox="1">
            <a:spLocks noChangeArrowheads="1"/>
          </p:cNvSpPr>
          <p:nvPr/>
        </p:nvSpPr>
        <p:spPr bwMode="auto">
          <a:xfrm>
            <a:off x="5510213" y="3908425"/>
            <a:ext cx="3354387" cy="946150"/>
          </a:xfrm>
          <a:prstGeom prst="rect">
            <a:avLst/>
          </a:prstGeom>
          <a:noFill/>
          <a:ln w="9525">
            <a:noFill/>
            <a:miter lim="800000"/>
            <a:headEnd/>
            <a:tailEnd type="none" w="lg" len="lg"/>
          </a:ln>
          <a:effectLst/>
        </p:spPr>
        <p:txBody>
          <a:bodyPr>
            <a:spAutoFit/>
          </a:bodyPr>
          <a:lstStyle/>
          <a:p>
            <a:r>
              <a:rPr lang="en-US"/>
              <a:t>Infiltration under ponded conditions</a:t>
            </a:r>
          </a:p>
        </p:txBody>
      </p:sp>
      <p:graphicFrame>
        <p:nvGraphicFramePr>
          <p:cNvPr id="318477" name="Object 13"/>
          <p:cNvGraphicFramePr>
            <a:graphicFrameLocks noChangeAspect="1"/>
          </p:cNvGraphicFramePr>
          <p:nvPr/>
        </p:nvGraphicFramePr>
        <p:xfrm>
          <a:off x="1139825" y="2236788"/>
          <a:ext cx="3686175" cy="1323975"/>
        </p:xfrm>
        <a:graphic>
          <a:graphicData uri="http://schemas.openxmlformats.org/presentationml/2006/ole">
            <mc:AlternateContent xmlns:mc="http://schemas.openxmlformats.org/markup-compatibility/2006">
              <mc:Choice xmlns:v="urn:schemas-microsoft-com:vml" Requires="v">
                <p:oleObj spid="_x0000_s318534" name="Document" r:id="rId5" imgW="1843323" imgH="662488" progId="Word.Document.8">
                  <p:embed/>
                </p:oleObj>
              </mc:Choice>
              <mc:Fallback>
                <p:oleObj name="Document" r:id="rId5" imgW="1843323" imgH="662488" progId="Word.Document.8">
                  <p:embed/>
                  <p:pic>
                    <p:nvPicPr>
                      <p:cNvPr id="0"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9825" y="2236788"/>
                        <a:ext cx="368617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8479" name="Rectangle 15"/>
          <p:cNvSpPr>
            <a:spLocks noChangeArrowheads="1"/>
          </p:cNvSpPr>
          <p:nvPr/>
        </p:nvSpPr>
        <p:spPr bwMode="auto">
          <a:xfrm>
            <a:off x="452438" y="2586038"/>
            <a:ext cx="9144000" cy="0"/>
          </a:xfrm>
          <a:prstGeom prst="rect">
            <a:avLst/>
          </a:prstGeom>
          <a:noFill/>
          <a:ln w="9525">
            <a:noFill/>
            <a:miter lim="800000"/>
            <a:headEnd/>
            <a:tailEnd type="none" w="lg" len="lg"/>
          </a:ln>
          <a:effectLst/>
        </p:spPr>
        <p:txBody>
          <a:bodyPr wrap="none" anchor="ctr">
            <a:spAutoFit/>
          </a:bodyPr>
          <a:lstStyle/>
          <a:p>
            <a:endParaRPr lang="en-US"/>
          </a:p>
        </p:txBody>
      </p:sp>
      <p:graphicFrame>
        <p:nvGraphicFramePr>
          <p:cNvPr id="318478" name="Object 14"/>
          <p:cNvGraphicFramePr>
            <a:graphicFrameLocks noChangeAspect="1"/>
          </p:cNvGraphicFramePr>
          <p:nvPr/>
        </p:nvGraphicFramePr>
        <p:xfrm>
          <a:off x="1108075" y="3919538"/>
          <a:ext cx="4240213" cy="889000"/>
        </p:xfrm>
        <a:graphic>
          <a:graphicData uri="http://schemas.openxmlformats.org/presentationml/2006/ole">
            <mc:AlternateContent xmlns:mc="http://schemas.openxmlformats.org/markup-compatibility/2006">
              <mc:Choice xmlns:v="urn:schemas-microsoft-com:vml" Requires="v">
                <p:oleObj spid="_x0000_s318535" name="Equation" r:id="rId7" imgW="2120900" imgH="444500" progId="Equation.3">
                  <p:embed/>
                </p:oleObj>
              </mc:Choice>
              <mc:Fallback>
                <p:oleObj name="Equation" r:id="rId7" imgW="2120900" imgH="444500" progId="Equation.3">
                  <p:embed/>
                  <p:pic>
                    <p:nvPicPr>
                      <p:cNvPr id="0" name="Picture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8075" y="3919538"/>
                        <a:ext cx="4240213"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8481" name="Rectangle 17"/>
          <p:cNvSpPr>
            <a:spLocks noChangeArrowheads="1"/>
          </p:cNvSpPr>
          <p:nvPr/>
        </p:nvSpPr>
        <p:spPr bwMode="auto">
          <a:xfrm>
            <a:off x="0" y="3303588"/>
            <a:ext cx="9144000" cy="0"/>
          </a:xfrm>
          <a:prstGeom prst="rect">
            <a:avLst/>
          </a:prstGeom>
          <a:noFill/>
          <a:ln w="9525">
            <a:noFill/>
            <a:miter lim="800000"/>
            <a:headEnd/>
            <a:tailEnd type="none" w="lg" len="lg"/>
          </a:ln>
          <a:effectLst/>
        </p:spPr>
        <p:txBody>
          <a:bodyPr wrap="none" anchor="ctr">
            <a:spAutoFit/>
          </a:bodyPr>
          <a:lstStyle/>
          <a:p>
            <a:endParaRPr lang="en-US"/>
          </a:p>
        </p:txBody>
      </p:sp>
      <p:graphicFrame>
        <p:nvGraphicFramePr>
          <p:cNvPr id="318480" name="Object 16"/>
          <p:cNvGraphicFramePr>
            <a:graphicFrameLocks noChangeAspect="1"/>
          </p:cNvGraphicFramePr>
          <p:nvPr/>
        </p:nvGraphicFramePr>
        <p:xfrm>
          <a:off x="1150938" y="5262563"/>
          <a:ext cx="3529012" cy="508000"/>
        </p:xfrm>
        <a:graphic>
          <a:graphicData uri="http://schemas.openxmlformats.org/presentationml/2006/ole">
            <mc:AlternateContent xmlns:mc="http://schemas.openxmlformats.org/markup-compatibility/2006">
              <mc:Choice xmlns:v="urn:schemas-microsoft-com:vml" Requires="v">
                <p:oleObj spid="_x0000_s318536" name="Equation" r:id="rId9" imgW="1765300" imgH="254000" progId="Equation.3">
                  <p:embed/>
                </p:oleObj>
              </mc:Choice>
              <mc:Fallback>
                <p:oleObj name="Equation" r:id="rId9" imgW="1765300" imgH="254000" progId="Equation.3">
                  <p:embed/>
                  <p:pic>
                    <p:nvPicPr>
                      <p:cNvPr id="0"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50938" y="5262563"/>
                        <a:ext cx="3529012"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5003" name="Picture 27" descr="fig_horton"/>
          <p:cNvPicPr>
            <a:picLocks noChangeAspect="1" noChangeArrowheads="1"/>
          </p:cNvPicPr>
          <p:nvPr/>
        </p:nvPicPr>
        <p:blipFill>
          <a:blip r:embed="rId3" cstate="print"/>
          <a:srcRect/>
          <a:stretch>
            <a:fillRect/>
          </a:stretch>
        </p:blipFill>
        <p:spPr bwMode="auto">
          <a:xfrm>
            <a:off x="1655763" y="242888"/>
            <a:ext cx="6332537" cy="4816475"/>
          </a:xfrm>
          <a:prstGeom prst="rect">
            <a:avLst/>
          </a:prstGeom>
          <a:noFill/>
        </p:spPr>
      </p:pic>
      <p:sp>
        <p:nvSpPr>
          <p:cNvPr id="254981" name="Rectangle 5"/>
          <p:cNvSpPr>
            <a:spLocks noChangeArrowheads="1"/>
          </p:cNvSpPr>
          <p:nvPr/>
        </p:nvSpPr>
        <p:spPr bwMode="auto">
          <a:xfrm>
            <a:off x="233363" y="5645150"/>
            <a:ext cx="8677275" cy="304800"/>
          </a:xfrm>
          <a:prstGeom prst="rect">
            <a:avLst/>
          </a:prstGeom>
          <a:noFill/>
          <a:ln w="9525">
            <a:noFill/>
            <a:miter lim="800000"/>
            <a:headEnd/>
            <a:tailEnd type="none" w="lg" len="lg"/>
          </a:ln>
          <a:effectLst/>
        </p:spPr>
        <p:txBody>
          <a:bodyPr anchor="ctr">
            <a:spAutoFit/>
          </a:bodyPr>
          <a:lstStyle/>
          <a:p>
            <a:endParaRPr lang="en-US" sz="1400">
              <a:solidFill>
                <a:srgbClr val="000000"/>
              </a:solidFill>
              <a:latin typeface="Times New Roman" pitchFamily="18" charset="0"/>
            </a:endParaRPr>
          </a:p>
        </p:txBody>
      </p:sp>
      <p:sp>
        <p:nvSpPr>
          <p:cNvPr id="254988" name="Text Box 12"/>
          <p:cNvSpPr txBox="1">
            <a:spLocks noChangeArrowheads="1"/>
          </p:cNvSpPr>
          <p:nvPr/>
        </p:nvSpPr>
        <p:spPr bwMode="auto">
          <a:xfrm>
            <a:off x="3244850" y="4508500"/>
            <a:ext cx="461963" cy="336550"/>
          </a:xfrm>
          <a:prstGeom prst="rect">
            <a:avLst/>
          </a:prstGeom>
          <a:noFill/>
          <a:ln w="9525">
            <a:noFill/>
            <a:miter lim="800000"/>
            <a:headEnd/>
            <a:tailEnd type="none" w="lg" len="lg"/>
          </a:ln>
          <a:effectLst/>
        </p:spPr>
        <p:txBody>
          <a:bodyPr>
            <a:spAutoFit/>
          </a:bodyPr>
          <a:lstStyle/>
          <a:p>
            <a:pPr>
              <a:spcBef>
                <a:spcPct val="50000"/>
              </a:spcBef>
            </a:pPr>
            <a:r>
              <a:rPr lang="en-US" sz="1600">
                <a:solidFill>
                  <a:srgbClr val="000000"/>
                </a:solidFill>
                <a:latin typeface="Times New Roman" pitchFamily="18" charset="0"/>
              </a:rPr>
              <a:t>t</a:t>
            </a:r>
            <a:r>
              <a:rPr lang="en-US" sz="1600" baseline="-25000">
                <a:solidFill>
                  <a:srgbClr val="000000"/>
                </a:solidFill>
                <a:latin typeface="Times New Roman" pitchFamily="18" charset="0"/>
              </a:rPr>
              <a:t>1</a:t>
            </a:r>
            <a:endParaRPr lang="en-US" sz="1600">
              <a:solidFill>
                <a:srgbClr val="000000"/>
              </a:solidFill>
              <a:latin typeface="Times New Roman" pitchFamily="18" charset="0"/>
            </a:endParaRPr>
          </a:p>
        </p:txBody>
      </p:sp>
      <p:sp>
        <p:nvSpPr>
          <p:cNvPr id="254998" name="Text Box 22"/>
          <p:cNvSpPr txBox="1">
            <a:spLocks noChangeArrowheads="1"/>
          </p:cNvSpPr>
          <p:nvPr/>
        </p:nvSpPr>
        <p:spPr bwMode="auto">
          <a:xfrm>
            <a:off x="2632075" y="4527550"/>
            <a:ext cx="461963" cy="336550"/>
          </a:xfrm>
          <a:prstGeom prst="rect">
            <a:avLst/>
          </a:prstGeom>
          <a:noFill/>
          <a:ln w="9525">
            <a:noFill/>
            <a:miter lim="800000"/>
            <a:headEnd/>
            <a:tailEnd type="none" w="lg" len="lg"/>
          </a:ln>
          <a:effectLst/>
        </p:spPr>
        <p:txBody>
          <a:bodyPr>
            <a:spAutoFit/>
          </a:bodyPr>
          <a:lstStyle/>
          <a:p>
            <a:pPr>
              <a:spcBef>
                <a:spcPct val="50000"/>
              </a:spcBef>
            </a:pPr>
            <a:r>
              <a:rPr lang="en-US" sz="1600">
                <a:solidFill>
                  <a:srgbClr val="000000"/>
                </a:solidFill>
                <a:latin typeface="Times New Roman" pitchFamily="18" charset="0"/>
              </a:rPr>
              <a:t>t</a:t>
            </a:r>
            <a:r>
              <a:rPr lang="en-US" sz="1600" baseline="-25000">
                <a:solidFill>
                  <a:srgbClr val="000000"/>
                </a:solidFill>
                <a:latin typeface="Times New Roman" pitchFamily="18" charset="0"/>
              </a:rPr>
              <a:t>o</a:t>
            </a:r>
            <a:endParaRPr lang="en-US" sz="1600">
              <a:solidFill>
                <a:srgbClr val="000000"/>
              </a:solidFill>
              <a:latin typeface="Times New Roman" pitchFamily="18" charset="0"/>
            </a:endParaRPr>
          </a:p>
        </p:txBody>
      </p:sp>
      <p:sp>
        <p:nvSpPr>
          <p:cNvPr id="255001" name="Line 25"/>
          <p:cNvSpPr>
            <a:spLocks noChangeShapeType="1"/>
          </p:cNvSpPr>
          <p:nvPr/>
        </p:nvSpPr>
        <p:spPr bwMode="auto">
          <a:xfrm>
            <a:off x="3533775" y="2901950"/>
            <a:ext cx="633413" cy="0"/>
          </a:xfrm>
          <a:prstGeom prst="line">
            <a:avLst/>
          </a:prstGeom>
          <a:noFill/>
          <a:ln w="9525">
            <a:solidFill>
              <a:schemeClr val="tx1"/>
            </a:solidFill>
            <a:round/>
            <a:headEnd type="arrow" w="lg" len="med"/>
            <a:tailEnd type="arrow" w="lg" len="med"/>
          </a:ln>
          <a:effectLst/>
        </p:spPr>
        <p:txBody>
          <a:bodyPr/>
          <a:lstStyle/>
          <a:p>
            <a:endParaRPr lang="en-US">
              <a:solidFill>
                <a:srgbClr val="000000"/>
              </a:solidFill>
            </a:endParaRPr>
          </a:p>
        </p:txBody>
      </p:sp>
      <p:sp>
        <p:nvSpPr>
          <p:cNvPr id="255002" name="Text Box 26"/>
          <p:cNvSpPr txBox="1">
            <a:spLocks noChangeArrowheads="1"/>
          </p:cNvSpPr>
          <p:nvPr/>
        </p:nvSpPr>
        <p:spPr bwMode="auto">
          <a:xfrm>
            <a:off x="3663950" y="2579688"/>
            <a:ext cx="461963" cy="336550"/>
          </a:xfrm>
          <a:prstGeom prst="rect">
            <a:avLst/>
          </a:prstGeom>
          <a:noFill/>
          <a:ln w="9525">
            <a:noFill/>
            <a:miter lim="800000"/>
            <a:headEnd/>
            <a:tailEnd type="none" w="lg" len="lg"/>
          </a:ln>
          <a:effectLst/>
        </p:spPr>
        <p:txBody>
          <a:bodyPr>
            <a:spAutoFit/>
          </a:bodyPr>
          <a:lstStyle/>
          <a:p>
            <a:pPr>
              <a:spcBef>
                <a:spcPct val="50000"/>
              </a:spcBef>
            </a:pPr>
            <a:r>
              <a:rPr lang="en-US" sz="1600">
                <a:solidFill>
                  <a:srgbClr val="000000"/>
                </a:solidFill>
                <a:latin typeface="Times New Roman" pitchFamily="18" charset="0"/>
              </a:rPr>
              <a:t>t</a:t>
            </a:r>
            <a:r>
              <a:rPr lang="en-US" sz="1600" baseline="-25000">
                <a:solidFill>
                  <a:srgbClr val="000000"/>
                </a:solidFill>
                <a:latin typeface="Times New Roman" pitchFamily="18" charset="0"/>
              </a:rPr>
              <a:t>0</a:t>
            </a:r>
            <a:endParaRPr lang="en-US" sz="1600">
              <a:solidFill>
                <a:srgbClr val="000000"/>
              </a:solidFill>
              <a:latin typeface="Times New Roman" pitchFamily="18" charset="0"/>
            </a:endParaRPr>
          </a:p>
        </p:txBody>
      </p:sp>
      <p:sp>
        <p:nvSpPr>
          <p:cNvPr id="2" name="TextBox 1"/>
          <p:cNvSpPr txBox="1"/>
          <p:nvPr/>
        </p:nvSpPr>
        <p:spPr>
          <a:xfrm>
            <a:off x="1318079" y="5268686"/>
            <a:ext cx="6507843" cy="523220"/>
          </a:xfrm>
          <a:prstGeom prst="rect">
            <a:avLst/>
          </a:prstGeom>
          <a:noFill/>
        </p:spPr>
        <p:txBody>
          <a:bodyPr wrap="square" rtlCol="0">
            <a:spAutoFit/>
          </a:bodyPr>
          <a:lstStyle/>
          <a:p>
            <a:pPr algn="ctr"/>
            <a:r>
              <a:rPr lang="en-US" dirty="0" smtClean="0">
                <a:solidFill>
                  <a:srgbClr val="000000"/>
                </a:solidFill>
                <a:latin typeface="Arial" pitchFamily="34" charset="0"/>
                <a:cs typeface="Arial" pitchFamily="34" charset="0"/>
              </a:rPr>
              <a:t>Time Compression Approximation</a:t>
            </a:r>
            <a:endParaRPr lang="en-US" dirty="0">
              <a:solidFill>
                <a:srgbClr val="000000"/>
              </a:solidFill>
              <a:latin typeface="Arial" pitchFamily="34" charset="0"/>
              <a:cs typeface="Arial" pitchFamily="34" charset="0"/>
            </a:endParaRPr>
          </a:p>
        </p:txBody>
      </p:sp>
    </p:spTree>
    <p:extLst>
      <p:ext uri="{BB962C8B-B14F-4D97-AF65-F5344CB8AC3E}">
        <p14:creationId xmlns:p14="http://schemas.microsoft.com/office/powerpoint/2010/main" val="984200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r>
              <a:rPr lang="en-US"/>
              <a:t>Horton Infiltration Model</a:t>
            </a:r>
          </a:p>
        </p:txBody>
      </p:sp>
      <p:sp>
        <p:nvSpPr>
          <p:cNvPr id="313349" name="Rectangle 5"/>
          <p:cNvSpPr>
            <a:spLocks noChangeArrowheads="1"/>
          </p:cNvSpPr>
          <p:nvPr/>
        </p:nvSpPr>
        <p:spPr bwMode="auto">
          <a:xfrm>
            <a:off x="0" y="3306763"/>
            <a:ext cx="9144000" cy="0"/>
          </a:xfrm>
          <a:prstGeom prst="rect">
            <a:avLst/>
          </a:prstGeom>
          <a:noFill/>
          <a:ln w="9525">
            <a:noFill/>
            <a:miter lim="800000"/>
            <a:headEnd/>
            <a:tailEnd type="none" w="lg" len="lg"/>
          </a:ln>
          <a:effectLst/>
        </p:spPr>
        <p:txBody>
          <a:bodyPr wrap="none" anchor="ctr">
            <a:spAutoFit/>
          </a:bodyPr>
          <a:lstStyle/>
          <a:p>
            <a:endParaRPr lang="en-US"/>
          </a:p>
        </p:txBody>
      </p:sp>
      <p:graphicFrame>
        <p:nvGraphicFramePr>
          <p:cNvPr id="313348" name="Object 4"/>
          <p:cNvGraphicFramePr>
            <a:graphicFrameLocks noChangeAspect="1"/>
          </p:cNvGraphicFramePr>
          <p:nvPr/>
        </p:nvGraphicFramePr>
        <p:xfrm>
          <a:off x="2624138" y="1952625"/>
          <a:ext cx="2868612" cy="482600"/>
        </p:xfrm>
        <a:graphic>
          <a:graphicData uri="http://schemas.openxmlformats.org/presentationml/2006/ole">
            <mc:AlternateContent xmlns:mc="http://schemas.openxmlformats.org/markup-compatibility/2006">
              <mc:Choice xmlns:v="urn:schemas-microsoft-com:vml" Requires="v">
                <p:oleObj spid="_x0000_s313392" name="Equation" r:id="rId3" imgW="1435100" imgH="241300" progId="Equation.3">
                  <p:embed/>
                </p:oleObj>
              </mc:Choice>
              <mc:Fallback>
                <p:oleObj name="Equation" r:id="rId3" imgW="1435100" imgH="2413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4138" y="1952625"/>
                        <a:ext cx="2868612"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3351" name="Rectangle 7"/>
          <p:cNvSpPr>
            <a:spLocks noChangeArrowheads="1"/>
          </p:cNvSpPr>
          <p:nvPr/>
        </p:nvSpPr>
        <p:spPr bwMode="auto">
          <a:xfrm>
            <a:off x="0" y="3189288"/>
            <a:ext cx="9144000" cy="0"/>
          </a:xfrm>
          <a:prstGeom prst="rect">
            <a:avLst/>
          </a:prstGeom>
          <a:noFill/>
          <a:ln w="9525">
            <a:noFill/>
            <a:miter lim="800000"/>
            <a:headEnd/>
            <a:tailEnd type="none" w="lg" len="lg"/>
          </a:ln>
          <a:effectLst/>
        </p:spPr>
        <p:txBody>
          <a:bodyPr wrap="none" anchor="ctr">
            <a:spAutoFit/>
          </a:bodyPr>
          <a:lstStyle/>
          <a:p>
            <a:endParaRPr lang="en-US"/>
          </a:p>
        </p:txBody>
      </p:sp>
      <p:graphicFrame>
        <p:nvGraphicFramePr>
          <p:cNvPr id="313350" name="Object 6"/>
          <p:cNvGraphicFramePr>
            <a:graphicFrameLocks noChangeAspect="1"/>
          </p:cNvGraphicFramePr>
          <p:nvPr/>
        </p:nvGraphicFramePr>
        <p:xfrm>
          <a:off x="1785938" y="3092450"/>
          <a:ext cx="4595812" cy="965200"/>
        </p:xfrm>
        <a:graphic>
          <a:graphicData uri="http://schemas.openxmlformats.org/presentationml/2006/ole">
            <mc:AlternateContent xmlns:mc="http://schemas.openxmlformats.org/markup-compatibility/2006">
              <mc:Choice xmlns:v="urn:schemas-microsoft-com:vml" Requires="v">
                <p:oleObj spid="_x0000_s313393" name="Equation" r:id="rId5" imgW="2298700" imgH="482600" progId="Equation.3">
                  <p:embed/>
                </p:oleObj>
              </mc:Choice>
              <mc:Fallback>
                <p:oleObj name="Equation" r:id="rId5" imgW="2298700" imgH="482600" progId="Equation.3">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5938" y="3092450"/>
                        <a:ext cx="4595812"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3353" name="Rectangle 9"/>
          <p:cNvSpPr>
            <a:spLocks noChangeArrowheads="1"/>
          </p:cNvSpPr>
          <p:nvPr/>
        </p:nvSpPr>
        <p:spPr bwMode="auto">
          <a:xfrm>
            <a:off x="0" y="3189288"/>
            <a:ext cx="9144000" cy="0"/>
          </a:xfrm>
          <a:prstGeom prst="rect">
            <a:avLst/>
          </a:prstGeom>
          <a:noFill/>
          <a:ln w="9525">
            <a:noFill/>
            <a:miter lim="800000"/>
            <a:headEnd/>
            <a:tailEnd type="none" w="lg" len="lg"/>
          </a:ln>
          <a:effectLst/>
        </p:spPr>
        <p:txBody>
          <a:bodyPr wrap="none" anchor="ctr">
            <a:spAutoFit/>
          </a:bodyPr>
          <a:lstStyle/>
          <a:p>
            <a:endParaRPr lang="en-US"/>
          </a:p>
        </p:txBody>
      </p:sp>
      <p:graphicFrame>
        <p:nvGraphicFramePr>
          <p:cNvPr id="313352" name="Object 8"/>
          <p:cNvGraphicFramePr>
            <a:graphicFrameLocks noChangeAspect="1"/>
          </p:cNvGraphicFramePr>
          <p:nvPr/>
        </p:nvGraphicFramePr>
        <p:xfrm>
          <a:off x="2262188" y="4425950"/>
          <a:ext cx="3351212" cy="965200"/>
        </p:xfrm>
        <a:graphic>
          <a:graphicData uri="http://schemas.openxmlformats.org/presentationml/2006/ole">
            <mc:AlternateContent xmlns:mc="http://schemas.openxmlformats.org/markup-compatibility/2006">
              <mc:Choice xmlns:v="urn:schemas-microsoft-com:vml" Requires="v">
                <p:oleObj spid="_x0000_s313394" name="Equation" r:id="rId7" imgW="1676400" imgH="482600" progId="Equation.3">
                  <p:embed/>
                </p:oleObj>
              </mc:Choice>
              <mc:Fallback>
                <p:oleObj name="Equation" r:id="rId7" imgW="1676400" imgH="48260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2188" y="4425950"/>
                        <a:ext cx="3351212" cy="96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4" name="Rectangle 6"/>
          <p:cNvSpPr>
            <a:spLocks noChangeArrowheads="1"/>
          </p:cNvSpPr>
          <p:nvPr/>
        </p:nvSpPr>
        <p:spPr bwMode="auto">
          <a:xfrm>
            <a:off x="0" y="3189288"/>
            <a:ext cx="9144000" cy="0"/>
          </a:xfrm>
          <a:prstGeom prst="rect">
            <a:avLst/>
          </a:prstGeom>
          <a:noFill/>
          <a:ln w="9525">
            <a:noFill/>
            <a:miter lim="800000"/>
            <a:headEnd/>
            <a:tailEnd type="none" w="lg" len="lg"/>
          </a:ln>
          <a:effectLst/>
        </p:spPr>
        <p:txBody>
          <a:bodyPr wrap="none" anchor="ctr">
            <a:spAutoFit/>
          </a:bodyPr>
          <a:lstStyle/>
          <a:p>
            <a:endParaRPr lang="en-US"/>
          </a:p>
        </p:txBody>
      </p:sp>
      <p:graphicFrame>
        <p:nvGraphicFramePr>
          <p:cNvPr id="314373" name="Object 5"/>
          <p:cNvGraphicFramePr>
            <a:graphicFrameLocks noChangeAspect="1"/>
          </p:cNvGraphicFramePr>
          <p:nvPr/>
        </p:nvGraphicFramePr>
        <p:xfrm>
          <a:off x="836613" y="876300"/>
          <a:ext cx="3500437" cy="969963"/>
        </p:xfrm>
        <a:graphic>
          <a:graphicData uri="http://schemas.openxmlformats.org/presentationml/2006/ole">
            <mc:AlternateContent xmlns:mc="http://schemas.openxmlformats.org/markup-compatibility/2006">
              <mc:Choice xmlns:v="urn:schemas-microsoft-com:vml" Requires="v">
                <p:oleObj spid="_x0000_s314431" name="Equation" r:id="rId3" imgW="1727200" imgH="482600" progId="Equation.3">
                  <p:embed/>
                </p:oleObj>
              </mc:Choice>
              <mc:Fallback>
                <p:oleObj name="Equation" r:id="rId3" imgW="1727200" imgH="482600" progId="Equation.3">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613" y="876300"/>
                        <a:ext cx="3500437" cy="969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4375" name="Object 7"/>
          <p:cNvGraphicFramePr>
            <a:graphicFrameLocks noChangeAspect="1"/>
          </p:cNvGraphicFramePr>
          <p:nvPr/>
        </p:nvGraphicFramePr>
        <p:xfrm>
          <a:off x="860425" y="2324100"/>
          <a:ext cx="4506913" cy="1327150"/>
        </p:xfrm>
        <a:graphic>
          <a:graphicData uri="http://schemas.openxmlformats.org/presentationml/2006/ole">
            <mc:AlternateContent xmlns:mc="http://schemas.openxmlformats.org/markup-compatibility/2006">
              <mc:Choice xmlns:v="urn:schemas-microsoft-com:vml" Requires="v">
                <p:oleObj spid="_x0000_s314432" name="Document" r:id="rId5" imgW="2254270" imgH="662488" progId="Word.Document.8">
                  <p:embed/>
                </p:oleObj>
              </mc:Choice>
              <mc:Fallback>
                <p:oleObj name="Document" r:id="rId5" imgW="2254270" imgH="662488" progId="Word.Document.8">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0425" y="2324100"/>
                        <a:ext cx="4506913" cy="132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4377" name="Rectangle 9"/>
          <p:cNvSpPr>
            <a:spLocks noChangeArrowheads="1"/>
          </p:cNvSpPr>
          <p:nvPr/>
        </p:nvSpPr>
        <p:spPr bwMode="auto">
          <a:xfrm>
            <a:off x="0" y="3230563"/>
            <a:ext cx="9144000" cy="0"/>
          </a:xfrm>
          <a:prstGeom prst="rect">
            <a:avLst/>
          </a:prstGeom>
          <a:noFill/>
          <a:ln w="9525">
            <a:noFill/>
            <a:miter lim="800000"/>
            <a:headEnd/>
            <a:tailEnd type="none" w="lg" len="lg"/>
          </a:ln>
          <a:effectLst/>
        </p:spPr>
        <p:txBody>
          <a:bodyPr wrap="none" anchor="ctr">
            <a:spAutoFit/>
          </a:bodyPr>
          <a:lstStyle/>
          <a:p>
            <a:endParaRPr lang="en-US"/>
          </a:p>
        </p:txBody>
      </p:sp>
      <p:graphicFrame>
        <p:nvGraphicFramePr>
          <p:cNvPr id="314376" name="Object 8"/>
          <p:cNvGraphicFramePr>
            <a:graphicFrameLocks noChangeAspect="1"/>
          </p:cNvGraphicFramePr>
          <p:nvPr/>
        </p:nvGraphicFramePr>
        <p:xfrm>
          <a:off x="806450" y="4143375"/>
          <a:ext cx="4773613" cy="785813"/>
        </p:xfrm>
        <a:graphic>
          <a:graphicData uri="http://schemas.openxmlformats.org/presentationml/2006/ole">
            <mc:AlternateContent xmlns:mc="http://schemas.openxmlformats.org/markup-compatibility/2006">
              <mc:Choice xmlns:v="urn:schemas-microsoft-com:vml" Requires="v">
                <p:oleObj spid="_x0000_s314433" name="Equation" r:id="rId7" imgW="2387600" imgH="393700" progId="Equation.3">
                  <p:embed/>
                </p:oleObj>
              </mc:Choice>
              <mc:Fallback>
                <p:oleObj name="Equation" r:id="rId7" imgW="2387600" imgH="393700" progId="Equation.3">
                  <p:embed/>
                  <p:pic>
                    <p:nvPicPr>
                      <p:cNvPr id="0"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6450" y="4143375"/>
                        <a:ext cx="4773613"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4379" name="Rectangle 11"/>
          <p:cNvSpPr>
            <a:spLocks noChangeArrowheads="1"/>
          </p:cNvSpPr>
          <p:nvPr/>
        </p:nvSpPr>
        <p:spPr bwMode="auto">
          <a:xfrm>
            <a:off x="0" y="3230563"/>
            <a:ext cx="9144000" cy="0"/>
          </a:xfrm>
          <a:prstGeom prst="rect">
            <a:avLst/>
          </a:prstGeom>
          <a:noFill/>
          <a:ln w="9525">
            <a:noFill/>
            <a:miter lim="800000"/>
            <a:headEnd/>
            <a:tailEnd type="none" w="lg" len="lg"/>
          </a:ln>
          <a:effectLst/>
        </p:spPr>
        <p:txBody>
          <a:bodyPr wrap="none" anchor="ctr">
            <a:spAutoFit/>
          </a:bodyPr>
          <a:lstStyle/>
          <a:p>
            <a:endParaRPr lang="en-US"/>
          </a:p>
        </p:txBody>
      </p:sp>
      <p:graphicFrame>
        <p:nvGraphicFramePr>
          <p:cNvPr id="314378" name="Object 10"/>
          <p:cNvGraphicFramePr>
            <a:graphicFrameLocks noChangeAspect="1"/>
          </p:cNvGraphicFramePr>
          <p:nvPr/>
        </p:nvGraphicFramePr>
        <p:xfrm>
          <a:off x="763588" y="5176838"/>
          <a:ext cx="4494212" cy="785812"/>
        </p:xfrm>
        <a:graphic>
          <a:graphicData uri="http://schemas.openxmlformats.org/presentationml/2006/ole">
            <mc:AlternateContent xmlns:mc="http://schemas.openxmlformats.org/markup-compatibility/2006">
              <mc:Choice xmlns:v="urn:schemas-microsoft-com:vml" Requires="v">
                <p:oleObj spid="_x0000_s314434" name="Equation" r:id="rId9" imgW="2247900" imgH="393700" progId="Equation.3">
                  <p:embed/>
                </p:oleObj>
              </mc:Choice>
              <mc:Fallback>
                <p:oleObj name="Equation" r:id="rId9" imgW="2247900" imgH="393700" progId="Equation.3">
                  <p:embed/>
                  <p:pic>
                    <p:nvPicPr>
                      <p:cNvPr id="0"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3588" y="5176838"/>
                        <a:ext cx="4494212" cy="78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4380" name="Text Box 12"/>
          <p:cNvSpPr txBox="1">
            <a:spLocks noChangeArrowheads="1"/>
          </p:cNvSpPr>
          <p:nvPr/>
        </p:nvSpPr>
        <p:spPr bwMode="auto">
          <a:xfrm>
            <a:off x="5092700" y="971550"/>
            <a:ext cx="3832225" cy="946150"/>
          </a:xfrm>
          <a:prstGeom prst="rect">
            <a:avLst/>
          </a:prstGeom>
          <a:noFill/>
          <a:ln w="9525">
            <a:noFill/>
            <a:miter lim="800000"/>
            <a:headEnd/>
            <a:tailEnd type="none" w="lg" len="lg"/>
          </a:ln>
          <a:effectLst/>
        </p:spPr>
        <p:txBody>
          <a:bodyPr>
            <a:spAutoFit/>
          </a:bodyPr>
          <a:lstStyle/>
          <a:p>
            <a:r>
              <a:rPr lang="en-US"/>
              <a:t>Cumulative infiltration at ponding</a:t>
            </a:r>
          </a:p>
        </p:txBody>
      </p:sp>
      <p:sp>
        <p:nvSpPr>
          <p:cNvPr id="314381" name="Text Box 13"/>
          <p:cNvSpPr txBox="1">
            <a:spLocks noChangeArrowheads="1"/>
          </p:cNvSpPr>
          <p:nvPr/>
        </p:nvSpPr>
        <p:spPr bwMode="auto">
          <a:xfrm>
            <a:off x="5738813" y="2522538"/>
            <a:ext cx="2509837" cy="519112"/>
          </a:xfrm>
          <a:prstGeom prst="rect">
            <a:avLst/>
          </a:prstGeom>
          <a:noFill/>
          <a:ln w="9525">
            <a:noFill/>
            <a:miter lim="800000"/>
            <a:headEnd/>
            <a:tailEnd type="none" w="lg" len="lg"/>
          </a:ln>
          <a:effectLst/>
        </p:spPr>
        <p:txBody>
          <a:bodyPr wrap="none">
            <a:spAutoFit/>
          </a:bodyPr>
          <a:lstStyle/>
          <a:p>
            <a:r>
              <a:rPr lang="en-US"/>
              <a:t>Time to ponding</a:t>
            </a:r>
          </a:p>
        </p:txBody>
      </p:sp>
      <p:sp>
        <p:nvSpPr>
          <p:cNvPr id="314382" name="Text Box 14"/>
          <p:cNvSpPr txBox="1">
            <a:spLocks noChangeArrowheads="1"/>
          </p:cNvSpPr>
          <p:nvPr/>
        </p:nvSpPr>
        <p:spPr bwMode="auto">
          <a:xfrm>
            <a:off x="5605463" y="3665538"/>
            <a:ext cx="3354387" cy="946150"/>
          </a:xfrm>
          <a:prstGeom prst="rect">
            <a:avLst/>
          </a:prstGeom>
          <a:noFill/>
          <a:ln w="9525">
            <a:noFill/>
            <a:miter lim="800000"/>
            <a:headEnd/>
            <a:tailEnd type="none" w="lg" len="lg"/>
          </a:ln>
          <a:effectLst/>
        </p:spPr>
        <p:txBody>
          <a:bodyPr>
            <a:spAutoFit/>
          </a:bodyPr>
          <a:lstStyle/>
          <a:p>
            <a:r>
              <a:rPr lang="en-US"/>
              <a:t>Infiltration under ponded conditions</a:t>
            </a:r>
          </a:p>
        </p:txBody>
      </p:sp>
      <p:sp>
        <p:nvSpPr>
          <p:cNvPr id="314383" name="Text Box 15"/>
          <p:cNvSpPr txBox="1">
            <a:spLocks noChangeArrowheads="1"/>
          </p:cNvSpPr>
          <p:nvPr/>
        </p:nvSpPr>
        <p:spPr bwMode="auto">
          <a:xfrm>
            <a:off x="5614988" y="4702175"/>
            <a:ext cx="3354387" cy="1373188"/>
          </a:xfrm>
          <a:prstGeom prst="rect">
            <a:avLst/>
          </a:prstGeom>
          <a:noFill/>
          <a:ln w="9525">
            <a:noFill/>
            <a:miter lim="800000"/>
            <a:headEnd/>
            <a:tailEnd type="none" w="lg" len="lg"/>
          </a:ln>
          <a:effectLst/>
        </p:spPr>
        <p:txBody>
          <a:bodyPr>
            <a:spAutoFit/>
          </a:bodyPr>
          <a:lstStyle/>
          <a:p>
            <a:r>
              <a:rPr lang="en-US"/>
              <a:t>Given F</a:t>
            </a:r>
            <a:r>
              <a:rPr lang="en-US" baseline="-25000"/>
              <a:t>s</a:t>
            </a:r>
            <a:r>
              <a:rPr lang="en-US"/>
              <a:t>, t</a:t>
            </a:r>
            <a:r>
              <a:rPr lang="en-US" baseline="-25000"/>
              <a:t>s</a:t>
            </a:r>
            <a:r>
              <a:rPr lang="en-US"/>
              <a:t> solve for t</a:t>
            </a:r>
            <a:r>
              <a:rPr lang="en-US" baseline="-25000"/>
              <a:t>o</a:t>
            </a:r>
            <a:r>
              <a:rPr lang="en-US"/>
              <a:t> implicitly then use 2</a:t>
            </a:r>
            <a:r>
              <a:rPr lang="en-US" baseline="30000"/>
              <a:t>nd</a:t>
            </a:r>
            <a:r>
              <a:rPr lang="en-US"/>
              <a:t> equation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5003" name="Picture 27" descr="fig_horton"/>
          <p:cNvPicPr>
            <a:picLocks noChangeAspect="1" noChangeArrowheads="1"/>
          </p:cNvPicPr>
          <p:nvPr/>
        </p:nvPicPr>
        <p:blipFill>
          <a:blip r:embed="rId4" cstate="print"/>
          <a:srcRect/>
          <a:stretch>
            <a:fillRect/>
          </a:stretch>
        </p:blipFill>
        <p:spPr bwMode="auto">
          <a:xfrm>
            <a:off x="1655763" y="242888"/>
            <a:ext cx="6332537" cy="4816475"/>
          </a:xfrm>
          <a:prstGeom prst="rect">
            <a:avLst/>
          </a:prstGeom>
          <a:noFill/>
        </p:spPr>
      </p:pic>
      <p:sp>
        <p:nvSpPr>
          <p:cNvPr id="254981" name="Rectangle 5"/>
          <p:cNvSpPr>
            <a:spLocks noChangeArrowheads="1"/>
          </p:cNvSpPr>
          <p:nvPr/>
        </p:nvSpPr>
        <p:spPr bwMode="auto">
          <a:xfrm>
            <a:off x="233363" y="5645150"/>
            <a:ext cx="8677275" cy="304800"/>
          </a:xfrm>
          <a:prstGeom prst="rect">
            <a:avLst/>
          </a:prstGeom>
          <a:noFill/>
          <a:ln w="9525">
            <a:noFill/>
            <a:miter lim="800000"/>
            <a:headEnd/>
            <a:tailEnd type="none" w="lg" len="lg"/>
          </a:ln>
          <a:effectLst/>
        </p:spPr>
        <p:txBody>
          <a:bodyPr anchor="ctr">
            <a:spAutoFit/>
          </a:bodyPr>
          <a:lstStyle/>
          <a:p>
            <a:endParaRPr lang="en-US" sz="1400">
              <a:latin typeface="Times New Roman" pitchFamily="18" charset="0"/>
            </a:endParaRPr>
          </a:p>
        </p:txBody>
      </p:sp>
      <p:sp>
        <p:nvSpPr>
          <p:cNvPr id="254983" name="Text Box 7"/>
          <p:cNvSpPr txBox="1">
            <a:spLocks noChangeArrowheads="1"/>
          </p:cNvSpPr>
          <p:nvPr/>
        </p:nvSpPr>
        <p:spPr bwMode="auto">
          <a:xfrm>
            <a:off x="1789113" y="841375"/>
            <a:ext cx="461962" cy="336550"/>
          </a:xfrm>
          <a:prstGeom prst="rect">
            <a:avLst/>
          </a:prstGeom>
          <a:noFill/>
          <a:ln w="9525">
            <a:noFill/>
            <a:miter lim="800000"/>
            <a:headEnd/>
            <a:tailEnd type="none" w="lg" len="lg"/>
          </a:ln>
          <a:effectLst/>
        </p:spPr>
        <p:txBody>
          <a:bodyPr>
            <a:spAutoFit/>
          </a:bodyPr>
          <a:lstStyle/>
          <a:p>
            <a:pPr>
              <a:spcBef>
                <a:spcPct val="50000"/>
              </a:spcBef>
            </a:pPr>
            <a:r>
              <a:rPr lang="en-US" sz="1600">
                <a:latin typeface="Times New Roman" pitchFamily="18" charset="0"/>
              </a:rPr>
              <a:t>f</a:t>
            </a:r>
            <a:r>
              <a:rPr lang="en-US" sz="1600" baseline="-25000">
                <a:latin typeface="Times New Roman" pitchFamily="18" charset="0"/>
              </a:rPr>
              <a:t>0</a:t>
            </a:r>
            <a:endParaRPr lang="en-US" sz="1600">
              <a:latin typeface="Times New Roman" pitchFamily="18" charset="0"/>
            </a:endParaRPr>
          </a:p>
        </p:txBody>
      </p:sp>
      <p:sp>
        <p:nvSpPr>
          <p:cNvPr id="254984" name="Text Box 8"/>
          <p:cNvSpPr txBox="1">
            <a:spLocks noChangeArrowheads="1"/>
          </p:cNvSpPr>
          <p:nvPr/>
        </p:nvSpPr>
        <p:spPr bwMode="auto">
          <a:xfrm>
            <a:off x="1782763" y="3667125"/>
            <a:ext cx="461962" cy="336550"/>
          </a:xfrm>
          <a:prstGeom prst="rect">
            <a:avLst/>
          </a:prstGeom>
          <a:noFill/>
          <a:ln w="9525">
            <a:noFill/>
            <a:miter lim="800000"/>
            <a:headEnd/>
            <a:tailEnd type="none" w="lg" len="lg"/>
          </a:ln>
          <a:effectLst/>
        </p:spPr>
        <p:txBody>
          <a:bodyPr>
            <a:spAutoFit/>
          </a:bodyPr>
          <a:lstStyle/>
          <a:p>
            <a:pPr>
              <a:spcBef>
                <a:spcPct val="50000"/>
              </a:spcBef>
            </a:pPr>
            <a:r>
              <a:rPr lang="en-US" sz="1600">
                <a:latin typeface="Times New Roman" pitchFamily="18" charset="0"/>
              </a:rPr>
              <a:t>f</a:t>
            </a:r>
            <a:r>
              <a:rPr lang="en-US" sz="1600" baseline="-25000">
                <a:latin typeface="Times New Roman" pitchFamily="18" charset="0"/>
              </a:rPr>
              <a:t>1</a:t>
            </a:r>
            <a:endParaRPr lang="en-US" sz="1600">
              <a:latin typeface="Times New Roman" pitchFamily="18" charset="0"/>
            </a:endParaRPr>
          </a:p>
        </p:txBody>
      </p:sp>
      <p:graphicFrame>
        <p:nvGraphicFramePr>
          <p:cNvPr id="254985" name="Object 9"/>
          <p:cNvGraphicFramePr>
            <a:graphicFrameLocks noChangeAspect="1"/>
          </p:cNvGraphicFramePr>
          <p:nvPr/>
        </p:nvGraphicFramePr>
        <p:xfrm>
          <a:off x="2335213" y="481013"/>
          <a:ext cx="2138362" cy="365125"/>
        </p:xfrm>
        <a:graphic>
          <a:graphicData uri="http://schemas.openxmlformats.org/presentationml/2006/ole">
            <mc:AlternateContent xmlns:mc="http://schemas.openxmlformats.org/markup-compatibility/2006">
              <mc:Choice xmlns:v="urn:schemas-microsoft-com:vml" Requires="v">
                <p:oleObj spid="_x0000_s255031" name="Equation" r:id="rId5" imgW="1435100" imgH="241300" progId="Equation.3">
                  <p:embed/>
                </p:oleObj>
              </mc:Choice>
              <mc:Fallback>
                <p:oleObj name="Equation" r:id="rId5" imgW="1435100" imgH="24130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5213" y="481013"/>
                        <a:ext cx="213836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4987" name="Line 11"/>
          <p:cNvSpPr>
            <a:spLocks noChangeShapeType="1"/>
          </p:cNvSpPr>
          <p:nvPr/>
        </p:nvSpPr>
        <p:spPr bwMode="auto">
          <a:xfrm flipH="1">
            <a:off x="2398713" y="812800"/>
            <a:ext cx="144462" cy="830263"/>
          </a:xfrm>
          <a:prstGeom prst="line">
            <a:avLst/>
          </a:prstGeom>
          <a:noFill/>
          <a:ln w="9525">
            <a:solidFill>
              <a:schemeClr val="tx1"/>
            </a:solidFill>
            <a:round/>
            <a:headEnd/>
            <a:tailEnd type="arrow" w="lg" len="med"/>
          </a:ln>
          <a:effectLst/>
        </p:spPr>
        <p:txBody>
          <a:bodyPr/>
          <a:lstStyle/>
          <a:p>
            <a:endParaRPr lang="en-US"/>
          </a:p>
        </p:txBody>
      </p:sp>
      <p:sp>
        <p:nvSpPr>
          <p:cNvPr id="254988" name="Text Box 12"/>
          <p:cNvSpPr txBox="1">
            <a:spLocks noChangeArrowheads="1"/>
          </p:cNvSpPr>
          <p:nvPr/>
        </p:nvSpPr>
        <p:spPr bwMode="auto">
          <a:xfrm>
            <a:off x="3244850" y="4508500"/>
            <a:ext cx="461963" cy="336550"/>
          </a:xfrm>
          <a:prstGeom prst="rect">
            <a:avLst/>
          </a:prstGeom>
          <a:noFill/>
          <a:ln w="9525">
            <a:noFill/>
            <a:miter lim="800000"/>
            <a:headEnd/>
            <a:tailEnd type="none" w="lg" len="lg"/>
          </a:ln>
          <a:effectLst/>
        </p:spPr>
        <p:txBody>
          <a:bodyPr>
            <a:spAutoFit/>
          </a:bodyPr>
          <a:lstStyle/>
          <a:p>
            <a:pPr>
              <a:spcBef>
                <a:spcPct val="50000"/>
              </a:spcBef>
            </a:pPr>
            <a:r>
              <a:rPr lang="en-US" sz="1600">
                <a:latin typeface="Times New Roman" pitchFamily="18" charset="0"/>
              </a:rPr>
              <a:t>t</a:t>
            </a:r>
            <a:r>
              <a:rPr lang="en-US" sz="1600" baseline="-25000">
                <a:latin typeface="Times New Roman" pitchFamily="18" charset="0"/>
              </a:rPr>
              <a:t>1</a:t>
            </a:r>
            <a:endParaRPr lang="en-US" sz="1600">
              <a:latin typeface="Times New Roman" pitchFamily="18" charset="0"/>
            </a:endParaRPr>
          </a:p>
        </p:txBody>
      </p:sp>
      <p:sp>
        <p:nvSpPr>
          <p:cNvPr id="254998" name="Text Box 22"/>
          <p:cNvSpPr txBox="1">
            <a:spLocks noChangeArrowheads="1"/>
          </p:cNvSpPr>
          <p:nvPr/>
        </p:nvSpPr>
        <p:spPr bwMode="auto">
          <a:xfrm>
            <a:off x="2632075" y="4527550"/>
            <a:ext cx="461963" cy="336550"/>
          </a:xfrm>
          <a:prstGeom prst="rect">
            <a:avLst/>
          </a:prstGeom>
          <a:noFill/>
          <a:ln w="9525">
            <a:noFill/>
            <a:miter lim="800000"/>
            <a:headEnd/>
            <a:tailEnd type="none" w="lg" len="lg"/>
          </a:ln>
          <a:effectLst/>
        </p:spPr>
        <p:txBody>
          <a:bodyPr>
            <a:spAutoFit/>
          </a:bodyPr>
          <a:lstStyle/>
          <a:p>
            <a:pPr>
              <a:spcBef>
                <a:spcPct val="50000"/>
              </a:spcBef>
            </a:pPr>
            <a:r>
              <a:rPr lang="en-US" sz="1600">
                <a:latin typeface="Times New Roman" pitchFamily="18" charset="0"/>
              </a:rPr>
              <a:t>t</a:t>
            </a:r>
            <a:r>
              <a:rPr lang="en-US" sz="1600" baseline="-25000">
                <a:latin typeface="Times New Roman" pitchFamily="18" charset="0"/>
              </a:rPr>
              <a:t>o</a:t>
            </a:r>
            <a:endParaRPr lang="en-US" sz="1600">
              <a:latin typeface="Times New Roman" pitchFamily="18" charset="0"/>
            </a:endParaRPr>
          </a:p>
        </p:txBody>
      </p:sp>
      <p:sp>
        <p:nvSpPr>
          <p:cNvPr id="254999" name="Text Box 23"/>
          <p:cNvSpPr txBox="1">
            <a:spLocks noChangeArrowheads="1"/>
          </p:cNvSpPr>
          <p:nvPr/>
        </p:nvSpPr>
        <p:spPr bwMode="auto">
          <a:xfrm>
            <a:off x="1547813" y="4443413"/>
            <a:ext cx="461962" cy="336550"/>
          </a:xfrm>
          <a:prstGeom prst="rect">
            <a:avLst/>
          </a:prstGeom>
          <a:noFill/>
          <a:ln w="9525">
            <a:noFill/>
            <a:miter lim="800000"/>
            <a:headEnd/>
            <a:tailEnd type="none" w="lg" len="lg"/>
          </a:ln>
          <a:effectLst/>
        </p:spPr>
        <p:txBody>
          <a:bodyPr>
            <a:spAutoFit/>
          </a:bodyPr>
          <a:lstStyle/>
          <a:p>
            <a:pPr>
              <a:spcBef>
                <a:spcPct val="50000"/>
              </a:spcBef>
            </a:pPr>
            <a:r>
              <a:rPr lang="en-US" sz="1600">
                <a:latin typeface="Times New Roman" pitchFamily="18" charset="0"/>
              </a:rPr>
              <a:t>F</a:t>
            </a:r>
            <a:r>
              <a:rPr lang="en-US" sz="1600" baseline="-25000">
                <a:latin typeface="Times New Roman" pitchFamily="18" charset="0"/>
              </a:rPr>
              <a:t>1</a:t>
            </a:r>
            <a:endParaRPr lang="en-US" sz="1600">
              <a:latin typeface="Times New Roman" pitchFamily="18" charset="0"/>
            </a:endParaRPr>
          </a:p>
        </p:txBody>
      </p:sp>
      <p:sp>
        <p:nvSpPr>
          <p:cNvPr id="255000" name="Line 24"/>
          <p:cNvSpPr>
            <a:spLocks noChangeShapeType="1"/>
          </p:cNvSpPr>
          <p:nvPr/>
        </p:nvSpPr>
        <p:spPr bwMode="auto">
          <a:xfrm flipV="1">
            <a:off x="1828800" y="4132263"/>
            <a:ext cx="730250" cy="466725"/>
          </a:xfrm>
          <a:prstGeom prst="line">
            <a:avLst/>
          </a:prstGeom>
          <a:noFill/>
          <a:ln w="9525">
            <a:solidFill>
              <a:schemeClr val="tx1"/>
            </a:solidFill>
            <a:round/>
            <a:headEnd/>
            <a:tailEnd type="arrow" w="lg" len="med"/>
          </a:ln>
          <a:effectLst/>
        </p:spPr>
        <p:txBody>
          <a:bodyPr/>
          <a:lstStyle/>
          <a:p>
            <a:endParaRPr lang="en-US"/>
          </a:p>
        </p:txBody>
      </p:sp>
      <p:sp>
        <p:nvSpPr>
          <p:cNvPr id="255001" name="Line 25"/>
          <p:cNvSpPr>
            <a:spLocks noChangeShapeType="1"/>
          </p:cNvSpPr>
          <p:nvPr/>
        </p:nvSpPr>
        <p:spPr bwMode="auto">
          <a:xfrm>
            <a:off x="3533775" y="2901950"/>
            <a:ext cx="633413" cy="0"/>
          </a:xfrm>
          <a:prstGeom prst="line">
            <a:avLst/>
          </a:prstGeom>
          <a:noFill/>
          <a:ln w="9525">
            <a:solidFill>
              <a:schemeClr val="tx1"/>
            </a:solidFill>
            <a:round/>
            <a:headEnd type="arrow" w="lg" len="med"/>
            <a:tailEnd type="arrow" w="lg" len="med"/>
          </a:ln>
          <a:effectLst/>
        </p:spPr>
        <p:txBody>
          <a:bodyPr/>
          <a:lstStyle/>
          <a:p>
            <a:endParaRPr lang="en-US"/>
          </a:p>
        </p:txBody>
      </p:sp>
      <p:sp>
        <p:nvSpPr>
          <p:cNvPr id="255002" name="Text Box 26"/>
          <p:cNvSpPr txBox="1">
            <a:spLocks noChangeArrowheads="1"/>
          </p:cNvSpPr>
          <p:nvPr/>
        </p:nvSpPr>
        <p:spPr bwMode="auto">
          <a:xfrm>
            <a:off x="3663950" y="2579688"/>
            <a:ext cx="461963" cy="336550"/>
          </a:xfrm>
          <a:prstGeom prst="rect">
            <a:avLst/>
          </a:prstGeom>
          <a:noFill/>
          <a:ln w="9525">
            <a:noFill/>
            <a:miter lim="800000"/>
            <a:headEnd/>
            <a:tailEnd type="none" w="lg" len="lg"/>
          </a:ln>
          <a:effectLst/>
        </p:spPr>
        <p:txBody>
          <a:bodyPr>
            <a:spAutoFit/>
          </a:bodyPr>
          <a:lstStyle/>
          <a:p>
            <a:pPr>
              <a:spcBef>
                <a:spcPct val="50000"/>
              </a:spcBef>
            </a:pPr>
            <a:r>
              <a:rPr lang="en-US" sz="1600">
                <a:latin typeface="Times New Roman" pitchFamily="18" charset="0"/>
              </a:rPr>
              <a:t>t</a:t>
            </a:r>
            <a:r>
              <a:rPr lang="en-US" sz="1600" baseline="-25000">
                <a:latin typeface="Times New Roman" pitchFamily="18" charset="0"/>
              </a:rPr>
              <a:t>0</a:t>
            </a:r>
            <a:endParaRPr lang="en-US" sz="1600">
              <a:latin typeface="Times New Roman" pitchFamily="18" charset="0"/>
            </a:endParaRPr>
          </a:p>
        </p:txBody>
      </p:sp>
      <p:graphicFrame>
        <p:nvGraphicFramePr>
          <p:cNvPr id="255004" name="Object 28"/>
          <p:cNvGraphicFramePr>
            <a:graphicFrameLocks noChangeAspect="1"/>
          </p:cNvGraphicFramePr>
          <p:nvPr/>
        </p:nvGraphicFramePr>
        <p:xfrm>
          <a:off x="4968875" y="1169988"/>
          <a:ext cx="1854200" cy="768350"/>
        </p:xfrm>
        <a:graphic>
          <a:graphicData uri="http://schemas.openxmlformats.org/presentationml/2006/ole">
            <mc:AlternateContent xmlns:mc="http://schemas.openxmlformats.org/markup-compatibility/2006">
              <mc:Choice xmlns:v="urn:schemas-microsoft-com:vml" Requires="v">
                <p:oleObj spid="_x0000_s255032" name="Equation" r:id="rId7" imgW="1244520" imgH="507960" progId="Equation.3">
                  <p:embed/>
                </p:oleObj>
              </mc:Choice>
              <mc:Fallback>
                <p:oleObj name="Equation" r:id="rId7" imgW="1244520" imgH="507960" progId="Equation.3">
                  <p:embed/>
                  <p:pic>
                    <p:nvPicPr>
                      <p:cNvPr id="0" name="Picture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68875" y="1169988"/>
                        <a:ext cx="1854200"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5005" name="Line 29"/>
          <p:cNvSpPr>
            <a:spLocks noChangeShapeType="1"/>
          </p:cNvSpPr>
          <p:nvPr/>
        </p:nvSpPr>
        <p:spPr bwMode="auto">
          <a:xfrm flipH="1">
            <a:off x="3886200" y="1520825"/>
            <a:ext cx="1168400" cy="1117600"/>
          </a:xfrm>
          <a:prstGeom prst="line">
            <a:avLst/>
          </a:prstGeom>
          <a:noFill/>
          <a:ln w="9525">
            <a:solidFill>
              <a:schemeClr val="tx1"/>
            </a:solidFill>
            <a:round/>
            <a:headEnd/>
            <a:tailEnd type="arrow" w="lg" len="med"/>
          </a:ln>
          <a:effectLst/>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7" name="Text Box 5"/>
          <p:cNvSpPr txBox="1">
            <a:spLocks noChangeArrowheads="1"/>
          </p:cNvSpPr>
          <p:nvPr/>
        </p:nvSpPr>
        <p:spPr bwMode="auto">
          <a:xfrm>
            <a:off x="3435350" y="4629150"/>
            <a:ext cx="1371600" cy="457200"/>
          </a:xfrm>
          <a:prstGeom prst="rect">
            <a:avLst/>
          </a:prstGeom>
          <a:noFill/>
          <a:ln w="9525">
            <a:noFill/>
            <a:miter lim="800000"/>
            <a:headEnd/>
            <a:tailEnd/>
          </a:ln>
          <a:effectLst/>
        </p:spPr>
        <p:txBody>
          <a:bodyPr>
            <a:spAutoFit/>
          </a:bodyPr>
          <a:lstStyle/>
          <a:p>
            <a:pPr>
              <a:spcBef>
                <a:spcPct val="50000"/>
              </a:spcBef>
            </a:pPr>
            <a:r>
              <a:rPr lang="en-US" sz="2400">
                <a:latin typeface="Times New Roman" pitchFamily="18" charset="0"/>
              </a:rPr>
              <a:t>Time</a:t>
            </a:r>
          </a:p>
        </p:txBody>
      </p:sp>
      <p:graphicFrame>
        <p:nvGraphicFramePr>
          <p:cNvPr id="238598" name="Object 6"/>
          <p:cNvGraphicFramePr>
            <a:graphicFrameLocks noChangeAspect="1"/>
          </p:cNvGraphicFramePr>
          <p:nvPr/>
        </p:nvGraphicFramePr>
        <p:xfrm>
          <a:off x="1100138" y="1962150"/>
          <a:ext cx="3095625" cy="2755900"/>
        </p:xfrm>
        <a:graphic>
          <a:graphicData uri="http://schemas.openxmlformats.org/presentationml/2006/ole">
            <mc:AlternateContent xmlns:mc="http://schemas.openxmlformats.org/markup-compatibility/2006">
              <mc:Choice xmlns:v="urn:schemas-microsoft-com:vml" Requires="v">
                <p:oleObj spid="_x0000_s238612" name="Bitmap Image" r:id="rId4" imgW="3552381" imgH="3161905" progId="PBrush">
                  <p:embed/>
                </p:oleObj>
              </mc:Choice>
              <mc:Fallback>
                <p:oleObj name="Bitmap Image" r:id="rId4" imgW="3552381" imgH="3161905" progId="PBrush">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0138" y="1962150"/>
                        <a:ext cx="3095625" cy="275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8599" name="Text Box 7"/>
          <p:cNvSpPr txBox="1">
            <a:spLocks noChangeArrowheads="1"/>
          </p:cNvSpPr>
          <p:nvPr/>
        </p:nvSpPr>
        <p:spPr bwMode="auto">
          <a:xfrm>
            <a:off x="1285875" y="1916113"/>
            <a:ext cx="2901950" cy="457200"/>
          </a:xfrm>
          <a:prstGeom prst="rect">
            <a:avLst/>
          </a:prstGeom>
          <a:noFill/>
          <a:ln w="9525">
            <a:noFill/>
            <a:miter lim="800000"/>
            <a:headEnd/>
            <a:tailEnd/>
          </a:ln>
          <a:effectLst/>
        </p:spPr>
        <p:txBody>
          <a:bodyPr>
            <a:spAutoFit/>
          </a:bodyPr>
          <a:lstStyle/>
          <a:p>
            <a:pPr>
              <a:spcBef>
                <a:spcPct val="50000"/>
              </a:spcBef>
            </a:pPr>
            <a:r>
              <a:rPr lang="en-US" sz="2400" u="sng">
                <a:latin typeface="Times New Roman" pitchFamily="18" charset="0"/>
              </a:rPr>
              <a:t>Surface Water Input</a:t>
            </a:r>
          </a:p>
        </p:txBody>
      </p:sp>
      <p:sp>
        <p:nvSpPr>
          <p:cNvPr id="238600" name="Text Box 8"/>
          <p:cNvSpPr txBox="1">
            <a:spLocks noChangeArrowheads="1"/>
          </p:cNvSpPr>
          <p:nvPr/>
        </p:nvSpPr>
        <p:spPr bwMode="auto">
          <a:xfrm>
            <a:off x="1633538" y="2360613"/>
            <a:ext cx="2792412" cy="457200"/>
          </a:xfrm>
          <a:prstGeom prst="rect">
            <a:avLst/>
          </a:prstGeom>
          <a:noFill/>
          <a:ln w="9525">
            <a:noFill/>
            <a:miter lim="800000"/>
            <a:headEnd/>
            <a:tailEnd/>
          </a:ln>
          <a:effectLst/>
        </p:spPr>
        <p:txBody>
          <a:bodyPr>
            <a:spAutoFit/>
          </a:bodyPr>
          <a:lstStyle/>
          <a:p>
            <a:pPr>
              <a:spcBef>
                <a:spcPct val="50000"/>
              </a:spcBef>
            </a:pPr>
            <a:r>
              <a:rPr lang="en-US" sz="2400">
                <a:latin typeface="Times New Roman" pitchFamily="18" charset="0"/>
              </a:rPr>
              <a:t>Infiltration Capacity</a:t>
            </a:r>
          </a:p>
        </p:txBody>
      </p:sp>
      <p:sp>
        <p:nvSpPr>
          <p:cNvPr id="238601" name="Text Box 9"/>
          <p:cNvSpPr txBox="1">
            <a:spLocks noChangeArrowheads="1"/>
          </p:cNvSpPr>
          <p:nvPr/>
        </p:nvSpPr>
        <p:spPr bwMode="auto">
          <a:xfrm>
            <a:off x="3092450" y="2892425"/>
            <a:ext cx="1790700" cy="457200"/>
          </a:xfrm>
          <a:prstGeom prst="rect">
            <a:avLst/>
          </a:prstGeom>
          <a:noFill/>
          <a:ln w="9525">
            <a:noFill/>
            <a:miter lim="800000"/>
            <a:headEnd/>
            <a:tailEnd/>
          </a:ln>
          <a:effectLst/>
        </p:spPr>
        <p:txBody>
          <a:bodyPr>
            <a:spAutoFit/>
          </a:bodyPr>
          <a:lstStyle/>
          <a:p>
            <a:pPr>
              <a:spcBef>
                <a:spcPct val="50000"/>
              </a:spcBef>
            </a:pPr>
            <a:r>
              <a:rPr lang="en-US" sz="2400">
                <a:latin typeface="Times New Roman" pitchFamily="18" charset="0"/>
              </a:rPr>
              <a:t>Runoff</a:t>
            </a:r>
          </a:p>
        </p:txBody>
      </p:sp>
      <p:sp>
        <p:nvSpPr>
          <p:cNvPr id="238602" name="Line 10"/>
          <p:cNvSpPr>
            <a:spLocks noChangeShapeType="1"/>
          </p:cNvSpPr>
          <p:nvPr/>
        </p:nvSpPr>
        <p:spPr bwMode="auto">
          <a:xfrm flipH="1">
            <a:off x="2295525" y="3157538"/>
            <a:ext cx="730250" cy="331787"/>
          </a:xfrm>
          <a:prstGeom prst="line">
            <a:avLst/>
          </a:prstGeom>
          <a:noFill/>
          <a:ln w="9525">
            <a:solidFill>
              <a:schemeClr val="tx1"/>
            </a:solidFill>
            <a:round/>
            <a:headEnd/>
            <a:tailEnd type="arrow" w="med" len="med"/>
          </a:ln>
          <a:effectLst/>
        </p:spPr>
        <p:txBody>
          <a:bodyPr wrap="none" anchor="ctr"/>
          <a:lstStyle/>
          <a:p>
            <a:endParaRPr lang="en-US"/>
          </a:p>
        </p:txBody>
      </p:sp>
      <p:sp>
        <p:nvSpPr>
          <p:cNvPr id="238603" name="Line 11"/>
          <p:cNvSpPr>
            <a:spLocks noChangeShapeType="1"/>
          </p:cNvSpPr>
          <p:nvPr/>
        </p:nvSpPr>
        <p:spPr bwMode="auto">
          <a:xfrm flipH="1">
            <a:off x="1431925" y="2625725"/>
            <a:ext cx="200025" cy="598488"/>
          </a:xfrm>
          <a:prstGeom prst="line">
            <a:avLst/>
          </a:prstGeom>
          <a:noFill/>
          <a:ln w="9525">
            <a:solidFill>
              <a:schemeClr val="tx1"/>
            </a:solidFill>
            <a:round/>
            <a:headEnd/>
            <a:tailEnd type="arrow" w="med" len="med"/>
          </a:ln>
          <a:effectLst/>
        </p:spPr>
        <p:txBody>
          <a:bodyPr wrap="none" anchor="ctr"/>
          <a:lstStyle/>
          <a:p>
            <a:endParaRPr lang="en-US"/>
          </a:p>
        </p:txBody>
      </p:sp>
      <p:grpSp>
        <p:nvGrpSpPr>
          <p:cNvPr id="238612" name="Group 20"/>
          <p:cNvGrpSpPr>
            <a:grpSpLocks/>
          </p:cNvGrpSpPr>
          <p:nvPr/>
        </p:nvGrpSpPr>
        <p:grpSpPr bwMode="auto">
          <a:xfrm>
            <a:off x="4429125" y="3382963"/>
            <a:ext cx="2438400" cy="1219200"/>
            <a:chOff x="3244" y="2340"/>
            <a:chExt cx="1536" cy="768"/>
          </a:xfrm>
        </p:grpSpPr>
        <p:sp>
          <p:nvSpPr>
            <p:cNvPr id="238606" name="Line 14"/>
            <p:cNvSpPr>
              <a:spLocks noChangeShapeType="1"/>
            </p:cNvSpPr>
            <p:nvPr/>
          </p:nvSpPr>
          <p:spPr bwMode="auto">
            <a:xfrm flipV="1">
              <a:off x="3244" y="2340"/>
              <a:ext cx="0" cy="768"/>
            </a:xfrm>
            <a:prstGeom prst="line">
              <a:avLst/>
            </a:prstGeom>
            <a:noFill/>
            <a:ln w="19050">
              <a:solidFill>
                <a:schemeClr val="tx1"/>
              </a:solidFill>
              <a:round/>
              <a:headEnd/>
              <a:tailEnd type="arrow" w="med" len="med"/>
            </a:ln>
            <a:effectLst/>
          </p:spPr>
          <p:txBody>
            <a:bodyPr wrap="none" anchor="ctr"/>
            <a:lstStyle/>
            <a:p>
              <a:endParaRPr lang="en-US"/>
            </a:p>
          </p:txBody>
        </p:sp>
        <p:sp>
          <p:nvSpPr>
            <p:cNvPr id="238607" name="Line 15"/>
            <p:cNvSpPr>
              <a:spLocks noChangeShapeType="1"/>
            </p:cNvSpPr>
            <p:nvPr/>
          </p:nvSpPr>
          <p:spPr bwMode="auto">
            <a:xfrm>
              <a:off x="3244" y="3108"/>
              <a:ext cx="1536" cy="0"/>
            </a:xfrm>
            <a:prstGeom prst="line">
              <a:avLst/>
            </a:prstGeom>
            <a:noFill/>
            <a:ln w="19050">
              <a:solidFill>
                <a:schemeClr val="tx1"/>
              </a:solidFill>
              <a:round/>
              <a:headEnd/>
              <a:tailEnd type="arrow" w="med" len="med"/>
            </a:ln>
            <a:effectLst/>
          </p:spPr>
          <p:txBody>
            <a:bodyPr wrap="none" anchor="ctr"/>
            <a:lstStyle/>
            <a:p>
              <a:endParaRPr lang="en-US"/>
            </a:p>
          </p:txBody>
        </p:sp>
        <p:sp>
          <p:nvSpPr>
            <p:cNvPr id="238608" name="Rectangle 16"/>
            <p:cNvSpPr>
              <a:spLocks noChangeArrowheads="1"/>
            </p:cNvSpPr>
            <p:nvPr/>
          </p:nvSpPr>
          <p:spPr bwMode="auto">
            <a:xfrm>
              <a:off x="3532" y="2868"/>
              <a:ext cx="240" cy="240"/>
            </a:xfrm>
            <a:prstGeom prst="rect">
              <a:avLst/>
            </a:prstGeom>
            <a:solidFill>
              <a:srgbClr val="00FFFF"/>
            </a:solidFill>
            <a:ln w="9525">
              <a:solidFill>
                <a:schemeClr val="tx1"/>
              </a:solidFill>
              <a:miter lim="800000"/>
              <a:headEnd/>
              <a:tailEnd/>
            </a:ln>
            <a:effectLst/>
          </p:spPr>
          <p:txBody>
            <a:bodyPr wrap="none" anchor="ctr"/>
            <a:lstStyle/>
            <a:p>
              <a:endParaRPr lang="en-US"/>
            </a:p>
          </p:txBody>
        </p:sp>
        <p:sp>
          <p:nvSpPr>
            <p:cNvPr id="238609" name="Rectangle 17"/>
            <p:cNvSpPr>
              <a:spLocks noChangeArrowheads="1"/>
            </p:cNvSpPr>
            <p:nvPr/>
          </p:nvSpPr>
          <p:spPr bwMode="auto">
            <a:xfrm>
              <a:off x="3772" y="2562"/>
              <a:ext cx="240" cy="546"/>
            </a:xfrm>
            <a:prstGeom prst="rect">
              <a:avLst/>
            </a:prstGeom>
            <a:solidFill>
              <a:srgbClr val="00FFFF"/>
            </a:solidFill>
            <a:ln w="9525">
              <a:solidFill>
                <a:schemeClr val="tx1"/>
              </a:solidFill>
              <a:miter lim="800000"/>
              <a:headEnd/>
              <a:tailEnd/>
            </a:ln>
            <a:effectLst/>
          </p:spPr>
          <p:txBody>
            <a:bodyPr wrap="none" anchor="ctr"/>
            <a:lstStyle/>
            <a:p>
              <a:endParaRPr lang="en-US"/>
            </a:p>
          </p:txBody>
        </p:sp>
        <p:sp>
          <p:nvSpPr>
            <p:cNvPr id="238610" name="Rectangle 18"/>
            <p:cNvSpPr>
              <a:spLocks noChangeArrowheads="1"/>
            </p:cNvSpPr>
            <p:nvPr/>
          </p:nvSpPr>
          <p:spPr bwMode="auto">
            <a:xfrm>
              <a:off x="4012" y="2646"/>
              <a:ext cx="240" cy="462"/>
            </a:xfrm>
            <a:prstGeom prst="rect">
              <a:avLst/>
            </a:prstGeom>
            <a:solidFill>
              <a:srgbClr val="00FFFF"/>
            </a:solidFill>
            <a:ln w="9525">
              <a:solidFill>
                <a:schemeClr val="tx1"/>
              </a:solidFill>
              <a:miter lim="800000"/>
              <a:headEnd/>
              <a:tailEnd/>
            </a:ln>
            <a:effectLst/>
          </p:spPr>
          <p:txBody>
            <a:bodyPr wrap="none" anchor="ctr"/>
            <a:lstStyle/>
            <a:p>
              <a:endParaRPr lang="en-US"/>
            </a:p>
          </p:txBody>
        </p:sp>
      </p:grpSp>
      <p:sp>
        <p:nvSpPr>
          <p:cNvPr id="238611" name="Text Box 19"/>
          <p:cNvSpPr txBox="1">
            <a:spLocks noChangeArrowheads="1"/>
          </p:cNvSpPr>
          <p:nvPr/>
        </p:nvSpPr>
        <p:spPr bwMode="auto">
          <a:xfrm>
            <a:off x="4465638" y="2662238"/>
            <a:ext cx="2971800" cy="457200"/>
          </a:xfrm>
          <a:prstGeom prst="rect">
            <a:avLst/>
          </a:prstGeom>
          <a:noFill/>
          <a:ln w="9525">
            <a:noFill/>
            <a:miter lim="800000"/>
            <a:headEnd/>
            <a:tailEnd/>
          </a:ln>
          <a:effectLst/>
        </p:spPr>
        <p:txBody>
          <a:bodyPr>
            <a:spAutoFit/>
          </a:bodyPr>
          <a:lstStyle/>
          <a:p>
            <a:pPr>
              <a:spcBef>
                <a:spcPct val="50000"/>
              </a:spcBef>
            </a:pPr>
            <a:r>
              <a:rPr lang="en-US" sz="2400" u="sng">
                <a:latin typeface="Times New Roman" pitchFamily="18" charset="0"/>
              </a:rPr>
              <a:t>Runoff</a:t>
            </a:r>
          </a:p>
        </p:txBody>
      </p:sp>
      <p:sp>
        <p:nvSpPr>
          <p:cNvPr id="238613" name="Text Box 21"/>
          <p:cNvSpPr txBox="1">
            <a:spLocks noChangeArrowheads="1"/>
          </p:cNvSpPr>
          <p:nvPr/>
        </p:nvSpPr>
        <p:spPr bwMode="auto">
          <a:xfrm>
            <a:off x="1311275" y="5580063"/>
            <a:ext cx="6099175" cy="304800"/>
          </a:xfrm>
          <a:prstGeom prst="rect">
            <a:avLst/>
          </a:prstGeom>
          <a:noFill/>
          <a:ln w="9525">
            <a:noFill/>
            <a:miter lim="800000"/>
            <a:headEnd/>
            <a:tailEnd type="none" w="lg" len="lg"/>
          </a:ln>
          <a:effectLst/>
        </p:spPr>
        <p:txBody>
          <a:bodyPr>
            <a:spAutoFit/>
          </a:bodyPr>
          <a:lstStyle/>
          <a:p>
            <a:pPr>
              <a:spcBef>
                <a:spcPct val="50000"/>
              </a:spcBef>
            </a:pPr>
            <a:endParaRPr lang="en-US" sz="1400">
              <a:latin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887413" y="393700"/>
            <a:ext cx="2035175" cy="255588"/>
          </a:xfrm>
          <a:prstGeom prst="rect">
            <a:avLst/>
          </a:prstGeom>
          <a:noFill/>
          <a:ln w="12700">
            <a:solidFill>
              <a:schemeClr val="tx1"/>
            </a:solidFill>
            <a:miter lim="800000"/>
            <a:headEnd/>
            <a:tailEnd/>
          </a:ln>
          <a:effectLst/>
        </p:spPr>
        <p:txBody>
          <a:bodyPr lIns="62503" tIns="25001" rIns="62503" bIns="25001">
            <a:spAutoFit/>
          </a:bodyPr>
          <a:lstStyle/>
          <a:p>
            <a:pPr defTabSz="900113">
              <a:lnSpc>
                <a:spcPct val="90000"/>
              </a:lnSpc>
            </a:pPr>
            <a:r>
              <a:rPr lang="en-US" sz="1400">
                <a:solidFill>
                  <a:schemeClr val="tx2"/>
                </a:solidFill>
                <a:latin typeface="Times New Roman" pitchFamily="18" charset="0"/>
              </a:rPr>
              <a:t>Initialize:  at t</a:t>
            </a:r>
            <a:r>
              <a:rPr lang="en-US" sz="1400" baseline="-25000">
                <a:solidFill>
                  <a:schemeClr val="tx2"/>
                </a:solidFill>
                <a:latin typeface="Times New Roman" pitchFamily="18" charset="0"/>
              </a:rPr>
              <a:t> </a:t>
            </a:r>
            <a:r>
              <a:rPr lang="en-US" sz="1400">
                <a:solidFill>
                  <a:schemeClr val="tx2"/>
                </a:solidFill>
                <a:latin typeface="Times New Roman" pitchFamily="18" charset="0"/>
              </a:rPr>
              <a:t> = 0, F</a:t>
            </a:r>
            <a:r>
              <a:rPr lang="en-US" sz="1400" baseline="-25000">
                <a:latin typeface="Times New Roman" pitchFamily="18" charset="0"/>
              </a:rPr>
              <a:t>t</a:t>
            </a:r>
            <a:r>
              <a:rPr lang="en-US" sz="1400">
                <a:solidFill>
                  <a:schemeClr val="tx2"/>
                </a:solidFill>
                <a:latin typeface="Times New Roman" pitchFamily="18" charset="0"/>
              </a:rPr>
              <a:t>  = 0</a:t>
            </a:r>
          </a:p>
        </p:txBody>
      </p:sp>
      <p:sp>
        <p:nvSpPr>
          <p:cNvPr id="239620" name="AutoShape 4"/>
          <p:cNvSpPr>
            <a:spLocks noChangeArrowheads="1"/>
          </p:cNvSpPr>
          <p:nvPr/>
        </p:nvSpPr>
        <p:spPr bwMode="auto">
          <a:xfrm>
            <a:off x="3644900" y="1049338"/>
            <a:ext cx="1574800" cy="609600"/>
          </a:xfrm>
          <a:prstGeom prst="flowChartDecision">
            <a:avLst/>
          </a:prstGeom>
          <a:noFill/>
          <a:ln w="9525">
            <a:solidFill>
              <a:schemeClr val="tx1"/>
            </a:solidFill>
            <a:miter lim="800000"/>
            <a:headEnd/>
            <a:tailEnd/>
          </a:ln>
          <a:effectLst/>
        </p:spPr>
        <p:txBody>
          <a:bodyPr wrap="none" anchor="ctr"/>
          <a:lstStyle/>
          <a:p>
            <a:endParaRPr lang="en-US"/>
          </a:p>
        </p:txBody>
      </p:sp>
      <p:sp>
        <p:nvSpPr>
          <p:cNvPr id="239621" name="Text Box 5"/>
          <p:cNvSpPr txBox="1">
            <a:spLocks noChangeArrowheads="1"/>
          </p:cNvSpPr>
          <p:nvPr/>
        </p:nvSpPr>
        <p:spPr bwMode="auto">
          <a:xfrm>
            <a:off x="3973513" y="1209675"/>
            <a:ext cx="1143000" cy="304800"/>
          </a:xfrm>
          <a:prstGeom prst="rect">
            <a:avLst/>
          </a:prstGeom>
          <a:noFill/>
          <a:ln w="9525">
            <a:noFill/>
            <a:miter lim="800000"/>
            <a:headEnd/>
            <a:tailEnd/>
          </a:ln>
          <a:effectLst/>
        </p:spPr>
        <p:txBody>
          <a:bodyPr>
            <a:spAutoFit/>
          </a:bodyPr>
          <a:lstStyle/>
          <a:p>
            <a:pPr>
              <a:spcBef>
                <a:spcPct val="50000"/>
              </a:spcBef>
            </a:pPr>
            <a:r>
              <a:rPr lang="en-US" sz="1400">
                <a:latin typeface="Times New Roman" pitchFamily="18" charset="0"/>
              </a:rPr>
              <a:t>Is f</a:t>
            </a:r>
            <a:r>
              <a:rPr lang="en-US" sz="1400" baseline="-25000">
                <a:latin typeface="Times New Roman" pitchFamily="18" charset="0"/>
              </a:rPr>
              <a:t>c</a:t>
            </a:r>
            <a:r>
              <a:rPr lang="en-US" sz="1400">
                <a:latin typeface="Times New Roman" pitchFamily="18" charset="0"/>
              </a:rPr>
              <a:t> </a:t>
            </a:r>
            <a:r>
              <a:rPr lang="en-US" sz="1400">
                <a:latin typeface="Symbol" pitchFamily="18" charset="2"/>
              </a:rPr>
              <a:t>£</a:t>
            </a:r>
            <a:r>
              <a:rPr lang="en-US" sz="1400">
                <a:latin typeface="Times New Roman" pitchFamily="18" charset="0"/>
              </a:rPr>
              <a:t> w</a:t>
            </a:r>
            <a:r>
              <a:rPr lang="en-US" sz="1400" baseline="-25000">
                <a:latin typeface="Times New Roman" pitchFamily="18" charset="0"/>
              </a:rPr>
              <a:t>t</a:t>
            </a:r>
          </a:p>
        </p:txBody>
      </p:sp>
      <p:sp>
        <p:nvSpPr>
          <p:cNvPr id="239622" name="Text Box 6"/>
          <p:cNvSpPr txBox="1">
            <a:spLocks noChangeArrowheads="1"/>
          </p:cNvSpPr>
          <p:nvPr/>
        </p:nvSpPr>
        <p:spPr bwMode="auto">
          <a:xfrm>
            <a:off x="5249863" y="1047750"/>
            <a:ext cx="762000" cy="304800"/>
          </a:xfrm>
          <a:prstGeom prst="rect">
            <a:avLst/>
          </a:prstGeom>
          <a:solidFill>
            <a:schemeClr val="bg1"/>
          </a:solidFill>
          <a:ln w="9525">
            <a:noFill/>
            <a:miter lim="800000"/>
            <a:headEnd/>
            <a:tailEnd/>
          </a:ln>
          <a:effectLst/>
        </p:spPr>
        <p:txBody>
          <a:bodyPr>
            <a:spAutoFit/>
          </a:bodyPr>
          <a:lstStyle/>
          <a:p>
            <a:pPr>
              <a:spcBef>
                <a:spcPct val="50000"/>
              </a:spcBef>
            </a:pPr>
            <a:r>
              <a:rPr lang="en-US" sz="1400">
                <a:latin typeface="Times New Roman" pitchFamily="18" charset="0"/>
              </a:rPr>
              <a:t>f</a:t>
            </a:r>
            <a:r>
              <a:rPr lang="en-US" sz="1400" baseline="-25000">
                <a:latin typeface="Times New Roman" pitchFamily="18" charset="0"/>
              </a:rPr>
              <a:t>c</a:t>
            </a:r>
            <a:r>
              <a:rPr lang="en-US" sz="1400">
                <a:latin typeface="Times New Roman" pitchFamily="18" charset="0"/>
              </a:rPr>
              <a:t>&gt; w</a:t>
            </a:r>
            <a:r>
              <a:rPr lang="en-US" sz="1400" baseline="-25000">
                <a:latin typeface="Times New Roman" pitchFamily="18" charset="0"/>
              </a:rPr>
              <a:t>t</a:t>
            </a:r>
          </a:p>
        </p:txBody>
      </p:sp>
      <p:sp>
        <p:nvSpPr>
          <p:cNvPr id="239623" name="Text Box 7"/>
          <p:cNvSpPr txBox="1">
            <a:spLocks noChangeArrowheads="1"/>
          </p:cNvSpPr>
          <p:nvPr/>
        </p:nvSpPr>
        <p:spPr bwMode="auto">
          <a:xfrm>
            <a:off x="2330450" y="1038225"/>
            <a:ext cx="889000" cy="304800"/>
          </a:xfrm>
          <a:prstGeom prst="rect">
            <a:avLst/>
          </a:prstGeom>
          <a:noFill/>
          <a:ln w="9525">
            <a:noFill/>
            <a:miter lim="800000"/>
            <a:headEnd/>
            <a:tailEnd/>
          </a:ln>
          <a:effectLst/>
        </p:spPr>
        <p:txBody>
          <a:bodyPr>
            <a:spAutoFit/>
          </a:bodyPr>
          <a:lstStyle/>
          <a:p>
            <a:pPr>
              <a:spcBef>
                <a:spcPct val="50000"/>
              </a:spcBef>
            </a:pPr>
            <a:r>
              <a:rPr lang="en-US" sz="1400">
                <a:latin typeface="Times New Roman" pitchFamily="18" charset="0"/>
              </a:rPr>
              <a:t>f</a:t>
            </a:r>
            <a:r>
              <a:rPr lang="en-US" sz="1400" baseline="-25000">
                <a:latin typeface="Times New Roman" pitchFamily="18" charset="0"/>
              </a:rPr>
              <a:t>c</a:t>
            </a:r>
            <a:r>
              <a:rPr lang="en-US" sz="1400">
                <a:latin typeface="Times New Roman" pitchFamily="18" charset="0"/>
              </a:rPr>
              <a:t> </a:t>
            </a:r>
            <a:r>
              <a:rPr lang="en-US" sz="1400">
                <a:latin typeface="Symbol" pitchFamily="18" charset="2"/>
              </a:rPr>
              <a:t>£</a:t>
            </a:r>
            <a:r>
              <a:rPr lang="en-US" sz="1400">
                <a:latin typeface="Times New Roman" pitchFamily="18" charset="0"/>
              </a:rPr>
              <a:t> w</a:t>
            </a:r>
            <a:r>
              <a:rPr lang="en-US" sz="1400" baseline="-25000">
                <a:latin typeface="Times New Roman" pitchFamily="18" charset="0"/>
              </a:rPr>
              <a:t>t</a:t>
            </a:r>
          </a:p>
        </p:txBody>
      </p:sp>
      <p:sp>
        <p:nvSpPr>
          <p:cNvPr id="239624" name="Text Box 8"/>
          <p:cNvSpPr txBox="1">
            <a:spLocks noChangeArrowheads="1"/>
          </p:cNvSpPr>
          <p:nvPr/>
        </p:nvSpPr>
        <p:spPr bwMode="auto">
          <a:xfrm>
            <a:off x="4710113" y="1733550"/>
            <a:ext cx="3444875" cy="1111250"/>
          </a:xfrm>
          <a:prstGeom prst="rect">
            <a:avLst/>
          </a:prstGeom>
          <a:noFill/>
          <a:ln w="9525">
            <a:solidFill>
              <a:schemeClr val="tx1"/>
            </a:solidFill>
            <a:miter lim="800000"/>
            <a:headEnd/>
            <a:tailEnd/>
          </a:ln>
          <a:effectLst/>
        </p:spPr>
        <p:txBody>
          <a:bodyPr/>
          <a:lstStyle/>
          <a:p>
            <a:pPr>
              <a:spcBef>
                <a:spcPct val="50000"/>
              </a:spcBef>
            </a:pPr>
            <a:r>
              <a:rPr lang="en-US" sz="1400">
                <a:latin typeface="Times New Roman" pitchFamily="18" charset="0"/>
              </a:rPr>
              <a:t>  No ponding at the beginning of the interval.  Calculate tentative values</a:t>
            </a:r>
          </a:p>
          <a:p>
            <a:pPr>
              <a:spcBef>
                <a:spcPct val="50000"/>
              </a:spcBef>
            </a:pPr>
            <a:endParaRPr lang="en-US" sz="1400">
              <a:latin typeface="Times New Roman" pitchFamily="18" charset="0"/>
            </a:endParaRPr>
          </a:p>
          <a:p>
            <a:pPr>
              <a:spcBef>
                <a:spcPct val="50000"/>
              </a:spcBef>
            </a:pPr>
            <a:r>
              <a:rPr lang="en-US" sz="1400">
                <a:latin typeface="Times New Roman" pitchFamily="18" charset="0"/>
              </a:rPr>
              <a:t>and column 1.</a:t>
            </a:r>
          </a:p>
        </p:txBody>
      </p:sp>
      <p:graphicFrame>
        <p:nvGraphicFramePr>
          <p:cNvPr id="239625" name="Object 9"/>
          <p:cNvGraphicFramePr>
            <a:graphicFrameLocks/>
          </p:cNvGraphicFramePr>
          <p:nvPr/>
        </p:nvGraphicFramePr>
        <p:xfrm>
          <a:off x="5176838" y="2179638"/>
          <a:ext cx="1241425" cy="274637"/>
        </p:xfrm>
        <a:graphic>
          <a:graphicData uri="http://schemas.openxmlformats.org/presentationml/2006/ole">
            <mc:AlternateContent xmlns:mc="http://schemas.openxmlformats.org/markup-compatibility/2006">
              <mc:Choice xmlns:v="urn:schemas-microsoft-com:vml" Requires="v">
                <p:oleObj spid="_x0000_s239714" name="Equation" r:id="rId4" imgW="1244520" imgH="279360" progId="Equation.3">
                  <p:embed/>
                </p:oleObj>
              </mc:Choice>
              <mc:Fallback>
                <p:oleObj name="Equation" r:id="rId4" imgW="1244520" imgH="279360" progId="Equation.3">
                  <p:embed/>
                  <p:pic>
                    <p:nvPicPr>
                      <p:cNvPr id="0" name="Picture 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6838" y="2179638"/>
                        <a:ext cx="1241425" cy="274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9626" name="Object 10"/>
          <p:cNvGraphicFramePr>
            <a:graphicFrameLocks/>
          </p:cNvGraphicFramePr>
          <p:nvPr/>
        </p:nvGraphicFramePr>
        <p:xfrm>
          <a:off x="5213350" y="2386013"/>
          <a:ext cx="850900" cy="271462"/>
        </p:xfrm>
        <a:graphic>
          <a:graphicData uri="http://schemas.openxmlformats.org/presentationml/2006/ole">
            <mc:AlternateContent xmlns:mc="http://schemas.openxmlformats.org/markup-compatibility/2006">
              <mc:Choice xmlns:v="urn:schemas-microsoft-com:vml" Requires="v">
                <p:oleObj spid="_x0000_s239715" name="Equation" r:id="rId6" imgW="850680" imgH="266400" progId="Equation.3">
                  <p:embed/>
                </p:oleObj>
              </mc:Choice>
              <mc:Fallback>
                <p:oleObj name="Equation" r:id="rId6" imgW="850680" imgH="266400" progId="Equation.3">
                  <p:embed/>
                  <p:pic>
                    <p:nvPicPr>
                      <p:cNvPr id="0" name="Picture 1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3350" y="2386013"/>
                        <a:ext cx="850900" cy="271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9627" name="AutoShape 11"/>
          <p:cNvSpPr>
            <a:spLocks noChangeArrowheads="1"/>
          </p:cNvSpPr>
          <p:nvPr/>
        </p:nvSpPr>
        <p:spPr bwMode="auto">
          <a:xfrm>
            <a:off x="5499100" y="2984500"/>
            <a:ext cx="1866900" cy="652463"/>
          </a:xfrm>
          <a:prstGeom prst="flowChartDecision">
            <a:avLst/>
          </a:prstGeom>
          <a:noFill/>
          <a:ln w="9525">
            <a:solidFill>
              <a:schemeClr val="tx1"/>
            </a:solidFill>
            <a:miter lim="800000"/>
            <a:headEnd/>
            <a:tailEnd/>
          </a:ln>
          <a:effectLst/>
        </p:spPr>
        <p:txBody>
          <a:bodyPr wrap="none" anchor="ctr"/>
          <a:lstStyle/>
          <a:p>
            <a:endParaRPr lang="en-US"/>
          </a:p>
        </p:txBody>
      </p:sp>
      <p:graphicFrame>
        <p:nvGraphicFramePr>
          <p:cNvPr id="239628" name="Object 12"/>
          <p:cNvGraphicFramePr>
            <a:graphicFrameLocks/>
          </p:cNvGraphicFramePr>
          <p:nvPr/>
        </p:nvGraphicFramePr>
        <p:xfrm>
          <a:off x="6124575" y="3190875"/>
          <a:ext cx="711200" cy="279400"/>
        </p:xfrm>
        <a:graphic>
          <a:graphicData uri="http://schemas.openxmlformats.org/presentationml/2006/ole">
            <mc:AlternateContent xmlns:mc="http://schemas.openxmlformats.org/markup-compatibility/2006">
              <mc:Choice xmlns:v="urn:schemas-microsoft-com:vml" Requires="v">
                <p:oleObj spid="_x0000_s239716" name="Equation" r:id="rId8" imgW="711000" imgH="279360" progId="Equation.3">
                  <p:embed/>
                </p:oleObj>
              </mc:Choice>
              <mc:Fallback>
                <p:oleObj name="Equation" r:id="rId8" imgW="711000" imgH="279360" progId="Equation.3">
                  <p:embed/>
                  <p:pic>
                    <p:nvPicPr>
                      <p:cNvPr id="0" name="Picture 12"/>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24575" y="3190875"/>
                        <a:ext cx="71120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9629" name="Text Box 13"/>
          <p:cNvSpPr txBox="1">
            <a:spLocks noChangeArrowheads="1"/>
          </p:cNvSpPr>
          <p:nvPr/>
        </p:nvSpPr>
        <p:spPr bwMode="auto">
          <a:xfrm>
            <a:off x="1066800" y="1770063"/>
            <a:ext cx="2979738" cy="1125537"/>
          </a:xfrm>
          <a:prstGeom prst="rect">
            <a:avLst/>
          </a:prstGeom>
          <a:noFill/>
          <a:ln w="9525">
            <a:solidFill>
              <a:schemeClr val="tx1"/>
            </a:solidFill>
            <a:miter lim="800000"/>
            <a:headEnd/>
            <a:tailEnd/>
          </a:ln>
          <a:effectLst/>
        </p:spPr>
        <p:txBody>
          <a:bodyPr/>
          <a:lstStyle/>
          <a:p>
            <a:r>
              <a:rPr lang="en-US" sz="1400">
                <a:latin typeface="Times New Roman" pitchFamily="18" charset="0"/>
              </a:rPr>
              <a:t>    Ponding occurs throughout interval:  F</a:t>
            </a:r>
            <a:r>
              <a:rPr lang="en-US" sz="1400" baseline="-25000">
                <a:latin typeface="Times New Roman" pitchFamily="18" charset="0"/>
              </a:rPr>
              <a:t>t+</a:t>
            </a:r>
            <a:r>
              <a:rPr lang="en-US" sz="1400" baseline="-25000">
                <a:latin typeface="Symbol" pitchFamily="18" charset="2"/>
              </a:rPr>
              <a:t>D</a:t>
            </a:r>
            <a:r>
              <a:rPr lang="en-US" sz="1400" baseline="-25000">
                <a:latin typeface="Times New Roman" pitchFamily="18" charset="0"/>
              </a:rPr>
              <a:t>t</a:t>
            </a:r>
            <a:r>
              <a:rPr lang="en-US" sz="1400">
                <a:latin typeface="Times New Roman" pitchFamily="18" charset="0"/>
              </a:rPr>
              <a:t> calculated using infiltration under ponded conditions equations with t</a:t>
            </a:r>
            <a:r>
              <a:rPr lang="en-US" sz="1400" baseline="-25000">
                <a:latin typeface="Times New Roman" pitchFamily="18" charset="0"/>
              </a:rPr>
              <a:t>s</a:t>
            </a:r>
            <a:r>
              <a:rPr lang="en-US" sz="1400">
                <a:latin typeface="Times New Roman" pitchFamily="18" charset="0"/>
              </a:rPr>
              <a:t>=t and F</a:t>
            </a:r>
            <a:r>
              <a:rPr lang="en-US" sz="1400" baseline="-25000">
                <a:latin typeface="Times New Roman" pitchFamily="18" charset="0"/>
              </a:rPr>
              <a:t>s</a:t>
            </a:r>
            <a:r>
              <a:rPr lang="en-US" sz="1400">
                <a:latin typeface="Times New Roman" pitchFamily="18" charset="0"/>
              </a:rPr>
              <a:t>= F</a:t>
            </a:r>
            <a:r>
              <a:rPr lang="en-US" sz="1400" baseline="-25000">
                <a:latin typeface="Times New Roman" pitchFamily="18" charset="0"/>
              </a:rPr>
              <a:t>t</a:t>
            </a:r>
            <a:r>
              <a:rPr lang="en-US" sz="1400">
                <a:latin typeface="Times New Roman" pitchFamily="18" charset="0"/>
              </a:rPr>
              <a:t>.  </a:t>
            </a:r>
          </a:p>
          <a:p>
            <a:r>
              <a:rPr lang="en-US" sz="1400">
                <a:latin typeface="Times New Roman" pitchFamily="18" charset="0"/>
              </a:rPr>
              <a:t>Column 3.</a:t>
            </a:r>
          </a:p>
        </p:txBody>
      </p:sp>
      <p:graphicFrame>
        <p:nvGraphicFramePr>
          <p:cNvPr id="239630" name="Object 14"/>
          <p:cNvGraphicFramePr>
            <a:graphicFrameLocks/>
          </p:cNvGraphicFramePr>
          <p:nvPr/>
        </p:nvGraphicFramePr>
        <p:xfrm>
          <a:off x="7366000" y="3005138"/>
          <a:ext cx="550863" cy="276225"/>
        </p:xfrm>
        <a:graphic>
          <a:graphicData uri="http://schemas.openxmlformats.org/presentationml/2006/ole">
            <mc:AlternateContent xmlns:mc="http://schemas.openxmlformats.org/markup-compatibility/2006">
              <mc:Choice xmlns:v="urn:schemas-microsoft-com:vml" Requires="v">
                <p:oleObj spid="_x0000_s239717" name="Equation" r:id="rId10" imgW="545760" imgH="279360" progId="Equation.3">
                  <p:embed/>
                </p:oleObj>
              </mc:Choice>
              <mc:Fallback>
                <p:oleObj name="Equation" r:id="rId10" imgW="545760" imgH="279360" progId="Equation.3">
                  <p:embed/>
                  <p:pic>
                    <p:nvPicPr>
                      <p:cNvPr id="0" name="Picture 14"/>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66000" y="3005138"/>
                        <a:ext cx="550863"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9631" name="Object 15"/>
          <p:cNvGraphicFramePr>
            <a:graphicFrameLocks/>
          </p:cNvGraphicFramePr>
          <p:nvPr/>
        </p:nvGraphicFramePr>
        <p:xfrm>
          <a:off x="4178300" y="3019425"/>
          <a:ext cx="547688" cy="276225"/>
        </p:xfrm>
        <a:graphic>
          <a:graphicData uri="http://schemas.openxmlformats.org/presentationml/2006/ole">
            <mc:AlternateContent xmlns:mc="http://schemas.openxmlformats.org/markup-compatibility/2006">
              <mc:Choice xmlns:v="urn:schemas-microsoft-com:vml" Requires="v">
                <p:oleObj spid="_x0000_s239718" name="Equation" r:id="rId12" imgW="545760" imgH="279360" progId="Equation.3">
                  <p:embed/>
                </p:oleObj>
              </mc:Choice>
              <mc:Fallback>
                <p:oleObj name="Equation" r:id="rId12" imgW="545760" imgH="279360" progId="Equation.3">
                  <p:embed/>
                  <p:pic>
                    <p:nvPicPr>
                      <p:cNvPr id="0" name="Picture 15"/>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78300" y="3019425"/>
                        <a:ext cx="547688" cy="27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9632" name="Text Box 16"/>
          <p:cNvSpPr txBox="1">
            <a:spLocks noChangeArrowheads="1"/>
          </p:cNvSpPr>
          <p:nvPr/>
        </p:nvSpPr>
        <p:spPr bwMode="auto">
          <a:xfrm>
            <a:off x="468313" y="3570288"/>
            <a:ext cx="5187950" cy="1254125"/>
          </a:xfrm>
          <a:prstGeom prst="rect">
            <a:avLst/>
          </a:prstGeom>
          <a:noFill/>
          <a:ln w="9525">
            <a:solidFill>
              <a:schemeClr val="tx1"/>
            </a:solidFill>
            <a:miter lim="800000"/>
            <a:headEnd/>
            <a:tailEnd/>
          </a:ln>
          <a:effectLst/>
        </p:spPr>
        <p:txBody>
          <a:bodyPr/>
          <a:lstStyle/>
          <a:p>
            <a:pPr>
              <a:spcBef>
                <a:spcPct val="50000"/>
              </a:spcBef>
            </a:pPr>
            <a:r>
              <a:rPr lang="en-US" sz="1400">
                <a:latin typeface="Times New Roman" pitchFamily="18" charset="0"/>
              </a:rPr>
              <a:t>   Ponding starts during the interval.  Solve for F</a:t>
            </a:r>
            <a:r>
              <a:rPr lang="en-US" sz="1400" baseline="-25000">
                <a:latin typeface="Times New Roman" pitchFamily="18" charset="0"/>
              </a:rPr>
              <a:t>p</a:t>
            </a:r>
            <a:r>
              <a:rPr lang="en-US" sz="1400">
                <a:latin typeface="Times New Roman" pitchFamily="18" charset="0"/>
              </a:rPr>
              <a:t> from w</a:t>
            </a:r>
            <a:r>
              <a:rPr lang="en-US" sz="1400" baseline="-25000">
                <a:latin typeface="Times New Roman" pitchFamily="18" charset="0"/>
              </a:rPr>
              <a:t>t</a:t>
            </a:r>
            <a:r>
              <a:rPr lang="en-US" sz="1400">
                <a:latin typeface="Times New Roman" pitchFamily="18" charset="0"/>
              </a:rPr>
              <a:t>, column 2. </a:t>
            </a:r>
          </a:p>
          <a:p>
            <a:pPr>
              <a:spcBef>
                <a:spcPct val="50000"/>
              </a:spcBef>
            </a:pPr>
            <a:r>
              <a:rPr lang="en-US" sz="1400">
                <a:latin typeface="Times New Roman" pitchFamily="18" charset="0"/>
              </a:rPr>
              <a:t>	</a:t>
            </a:r>
            <a:r>
              <a:rPr lang="en-US" sz="1400">
                <a:latin typeface="Symbol" pitchFamily="18" charset="2"/>
              </a:rPr>
              <a:t>D</a:t>
            </a:r>
            <a:r>
              <a:rPr lang="en-US" sz="1400">
                <a:latin typeface="Times New Roman" pitchFamily="18" charset="0"/>
              </a:rPr>
              <a:t>t' = (F</a:t>
            </a:r>
            <a:r>
              <a:rPr lang="en-US" sz="1400" baseline="-25000">
                <a:latin typeface="Times New Roman" pitchFamily="18" charset="0"/>
              </a:rPr>
              <a:t>p</a:t>
            </a:r>
            <a:r>
              <a:rPr lang="en-US" sz="1400">
                <a:latin typeface="Times New Roman" pitchFamily="18" charset="0"/>
              </a:rPr>
              <a:t>-F</a:t>
            </a:r>
            <a:r>
              <a:rPr lang="en-US" sz="1400" baseline="-25000">
                <a:latin typeface="Times New Roman" pitchFamily="18" charset="0"/>
              </a:rPr>
              <a:t>t</a:t>
            </a:r>
            <a:r>
              <a:rPr lang="en-US" sz="1400">
                <a:latin typeface="Times New Roman" pitchFamily="18" charset="0"/>
              </a:rPr>
              <a:t>)/w</a:t>
            </a:r>
            <a:r>
              <a:rPr lang="en-US" sz="1400" baseline="-25000">
                <a:latin typeface="Times New Roman" pitchFamily="18" charset="0"/>
              </a:rPr>
              <a:t>t</a:t>
            </a:r>
            <a:endParaRPr lang="en-US" sz="1400">
              <a:latin typeface="Times New Roman" pitchFamily="18" charset="0"/>
            </a:endParaRPr>
          </a:p>
          <a:p>
            <a:pPr>
              <a:spcBef>
                <a:spcPct val="50000"/>
              </a:spcBef>
            </a:pPr>
            <a:r>
              <a:rPr lang="en-US" sz="1400">
                <a:latin typeface="Times New Roman" pitchFamily="18" charset="0"/>
              </a:rPr>
              <a:t>F</a:t>
            </a:r>
            <a:r>
              <a:rPr lang="en-US" sz="1400" baseline="-25000">
                <a:latin typeface="Times New Roman" pitchFamily="18" charset="0"/>
              </a:rPr>
              <a:t>t+</a:t>
            </a:r>
            <a:r>
              <a:rPr lang="en-US" sz="1400" baseline="-25000">
                <a:latin typeface="Symbol" pitchFamily="18" charset="2"/>
              </a:rPr>
              <a:t>D</a:t>
            </a:r>
            <a:r>
              <a:rPr lang="en-US" sz="1400" baseline="-25000">
                <a:latin typeface="Times New Roman" pitchFamily="18" charset="0"/>
              </a:rPr>
              <a:t>t</a:t>
            </a:r>
            <a:r>
              <a:rPr lang="en-US" sz="1400">
                <a:latin typeface="Times New Roman" pitchFamily="18" charset="0"/>
              </a:rPr>
              <a:t> calculated using infiltration under ponded conditions equations with t</a:t>
            </a:r>
            <a:r>
              <a:rPr lang="en-US" sz="1400" baseline="-25000">
                <a:latin typeface="Times New Roman" pitchFamily="18" charset="0"/>
              </a:rPr>
              <a:t>s</a:t>
            </a:r>
            <a:r>
              <a:rPr lang="en-US" sz="1400">
                <a:latin typeface="Times New Roman" pitchFamily="18" charset="0"/>
              </a:rPr>
              <a:t>=t+</a:t>
            </a:r>
            <a:r>
              <a:rPr lang="en-US" sz="1400">
                <a:latin typeface="Symbol" pitchFamily="18" charset="2"/>
              </a:rPr>
              <a:t>D</a:t>
            </a:r>
            <a:r>
              <a:rPr lang="en-US" sz="1400">
                <a:latin typeface="Times New Roman" pitchFamily="18" charset="0"/>
              </a:rPr>
              <a:t>t' and F</a:t>
            </a:r>
            <a:r>
              <a:rPr lang="en-US" sz="1400" baseline="-25000">
                <a:latin typeface="Times New Roman" pitchFamily="18" charset="0"/>
              </a:rPr>
              <a:t>s</a:t>
            </a:r>
            <a:r>
              <a:rPr lang="en-US" sz="1400">
                <a:latin typeface="Times New Roman" pitchFamily="18" charset="0"/>
              </a:rPr>
              <a:t>= F</a:t>
            </a:r>
            <a:r>
              <a:rPr lang="en-US" sz="1400" baseline="-25000">
                <a:latin typeface="Times New Roman" pitchFamily="18" charset="0"/>
              </a:rPr>
              <a:t>p</a:t>
            </a:r>
            <a:r>
              <a:rPr lang="en-US" sz="1400">
                <a:latin typeface="Times New Roman" pitchFamily="18" charset="0"/>
              </a:rPr>
              <a:t>.  Column 3.</a:t>
            </a:r>
          </a:p>
          <a:p>
            <a:pPr>
              <a:spcBef>
                <a:spcPct val="50000"/>
              </a:spcBef>
            </a:pPr>
            <a:endParaRPr lang="en-US" sz="1400">
              <a:latin typeface="Times New Roman" pitchFamily="18" charset="0"/>
            </a:endParaRPr>
          </a:p>
        </p:txBody>
      </p:sp>
      <p:sp>
        <p:nvSpPr>
          <p:cNvPr id="239634" name="Text Box 18"/>
          <p:cNvSpPr txBox="1">
            <a:spLocks noChangeArrowheads="1"/>
          </p:cNvSpPr>
          <p:nvPr/>
        </p:nvSpPr>
        <p:spPr bwMode="auto">
          <a:xfrm>
            <a:off x="6684963" y="3854450"/>
            <a:ext cx="2120900" cy="846138"/>
          </a:xfrm>
          <a:prstGeom prst="rect">
            <a:avLst/>
          </a:prstGeom>
          <a:noFill/>
          <a:ln w="9525">
            <a:solidFill>
              <a:schemeClr val="tx1"/>
            </a:solidFill>
            <a:miter lim="800000"/>
            <a:headEnd/>
            <a:tailEnd/>
          </a:ln>
          <a:effectLst/>
        </p:spPr>
        <p:txBody>
          <a:bodyPr>
            <a:spAutoFit/>
          </a:bodyPr>
          <a:lstStyle/>
          <a:p>
            <a:pPr>
              <a:spcBef>
                <a:spcPct val="50000"/>
              </a:spcBef>
            </a:pPr>
            <a:r>
              <a:rPr lang="en-US" sz="1400">
                <a:latin typeface="Times New Roman" pitchFamily="18" charset="0"/>
              </a:rPr>
              <a:t>     No ponding throughout interval</a:t>
            </a:r>
          </a:p>
          <a:p>
            <a:pPr>
              <a:spcBef>
                <a:spcPct val="50000"/>
              </a:spcBef>
            </a:pPr>
            <a:endParaRPr lang="en-US" sz="1400">
              <a:latin typeface="Times New Roman" pitchFamily="18" charset="0"/>
            </a:endParaRPr>
          </a:p>
        </p:txBody>
      </p:sp>
      <p:graphicFrame>
        <p:nvGraphicFramePr>
          <p:cNvPr id="239635" name="Object 19"/>
          <p:cNvGraphicFramePr>
            <a:graphicFrameLocks/>
          </p:cNvGraphicFramePr>
          <p:nvPr/>
        </p:nvGraphicFramePr>
        <p:xfrm>
          <a:off x="6929438" y="4292600"/>
          <a:ext cx="1014412" cy="301625"/>
        </p:xfrm>
        <a:graphic>
          <a:graphicData uri="http://schemas.openxmlformats.org/presentationml/2006/ole">
            <mc:AlternateContent xmlns:mc="http://schemas.openxmlformats.org/markup-compatibility/2006">
              <mc:Choice xmlns:v="urn:schemas-microsoft-com:vml" Requires="v">
                <p:oleObj spid="_x0000_s239719" name="Equation" r:id="rId14" imgW="1015920" imgH="304560" progId="Equation.3">
                  <p:embed/>
                </p:oleObj>
              </mc:Choice>
              <mc:Fallback>
                <p:oleObj name="Equation" r:id="rId14" imgW="1015920" imgH="304560" progId="Equation.3">
                  <p:embed/>
                  <p:pic>
                    <p:nvPicPr>
                      <p:cNvPr id="0" name="Picture 19"/>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29438" y="4292600"/>
                        <a:ext cx="1014412"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9636" name="Text Box 20"/>
          <p:cNvSpPr txBox="1">
            <a:spLocks noChangeArrowheads="1"/>
          </p:cNvSpPr>
          <p:nvPr/>
        </p:nvSpPr>
        <p:spPr bwMode="auto">
          <a:xfrm>
            <a:off x="2794000" y="5935663"/>
            <a:ext cx="2705100" cy="314325"/>
          </a:xfrm>
          <a:prstGeom prst="rect">
            <a:avLst/>
          </a:prstGeom>
          <a:noFill/>
          <a:ln w="9525">
            <a:solidFill>
              <a:schemeClr val="tx1"/>
            </a:solidFill>
            <a:miter lim="800000"/>
            <a:headEnd/>
            <a:tailEnd/>
          </a:ln>
          <a:effectLst/>
        </p:spPr>
        <p:txBody>
          <a:bodyPr>
            <a:spAutoFit/>
          </a:bodyPr>
          <a:lstStyle/>
          <a:p>
            <a:pPr>
              <a:spcBef>
                <a:spcPct val="50000"/>
              </a:spcBef>
            </a:pPr>
            <a:r>
              <a:rPr lang="en-US" sz="1400">
                <a:latin typeface="Times New Roman" pitchFamily="18" charset="0"/>
              </a:rPr>
              <a:t>     Increment time t=t+</a:t>
            </a:r>
            <a:r>
              <a:rPr lang="en-US" sz="1400">
                <a:latin typeface="Symbol" pitchFamily="18" charset="2"/>
              </a:rPr>
              <a:t>D</a:t>
            </a:r>
            <a:r>
              <a:rPr lang="en-US" sz="1400">
                <a:latin typeface="Times New Roman" pitchFamily="18" charset="0"/>
              </a:rPr>
              <a:t>t</a:t>
            </a:r>
          </a:p>
        </p:txBody>
      </p:sp>
      <p:cxnSp>
        <p:nvCxnSpPr>
          <p:cNvPr id="239637" name="AutoShape 21"/>
          <p:cNvCxnSpPr>
            <a:cxnSpLocks noChangeShapeType="1"/>
            <a:stCxn id="239627" idx="3"/>
            <a:endCxn id="239634" idx="0"/>
          </p:cNvCxnSpPr>
          <p:nvPr/>
        </p:nvCxnSpPr>
        <p:spPr bwMode="auto">
          <a:xfrm>
            <a:off x="7366000" y="3311525"/>
            <a:ext cx="379413" cy="542925"/>
          </a:xfrm>
          <a:prstGeom prst="bentConnector2">
            <a:avLst/>
          </a:prstGeom>
          <a:noFill/>
          <a:ln w="9525">
            <a:solidFill>
              <a:schemeClr val="tx1"/>
            </a:solidFill>
            <a:miter lim="800000"/>
            <a:headEnd/>
            <a:tailEnd type="arrow" w="lg" len="lg"/>
          </a:ln>
          <a:effectLst/>
        </p:spPr>
      </p:cxnSp>
      <p:cxnSp>
        <p:nvCxnSpPr>
          <p:cNvPr id="239638" name="AutoShape 22"/>
          <p:cNvCxnSpPr>
            <a:cxnSpLocks noChangeShapeType="1"/>
            <a:stCxn id="239620" idx="1"/>
            <a:endCxn id="239629" idx="0"/>
          </p:cNvCxnSpPr>
          <p:nvPr/>
        </p:nvCxnSpPr>
        <p:spPr bwMode="auto">
          <a:xfrm rot="10800000" flipV="1">
            <a:off x="2557463" y="1354138"/>
            <a:ext cx="1087437" cy="415925"/>
          </a:xfrm>
          <a:prstGeom prst="bentConnector2">
            <a:avLst/>
          </a:prstGeom>
          <a:noFill/>
          <a:ln w="9525">
            <a:solidFill>
              <a:schemeClr val="tx1"/>
            </a:solidFill>
            <a:miter lim="800000"/>
            <a:headEnd/>
            <a:tailEnd type="arrow" w="lg" len="lg"/>
          </a:ln>
          <a:effectLst/>
        </p:spPr>
      </p:cxnSp>
      <p:cxnSp>
        <p:nvCxnSpPr>
          <p:cNvPr id="239639" name="AutoShape 23"/>
          <p:cNvCxnSpPr>
            <a:cxnSpLocks noChangeShapeType="1"/>
            <a:stCxn id="239620" idx="3"/>
            <a:endCxn id="239624" idx="0"/>
          </p:cNvCxnSpPr>
          <p:nvPr/>
        </p:nvCxnSpPr>
        <p:spPr bwMode="auto">
          <a:xfrm>
            <a:off x="5219700" y="1354138"/>
            <a:ext cx="1212850" cy="379412"/>
          </a:xfrm>
          <a:prstGeom prst="bentConnector2">
            <a:avLst/>
          </a:prstGeom>
          <a:noFill/>
          <a:ln w="9525">
            <a:solidFill>
              <a:schemeClr val="tx1"/>
            </a:solidFill>
            <a:miter lim="800000"/>
            <a:headEnd/>
            <a:tailEnd type="arrow" w="lg" len="lg"/>
          </a:ln>
          <a:effectLst/>
        </p:spPr>
      </p:cxnSp>
      <p:cxnSp>
        <p:nvCxnSpPr>
          <p:cNvPr id="239640" name="AutoShape 24"/>
          <p:cNvCxnSpPr>
            <a:cxnSpLocks noChangeShapeType="1"/>
            <a:stCxn id="239618" idx="3"/>
            <a:endCxn id="239619" idx="1"/>
          </p:cNvCxnSpPr>
          <p:nvPr/>
        </p:nvCxnSpPr>
        <p:spPr bwMode="auto">
          <a:xfrm>
            <a:off x="2922588" y="522288"/>
            <a:ext cx="463550" cy="107950"/>
          </a:xfrm>
          <a:prstGeom prst="straightConnector1">
            <a:avLst/>
          </a:prstGeom>
          <a:noFill/>
          <a:ln w="9525">
            <a:solidFill>
              <a:schemeClr val="tx1"/>
            </a:solidFill>
            <a:round/>
            <a:headEnd/>
            <a:tailEnd type="arrow" w="lg" len="lg"/>
          </a:ln>
          <a:effectLst/>
        </p:spPr>
      </p:cxnSp>
      <p:cxnSp>
        <p:nvCxnSpPr>
          <p:cNvPr id="239641" name="AutoShape 25"/>
          <p:cNvCxnSpPr>
            <a:cxnSpLocks noChangeShapeType="1"/>
            <a:stCxn id="239619" idx="2"/>
            <a:endCxn id="239620" idx="0"/>
          </p:cNvCxnSpPr>
          <p:nvPr/>
        </p:nvCxnSpPr>
        <p:spPr bwMode="auto">
          <a:xfrm flipH="1">
            <a:off x="4432300" y="893763"/>
            <a:ext cx="388938" cy="155575"/>
          </a:xfrm>
          <a:prstGeom prst="straightConnector1">
            <a:avLst/>
          </a:prstGeom>
          <a:noFill/>
          <a:ln w="9525">
            <a:solidFill>
              <a:schemeClr val="tx1"/>
            </a:solidFill>
            <a:round/>
            <a:headEnd/>
            <a:tailEnd type="arrow" w="lg" len="lg"/>
          </a:ln>
          <a:effectLst/>
        </p:spPr>
      </p:cxnSp>
      <p:cxnSp>
        <p:nvCxnSpPr>
          <p:cNvPr id="239642" name="AutoShape 26"/>
          <p:cNvCxnSpPr>
            <a:cxnSpLocks noChangeShapeType="1"/>
            <a:stCxn id="239627" idx="1"/>
            <a:endCxn id="239632" idx="0"/>
          </p:cNvCxnSpPr>
          <p:nvPr/>
        </p:nvCxnSpPr>
        <p:spPr bwMode="auto">
          <a:xfrm rot="10800000" flipV="1">
            <a:off x="3062288" y="3311525"/>
            <a:ext cx="2436812" cy="258763"/>
          </a:xfrm>
          <a:prstGeom prst="bentConnector2">
            <a:avLst/>
          </a:prstGeom>
          <a:noFill/>
          <a:ln w="9525">
            <a:solidFill>
              <a:schemeClr val="tx1"/>
            </a:solidFill>
            <a:miter lim="800000"/>
            <a:headEnd/>
            <a:tailEnd type="arrow" w="lg" len="lg"/>
          </a:ln>
          <a:effectLst/>
        </p:spPr>
      </p:cxnSp>
      <p:cxnSp>
        <p:nvCxnSpPr>
          <p:cNvPr id="239643" name="AutoShape 27"/>
          <p:cNvCxnSpPr>
            <a:cxnSpLocks noChangeShapeType="1"/>
            <a:stCxn id="239624" idx="2"/>
            <a:endCxn id="239627" idx="0"/>
          </p:cNvCxnSpPr>
          <p:nvPr/>
        </p:nvCxnSpPr>
        <p:spPr bwMode="auto">
          <a:xfrm>
            <a:off x="6432550" y="2844800"/>
            <a:ext cx="0" cy="139700"/>
          </a:xfrm>
          <a:prstGeom prst="straightConnector1">
            <a:avLst/>
          </a:prstGeom>
          <a:noFill/>
          <a:ln w="9525">
            <a:solidFill>
              <a:schemeClr val="tx1"/>
            </a:solidFill>
            <a:round/>
            <a:headEnd/>
            <a:tailEnd type="arrow" w="lg" len="lg"/>
          </a:ln>
          <a:effectLst/>
        </p:spPr>
      </p:cxnSp>
      <p:cxnSp>
        <p:nvCxnSpPr>
          <p:cNvPr id="239644" name="AutoShape 28"/>
          <p:cNvCxnSpPr>
            <a:cxnSpLocks noChangeShapeType="1"/>
            <a:stCxn id="239636" idx="3"/>
            <a:endCxn id="239619" idx="3"/>
          </p:cNvCxnSpPr>
          <p:nvPr/>
        </p:nvCxnSpPr>
        <p:spPr bwMode="auto">
          <a:xfrm flipV="1">
            <a:off x="5499100" y="630238"/>
            <a:ext cx="757238" cy="5462587"/>
          </a:xfrm>
          <a:prstGeom prst="bentConnector3">
            <a:avLst>
              <a:gd name="adj1" fmla="val 450523"/>
            </a:avLst>
          </a:prstGeom>
          <a:noFill/>
          <a:ln w="9525">
            <a:solidFill>
              <a:schemeClr val="tx1"/>
            </a:solidFill>
            <a:miter lim="800000"/>
            <a:headEnd/>
            <a:tailEnd type="arrow" w="lg" len="lg"/>
          </a:ln>
          <a:effectLst/>
        </p:spPr>
      </p:cxnSp>
      <p:cxnSp>
        <p:nvCxnSpPr>
          <p:cNvPr id="239645" name="AutoShape 29"/>
          <p:cNvCxnSpPr>
            <a:cxnSpLocks noChangeShapeType="1"/>
            <a:stCxn id="239634" idx="2"/>
            <a:endCxn id="239633" idx="0"/>
          </p:cNvCxnSpPr>
          <p:nvPr/>
        </p:nvCxnSpPr>
        <p:spPr bwMode="auto">
          <a:xfrm rot="5400000">
            <a:off x="5724525" y="3125788"/>
            <a:ext cx="446087" cy="3595688"/>
          </a:xfrm>
          <a:prstGeom prst="bentConnector3">
            <a:avLst>
              <a:gd name="adj1" fmla="val 59431"/>
            </a:avLst>
          </a:prstGeom>
          <a:noFill/>
          <a:ln w="9525">
            <a:solidFill>
              <a:schemeClr val="tx1"/>
            </a:solidFill>
            <a:miter lim="800000"/>
            <a:headEnd/>
            <a:tailEnd type="arrow" w="lg" len="lg"/>
          </a:ln>
          <a:effectLst/>
        </p:spPr>
      </p:cxnSp>
      <p:cxnSp>
        <p:nvCxnSpPr>
          <p:cNvPr id="239646" name="AutoShape 30"/>
          <p:cNvCxnSpPr>
            <a:cxnSpLocks noChangeShapeType="1"/>
            <a:stCxn id="239633" idx="2"/>
            <a:endCxn id="239636" idx="0"/>
          </p:cNvCxnSpPr>
          <p:nvPr/>
        </p:nvCxnSpPr>
        <p:spPr bwMode="auto">
          <a:xfrm flipH="1">
            <a:off x="4146550" y="5780088"/>
            <a:ext cx="3175" cy="155575"/>
          </a:xfrm>
          <a:prstGeom prst="straightConnector1">
            <a:avLst/>
          </a:prstGeom>
          <a:noFill/>
          <a:ln w="9525">
            <a:solidFill>
              <a:schemeClr val="tx1"/>
            </a:solidFill>
            <a:round/>
            <a:headEnd/>
            <a:tailEnd type="arrow" w="lg" len="lg"/>
          </a:ln>
          <a:effectLst/>
        </p:spPr>
      </p:cxnSp>
      <p:sp>
        <p:nvSpPr>
          <p:cNvPr id="239647" name="Line 31"/>
          <p:cNvSpPr>
            <a:spLocks noChangeShapeType="1"/>
          </p:cNvSpPr>
          <p:nvPr/>
        </p:nvSpPr>
        <p:spPr bwMode="auto">
          <a:xfrm>
            <a:off x="2552700" y="2892425"/>
            <a:ext cx="0" cy="371475"/>
          </a:xfrm>
          <a:prstGeom prst="line">
            <a:avLst/>
          </a:prstGeom>
          <a:noFill/>
          <a:ln w="9525">
            <a:solidFill>
              <a:schemeClr val="tx1"/>
            </a:solidFill>
            <a:round/>
            <a:headEnd/>
            <a:tailEnd/>
          </a:ln>
          <a:effectLst/>
        </p:spPr>
        <p:txBody>
          <a:bodyPr/>
          <a:lstStyle/>
          <a:p>
            <a:endParaRPr lang="en-US"/>
          </a:p>
        </p:txBody>
      </p:sp>
      <p:sp>
        <p:nvSpPr>
          <p:cNvPr id="239648" name="Line 32"/>
          <p:cNvSpPr>
            <a:spLocks noChangeShapeType="1"/>
          </p:cNvSpPr>
          <p:nvPr/>
        </p:nvSpPr>
        <p:spPr bwMode="auto">
          <a:xfrm flipH="1">
            <a:off x="204788" y="3268663"/>
            <a:ext cx="2343150" cy="0"/>
          </a:xfrm>
          <a:prstGeom prst="line">
            <a:avLst/>
          </a:prstGeom>
          <a:noFill/>
          <a:ln w="9525">
            <a:solidFill>
              <a:schemeClr val="tx1"/>
            </a:solidFill>
            <a:round/>
            <a:headEnd/>
            <a:tailEnd/>
          </a:ln>
          <a:effectLst/>
        </p:spPr>
        <p:txBody>
          <a:bodyPr/>
          <a:lstStyle/>
          <a:p>
            <a:endParaRPr lang="en-US"/>
          </a:p>
        </p:txBody>
      </p:sp>
      <p:sp>
        <p:nvSpPr>
          <p:cNvPr id="239649" name="Line 33"/>
          <p:cNvSpPr>
            <a:spLocks noChangeShapeType="1"/>
          </p:cNvSpPr>
          <p:nvPr/>
        </p:nvSpPr>
        <p:spPr bwMode="auto">
          <a:xfrm>
            <a:off x="200025" y="3263900"/>
            <a:ext cx="0" cy="1700213"/>
          </a:xfrm>
          <a:prstGeom prst="line">
            <a:avLst/>
          </a:prstGeom>
          <a:noFill/>
          <a:ln w="9525">
            <a:solidFill>
              <a:schemeClr val="tx1"/>
            </a:solidFill>
            <a:round/>
            <a:headEnd/>
            <a:tailEnd/>
          </a:ln>
          <a:effectLst/>
        </p:spPr>
        <p:txBody>
          <a:bodyPr/>
          <a:lstStyle/>
          <a:p>
            <a:endParaRPr lang="en-US"/>
          </a:p>
        </p:txBody>
      </p:sp>
      <p:sp>
        <p:nvSpPr>
          <p:cNvPr id="239650" name="Line 34"/>
          <p:cNvSpPr>
            <a:spLocks noChangeShapeType="1"/>
          </p:cNvSpPr>
          <p:nvPr/>
        </p:nvSpPr>
        <p:spPr bwMode="auto">
          <a:xfrm>
            <a:off x="190500" y="4968875"/>
            <a:ext cx="3957638" cy="0"/>
          </a:xfrm>
          <a:prstGeom prst="line">
            <a:avLst/>
          </a:prstGeom>
          <a:noFill/>
          <a:ln w="9525">
            <a:solidFill>
              <a:schemeClr val="tx1"/>
            </a:solidFill>
            <a:round/>
            <a:headEnd/>
            <a:tailEnd/>
          </a:ln>
          <a:effectLst/>
        </p:spPr>
        <p:txBody>
          <a:bodyPr/>
          <a:lstStyle/>
          <a:p>
            <a:endParaRPr lang="en-US"/>
          </a:p>
        </p:txBody>
      </p:sp>
      <p:cxnSp>
        <p:nvCxnSpPr>
          <p:cNvPr id="239651" name="AutoShape 35"/>
          <p:cNvCxnSpPr>
            <a:cxnSpLocks noChangeShapeType="1"/>
            <a:stCxn id="239632" idx="2"/>
            <a:endCxn id="239633" idx="0"/>
          </p:cNvCxnSpPr>
          <p:nvPr/>
        </p:nvCxnSpPr>
        <p:spPr bwMode="auto">
          <a:xfrm rot="16200000" flipH="1">
            <a:off x="3444876" y="4441825"/>
            <a:ext cx="322262" cy="1087437"/>
          </a:xfrm>
          <a:prstGeom prst="bentConnector3">
            <a:avLst>
              <a:gd name="adj1" fmla="val 42361"/>
            </a:avLst>
          </a:prstGeom>
          <a:noFill/>
          <a:ln w="9525">
            <a:solidFill>
              <a:schemeClr val="tx1"/>
            </a:solidFill>
            <a:miter lim="800000"/>
            <a:headEnd/>
            <a:tailEnd type="arrow" w="med" len="med"/>
          </a:ln>
          <a:effectLst/>
        </p:spPr>
      </p:cxnSp>
      <p:sp>
        <p:nvSpPr>
          <p:cNvPr id="239652" name="Rectangle 36"/>
          <p:cNvSpPr>
            <a:spLocks noChangeArrowheads="1"/>
          </p:cNvSpPr>
          <p:nvPr/>
        </p:nvSpPr>
        <p:spPr bwMode="auto">
          <a:xfrm>
            <a:off x="554038" y="6351588"/>
            <a:ext cx="7988300" cy="336550"/>
          </a:xfrm>
          <a:prstGeom prst="rect">
            <a:avLst/>
          </a:prstGeom>
          <a:noFill/>
          <a:ln w="9525">
            <a:noFill/>
            <a:miter lim="800000"/>
            <a:headEnd/>
            <a:tailEnd type="none" w="lg" len="lg"/>
          </a:ln>
          <a:effectLst/>
        </p:spPr>
        <p:txBody>
          <a:bodyPr anchor="ctr">
            <a:spAutoFit/>
          </a:bodyPr>
          <a:lstStyle/>
          <a:p>
            <a:endParaRPr lang="en-US" sz="1600"/>
          </a:p>
        </p:txBody>
      </p:sp>
      <p:sp>
        <p:nvSpPr>
          <p:cNvPr id="239619" name="Text Box 3"/>
          <p:cNvSpPr txBox="1">
            <a:spLocks noChangeArrowheads="1"/>
          </p:cNvSpPr>
          <p:nvPr/>
        </p:nvSpPr>
        <p:spPr bwMode="auto">
          <a:xfrm>
            <a:off x="3386138" y="366713"/>
            <a:ext cx="2870200" cy="527050"/>
          </a:xfrm>
          <a:prstGeom prst="rect">
            <a:avLst/>
          </a:prstGeom>
          <a:noFill/>
          <a:ln w="9525">
            <a:solidFill>
              <a:schemeClr val="tx1"/>
            </a:solidFill>
            <a:miter lim="800000"/>
            <a:headEnd/>
            <a:tailEnd/>
          </a:ln>
          <a:effectLst/>
        </p:spPr>
        <p:txBody>
          <a:bodyPr>
            <a:spAutoFit/>
          </a:bodyPr>
          <a:lstStyle/>
          <a:p>
            <a:pPr algn="ctr">
              <a:spcBef>
                <a:spcPct val="50000"/>
              </a:spcBef>
            </a:pPr>
            <a:r>
              <a:rPr lang="en-US" sz="1400">
                <a:latin typeface="Times New Roman" pitchFamily="18" charset="0"/>
              </a:rPr>
              <a:t>  Calculate infiltration capacity f</a:t>
            </a:r>
            <a:r>
              <a:rPr lang="en-US" sz="1400" baseline="-25000">
                <a:latin typeface="Times New Roman" pitchFamily="18" charset="0"/>
              </a:rPr>
              <a:t>c</a:t>
            </a:r>
            <a:r>
              <a:rPr lang="en-US" sz="1400">
                <a:latin typeface="Times New Roman" pitchFamily="18" charset="0"/>
              </a:rPr>
              <a:t> from F</a:t>
            </a:r>
            <a:r>
              <a:rPr lang="en-US" sz="1400" baseline="-25000">
                <a:latin typeface="Times New Roman" pitchFamily="18" charset="0"/>
              </a:rPr>
              <a:t>t</a:t>
            </a:r>
            <a:r>
              <a:rPr lang="en-US" sz="1400">
                <a:latin typeface="Times New Roman" pitchFamily="18" charset="0"/>
              </a:rPr>
              <a:t>, column 1 of table.</a:t>
            </a:r>
          </a:p>
        </p:txBody>
      </p:sp>
      <p:sp>
        <p:nvSpPr>
          <p:cNvPr id="239653" name="Text Box 37"/>
          <p:cNvSpPr txBox="1">
            <a:spLocks noChangeArrowheads="1"/>
          </p:cNvSpPr>
          <p:nvPr/>
        </p:nvSpPr>
        <p:spPr bwMode="auto">
          <a:xfrm>
            <a:off x="3308350" y="287338"/>
            <a:ext cx="312738" cy="304800"/>
          </a:xfrm>
          <a:prstGeom prst="rect">
            <a:avLst/>
          </a:prstGeom>
          <a:noFill/>
          <a:ln w="9525">
            <a:noFill/>
            <a:miter lim="800000"/>
            <a:headEnd/>
            <a:tailEnd type="none" w="lg" len="lg"/>
          </a:ln>
          <a:effectLst/>
        </p:spPr>
        <p:txBody>
          <a:bodyPr wrap="none">
            <a:spAutoFit/>
          </a:bodyPr>
          <a:lstStyle/>
          <a:p>
            <a:r>
              <a:rPr lang="en-US" sz="1400">
                <a:latin typeface="Times New Roman" pitchFamily="18" charset="0"/>
              </a:rPr>
              <a:t>A</a:t>
            </a:r>
          </a:p>
        </p:txBody>
      </p:sp>
      <p:sp>
        <p:nvSpPr>
          <p:cNvPr id="239655" name="Text Box 39"/>
          <p:cNvSpPr txBox="1">
            <a:spLocks noChangeArrowheads="1"/>
          </p:cNvSpPr>
          <p:nvPr/>
        </p:nvSpPr>
        <p:spPr bwMode="auto">
          <a:xfrm>
            <a:off x="4638675" y="1668463"/>
            <a:ext cx="303213" cy="304800"/>
          </a:xfrm>
          <a:prstGeom prst="rect">
            <a:avLst/>
          </a:prstGeom>
          <a:noFill/>
          <a:ln w="9525">
            <a:noFill/>
            <a:miter lim="800000"/>
            <a:headEnd/>
            <a:tailEnd type="none" w="lg" len="lg"/>
          </a:ln>
          <a:effectLst/>
        </p:spPr>
        <p:txBody>
          <a:bodyPr wrap="none">
            <a:spAutoFit/>
          </a:bodyPr>
          <a:lstStyle/>
          <a:p>
            <a:r>
              <a:rPr lang="en-US" sz="1400">
                <a:latin typeface="Times New Roman" pitchFamily="18" charset="0"/>
              </a:rPr>
              <a:t>C</a:t>
            </a:r>
          </a:p>
        </p:txBody>
      </p:sp>
      <p:sp>
        <p:nvSpPr>
          <p:cNvPr id="239656" name="Text Box 40"/>
          <p:cNvSpPr txBox="1">
            <a:spLocks noChangeArrowheads="1"/>
          </p:cNvSpPr>
          <p:nvPr/>
        </p:nvSpPr>
        <p:spPr bwMode="auto">
          <a:xfrm>
            <a:off x="998538" y="1722438"/>
            <a:ext cx="303212" cy="304800"/>
          </a:xfrm>
          <a:prstGeom prst="rect">
            <a:avLst/>
          </a:prstGeom>
          <a:noFill/>
          <a:ln w="9525">
            <a:noFill/>
            <a:miter lim="800000"/>
            <a:headEnd/>
            <a:tailEnd type="none" w="lg" len="lg"/>
          </a:ln>
          <a:effectLst/>
        </p:spPr>
        <p:txBody>
          <a:bodyPr wrap="none">
            <a:spAutoFit/>
          </a:bodyPr>
          <a:lstStyle/>
          <a:p>
            <a:r>
              <a:rPr lang="en-US" sz="1400">
                <a:latin typeface="Times New Roman" pitchFamily="18" charset="0"/>
              </a:rPr>
              <a:t>B</a:t>
            </a:r>
          </a:p>
        </p:txBody>
      </p:sp>
      <p:sp>
        <p:nvSpPr>
          <p:cNvPr id="239657" name="Text Box 41"/>
          <p:cNvSpPr txBox="1">
            <a:spLocks noChangeArrowheads="1"/>
          </p:cNvSpPr>
          <p:nvPr/>
        </p:nvSpPr>
        <p:spPr bwMode="auto">
          <a:xfrm>
            <a:off x="419100" y="3514725"/>
            <a:ext cx="312738" cy="304800"/>
          </a:xfrm>
          <a:prstGeom prst="rect">
            <a:avLst/>
          </a:prstGeom>
          <a:noFill/>
          <a:ln w="9525">
            <a:noFill/>
            <a:miter lim="800000"/>
            <a:headEnd/>
            <a:tailEnd type="none" w="lg" len="lg"/>
          </a:ln>
          <a:effectLst/>
        </p:spPr>
        <p:txBody>
          <a:bodyPr wrap="none">
            <a:spAutoFit/>
          </a:bodyPr>
          <a:lstStyle/>
          <a:p>
            <a:r>
              <a:rPr lang="en-US" sz="1400">
                <a:latin typeface="Times New Roman" pitchFamily="18" charset="0"/>
              </a:rPr>
              <a:t>D</a:t>
            </a:r>
          </a:p>
        </p:txBody>
      </p:sp>
      <p:sp>
        <p:nvSpPr>
          <p:cNvPr id="239658" name="Text Box 42"/>
          <p:cNvSpPr txBox="1">
            <a:spLocks noChangeArrowheads="1"/>
          </p:cNvSpPr>
          <p:nvPr/>
        </p:nvSpPr>
        <p:spPr bwMode="auto">
          <a:xfrm>
            <a:off x="6643688" y="3805238"/>
            <a:ext cx="292100" cy="304800"/>
          </a:xfrm>
          <a:prstGeom prst="rect">
            <a:avLst/>
          </a:prstGeom>
          <a:noFill/>
          <a:ln w="9525">
            <a:noFill/>
            <a:miter lim="800000"/>
            <a:headEnd/>
            <a:tailEnd type="none" w="lg" len="lg"/>
          </a:ln>
          <a:effectLst/>
        </p:spPr>
        <p:txBody>
          <a:bodyPr wrap="none">
            <a:spAutoFit/>
          </a:bodyPr>
          <a:lstStyle/>
          <a:p>
            <a:r>
              <a:rPr lang="en-US" sz="1400">
                <a:latin typeface="Times New Roman" pitchFamily="18" charset="0"/>
              </a:rPr>
              <a:t>E</a:t>
            </a:r>
          </a:p>
        </p:txBody>
      </p:sp>
      <p:grpSp>
        <p:nvGrpSpPr>
          <p:cNvPr id="239661" name="Group 45"/>
          <p:cNvGrpSpPr>
            <a:grpSpLocks/>
          </p:cNvGrpSpPr>
          <p:nvPr/>
        </p:nvGrpSpPr>
        <p:grpSpPr bwMode="auto">
          <a:xfrm>
            <a:off x="2571750" y="5095875"/>
            <a:ext cx="3117850" cy="684213"/>
            <a:chOff x="1416" y="3210"/>
            <a:chExt cx="1964" cy="431"/>
          </a:xfrm>
        </p:grpSpPr>
        <p:sp>
          <p:nvSpPr>
            <p:cNvPr id="239633" name="Text Box 17"/>
            <p:cNvSpPr txBox="1">
              <a:spLocks noChangeArrowheads="1"/>
            </p:cNvSpPr>
            <p:nvPr/>
          </p:nvSpPr>
          <p:spPr bwMode="auto">
            <a:xfrm>
              <a:off x="1440" y="3242"/>
              <a:ext cx="1940" cy="399"/>
            </a:xfrm>
            <a:prstGeom prst="rect">
              <a:avLst/>
            </a:prstGeom>
            <a:noFill/>
            <a:ln w="9525">
              <a:solidFill>
                <a:schemeClr val="tx1"/>
              </a:solidFill>
              <a:miter lim="800000"/>
              <a:headEnd/>
              <a:tailEnd/>
            </a:ln>
            <a:effectLst/>
          </p:spPr>
          <p:txBody>
            <a:bodyPr>
              <a:spAutoFit/>
            </a:bodyPr>
            <a:lstStyle/>
            <a:p>
              <a:pPr algn="ctr">
                <a:spcBef>
                  <a:spcPct val="50000"/>
                </a:spcBef>
              </a:pPr>
              <a:r>
                <a:rPr lang="en-US" sz="1400">
                  <a:latin typeface="Times New Roman" pitchFamily="18" charset="0"/>
                </a:rPr>
                <a:t>Infiltration is f</a:t>
              </a:r>
              <a:r>
                <a:rPr lang="en-US" sz="1400" baseline="-25000">
                  <a:latin typeface="Times New Roman" pitchFamily="18" charset="0"/>
                </a:rPr>
                <a:t>t</a:t>
              </a:r>
              <a:r>
                <a:rPr lang="en-US" sz="1400">
                  <a:latin typeface="Times New Roman" pitchFamily="18" charset="0"/>
                </a:rPr>
                <a:t> = F</a:t>
              </a:r>
              <a:r>
                <a:rPr lang="en-US" sz="1400" baseline="-25000">
                  <a:latin typeface="Times New Roman" pitchFamily="18" charset="0"/>
                </a:rPr>
                <a:t>t+</a:t>
              </a:r>
              <a:r>
                <a:rPr lang="en-US" sz="1400" baseline="-25000">
                  <a:latin typeface="Symbol" pitchFamily="18" charset="2"/>
                </a:rPr>
                <a:t>D</a:t>
              </a:r>
              <a:r>
                <a:rPr lang="en-US" sz="1400" baseline="-25000">
                  <a:latin typeface="Times New Roman" pitchFamily="18" charset="0"/>
                </a:rPr>
                <a:t>t</a:t>
              </a:r>
              <a:r>
                <a:rPr lang="en-US" sz="1400">
                  <a:latin typeface="Times New Roman" pitchFamily="18" charset="0"/>
                </a:rPr>
                <a:t>-F</a:t>
              </a:r>
              <a:r>
                <a:rPr lang="en-US" sz="1400" baseline="-25000">
                  <a:latin typeface="Times New Roman" pitchFamily="18" charset="0"/>
                </a:rPr>
                <a:t>t</a:t>
              </a:r>
              <a:r>
                <a:rPr lang="en-US" sz="1400">
                  <a:latin typeface="Times New Roman" pitchFamily="18" charset="0"/>
                </a:rPr>
                <a:t> </a:t>
              </a:r>
            </a:p>
            <a:p>
              <a:pPr algn="ctr">
                <a:spcBef>
                  <a:spcPct val="50000"/>
                </a:spcBef>
              </a:pPr>
              <a:r>
                <a:rPr lang="en-US" sz="1400">
                  <a:latin typeface="Times New Roman" pitchFamily="18" charset="0"/>
                </a:rPr>
                <a:t>Runoff generated is  r</a:t>
              </a:r>
              <a:r>
                <a:rPr lang="en-US" sz="1400" baseline="-25000">
                  <a:latin typeface="Times New Roman" pitchFamily="18" charset="0"/>
                </a:rPr>
                <a:t>t</a:t>
              </a:r>
              <a:r>
                <a:rPr lang="en-US" sz="1400">
                  <a:latin typeface="Times New Roman" pitchFamily="18" charset="0"/>
                </a:rPr>
                <a:t>= w</a:t>
              </a:r>
              <a:r>
                <a:rPr lang="en-US" sz="1400" baseline="-25000">
                  <a:latin typeface="Times New Roman" pitchFamily="18" charset="0"/>
                </a:rPr>
                <a:t>t</a:t>
              </a:r>
              <a:r>
                <a:rPr lang="en-US" sz="1400">
                  <a:latin typeface="Symbol" pitchFamily="18" charset="2"/>
                </a:rPr>
                <a:t>D</a:t>
              </a:r>
              <a:r>
                <a:rPr lang="en-US" sz="1400">
                  <a:latin typeface="Times New Roman" pitchFamily="18" charset="0"/>
                </a:rPr>
                <a:t>t - f</a:t>
              </a:r>
              <a:r>
                <a:rPr lang="en-US" sz="1400" baseline="-25000">
                  <a:latin typeface="Times New Roman" pitchFamily="18" charset="0"/>
                </a:rPr>
                <a:t>t</a:t>
              </a:r>
              <a:r>
                <a:rPr lang="en-US" sz="1400">
                  <a:latin typeface="Times New Roman" pitchFamily="18" charset="0"/>
                </a:rPr>
                <a:t> </a:t>
              </a:r>
              <a:endParaRPr lang="en-US" sz="1400" baseline="-25000">
                <a:latin typeface="Times New Roman" pitchFamily="18" charset="0"/>
              </a:endParaRPr>
            </a:p>
          </p:txBody>
        </p:sp>
        <p:sp>
          <p:nvSpPr>
            <p:cNvPr id="239659" name="Text Box 43"/>
            <p:cNvSpPr txBox="1">
              <a:spLocks noChangeArrowheads="1"/>
            </p:cNvSpPr>
            <p:nvPr/>
          </p:nvSpPr>
          <p:spPr bwMode="auto">
            <a:xfrm>
              <a:off x="1416" y="3210"/>
              <a:ext cx="178" cy="192"/>
            </a:xfrm>
            <a:prstGeom prst="rect">
              <a:avLst/>
            </a:prstGeom>
            <a:noFill/>
            <a:ln w="9525">
              <a:noFill/>
              <a:miter lim="800000"/>
              <a:headEnd/>
              <a:tailEnd type="none" w="lg" len="lg"/>
            </a:ln>
            <a:effectLst/>
          </p:spPr>
          <p:txBody>
            <a:bodyPr wrap="none">
              <a:spAutoFit/>
            </a:bodyPr>
            <a:lstStyle/>
            <a:p>
              <a:r>
                <a:rPr lang="en-US" sz="1400">
                  <a:latin typeface="Times New Roman" pitchFamily="18" charset="0"/>
                </a:rPr>
                <a:t>F</a:t>
              </a:r>
            </a:p>
          </p:txBody>
        </p:sp>
      </p:grpSp>
      <p:sp>
        <p:nvSpPr>
          <p:cNvPr id="239660" name="Text Box 44"/>
          <p:cNvSpPr txBox="1">
            <a:spLocks noChangeArrowheads="1"/>
          </p:cNvSpPr>
          <p:nvPr/>
        </p:nvSpPr>
        <p:spPr bwMode="auto">
          <a:xfrm>
            <a:off x="2751138" y="5892800"/>
            <a:ext cx="312737" cy="304800"/>
          </a:xfrm>
          <a:prstGeom prst="rect">
            <a:avLst/>
          </a:prstGeom>
          <a:noFill/>
          <a:ln w="9525">
            <a:noFill/>
            <a:miter lim="800000"/>
            <a:headEnd/>
            <a:tailEnd type="none" w="lg" len="lg"/>
          </a:ln>
          <a:effectLst/>
        </p:spPr>
        <p:txBody>
          <a:bodyPr wrap="none">
            <a:spAutoFit/>
          </a:bodyPr>
          <a:lstStyle/>
          <a:p>
            <a:r>
              <a:rPr lang="en-US" sz="1400">
                <a:latin typeface="Times New Roman" pitchFamily="18" charset="0"/>
              </a:rPr>
              <a:t>G</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0520" name="Object 8"/>
          <p:cNvGraphicFramePr>
            <a:graphicFrameLocks noChangeAspect="1"/>
          </p:cNvGraphicFramePr>
          <p:nvPr/>
        </p:nvGraphicFramePr>
        <p:xfrm>
          <a:off x="0" y="1541463"/>
          <a:ext cx="9642475" cy="4937125"/>
        </p:xfrm>
        <a:graphic>
          <a:graphicData uri="http://schemas.openxmlformats.org/presentationml/2006/ole">
            <mc:AlternateContent xmlns:mc="http://schemas.openxmlformats.org/markup-compatibility/2006">
              <mc:Choice xmlns:v="urn:schemas-microsoft-com:vml" Requires="v">
                <p:oleObj spid="_x0000_s320534" name="Document" r:id="rId3" imgW="8626358" imgH="4422822" progId="Word.Document.8">
                  <p:embed/>
                </p:oleObj>
              </mc:Choice>
              <mc:Fallback>
                <p:oleObj name="Document" r:id="rId3" imgW="8626358" imgH="4422822" progId="Word.Document.8">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41463"/>
                        <a:ext cx="9642475" cy="493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0521" name="Rectangle 9"/>
          <p:cNvSpPr>
            <a:spLocks noChangeArrowheads="1"/>
          </p:cNvSpPr>
          <p:nvPr/>
        </p:nvSpPr>
        <p:spPr bwMode="auto">
          <a:xfrm>
            <a:off x="0" y="330200"/>
            <a:ext cx="8840788" cy="822325"/>
          </a:xfrm>
          <a:prstGeom prst="rect">
            <a:avLst/>
          </a:prstGeom>
          <a:noFill/>
          <a:ln w="9525">
            <a:noFill/>
            <a:miter lim="800000"/>
            <a:headEnd/>
            <a:tailEnd type="none" w="lg" len="lg"/>
          </a:ln>
          <a:effectLst/>
        </p:spPr>
        <p:txBody>
          <a:bodyPr anchor="ctr">
            <a:spAutoFit/>
          </a:bodyPr>
          <a:lstStyle/>
          <a:p>
            <a:pPr algn="ctr"/>
            <a:r>
              <a:rPr lang="en-US" sz="2400"/>
              <a:t>Equations for variable surface water input intensity infiltration calculation.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7078" name="Picture 54"/>
          <p:cNvPicPr>
            <a:picLocks noChangeAspect="1" noChangeArrowheads="1"/>
          </p:cNvPicPr>
          <p:nvPr/>
        </p:nvPicPr>
        <p:blipFill>
          <a:blip r:embed="rId3" cstate="print"/>
          <a:srcRect/>
          <a:stretch>
            <a:fillRect/>
          </a:stretch>
        </p:blipFill>
        <p:spPr bwMode="auto">
          <a:xfrm>
            <a:off x="1038225" y="111125"/>
            <a:ext cx="7067550" cy="5495925"/>
          </a:xfrm>
          <a:prstGeom prst="rect">
            <a:avLst/>
          </a:prstGeom>
          <a:noFill/>
          <a:ln w="9525">
            <a:noFill/>
            <a:miter lim="800000"/>
            <a:headEnd/>
            <a:tailEnd type="none" w="lg" len="lg"/>
          </a:ln>
          <a:effectLst/>
        </p:spPr>
      </p:pic>
      <p:sp>
        <p:nvSpPr>
          <p:cNvPr id="257031" name="Rectangle 7"/>
          <p:cNvSpPr>
            <a:spLocks noChangeArrowheads="1"/>
          </p:cNvSpPr>
          <p:nvPr/>
        </p:nvSpPr>
        <p:spPr bwMode="auto">
          <a:xfrm>
            <a:off x="1627188" y="5740400"/>
            <a:ext cx="6288087" cy="304800"/>
          </a:xfrm>
          <a:prstGeom prst="rect">
            <a:avLst/>
          </a:prstGeom>
          <a:noFill/>
          <a:ln w="9525">
            <a:noFill/>
            <a:miter lim="800000"/>
            <a:headEnd/>
            <a:tailEnd type="none" w="lg" len="lg"/>
          </a:ln>
          <a:effectLst/>
        </p:spPr>
        <p:txBody>
          <a:bodyPr anchor="ctr">
            <a:spAutoFit/>
          </a:bodyPr>
          <a:lstStyle/>
          <a:p>
            <a:endParaRPr lang="en-US" sz="1400">
              <a:latin typeface="Times New Roman" pitchFamily="18" charset="0"/>
            </a:endParaRPr>
          </a:p>
        </p:txBody>
      </p:sp>
      <p:sp>
        <p:nvSpPr>
          <p:cNvPr id="257053" name="Rectangle 29"/>
          <p:cNvSpPr>
            <a:spLocks noChangeArrowheads="1"/>
          </p:cNvSpPr>
          <p:nvPr/>
        </p:nvSpPr>
        <p:spPr bwMode="auto">
          <a:xfrm>
            <a:off x="3654425" y="4306888"/>
            <a:ext cx="844550" cy="336550"/>
          </a:xfrm>
          <a:prstGeom prst="rect">
            <a:avLst/>
          </a:prstGeom>
          <a:noFill/>
          <a:ln w="9525">
            <a:noFill/>
            <a:miter lim="800000"/>
            <a:headEnd/>
            <a:tailEnd type="none" w="lg" len="lg"/>
          </a:ln>
          <a:effectLst/>
        </p:spPr>
        <p:txBody>
          <a:bodyPr wrap="none">
            <a:spAutoFit/>
          </a:bodyPr>
          <a:lstStyle/>
          <a:p>
            <a:pPr fontAlgn="b"/>
            <a:r>
              <a:rPr lang="en-US" sz="1600" b="1">
                <a:latin typeface="Times New Roman" pitchFamily="18" charset="0"/>
              </a:rPr>
              <a:t>0.00005</a:t>
            </a:r>
          </a:p>
        </p:txBody>
      </p:sp>
      <p:sp>
        <p:nvSpPr>
          <p:cNvPr id="257058" name="Rectangle 34"/>
          <p:cNvSpPr>
            <a:spLocks noChangeArrowheads="1"/>
          </p:cNvSpPr>
          <p:nvPr/>
        </p:nvSpPr>
        <p:spPr bwMode="auto">
          <a:xfrm>
            <a:off x="4435475" y="3878263"/>
            <a:ext cx="641350" cy="336550"/>
          </a:xfrm>
          <a:prstGeom prst="rect">
            <a:avLst/>
          </a:prstGeom>
          <a:noFill/>
          <a:ln w="9525">
            <a:noFill/>
            <a:miter lim="800000"/>
            <a:headEnd/>
            <a:tailEnd type="none" w="lg" len="lg"/>
          </a:ln>
          <a:effectLst/>
        </p:spPr>
        <p:txBody>
          <a:bodyPr wrap="none">
            <a:spAutoFit/>
          </a:bodyPr>
          <a:lstStyle/>
          <a:p>
            <a:r>
              <a:rPr lang="en-US" sz="1600" b="1">
                <a:latin typeface="Times New Roman" pitchFamily="18" charset="0"/>
              </a:rPr>
              <a:t>0.146</a:t>
            </a:r>
          </a:p>
        </p:txBody>
      </p:sp>
      <p:sp>
        <p:nvSpPr>
          <p:cNvPr id="257060" name="Rectangle 36"/>
          <p:cNvSpPr>
            <a:spLocks noChangeArrowheads="1"/>
          </p:cNvSpPr>
          <p:nvPr/>
        </p:nvSpPr>
        <p:spPr bwMode="auto">
          <a:xfrm>
            <a:off x="5048250" y="3414713"/>
            <a:ext cx="641350" cy="336550"/>
          </a:xfrm>
          <a:prstGeom prst="rect">
            <a:avLst/>
          </a:prstGeom>
          <a:noFill/>
          <a:ln w="9525">
            <a:noFill/>
            <a:miter lim="800000"/>
            <a:headEnd/>
            <a:tailEnd type="none" w="lg" len="lg"/>
          </a:ln>
          <a:effectLst/>
        </p:spPr>
        <p:txBody>
          <a:bodyPr wrap="none">
            <a:spAutoFit/>
          </a:bodyPr>
          <a:lstStyle/>
          <a:p>
            <a:pPr fontAlgn="b"/>
            <a:r>
              <a:rPr lang="en-US" sz="1600" b="1">
                <a:latin typeface="Times New Roman" pitchFamily="18" charset="0"/>
              </a:rPr>
              <a:t>0.303</a:t>
            </a:r>
          </a:p>
        </p:txBody>
      </p:sp>
      <p:sp>
        <p:nvSpPr>
          <p:cNvPr id="257063" name="Rectangle 39"/>
          <p:cNvSpPr>
            <a:spLocks noChangeArrowheads="1"/>
          </p:cNvSpPr>
          <p:nvPr/>
        </p:nvSpPr>
        <p:spPr bwMode="auto">
          <a:xfrm>
            <a:off x="6229350" y="3856038"/>
            <a:ext cx="641350" cy="336550"/>
          </a:xfrm>
          <a:prstGeom prst="rect">
            <a:avLst/>
          </a:prstGeom>
          <a:noFill/>
          <a:ln w="9525">
            <a:noFill/>
            <a:miter lim="800000"/>
            <a:headEnd/>
            <a:tailEnd type="none" w="lg" len="lg"/>
          </a:ln>
          <a:effectLst/>
        </p:spPr>
        <p:txBody>
          <a:bodyPr wrap="none">
            <a:spAutoFit/>
          </a:bodyPr>
          <a:lstStyle/>
          <a:p>
            <a:r>
              <a:rPr lang="en-US" sz="1600" b="1">
                <a:latin typeface="Times New Roman" pitchFamily="18" charset="0"/>
              </a:rPr>
              <a:t>0.159</a:t>
            </a:r>
          </a:p>
        </p:txBody>
      </p:sp>
      <p:sp>
        <p:nvSpPr>
          <p:cNvPr id="257065" name="Rectangle 41"/>
          <p:cNvSpPr>
            <a:spLocks noChangeArrowheads="1"/>
          </p:cNvSpPr>
          <p:nvPr/>
        </p:nvSpPr>
        <p:spPr bwMode="auto">
          <a:xfrm>
            <a:off x="6846888" y="3790950"/>
            <a:ext cx="641350" cy="336550"/>
          </a:xfrm>
          <a:prstGeom prst="rect">
            <a:avLst/>
          </a:prstGeom>
          <a:noFill/>
          <a:ln w="9525">
            <a:noFill/>
            <a:miter lim="800000"/>
            <a:headEnd/>
            <a:tailEnd type="none" w="lg" len="lg"/>
          </a:ln>
          <a:effectLst/>
        </p:spPr>
        <p:txBody>
          <a:bodyPr wrap="none">
            <a:spAutoFit/>
          </a:bodyPr>
          <a:lstStyle/>
          <a:p>
            <a:pPr fontAlgn="b"/>
            <a:r>
              <a:rPr lang="en-US" sz="1600" b="1">
                <a:latin typeface="Times New Roman" pitchFamily="18" charset="0"/>
              </a:rPr>
              <a:t>0.178</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3" name="Picture 13"/>
          <p:cNvPicPr>
            <a:picLocks noChangeAspect="1" noChangeArrowheads="1"/>
          </p:cNvPicPr>
          <p:nvPr/>
        </p:nvPicPr>
        <p:blipFill>
          <a:blip r:embed="rId3" cstate="print"/>
          <a:srcRect/>
          <a:stretch>
            <a:fillRect/>
          </a:stretch>
        </p:blipFill>
        <p:spPr bwMode="auto">
          <a:xfrm>
            <a:off x="1033463" y="158750"/>
            <a:ext cx="7077075" cy="5454650"/>
          </a:xfrm>
          <a:prstGeom prst="rect">
            <a:avLst/>
          </a:prstGeom>
          <a:noFill/>
          <a:ln w="9525">
            <a:noFill/>
            <a:miter lim="800000"/>
            <a:headEnd/>
            <a:tailEnd type="none" w="lg" len="lg"/>
          </a:ln>
          <a:effectLst/>
        </p:spPr>
      </p:pic>
      <p:sp>
        <p:nvSpPr>
          <p:cNvPr id="266246" name="Rectangle 6"/>
          <p:cNvSpPr>
            <a:spLocks noChangeArrowheads="1"/>
          </p:cNvSpPr>
          <p:nvPr/>
        </p:nvSpPr>
        <p:spPr bwMode="auto">
          <a:xfrm>
            <a:off x="1474788" y="5721350"/>
            <a:ext cx="6657975" cy="304800"/>
          </a:xfrm>
          <a:prstGeom prst="rect">
            <a:avLst/>
          </a:prstGeom>
          <a:noFill/>
          <a:ln w="9525">
            <a:noFill/>
            <a:miter lim="800000"/>
            <a:headEnd/>
            <a:tailEnd type="none" w="lg" len="lg"/>
          </a:ln>
          <a:effectLst/>
        </p:spPr>
        <p:txBody>
          <a:bodyPr anchor="ctr">
            <a:spAutoFit/>
          </a:bodyPr>
          <a:lstStyle/>
          <a:p>
            <a:endParaRPr lang="en-US" sz="1400">
              <a:latin typeface="Times New Roman" pitchFamily="18" charset="0"/>
            </a:endParaRPr>
          </a:p>
        </p:txBody>
      </p:sp>
      <p:sp>
        <p:nvSpPr>
          <p:cNvPr id="266248" name="Rectangle 8"/>
          <p:cNvSpPr>
            <a:spLocks noChangeArrowheads="1"/>
          </p:cNvSpPr>
          <p:nvPr/>
        </p:nvSpPr>
        <p:spPr bwMode="auto">
          <a:xfrm>
            <a:off x="4425950" y="4252913"/>
            <a:ext cx="641350" cy="336550"/>
          </a:xfrm>
          <a:prstGeom prst="rect">
            <a:avLst/>
          </a:prstGeom>
          <a:noFill/>
          <a:ln w="9525">
            <a:noFill/>
            <a:miter lim="800000"/>
            <a:headEnd/>
            <a:tailEnd type="none" w="lg" len="lg"/>
          </a:ln>
          <a:effectLst/>
        </p:spPr>
        <p:txBody>
          <a:bodyPr wrap="none">
            <a:spAutoFit/>
          </a:bodyPr>
          <a:lstStyle/>
          <a:p>
            <a:r>
              <a:rPr lang="en-US" sz="1600" b="1">
                <a:latin typeface="Times New Roman" pitchFamily="18" charset="0"/>
              </a:rPr>
              <a:t>0.032</a:t>
            </a:r>
          </a:p>
        </p:txBody>
      </p:sp>
      <p:sp>
        <p:nvSpPr>
          <p:cNvPr id="266249" name="Rectangle 9"/>
          <p:cNvSpPr>
            <a:spLocks noChangeArrowheads="1"/>
          </p:cNvSpPr>
          <p:nvPr/>
        </p:nvSpPr>
        <p:spPr bwMode="auto">
          <a:xfrm>
            <a:off x="5070475" y="3695700"/>
            <a:ext cx="641350" cy="336550"/>
          </a:xfrm>
          <a:prstGeom prst="rect">
            <a:avLst/>
          </a:prstGeom>
          <a:noFill/>
          <a:ln w="9525">
            <a:noFill/>
            <a:miter lim="800000"/>
            <a:headEnd/>
            <a:tailEnd type="none" w="lg" len="lg"/>
          </a:ln>
          <a:effectLst/>
        </p:spPr>
        <p:txBody>
          <a:bodyPr wrap="none">
            <a:spAutoFit/>
          </a:bodyPr>
          <a:lstStyle/>
          <a:p>
            <a:pPr fontAlgn="b"/>
            <a:r>
              <a:rPr lang="en-US" sz="1600" b="1">
                <a:latin typeface="Times New Roman" pitchFamily="18" charset="0"/>
              </a:rPr>
              <a:t>0.282</a:t>
            </a:r>
          </a:p>
        </p:txBody>
      </p:sp>
      <p:sp>
        <p:nvSpPr>
          <p:cNvPr id="266250" name="Rectangle 10"/>
          <p:cNvSpPr>
            <a:spLocks noChangeArrowheads="1"/>
          </p:cNvSpPr>
          <p:nvPr/>
        </p:nvSpPr>
        <p:spPr bwMode="auto">
          <a:xfrm>
            <a:off x="6262688" y="3781425"/>
            <a:ext cx="641350" cy="336550"/>
          </a:xfrm>
          <a:prstGeom prst="rect">
            <a:avLst/>
          </a:prstGeom>
          <a:noFill/>
          <a:ln w="9525">
            <a:noFill/>
            <a:miter lim="800000"/>
            <a:headEnd/>
            <a:tailEnd type="none" w="lg" len="lg"/>
          </a:ln>
          <a:effectLst/>
        </p:spPr>
        <p:txBody>
          <a:bodyPr wrap="none">
            <a:spAutoFit/>
          </a:bodyPr>
          <a:lstStyle/>
          <a:p>
            <a:r>
              <a:rPr lang="en-US" sz="1600" b="1">
                <a:latin typeface="Times New Roman" pitchFamily="18" charset="0"/>
              </a:rPr>
              <a:t>0.249</a:t>
            </a:r>
          </a:p>
        </p:txBody>
      </p:sp>
      <p:sp>
        <p:nvSpPr>
          <p:cNvPr id="266251" name="Rectangle 11"/>
          <p:cNvSpPr>
            <a:spLocks noChangeArrowheads="1"/>
          </p:cNvSpPr>
          <p:nvPr/>
        </p:nvSpPr>
        <p:spPr bwMode="auto">
          <a:xfrm>
            <a:off x="6865938" y="3629025"/>
            <a:ext cx="641350" cy="336550"/>
          </a:xfrm>
          <a:prstGeom prst="rect">
            <a:avLst/>
          </a:prstGeom>
          <a:noFill/>
          <a:ln w="9525">
            <a:noFill/>
            <a:miter lim="800000"/>
            <a:headEnd/>
            <a:tailEnd type="none" w="lg" len="lg"/>
          </a:ln>
          <a:effectLst/>
        </p:spPr>
        <p:txBody>
          <a:bodyPr wrap="none">
            <a:spAutoFit/>
          </a:bodyPr>
          <a:lstStyle/>
          <a:p>
            <a:pPr fontAlgn="b"/>
            <a:r>
              <a:rPr lang="en-US" sz="1600" b="1">
                <a:latin typeface="Times New Roman" pitchFamily="18" charset="0"/>
              </a:rPr>
              <a:t>0.289</a:t>
            </a:r>
          </a:p>
        </p:txBody>
      </p:sp>
      <p:sp>
        <p:nvSpPr>
          <p:cNvPr id="266252" name="Rectangle 12"/>
          <p:cNvSpPr>
            <a:spLocks noChangeArrowheads="1"/>
          </p:cNvSpPr>
          <p:nvPr/>
        </p:nvSpPr>
        <p:spPr bwMode="auto">
          <a:xfrm>
            <a:off x="5643563" y="4319588"/>
            <a:ext cx="641350" cy="336550"/>
          </a:xfrm>
          <a:prstGeom prst="rect">
            <a:avLst/>
          </a:prstGeom>
          <a:noFill/>
          <a:ln w="9525">
            <a:noFill/>
            <a:miter lim="800000"/>
            <a:headEnd/>
            <a:tailEnd type="none" w="lg" len="lg"/>
          </a:ln>
          <a:effectLst/>
        </p:spPr>
        <p:txBody>
          <a:bodyPr wrap="none">
            <a:spAutoFit/>
          </a:bodyPr>
          <a:lstStyle/>
          <a:p>
            <a:pPr fontAlgn="b"/>
            <a:r>
              <a:rPr lang="en-US" sz="1600" b="1">
                <a:latin typeface="Times New Roman" pitchFamily="18" charset="0"/>
              </a:rPr>
              <a:t>0.004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35469727"/>
              </p:ext>
            </p:extLst>
          </p:nvPr>
        </p:nvGraphicFramePr>
        <p:xfrm>
          <a:off x="551542" y="1032784"/>
          <a:ext cx="8080827" cy="5000625"/>
        </p:xfrm>
        <a:graphic>
          <a:graphicData uri="http://schemas.openxmlformats.org/drawingml/2006/table">
            <a:tbl>
              <a:tblPr/>
              <a:tblGrid>
                <a:gridCol w="1886857">
                  <a:extLst>
                    <a:ext uri="{9D8B030D-6E8A-4147-A177-3AD203B41FA5}">
                      <a16:colId xmlns:a16="http://schemas.microsoft.com/office/drawing/2014/main" val="20000"/>
                    </a:ext>
                  </a:extLst>
                </a:gridCol>
                <a:gridCol w="1546077">
                  <a:extLst>
                    <a:ext uri="{9D8B030D-6E8A-4147-A177-3AD203B41FA5}">
                      <a16:colId xmlns:a16="http://schemas.microsoft.com/office/drawing/2014/main" val="20001"/>
                    </a:ext>
                  </a:extLst>
                </a:gridCol>
                <a:gridCol w="1055077">
                  <a:extLst>
                    <a:ext uri="{9D8B030D-6E8A-4147-A177-3AD203B41FA5}">
                      <a16:colId xmlns:a16="http://schemas.microsoft.com/office/drawing/2014/main" val="20002"/>
                    </a:ext>
                  </a:extLst>
                </a:gridCol>
                <a:gridCol w="1464509">
                  <a:extLst>
                    <a:ext uri="{9D8B030D-6E8A-4147-A177-3AD203B41FA5}">
                      <a16:colId xmlns:a16="http://schemas.microsoft.com/office/drawing/2014/main" val="20003"/>
                    </a:ext>
                  </a:extLst>
                </a:gridCol>
                <a:gridCol w="2128307">
                  <a:extLst>
                    <a:ext uri="{9D8B030D-6E8A-4147-A177-3AD203B41FA5}">
                      <a16:colId xmlns:a16="http://schemas.microsoft.com/office/drawing/2014/main" val="20004"/>
                    </a:ext>
                  </a:extLst>
                </a:gridCol>
              </a:tblGrid>
              <a:tr h="342900">
                <a:tc gridSpan="5">
                  <a:txBody>
                    <a:bodyPr/>
                    <a:lstStyle/>
                    <a:p>
                      <a:pPr algn="l" fontAlgn="b"/>
                      <a:r>
                        <a:rPr lang="en-US" sz="2000" b="0" i="0" u="none" strike="noStrike" dirty="0">
                          <a:solidFill>
                            <a:srgbClr val="000000"/>
                          </a:solidFill>
                          <a:effectLst/>
                          <a:latin typeface="Arial"/>
                        </a:rPr>
                        <a:t>Table 1.  Clapp and </a:t>
                      </a:r>
                      <a:r>
                        <a:rPr lang="en-US" sz="2000" b="0" i="0" u="none" strike="noStrike" dirty="0" err="1">
                          <a:solidFill>
                            <a:srgbClr val="000000"/>
                          </a:solidFill>
                          <a:effectLst/>
                          <a:latin typeface="Arial"/>
                        </a:rPr>
                        <a:t>Hornberger</a:t>
                      </a:r>
                      <a:r>
                        <a:rPr lang="en-US" sz="2000" b="0" i="0" u="none" strike="noStrike" dirty="0">
                          <a:solidFill>
                            <a:srgbClr val="000000"/>
                          </a:solidFill>
                          <a:effectLst/>
                          <a:latin typeface="Arial"/>
                        </a:rPr>
                        <a:t> (1978) parameters for equation (27) based on analysis of 1845 soils.  Values in parentheses are standard deviations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71450">
                <a:tc>
                  <a:txBody>
                    <a:bodyPr/>
                    <a:lstStyle/>
                    <a:p>
                      <a:pPr algn="l" fontAlgn="b"/>
                      <a:r>
                        <a:rPr lang="en-US" sz="2000" b="0" i="0" u="none" strike="noStrike">
                          <a:effectLst/>
                          <a:latin typeface="Arial"/>
                        </a:rPr>
                        <a:t>Soil Texture</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a:effectLst/>
                          <a:latin typeface="Arial"/>
                        </a:rPr>
                        <a:t>Porosity</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a:effectLst/>
                          <a:latin typeface="Arial"/>
                        </a:rPr>
                        <a:t>Ks (cm/hr)</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a:effectLst/>
                          <a:latin typeface="Arial"/>
                        </a:rPr>
                        <a:t>psi_ae (cm)</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a:effectLst/>
                          <a:latin typeface="Arial"/>
                        </a:rPr>
                        <a:t>b</a:t>
                      </a:r>
                    </a:p>
                  </a:txBody>
                  <a:tcPr marL="9525" marR="9525" marT="9525"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0025">
                <a:tc>
                  <a:txBody>
                    <a:bodyPr/>
                    <a:lstStyle/>
                    <a:p>
                      <a:pPr algn="l" fontAlgn="b"/>
                      <a:r>
                        <a:rPr lang="en-US" sz="2000" b="0" i="0" u="none" strike="noStrike" kern="1200" dirty="0">
                          <a:solidFill>
                            <a:schemeClr val="tx1"/>
                          </a:solidFill>
                          <a:effectLst/>
                          <a:latin typeface="Arial"/>
                          <a:ea typeface="+mn-ea"/>
                          <a:cs typeface="+mn-cs"/>
                        </a:rPr>
                        <a:t>Sand</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2000" b="0" i="0" u="none" strike="noStrike" dirty="0">
                          <a:effectLst/>
                          <a:latin typeface="Arial"/>
                        </a:rPr>
                        <a:t>0.395 (0.056)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2000" b="0" i="0" u="none" strike="noStrike" dirty="0">
                          <a:effectLst/>
                          <a:latin typeface="Arial"/>
                        </a:rPr>
                        <a:t>63.36</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2000" b="0" i="0" u="none" strike="noStrike">
                          <a:effectLst/>
                          <a:latin typeface="Arial"/>
                        </a:rPr>
                        <a:t>12.1 (14.3)</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b"/>
                      <a:r>
                        <a:rPr lang="en-US" sz="2000" b="0" i="0" u="none" strike="noStrike">
                          <a:effectLst/>
                          <a:latin typeface="Arial"/>
                        </a:rPr>
                        <a:t>4.05 (1.78)</a:t>
                      </a:r>
                    </a:p>
                  </a:txBody>
                  <a:tcPr marL="9525" marR="9525" marT="9525" marB="0" anchor="b">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200025">
                <a:tc>
                  <a:txBody>
                    <a:bodyPr/>
                    <a:lstStyle/>
                    <a:p>
                      <a:pPr algn="l" fontAlgn="b"/>
                      <a:r>
                        <a:rPr lang="en-US" sz="2000" b="0" i="0" u="none" strike="noStrike" kern="1200" dirty="0">
                          <a:solidFill>
                            <a:schemeClr val="tx1"/>
                          </a:solidFill>
                          <a:effectLst/>
                          <a:latin typeface="Arial"/>
                          <a:ea typeface="+mn-ea"/>
                          <a:cs typeface="+mn-cs"/>
                        </a:rPr>
                        <a:t>Loamy sand</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0.410 (0.068)</a:t>
                      </a:r>
                    </a:p>
                  </a:txBody>
                  <a:tcPr marL="9525" marR="9525" marT="9525" marB="0" anchor="b">
                    <a:lnL>
                      <a:noFill/>
                    </a:lnL>
                    <a:lnR>
                      <a:noFill/>
                    </a:lnR>
                    <a:lnT>
                      <a:noFill/>
                    </a:lnT>
                    <a:lnB>
                      <a:noFill/>
                    </a:lnB>
                  </a:tcPr>
                </a:tc>
                <a:tc>
                  <a:txBody>
                    <a:bodyPr/>
                    <a:lstStyle/>
                    <a:p>
                      <a:pPr algn="ctr" fontAlgn="b"/>
                      <a:r>
                        <a:rPr lang="en-US" sz="2000" b="0" i="0" u="none" strike="noStrike" dirty="0">
                          <a:effectLst/>
                          <a:latin typeface="Arial"/>
                        </a:rPr>
                        <a:t>56.16</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9 (12.4)</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4.38 (1.47)</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200025">
                <a:tc>
                  <a:txBody>
                    <a:bodyPr/>
                    <a:lstStyle/>
                    <a:p>
                      <a:pPr algn="l" fontAlgn="b"/>
                      <a:r>
                        <a:rPr lang="en-US" sz="2000" b="0" i="0" u="none" strike="noStrike" kern="1200" dirty="0">
                          <a:solidFill>
                            <a:schemeClr val="tx1"/>
                          </a:solidFill>
                          <a:effectLst/>
                          <a:latin typeface="Arial"/>
                          <a:ea typeface="+mn-ea"/>
                          <a:cs typeface="+mn-cs"/>
                        </a:rPr>
                        <a:t>Sandy loam</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0.435 (0.086)</a:t>
                      </a:r>
                    </a:p>
                  </a:txBody>
                  <a:tcPr marL="9525" marR="9525" marT="9525" marB="0" anchor="b">
                    <a:lnL>
                      <a:noFill/>
                    </a:lnL>
                    <a:lnR>
                      <a:noFill/>
                    </a:lnR>
                    <a:lnT>
                      <a:noFill/>
                    </a:lnT>
                    <a:lnB>
                      <a:noFill/>
                    </a:lnB>
                  </a:tcPr>
                </a:tc>
                <a:tc>
                  <a:txBody>
                    <a:bodyPr/>
                    <a:lstStyle/>
                    <a:p>
                      <a:pPr algn="ctr" fontAlgn="b"/>
                      <a:r>
                        <a:rPr lang="en-US" sz="2000" b="0" i="0" u="none" strike="noStrike">
                          <a:effectLst/>
                          <a:latin typeface="Arial"/>
                        </a:rPr>
                        <a:t>12.49</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21.8(31.0)</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4.9 (1.75)</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200025">
                <a:tc>
                  <a:txBody>
                    <a:bodyPr/>
                    <a:lstStyle/>
                    <a:p>
                      <a:pPr algn="l" fontAlgn="b"/>
                      <a:r>
                        <a:rPr lang="en-US" sz="2000" b="0" i="0" u="none" strike="noStrike" kern="1200" dirty="0">
                          <a:solidFill>
                            <a:schemeClr val="tx1"/>
                          </a:solidFill>
                          <a:effectLst/>
                          <a:latin typeface="Arial"/>
                          <a:ea typeface="+mn-ea"/>
                          <a:cs typeface="+mn-cs"/>
                        </a:rPr>
                        <a:t>Silt loam</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0.485 (0.059)</a:t>
                      </a:r>
                    </a:p>
                  </a:txBody>
                  <a:tcPr marL="9525" marR="9525" marT="9525" marB="0" anchor="b">
                    <a:lnL>
                      <a:noFill/>
                    </a:lnL>
                    <a:lnR>
                      <a:noFill/>
                    </a:lnR>
                    <a:lnT>
                      <a:noFill/>
                    </a:lnT>
                    <a:lnB>
                      <a:noFill/>
                    </a:lnB>
                  </a:tcPr>
                </a:tc>
                <a:tc>
                  <a:txBody>
                    <a:bodyPr/>
                    <a:lstStyle/>
                    <a:p>
                      <a:pPr algn="ctr" fontAlgn="b"/>
                      <a:r>
                        <a:rPr lang="en-US" sz="2000" b="0" i="0" u="none" strike="noStrike">
                          <a:effectLst/>
                          <a:latin typeface="Arial"/>
                        </a:rPr>
                        <a:t>2.59</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78.6 (51.2)</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5.3 (1.96)</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200025">
                <a:tc>
                  <a:txBody>
                    <a:bodyPr/>
                    <a:lstStyle/>
                    <a:p>
                      <a:pPr algn="l" fontAlgn="b"/>
                      <a:r>
                        <a:rPr lang="en-US" sz="2000" b="0" i="0" u="none" strike="noStrike" kern="1200" dirty="0">
                          <a:solidFill>
                            <a:schemeClr val="tx1"/>
                          </a:solidFill>
                          <a:effectLst/>
                          <a:latin typeface="Arial"/>
                          <a:ea typeface="+mn-ea"/>
                          <a:cs typeface="+mn-cs"/>
                        </a:rPr>
                        <a:t>Loam</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0.451 (0.078)</a:t>
                      </a:r>
                    </a:p>
                  </a:txBody>
                  <a:tcPr marL="9525" marR="9525" marT="9525" marB="0" anchor="b">
                    <a:lnL>
                      <a:noFill/>
                    </a:lnL>
                    <a:lnR>
                      <a:noFill/>
                    </a:lnR>
                    <a:lnT>
                      <a:noFill/>
                    </a:lnT>
                    <a:lnB>
                      <a:noFill/>
                    </a:lnB>
                  </a:tcPr>
                </a:tc>
                <a:tc>
                  <a:txBody>
                    <a:bodyPr/>
                    <a:lstStyle/>
                    <a:p>
                      <a:pPr algn="ctr" fontAlgn="b"/>
                      <a:r>
                        <a:rPr lang="en-US" sz="2000" b="0" i="0" u="none" strike="noStrike">
                          <a:effectLst/>
                          <a:latin typeface="Arial"/>
                        </a:rPr>
                        <a:t>2.50</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47.8 (51.2)</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5.39 (1.87)</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200025">
                <a:tc>
                  <a:txBody>
                    <a:bodyPr/>
                    <a:lstStyle/>
                    <a:p>
                      <a:pPr algn="l" fontAlgn="b"/>
                      <a:r>
                        <a:rPr lang="en-US" sz="2000" b="0" i="0" u="none" strike="noStrike" kern="1200" dirty="0">
                          <a:solidFill>
                            <a:schemeClr val="tx1"/>
                          </a:solidFill>
                          <a:effectLst/>
                          <a:latin typeface="Arial"/>
                          <a:ea typeface="+mn-ea"/>
                          <a:cs typeface="+mn-cs"/>
                        </a:rPr>
                        <a:t>Sandy clay loam</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0.420 (0.059)</a:t>
                      </a:r>
                    </a:p>
                  </a:txBody>
                  <a:tcPr marL="9525" marR="9525" marT="9525" marB="0" anchor="b">
                    <a:lnL>
                      <a:noFill/>
                    </a:lnL>
                    <a:lnR>
                      <a:noFill/>
                    </a:lnR>
                    <a:lnT>
                      <a:noFill/>
                    </a:lnT>
                    <a:lnB>
                      <a:noFill/>
                    </a:lnB>
                  </a:tcPr>
                </a:tc>
                <a:tc>
                  <a:txBody>
                    <a:bodyPr/>
                    <a:lstStyle/>
                    <a:p>
                      <a:pPr algn="ctr" fontAlgn="b"/>
                      <a:r>
                        <a:rPr lang="en-US" sz="2000" b="0" i="0" u="none" strike="noStrike">
                          <a:effectLst/>
                          <a:latin typeface="Arial"/>
                        </a:rPr>
                        <a:t>2.27</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29.9 (37.8)</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7.12 (2.43)</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200025">
                <a:tc>
                  <a:txBody>
                    <a:bodyPr/>
                    <a:lstStyle/>
                    <a:p>
                      <a:pPr algn="l" fontAlgn="b"/>
                      <a:r>
                        <a:rPr lang="en-US" sz="2000" b="0" i="0" u="none" strike="noStrike" kern="1200" dirty="0" err="1">
                          <a:solidFill>
                            <a:schemeClr val="tx1"/>
                          </a:solidFill>
                          <a:effectLst/>
                          <a:latin typeface="Arial"/>
                          <a:ea typeface="+mn-ea"/>
                          <a:cs typeface="+mn-cs"/>
                        </a:rPr>
                        <a:t>Silty</a:t>
                      </a:r>
                      <a:r>
                        <a:rPr lang="en-US" sz="2000" b="0" i="0" u="none" strike="noStrike" kern="1200" dirty="0">
                          <a:solidFill>
                            <a:schemeClr val="tx1"/>
                          </a:solidFill>
                          <a:effectLst/>
                          <a:latin typeface="Arial"/>
                          <a:ea typeface="+mn-ea"/>
                          <a:cs typeface="+mn-cs"/>
                        </a:rPr>
                        <a:t> clay loam</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0.477 (0.057)</a:t>
                      </a:r>
                    </a:p>
                  </a:txBody>
                  <a:tcPr marL="9525" marR="9525" marT="9525" marB="0" anchor="b">
                    <a:lnL>
                      <a:noFill/>
                    </a:lnL>
                    <a:lnR>
                      <a:noFill/>
                    </a:lnR>
                    <a:lnT>
                      <a:noFill/>
                    </a:lnT>
                    <a:lnB>
                      <a:noFill/>
                    </a:lnB>
                  </a:tcPr>
                </a:tc>
                <a:tc>
                  <a:txBody>
                    <a:bodyPr/>
                    <a:lstStyle/>
                    <a:p>
                      <a:pPr algn="ctr" fontAlgn="b"/>
                      <a:r>
                        <a:rPr lang="en-US" sz="2000" b="0" i="0" u="none" strike="noStrike">
                          <a:effectLst/>
                          <a:latin typeface="Arial"/>
                        </a:rPr>
                        <a:t>0.612</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35.6 (37.8)</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7.75 (2.77)</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200025">
                <a:tc>
                  <a:txBody>
                    <a:bodyPr/>
                    <a:lstStyle/>
                    <a:p>
                      <a:pPr algn="l" fontAlgn="b"/>
                      <a:r>
                        <a:rPr lang="en-US" sz="2000" b="0" i="0" u="none" strike="noStrike" kern="1200" dirty="0">
                          <a:solidFill>
                            <a:schemeClr val="tx1"/>
                          </a:solidFill>
                          <a:effectLst/>
                          <a:latin typeface="Arial"/>
                          <a:ea typeface="+mn-ea"/>
                          <a:cs typeface="+mn-cs"/>
                        </a:rPr>
                        <a:t>Clay loam</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0.476 (0.053)</a:t>
                      </a:r>
                    </a:p>
                  </a:txBody>
                  <a:tcPr marL="9525" marR="9525" marT="9525" marB="0" anchor="b">
                    <a:lnL>
                      <a:noFill/>
                    </a:lnL>
                    <a:lnR>
                      <a:noFill/>
                    </a:lnR>
                    <a:lnT>
                      <a:noFill/>
                    </a:lnT>
                    <a:lnB>
                      <a:noFill/>
                    </a:lnB>
                  </a:tcPr>
                </a:tc>
                <a:tc>
                  <a:txBody>
                    <a:bodyPr/>
                    <a:lstStyle/>
                    <a:p>
                      <a:pPr algn="ctr" fontAlgn="b"/>
                      <a:r>
                        <a:rPr lang="en-US" sz="2000" b="0" i="0" u="none" strike="noStrike">
                          <a:effectLst/>
                          <a:latin typeface="Arial"/>
                        </a:rPr>
                        <a:t>0.882</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63 (51.0)</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8.52 (3.44)</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200025">
                <a:tc>
                  <a:txBody>
                    <a:bodyPr/>
                    <a:lstStyle/>
                    <a:p>
                      <a:pPr algn="l" fontAlgn="b"/>
                      <a:r>
                        <a:rPr lang="en-US" sz="2000" b="0" i="0" u="none" strike="noStrike" kern="1200" dirty="0">
                          <a:solidFill>
                            <a:schemeClr val="tx1"/>
                          </a:solidFill>
                          <a:effectLst/>
                          <a:latin typeface="Arial"/>
                          <a:ea typeface="+mn-ea"/>
                          <a:cs typeface="+mn-cs"/>
                        </a:rPr>
                        <a:t>Sandy clay</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0.426 (0.057)</a:t>
                      </a:r>
                    </a:p>
                  </a:txBody>
                  <a:tcPr marL="9525" marR="9525" marT="9525" marB="0" anchor="b">
                    <a:lnL>
                      <a:noFill/>
                    </a:lnL>
                    <a:lnR>
                      <a:noFill/>
                    </a:lnR>
                    <a:lnT>
                      <a:noFill/>
                    </a:lnT>
                    <a:lnB>
                      <a:noFill/>
                    </a:lnB>
                  </a:tcPr>
                </a:tc>
                <a:tc>
                  <a:txBody>
                    <a:bodyPr/>
                    <a:lstStyle/>
                    <a:p>
                      <a:pPr algn="ctr" fontAlgn="b"/>
                      <a:r>
                        <a:rPr lang="en-US" sz="2000" b="0" i="0" u="none" strike="noStrike">
                          <a:effectLst/>
                          <a:latin typeface="Arial"/>
                        </a:rPr>
                        <a:t>0.781</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15.3 (17.3)</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10.4 (1.64)</a:t>
                      </a: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r h="200025">
                <a:tc>
                  <a:txBody>
                    <a:bodyPr/>
                    <a:lstStyle/>
                    <a:p>
                      <a:pPr algn="l" fontAlgn="b"/>
                      <a:r>
                        <a:rPr lang="en-US" sz="2000" b="0" i="0" u="none" strike="noStrike" kern="1200" dirty="0" err="1">
                          <a:solidFill>
                            <a:schemeClr val="tx1"/>
                          </a:solidFill>
                          <a:effectLst/>
                          <a:latin typeface="Arial"/>
                          <a:ea typeface="+mn-ea"/>
                          <a:cs typeface="+mn-cs"/>
                        </a:rPr>
                        <a:t>Silty</a:t>
                      </a:r>
                      <a:r>
                        <a:rPr lang="en-US" sz="2000" b="0" i="0" u="none" strike="noStrike" kern="1200" dirty="0">
                          <a:solidFill>
                            <a:schemeClr val="tx1"/>
                          </a:solidFill>
                          <a:effectLst/>
                          <a:latin typeface="Arial"/>
                          <a:ea typeface="+mn-ea"/>
                          <a:cs typeface="+mn-cs"/>
                        </a:rPr>
                        <a:t> clay</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0.492 (0.064)</a:t>
                      </a:r>
                    </a:p>
                  </a:txBody>
                  <a:tcPr marL="9525" marR="9525" marT="9525" marB="0" anchor="b">
                    <a:lnL>
                      <a:noFill/>
                    </a:lnL>
                    <a:lnR>
                      <a:noFill/>
                    </a:lnR>
                    <a:lnT>
                      <a:noFill/>
                    </a:lnT>
                    <a:lnB>
                      <a:noFill/>
                    </a:lnB>
                  </a:tcPr>
                </a:tc>
                <a:tc>
                  <a:txBody>
                    <a:bodyPr/>
                    <a:lstStyle/>
                    <a:p>
                      <a:pPr algn="ctr" fontAlgn="b"/>
                      <a:r>
                        <a:rPr lang="en-US" sz="2000" b="0" i="0" u="none" strike="noStrike">
                          <a:effectLst/>
                          <a:latin typeface="Arial"/>
                        </a:rPr>
                        <a:t>0.371</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49 (62.01)</a:t>
                      </a:r>
                    </a:p>
                  </a:txBody>
                  <a:tcPr marL="9525" marR="9525" marT="9525" marB="0" anchor="b">
                    <a:lnL>
                      <a:noFill/>
                    </a:lnL>
                    <a:lnR>
                      <a:noFill/>
                    </a:lnR>
                    <a:lnT>
                      <a:noFill/>
                    </a:lnT>
                    <a:lnB>
                      <a:noFill/>
                    </a:lnB>
                  </a:tcPr>
                </a:tc>
                <a:tc>
                  <a:txBody>
                    <a:bodyPr/>
                    <a:lstStyle/>
                    <a:p>
                      <a:pPr algn="l" fontAlgn="b"/>
                      <a:r>
                        <a:rPr lang="en-US" sz="2000" b="0" i="0" u="none" strike="noStrike">
                          <a:effectLst/>
                          <a:latin typeface="Arial"/>
                        </a:rPr>
                        <a:t>10.4 (4.45)</a:t>
                      </a:r>
                    </a:p>
                  </a:txBody>
                  <a:tcPr marL="9525" marR="9525" marT="9525" marB="0" anchor="b">
                    <a:lnL>
                      <a:noFill/>
                    </a:lnL>
                    <a:lnR>
                      <a:noFill/>
                    </a:lnR>
                    <a:lnT>
                      <a:noFill/>
                    </a:lnT>
                    <a:lnB>
                      <a:noFill/>
                    </a:lnB>
                  </a:tcPr>
                </a:tc>
                <a:extLst>
                  <a:ext uri="{0D108BD9-81ED-4DB2-BD59-A6C34878D82A}">
                    <a16:rowId xmlns:a16="http://schemas.microsoft.com/office/drawing/2014/main" val="10011"/>
                  </a:ext>
                </a:extLst>
              </a:tr>
              <a:tr h="209550">
                <a:tc>
                  <a:txBody>
                    <a:bodyPr/>
                    <a:lstStyle/>
                    <a:p>
                      <a:pPr algn="l" fontAlgn="b"/>
                      <a:r>
                        <a:rPr lang="en-US" sz="2000" b="0" i="0" u="none" strike="noStrike" kern="1200" dirty="0">
                          <a:solidFill>
                            <a:schemeClr val="tx1"/>
                          </a:solidFill>
                          <a:effectLst/>
                          <a:latin typeface="Arial"/>
                          <a:ea typeface="+mn-ea"/>
                          <a:cs typeface="+mn-cs"/>
                        </a:rPr>
                        <a:t>Clay</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a:effectLst/>
                          <a:latin typeface="Arial"/>
                        </a:rPr>
                        <a:t>0.482 (0.050)</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2000" b="0" i="0" u="none" strike="noStrike">
                          <a:effectLst/>
                          <a:latin typeface="Arial"/>
                        </a:rPr>
                        <a:t>0.461</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a:effectLst/>
                          <a:latin typeface="Arial"/>
                        </a:rPr>
                        <a:t>40.5 (39.7)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effectLst/>
                          <a:latin typeface="Arial"/>
                        </a:rPr>
                        <a:t>11.4 (3.7)</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98076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7273" name="Picture 9"/>
          <p:cNvPicPr>
            <a:picLocks noChangeAspect="1" noChangeArrowheads="1"/>
          </p:cNvPicPr>
          <p:nvPr/>
        </p:nvPicPr>
        <p:blipFill>
          <a:blip r:embed="rId3" cstate="print"/>
          <a:srcRect/>
          <a:stretch>
            <a:fillRect/>
          </a:stretch>
        </p:blipFill>
        <p:spPr bwMode="auto">
          <a:xfrm>
            <a:off x="1033463" y="69850"/>
            <a:ext cx="7077075" cy="5454650"/>
          </a:xfrm>
          <a:prstGeom prst="rect">
            <a:avLst/>
          </a:prstGeom>
          <a:noFill/>
          <a:ln w="9525">
            <a:noFill/>
            <a:miter lim="800000"/>
            <a:headEnd/>
            <a:tailEnd type="none" w="lg" len="lg"/>
          </a:ln>
          <a:effectLst/>
        </p:spPr>
      </p:pic>
      <p:sp>
        <p:nvSpPr>
          <p:cNvPr id="267267" name="Rectangle 3"/>
          <p:cNvSpPr>
            <a:spLocks noChangeArrowheads="1"/>
          </p:cNvSpPr>
          <p:nvPr/>
        </p:nvSpPr>
        <p:spPr bwMode="auto">
          <a:xfrm>
            <a:off x="1474788" y="5721350"/>
            <a:ext cx="6657975" cy="304800"/>
          </a:xfrm>
          <a:prstGeom prst="rect">
            <a:avLst/>
          </a:prstGeom>
          <a:noFill/>
          <a:ln w="9525">
            <a:noFill/>
            <a:miter lim="800000"/>
            <a:headEnd/>
            <a:tailEnd type="none" w="lg" len="lg"/>
          </a:ln>
          <a:effectLst/>
        </p:spPr>
        <p:txBody>
          <a:bodyPr anchor="ctr">
            <a:spAutoFit/>
          </a:bodyPr>
          <a:lstStyle/>
          <a:p>
            <a:endParaRPr lang="en-US" sz="1400">
              <a:latin typeface="Times New Roman" pitchFamily="18" charset="0"/>
            </a:endParaRPr>
          </a:p>
        </p:txBody>
      </p:sp>
      <p:sp>
        <p:nvSpPr>
          <p:cNvPr id="267268" name="Rectangle 4"/>
          <p:cNvSpPr>
            <a:spLocks noChangeArrowheads="1"/>
          </p:cNvSpPr>
          <p:nvPr/>
        </p:nvSpPr>
        <p:spPr bwMode="auto">
          <a:xfrm>
            <a:off x="4381500" y="4252913"/>
            <a:ext cx="742950" cy="336550"/>
          </a:xfrm>
          <a:prstGeom prst="rect">
            <a:avLst/>
          </a:prstGeom>
          <a:noFill/>
          <a:ln w="9525">
            <a:noFill/>
            <a:miter lim="800000"/>
            <a:headEnd/>
            <a:tailEnd type="none" w="lg" len="lg"/>
          </a:ln>
          <a:effectLst/>
        </p:spPr>
        <p:txBody>
          <a:bodyPr wrap="none">
            <a:spAutoFit/>
          </a:bodyPr>
          <a:lstStyle/>
          <a:p>
            <a:r>
              <a:rPr lang="en-US" sz="1600" b="1">
                <a:latin typeface="Times New Roman" pitchFamily="18" charset="0"/>
              </a:rPr>
              <a:t>0.0003</a:t>
            </a:r>
          </a:p>
        </p:txBody>
      </p:sp>
      <p:sp>
        <p:nvSpPr>
          <p:cNvPr id="267269" name="Rectangle 5"/>
          <p:cNvSpPr>
            <a:spLocks noChangeArrowheads="1"/>
          </p:cNvSpPr>
          <p:nvPr/>
        </p:nvSpPr>
        <p:spPr bwMode="auto">
          <a:xfrm>
            <a:off x="5027613" y="3856038"/>
            <a:ext cx="641350" cy="336550"/>
          </a:xfrm>
          <a:prstGeom prst="rect">
            <a:avLst/>
          </a:prstGeom>
          <a:noFill/>
          <a:ln w="9525">
            <a:noFill/>
            <a:miter lim="800000"/>
            <a:headEnd/>
            <a:tailEnd type="none" w="lg" len="lg"/>
          </a:ln>
          <a:effectLst/>
        </p:spPr>
        <p:txBody>
          <a:bodyPr wrap="none">
            <a:spAutoFit/>
          </a:bodyPr>
          <a:lstStyle/>
          <a:p>
            <a:pPr fontAlgn="b"/>
            <a:r>
              <a:rPr lang="en-US" sz="1600" b="1">
                <a:latin typeface="Times New Roman" pitchFamily="18" charset="0"/>
              </a:rPr>
              <a:t>0.165</a:t>
            </a:r>
          </a:p>
        </p:txBody>
      </p:sp>
      <p:sp>
        <p:nvSpPr>
          <p:cNvPr id="267270" name="Rectangle 6"/>
          <p:cNvSpPr>
            <a:spLocks noChangeArrowheads="1"/>
          </p:cNvSpPr>
          <p:nvPr/>
        </p:nvSpPr>
        <p:spPr bwMode="auto">
          <a:xfrm>
            <a:off x="6262688" y="4049713"/>
            <a:ext cx="641350" cy="336550"/>
          </a:xfrm>
          <a:prstGeom prst="rect">
            <a:avLst/>
          </a:prstGeom>
          <a:noFill/>
          <a:ln w="9525">
            <a:noFill/>
            <a:miter lim="800000"/>
            <a:headEnd/>
            <a:tailEnd type="none" w="lg" len="lg"/>
          </a:ln>
          <a:effectLst/>
        </p:spPr>
        <p:txBody>
          <a:bodyPr wrap="none">
            <a:spAutoFit/>
          </a:bodyPr>
          <a:lstStyle/>
          <a:p>
            <a:r>
              <a:rPr lang="en-US" sz="1600" b="1">
                <a:latin typeface="Times New Roman" pitchFamily="18" charset="0"/>
              </a:rPr>
              <a:t>0.080</a:t>
            </a:r>
          </a:p>
        </p:txBody>
      </p:sp>
      <p:sp>
        <p:nvSpPr>
          <p:cNvPr id="267271" name="Rectangle 7"/>
          <p:cNvSpPr>
            <a:spLocks noChangeArrowheads="1"/>
          </p:cNvSpPr>
          <p:nvPr/>
        </p:nvSpPr>
        <p:spPr bwMode="auto">
          <a:xfrm>
            <a:off x="6834188" y="3973513"/>
            <a:ext cx="641350" cy="336550"/>
          </a:xfrm>
          <a:prstGeom prst="rect">
            <a:avLst/>
          </a:prstGeom>
          <a:noFill/>
          <a:ln w="9525">
            <a:noFill/>
            <a:miter lim="800000"/>
            <a:headEnd/>
            <a:tailEnd type="none" w="lg" len="lg"/>
          </a:ln>
          <a:effectLst/>
        </p:spPr>
        <p:txBody>
          <a:bodyPr wrap="none">
            <a:spAutoFit/>
          </a:bodyPr>
          <a:lstStyle/>
          <a:p>
            <a:pPr fontAlgn="b"/>
            <a:r>
              <a:rPr lang="en-US" sz="1600" b="1">
                <a:latin typeface="Times New Roman" pitchFamily="18" charset="0"/>
              </a:rPr>
              <a:t>0.119</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600199" y="1288471"/>
            <a:ext cx="1340177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29729" name="Picture 1" descr="f1"/>
          <p:cNvPicPr>
            <a:picLocks noChangeAspect="1" noChangeArrowheads="1"/>
          </p:cNvPicPr>
          <p:nvPr/>
        </p:nvPicPr>
        <p:blipFill>
          <a:blip r:embed="rId2">
            <a:extLst>
              <a:ext uri="{28A0092B-C50C-407E-A947-70E740481C1C}">
                <a14:useLocalDpi xmlns:a14="http://schemas.microsoft.com/office/drawing/2010/main" val="0"/>
              </a:ext>
            </a:extLst>
          </a:blip>
          <a:srcRect l="3197" t="3987" r="8447" b="996"/>
          <a:stretch>
            <a:fillRect/>
          </a:stretch>
        </p:blipFill>
        <p:spPr bwMode="auto">
          <a:xfrm>
            <a:off x="1424354" y="1056355"/>
            <a:ext cx="6652757" cy="49153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81088" y="264272"/>
            <a:ext cx="6421901" cy="523220"/>
          </a:xfrm>
          <a:prstGeom prst="rect">
            <a:avLst/>
          </a:prstGeom>
        </p:spPr>
        <p:txBody>
          <a:bodyPr wrap="square">
            <a:spAutoFit/>
          </a:bodyPr>
          <a:lstStyle/>
          <a:p>
            <a:r>
              <a:rPr lang="en-US" dirty="0">
                <a:solidFill>
                  <a:srgbClr val="000000"/>
                </a:solidFill>
                <a:latin typeface="Folio Md BT"/>
                <a:ea typeface="Times New Roman" panose="02020603050405020304" pitchFamily="18" charset="0"/>
                <a:cs typeface="Garamond" panose="02020404030301010803" pitchFamily="18" charset="0"/>
              </a:rPr>
              <a:t> </a:t>
            </a:r>
            <a:r>
              <a:rPr lang="en-US" dirty="0" err="1">
                <a:solidFill>
                  <a:srgbClr val="000000"/>
                </a:solidFill>
                <a:latin typeface="Folio Md BT"/>
                <a:ea typeface="Times New Roman" panose="02020603050405020304" pitchFamily="18" charset="0"/>
                <a:cs typeface="Garamond" panose="02020404030301010803" pitchFamily="18" charset="0"/>
              </a:rPr>
              <a:t>Baseflow</a:t>
            </a:r>
            <a:r>
              <a:rPr lang="en-US" dirty="0">
                <a:solidFill>
                  <a:srgbClr val="000000"/>
                </a:solidFill>
                <a:latin typeface="Folio Md BT"/>
                <a:ea typeface="Times New Roman" panose="02020603050405020304" pitchFamily="18" charset="0"/>
                <a:cs typeface="Garamond" panose="02020404030301010803" pitchFamily="18" charset="0"/>
              </a:rPr>
              <a:t> Separation </a:t>
            </a:r>
            <a:r>
              <a:rPr lang="en-US" dirty="0" smtClean="0">
                <a:solidFill>
                  <a:srgbClr val="000000"/>
                </a:solidFill>
                <a:latin typeface="Folio Md BT"/>
                <a:ea typeface="Times New Roman" panose="02020603050405020304" pitchFamily="18" charset="0"/>
                <a:cs typeface="Garamond" panose="02020404030301010803" pitchFamily="18" charset="0"/>
              </a:rPr>
              <a:t>Techniques</a:t>
            </a:r>
            <a:endParaRPr lang="en-US" dirty="0"/>
          </a:p>
        </p:txBody>
      </p:sp>
      <p:sp>
        <p:nvSpPr>
          <p:cNvPr id="4" name="Rectangle 3"/>
          <p:cNvSpPr/>
          <p:nvPr/>
        </p:nvSpPr>
        <p:spPr>
          <a:xfrm>
            <a:off x="690097" y="6466264"/>
            <a:ext cx="7923131" cy="307777"/>
          </a:xfrm>
          <a:prstGeom prst="rect">
            <a:avLst/>
          </a:prstGeom>
        </p:spPr>
        <p:txBody>
          <a:bodyPr wrap="none">
            <a:spAutoFit/>
          </a:bodyPr>
          <a:lstStyle/>
          <a:p>
            <a:r>
              <a:rPr lang="en-US" sz="1400" dirty="0" smtClean="0">
                <a:solidFill>
                  <a:schemeClr val="bg1">
                    <a:lumMod val="75000"/>
                  </a:schemeClr>
                </a:solidFill>
                <a:latin typeface="Folio Md BT"/>
                <a:ea typeface="Times New Roman" panose="02020603050405020304" pitchFamily="18" charset="0"/>
                <a:cs typeface="Garamond" panose="02020404030301010803" pitchFamily="18" charset="0"/>
              </a:rPr>
              <a:t>From Chow</a:t>
            </a:r>
            <a:r>
              <a:rPr lang="en-US" sz="1400" dirty="0">
                <a:solidFill>
                  <a:schemeClr val="bg1">
                    <a:lumMod val="75000"/>
                  </a:schemeClr>
                </a:solidFill>
                <a:latin typeface="Folio Md BT"/>
                <a:ea typeface="Times New Roman" panose="02020603050405020304" pitchFamily="18" charset="0"/>
                <a:cs typeface="Garamond" panose="02020404030301010803" pitchFamily="18" charset="0"/>
              </a:rPr>
              <a:t>, V. T., D. R. Maidment and L. W. Mays, (1988), Applied Hydrology, McGraw Hill, 572 p.</a:t>
            </a:r>
            <a:endParaRPr lang="en-US" sz="1400" dirty="0">
              <a:solidFill>
                <a:schemeClr val="bg1">
                  <a:lumMod val="75000"/>
                </a:schemeClr>
              </a:solidFill>
            </a:endParaRPr>
          </a:p>
        </p:txBody>
      </p:sp>
    </p:spTree>
    <p:extLst>
      <p:ext uri="{BB962C8B-B14F-4D97-AF65-F5344CB8AC3E}">
        <p14:creationId xmlns:p14="http://schemas.microsoft.com/office/powerpoint/2010/main" val="1306749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0754" name="Picture 2"/>
          <p:cNvPicPr>
            <a:picLocks noChangeAspect="1" noChangeArrowheads="1"/>
          </p:cNvPicPr>
          <p:nvPr/>
        </p:nvPicPr>
        <p:blipFill>
          <a:blip r:embed="rId2">
            <a:extLst>
              <a:ext uri="{28A0092B-C50C-407E-A947-70E740481C1C}">
                <a14:useLocalDpi xmlns:a14="http://schemas.microsoft.com/office/drawing/2010/main" val="0"/>
              </a:ext>
            </a:extLst>
          </a:blip>
          <a:srcRect l="24260" t="25000" r="23703" b="26485"/>
          <a:stretch>
            <a:fillRect/>
          </a:stretch>
        </p:blipFill>
        <p:spPr bwMode="auto">
          <a:xfrm>
            <a:off x="1318220" y="1752600"/>
            <a:ext cx="6526436" cy="4558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051392" y="728451"/>
            <a:ext cx="3041217" cy="646331"/>
          </a:xfrm>
          <a:prstGeom prst="rect">
            <a:avLst/>
          </a:prstGeom>
        </p:spPr>
        <p:txBody>
          <a:bodyPr wrap="none">
            <a:spAutoFit/>
          </a:bodyPr>
          <a:lstStyle/>
          <a:p>
            <a:r>
              <a:rPr lang="en-US" sz="3600" dirty="0" smtClean="0">
                <a:solidFill>
                  <a:srgbClr val="000000"/>
                </a:solidFill>
                <a:latin typeface="Folio Md BT"/>
                <a:ea typeface="Times New Roman" panose="02020603050405020304" pitchFamily="18" charset="0"/>
                <a:cs typeface="Garamond" panose="02020404030301010803" pitchFamily="18" charset="0"/>
                <a:sym typeface="Symbol" panose="05050102010706020507" pitchFamily="18" charset="2"/>
              </a:rPr>
              <a:t>Phi () -</a:t>
            </a:r>
            <a:r>
              <a:rPr lang="en-US" sz="3600" dirty="0" smtClean="0">
                <a:solidFill>
                  <a:srgbClr val="000000"/>
                </a:solidFill>
                <a:latin typeface="Folio Md BT"/>
                <a:ea typeface="Times New Roman" panose="02020603050405020304" pitchFamily="18" charset="0"/>
                <a:cs typeface="Garamond" panose="02020404030301010803" pitchFamily="18" charset="0"/>
              </a:rPr>
              <a:t> </a:t>
            </a:r>
            <a:r>
              <a:rPr lang="en-US" sz="3600" dirty="0">
                <a:solidFill>
                  <a:srgbClr val="000000"/>
                </a:solidFill>
                <a:latin typeface="Folio Md BT"/>
                <a:ea typeface="Times New Roman" panose="02020603050405020304" pitchFamily="18" charset="0"/>
                <a:cs typeface="Garamond" panose="02020404030301010803" pitchFamily="18" charset="0"/>
              </a:rPr>
              <a:t>index</a:t>
            </a:r>
            <a:endParaRPr lang="en-US" sz="3600" dirty="0"/>
          </a:p>
        </p:txBody>
      </p:sp>
    </p:spTree>
    <p:extLst>
      <p:ext uri="{BB962C8B-B14F-4D97-AF65-F5344CB8AC3E}">
        <p14:creationId xmlns:p14="http://schemas.microsoft.com/office/powerpoint/2010/main" val="903462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8145" y="353291"/>
            <a:ext cx="7772400" cy="1143000"/>
          </a:xfrm>
        </p:spPr>
        <p:txBody>
          <a:bodyPr>
            <a:normAutofit fontScale="90000"/>
          </a:bodyPr>
          <a:lstStyle/>
          <a:p>
            <a:r>
              <a:rPr lang="en-US" dirty="0" smtClean="0"/>
              <a:t>Determining the </a:t>
            </a:r>
            <a:r>
              <a:rPr lang="en-US" dirty="0" smtClean="0">
                <a:sym typeface="Symbol"/>
              </a:rPr>
              <a:t> index and Excess Rainfall Hyetograph</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292298195"/>
              </p:ext>
            </p:extLst>
          </p:nvPr>
        </p:nvGraphicFramePr>
        <p:xfrm>
          <a:off x="1301029" y="1891579"/>
          <a:ext cx="6486525" cy="3629025"/>
        </p:xfrm>
        <a:graphic>
          <a:graphicData uri="http://schemas.openxmlformats.org/presentationml/2006/ole">
            <mc:AlternateContent xmlns:mc="http://schemas.openxmlformats.org/markup-compatibility/2006">
              <mc:Choice xmlns:v="urn:schemas-microsoft-com:vml" Requires="v">
                <p:oleObj spid="_x0000_s332803" name="Worksheet" r:id="rId3" imgW="6486612" imgH="3629102" progId="Excel.Sheet.12">
                  <p:embed/>
                </p:oleObj>
              </mc:Choice>
              <mc:Fallback>
                <p:oleObj name="Worksheet" r:id="rId3" imgW="6486612" imgH="3629102" progId="Excel.Sheet.12">
                  <p:embed/>
                  <p:pic>
                    <p:nvPicPr>
                      <p:cNvPr id="5" name="Object 4"/>
                      <p:cNvPicPr/>
                      <p:nvPr/>
                    </p:nvPicPr>
                    <p:blipFill>
                      <a:blip r:embed="rId4"/>
                      <a:stretch>
                        <a:fillRect/>
                      </a:stretch>
                    </p:blipFill>
                    <p:spPr>
                      <a:xfrm>
                        <a:off x="1301029" y="1891579"/>
                        <a:ext cx="6486525" cy="3629025"/>
                      </a:xfrm>
                      <a:prstGeom prst="rect">
                        <a:avLst/>
                      </a:prstGeom>
                    </p:spPr>
                  </p:pic>
                </p:oleObj>
              </mc:Fallback>
            </mc:AlternateContent>
          </a:graphicData>
        </a:graphic>
      </p:graphicFrame>
    </p:spTree>
    <p:extLst>
      <p:ext uri="{BB962C8B-B14F-4D97-AF65-F5344CB8AC3E}">
        <p14:creationId xmlns:p14="http://schemas.microsoft.com/office/powerpoint/2010/main" val="1509977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0163"/>
            <a:ext cx="7772400" cy="1143000"/>
          </a:xfrm>
        </p:spPr>
        <p:txBody>
          <a:bodyPr>
            <a:normAutofit fontScale="90000"/>
          </a:bodyPr>
          <a:lstStyle/>
          <a:p>
            <a:r>
              <a:rPr lang="en-US" dirty="0" smtClean="0"/>
              <a:t>Direct Runoff from the SCS Curve Number Equation</a:t>
            </a:r>
            <a:endParaRPr lang="en-US" dirty="0"/>
          </a:p>
        </p:txBody>
      </p:sp>
      <p:pic>
        <p:nvPicPr>
          <p:cNvPr id="25600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l="13889" t="4208" r="10741" b="22029"/>
          <a:stretch>
            <a:fillRect/>
          </a:stretch>
        </p:blipFill>
        <p:spPr bwMode="auto">
          <a:xfrm>
            <a:off x="1296756" y="1628828"/>
            <a:ext cx="6288607" cy="4610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93471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723" name="Picture 26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
            <a:ext cx="4337050" cy="208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724" name="Picture 26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2925" y="1143000"/>
            <a:ext cx="6061075" cy="296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725" name="Picture 26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214813"/>
            <a:ext cx="5868988" cy="357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7726" name="Picture 27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7863" y="4694238"/>
            <a:ext cx="5849937" cy="201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5440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74171"/>
            <a:ext cx="9144000" cy="1143000"/>
          </a:xfrm>
        </p:spPr>
        <p:txBody>
          <a:bodyPr/>
          <a:lstStyle/>
          <a:p>
            <a:r>
              <a:rPr lang="en-US" dirty="0" smtClean="0"/>
              <a:t>The class of problem we need to solve</a:t>
            </a:r>
            <a:endParaRPr lang="en-US" dirty="0"/>
          </a:p>
        </p:txBody>
      </p:sp>
      <p:sp>
        <p:nvSpPr>
          <p:cNvPr id="3" name="Content Placeholder 2"/>
          <p:cNvSpPr>
            <a:spLocks noGrp="1"/>
          </p:cNvSpPr>
          <p:nvPr>
            <p:ph idx="1"/>
          </p:nvPr>
        </p:nvSpPr>
        <p:spPr/>
        <p:txBody>
          <a:bodyPr/>
          <a:lstStyle/>
          <a:p>
            <a:pPr marL="0" indent="0">
              <a:buNone/>
            </a:pPr>
            <a:r>
              <a:rPr lang="en-US" dirty="0" smtClean="0"/>
              <a:t>Consider a soil of given type (e.g. </a:t>
            </a:r>
            <a:r>
              <a:rPr lang="en-US" dirty="0" err="1" smtClean="0"/>
              <a:t>silty</a:t>
            </a:r>
            <a:r>
              <a:rPr lang="en-US" dirty="0" smtClean="0"/>
              <a:t> clay loam) and given an input rainfall hyetograph, calculate the infiltration and the runoff.</a:t>
            </a:r>
          </a:p>
          <a:p>
            <a:pPr marL="0" indent="0">
              <a:buNone/>
            </a:pPr>
            <a:endParaRPr lang="en-US" dirty="0"/>
          </a:p>
          <a:p>
            <a:pPr marL="0" indent="0">
              <a:buNone/>
            </a:pPr>
            <a:r>
              <a:rPr lang="en-US" dirty="0" smtClean="0"/>
              <a:t>Rainfall rate 2 cm/</a:t>
            </a:r>
            <a:r>
              <a:rPr lang="en-US" dirty="0" err="1" smtClean="0"/>
              <a:t>hr</a:t>
            </a:r>
            <a:r>
              <a:rPr lang="en-US" dirty="0" smtClean="0"/>
              <a:t>, for 3 hours</a:t>
            </a:r>
          </a:p>
          <a:p>
            <a:pPr marL="0" indent="0">
              <a:buNone/>
            </a:pPr>
            <a:endParaRPr lang="en-US" dirty="0"/>
          </a:p>
          <a:p>
            <a:pPr marL="0" indent="0">
              <a:buNone/>
            </a:pPr>
            <a:r>
              <a:rPr lang="en-US" dirty="0" smtClean="0"/>
              <a:t>Initial soil moisture content 0.3</a:t>
            </a:r>
            <a:endParaRPr lang="en-US" dirty="0"/>
          </a:p>
        </p:txBody>
      </p:sp>
    </p:spTree>
    <p:extLst>
      <p:ext uri="{BB962C8B-B14F-4D97-AF65-F5344CB8AC3E}">
        <p14:creationId xmlns:p14="http://schemas.microsoft.com/office/powerpoint/2010/main" val="588631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0644" name="Picture 4" descr="dl1"/>
          <p:cNvPicPr>
            <a:picLocks noChangeAspect="1" noChangeArrowheads="1"/>
          </p:cNvPicPr>
          <p:nvPr/>
        </p:nvPicPr>
        <p:blipFill>
          <a:blip r:embed="rId2" cstate="print"/>
          <a:srcRect l="4802" r="27393" b="25517"/>
          <a:stretch>
            <a:fillRect/>
          </a:stretch>
        </p:blipFill>
        <p:spPr bwMode="auto">
          <a:xfrm>
            <a:off x="0" y="53975"/>
            <a:ext cx="9144000" cy="5289550"/>
          </a:xfrm>
          <a:prstGeom prst="rect">
            <a:avLst/>
          </a:prstGeom>
          <a:noFill/>
        </p:spPr>
      </p:pic>
      <p:sp>
        <p:nvSpPr>
          <p:cNvPr id="240645" name="Text Box 5"/>
          <p:cNvSpPr txBox="1">
            <a:spLocks noChangeArrowheads="1"/>
          </p:cNvSpPr>
          <p:nvPr/>
        </p:nvSpPr>
        <p:spPr bwMode="auto">
          <a:xfrm>
            <a:off x="1531938" y="4192588"/>
            <a:ext cx="184150" cy="519112"/>
          </a:xfrm>
          <a:prstGeom prst="rect">
            <a:avLst/>
          </a:prstGeom>
          <a:noFill/>
          <a:ln w="9525">
            <a:noFill/>
            <a:miter lim="800000"/>
            <a:headEnd/>
            <a:tailEnd type="none" w="lg" len="lg"/>
          </a:ln>
          <a:effectLst/>
        </p:spPr>
        <p:txBody>
          <a:bodyPr wrap="none">
            <a:spAutoFit/>
          </a:bodyPr>
          <a:lstStyle/>
          <a:p>
            <a:endParaRPr lang="en-US">
              <a:latin typeface="Times New Roman" pitchFamily="18" charset="0"/>
            </a:endParaRPr>
          </a:p>
        </p:txBody>
      </p:sp>
      <p:sp>
        <p:nvSpPr>
          <p:cNvPr id="240646" name="Text Box 6"/>
          <p:cNvSpPr txBox="1">
            <a:spLocks noChangeArrowheads="1"/>
          </p:cNvSpPr>
          <p:nvPr/>
        </p:nvSpPr>
        <p:spPr bwMode="auto">
          <a:xfrm>
            <a:off x="0" y="5294313"/>
            <a:ext cx="9144000" cy="1552575"/>
          </a:xfrm>
          <a:prstGeom prst="rect">
            <a:avLst/>
          </a:prstGeom>
          <a:noFill/>
          <a:ln w="9525">
            <a:noFill/>
            <a:miter lim="800000"/>
            <a:headEnd/>
            <a:tailEnd type="none" w="lg" len="lg"/>
          </a:ln>
          <a:effectLst/>
        </p:spPr>
        <p:txBody>
          <a:bodyPr>
            <a:spAutoFit/>
          </a:bodyPr>
          <a:lstStyle/>
          <a:p>
            <a:pPr>
              <a:spcBef>
                <a:spcPct val="50000"/>
              </a:spcBef>
            </a:pPr>
            <a:r>
              <a:rPr lang="en-US" sz="2400"/>
              <a:t>Surface Runoff occurs when surface water input exceeds infiltration capacity.  (a) Infiltration rate = rainfall rate which is less than infiltration capacity. (b) Runoff rate = Rainfall intensity – Infiltration capacity.  (from Dunne and Leopold, 1978)</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Text Box 3"/>
          <p:cNvSpPr txBox="1">
            <a:spLocks noChangeArrowheads="1"/>
          </p:cNvSpPr>
          <p:nvPr/>
        </p:nvSpPr>
        <p:spPr bwMode="auto">
          <a:xfrm>
            <a:off x="1657350" y="5613400"/>
            <a:ext cx="6099175" cy="304800"/>
          </a:xfrm>
          <a:prstGeom prst="rect">
            <a:avLst/>
          </a:prstGeom>
          <a:noFill/>
          <a:ln w="9525">
            <a:noFill/>
            <a:miter lim="800000"/>
            <a:headEnd/>
            <a:tailEnd type="none" w="lg" len="lg"/>
          </a:ln>
          <a:effectLst/>
        </p:spPr>
        <p:txBody>
          <a:bodyPr>
            <a:spAutoFit/>
          </a:bodyPr>
          <a:lstStyle/>
          <a:p>
            <a:pPr>
              <a:spcBef>
                <a:spcPct val="50000"/>
              </a:spcBef>
            </a:pPr>
            <a:endParaRPr lang="en-US" sz="1400">
              <a:latin typeface="Times New Roman" pitchFamily="18" charset="0"/>
            </a:endParaRPr>
          </a:p>
        </p:txBody>
      </p:sp>
      <p:pic>
        <p:nvPicPr>
          <p:cNvPr id="268301" name="Picture 13" descr="b2"/>
          <p:cNvPicPr>
            <a:picLocks noChangeAspect="1" noChangeArrowheads="1"/>
          </p:cNvPicPr>
          <p:nvPr/>
        </p:nvPicPr>
        <p:blipFill>
          <a:blip r:embed="rId3" cstate="print"/>
          <a:srcRect l="42815" b="46562"/>
          <a:stretch>
            <a:fillRect/>
          </a:stretch>
        </p:blipFill>
        <p:spPr bwMode="auto">
          <a:xfrm>
            <a:off x="703263" y="417513"/>
            <a:ext cx="4287837" cy="3716337"/>
          </a:xfrm>
          <a:prstGeom prst="rect">
            <a:avLst/>
          </a:prstGeom>
          <a:noFill/>
        </p:spPr>
      </p:pic>
      <p:pic>
        <p:nvPicPr>
          <p:cNvPr id="268306" name="Picture 18" descr="b2"/>
          <p:cNvPicPr>
            <a:picLocks noChangeAspect="1" noChangeArrowheads="1"/>
          </p:cNvPicPr>
          <p:nvPr/>
        </p:nvPicPr>
        <p:blipFill>
          <a:blip r:embed="rId3" cstate="print"/>
          <a:srcRect l="42815" t="61038"/>
          <a:stretch>
            <a:fillRect/>
          </a:stretch>
        </p:blipFill>
        <p:spPr bwMode="auto">
          <a:xfrm>
            <a:off x="698500" y="4160838"/>
            <a:ext cx="4267200" cy="2697162"/>
          </a:xfrm>
          <a:prstGeom prst="rect">
            <a:avLst/>
          </a:prstGeom>
          <a:noFill/>
        </p:spPr>
      </p:pic>
      <p:sp>
        <p:nvSpPr>
          <p:cNvPr id="268307" name="Rectangle 19"/>
          <p:cNvSpPr>
            <a:spLocks noChangeArrowheads="1"/>
          </p:cNvSpPr>
          <p:nvPr/>
        </p:nvSpPr>
        <p:spPr bwMode="auto">
          <a:xfrm>
            <a:off x="4665663" y="2851150"/>
            <a:ext cx="298450" cy="141288"/>
          </a:xfrm>
          <a:prstGeom prst="rect">
            <a:avLst/>
          </a:prstGeom>
          <a:solidFill>
            <a:schemeClr val="bg1"/>
          </a:solidFill>
          <a:ln w="9525">
            <a:noFill/>
            <a:miter lim="800000"/>
            <a:headEnd/>
            <a:tailEnd type="none" w="lg" len="lg"/>
          </a:ln>
          <a:effectLst/>
        </p:spPr>
        <p:txBody>
          <a:bodyPr wrap="none" anchor="ctr"/>
          <a:lstStyle/>
          <a:p>
            <a:endParaRPr lang="en-US"/>
          </a:p>
        </p:txBody>
      </p:sp>
      <p:sp>
        <p:nvSpPr>
          <p:cNvPr id="268309" name="Rectangle 21"/>
          <p:cNvSpPr>
            <a:spLocks noChangeArrowheads="1"/>
          </p:cNvSpPr>
          <p:nvPr/>
        </p:nvSpPr>
        <p:spPr bwMode="auto">
          <a:xfrm>
            <a:off x="1243013" y="0"/>
            <a:ext cx="6699250" cy="519113"/>
          </a:xfrm>
          <a:prstGeom prst="rect">
            <a:avLst/>
          </a:prstGeom>
          <a:noFill/>
          <a:ln w="9525">
            <a:noFill/>
            <a:miter lim="800000"/>
            <a:headEnd/>
            <a:tailEnd type="none" w="lg" len="lg"/>
          </a:ln>
          <a:effectLst/>
        </p:spPr>
        <p:txBody>
          <a:bodyPr wrap="none">
            <a:spAutoFit/>
          </a:bodyPr>
          <a:lstStyle/>
          <a:p>
            <a:r>
              <a:rPr lang="en-US"/>
              <a:t>Saturation excess runoff generation mechanism</a:t>
            </a:r>
          </a:p>
        </p:txBody>
      </p:sp>
      <p:sp>
        <p:nvSpPr>
          <p:cNvPr id="268310" name="Text Box 22"/>
          <p:cNvSpPr txBox="1">
            <a:spLocks noChangeArrowheads="1"/>
          </p:cNvSpPr>
          <p:nvPr/>
        </p:nvSpPr>
        <p:spPr bwMode="auto">
          <a:xfrm>
            <a:off x="3965575" y="925513"/>
            <a:ext cx="4695825" cy="4291012"/>
          </a:xfrm>
          <a:prstGeom prst="rect">
            <a:avLst/>
          </a:prstGeom>
          <a:noFill/>
          <a:ln w="9525">
            <a:noFill/>
            <a:miter lim="800000"/>
            <a:headEnd/>
            <a:tailEnd type="none" w="lg" len="lg"/>
          </a:ln>
          <a:effectLst/>
        </p:spPr>
        <p:txBody>
          <a:bodyPr>
            <a:spAutoFit/>
          </a:bodyPr>
          <a:lstStyle/>
          <a:p>
            <a:pPr marL="461963" indent="-461963">
              <a:spcBef>
                <a:spcPct val="50000"/>
              </a:spcBef>
            </a:pPr>
            <a:r>
              <a:rPr lang="en-US" sz="2400"/>
              <a:t>Water table near surface</a:t>
            </a:r>
          </a:p>
          <a:p>
            <a:pPr marL="461963" indent="-461963">
              <a:spcBef>
                <a:spcPct val="50000"/>
              </a:spcBef>
              <a:buFont typeface="Symbol" pitchFamily="18" charset="2"/>
              <a:buChar char="Þ"/>
            </a:pPr>
            <a:r>
              <a:rPr lang="en-US" sz="2400"/>
              <a:t>Finite volume of water can infiltrate before soil completely saturated</a:t>
            </a:r>
          </a:p>
          <a:p>
            <a:pPr marL="461963" indent="-461963">
              <a:spcBef>
                <a:spcPct val="50000"/>
              </a:spcBef>
              <a:buFont typeface="Symbol" pitchFamily="18" charset="2"/>
              <a:buChar char="Þ"/>
            </a:pPr>
            <a:r>
              <a:rPr lang="en-US" sz="2400"/>
              <a:t>No further infiltration</a:t>
            </a:r>
          </a:p>
          <a:p>
            <a:pPr marL="461963" indent="-461963">
              <a:spcBef>
                <a:spcPct val="50000"/>
              </a:spcBef>
              <a:buFont typeface="Symbol" pitchFamily="18" charset="2"/>
              <a:buChar char="Þ"/>
            </a:pPr>
            <a:r>
              <a:rPr lang="en-US" sz="2400"/>
              <a:t>All further precipitation is runoff</a:t>
            </a:r>
          </a:p>
          <a:p>
            <a:pPr marL="461963" indent="-461963">
              <a:spcBef>
                <a:spcPct val="50000"/>
              </a:spcBef>
              <a:buFont typeface="Symbol" pitchFamily="18" charset="2"/>
              <a:buChar char="Þ"/>
            </a:pPr>
            <a:r>
              <a:rPr lang="en-US" sz="2400"/>
              <a:t>Occurs in lowlands, zones of convergent topography</a:t>
            </a:r>
          </a:p>
          <a:p>
            <a:pPr marL="461963" indent="-461963">
              <a:spcBef>
                <a:spcPct val="50000"/>
              </a:spcBef>
            </a:pPr>
            <a:r>
              <a:rPr lang="en-US" sz="2400"/>
              <a:t>Partial contributing area concept</a:t>
            </a:r>
          </a:p>
        </p:txBody>
      </p:sp>
      <p:sp>
        <p:nvSpPr>
          <p:cNvPr id="268311" name="Text Box 23"/>
          <p:cNvSpPr txBox="1">
            <a:spLocks noChangeArrowheads="1"/>
          </p:cNvSpPr>
          <p:nvPr/>
        </p:nvSpPr>
        <p:spPr bwMode="auto">
          <a:xfrm>
            <a:off x="4079875" y="5486400"/>
            <a:ext cx="3924300" cy="1160463"/>
          </a:xfrm>
          <a:prstGeom prst="rect">
            <a:avLst/>
          </a:prstGeom>
          <a:noFill/>
          <a:ln w="9525">
            <a:noFill/>
            <a:miter lim="800000"/>
            <a:headEnd/>
            <a:tailEnd type="none" w="lg" len="lg"/>
          </a:ln>
          <a:effectLst/>
        </p:spPr>
        <p:txBody>
          <a:bodyPr>
            <a:spAutoFit/>
          </a:bodyPr>
          <a:lstStyle/>
          <a:p>
            <a:pPr>
              <a:spcBef>
                <a:spcPct val="50000"/>
              </a:spcBef>
            </a:pPr>
            <a:r>
              <a:rPr lang="en-US"/>
              <a:t>Dunne Mechanism</a:t>
            </a:r>
          </a:p>
          <a:p>
            <a:pPr>
              <a:spcBef>
                <a:spcPct val="50000"/>
              </a:spcBef>
            </a:pPr>
            <a:r>
              <a:rPr lang="en-US"/>
              <a:t>Saturation from Below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3" name="Text Box 5"/>
          <p:cNvSpPr txBox="1">
            <a:spLocks noChangeArrowheads="1"/>
          </p:cNvSpPr>
          <p:nvPr/>
        </p:nvSpPr>
        <p:spPr bwMode="auto">
          <a:xfrm>
            <a:off x="1330325" y="5753100"/>
            <a:ext cx="6099175" cy="304800"/>
          </a:xfrm>
          <a:prstGeom prst="rect">
            <a:avLst/>
          </a:prstGeom>
          <a:noFill/>
          <a:ln w="9525">
            <a:noFill/>
            <a:miter lim="800000"/>
            <a:headEnd/>
            <a:tailEnd type="none" w="lg" len="lg"/>
          </a:ln>
          <a:effectLst/>
        </p:spPr>
        <p:txBody>
          <a:bodyPr>
            <a:spAutoFit/>
          </a:bodyPr>
          <a:lstStyle/>
          <a:p>
            <a:pPr>
              <a:spcBef>
                <a:spcPct val="50000"/>
              </a:spcBef>
            </a:pPr>
            <a:endParaRPr lang="en-US" sz="1400">
              <a:latin typeface="Times New Roman" pitchFamily="18" charset="0"/>
            </a:endParaRPr>
          </a:p>
        </p:txBody>
      </p:sp>
      <p:grpSp>
        <p:nvGrpSpPr>
          <p:cNvPr id="242700" name="Group 12"/>
          <p:cNvGrpSpPr>
            <a:grpSpLocks/>
          </p:cNvGrpSpPr>
          <p:nvPr/>
        </p:nvGrpSpPr>
        <p:grpSpPr bwMode="auto">
          <a:xfrm>
            <a:off x="412750" y="528638"/>
            <a:ext cx="3332163" cy="6329362"/>
            <a:chOff x="1036" y="124"/>
            <a:chExt cx="1600" cy="3447"/>
          </a:xfrm>
        </p:grpSpPr>
        <p:grpSp>
          <p:nvGrpSpPr>
            <p:cNvPr id="242699" name="Group 11"/>
            <p:cNvGrpSpPr>
              <a:grpSpLocks/>
            </p:cNvGrpSpPr>
            <p:nvPr/>
          </p:nvGrpSpPr>
          <p:grpSpPr bwMode="auto">
            <a:xfrm>
              <a:off x="1036" y="124"/>
              <a:ext cx="1600" cy="3447"/>
              <a:chOff x="1036" y="124"/>
              <a:chExt cx="1600" cy="3447"/>
            </a:xfrm>
          </p:grpSpPr>
          <p:pic>
            <p:nvPicPr>
              <p:cNvPr id="242692" name="Picture 4" descr="b2"/>
              <p:cNvPicPr>
                <a:picLocks noChangeAspect="1" noChangeArrowheads="1"/>
              </p:cNvPicPr>
              <p:nvPr/>
            </p:nvPicPr>
            <p:blipFill>
              <a:blip r:embed="rId3" cstate="print"/>
              <a:srcRect r="56943"/>
              <a:stretch>
                <a:fillRect/>
              </a:stretch>
            </p:blipFill>
            <p:spPr bwMode="auto">
              <a:xfrm>
                <a:off x="1036" y="124"/>
                <a:ext cx="1600" cy="3447"/>
              </a:xfrm>
              <a:prstGeom prst="rect">
                <a:avLst/>
              </a:prstGeom>
              <a:noFill/>
            </p:spPr>
          </p:pic>
          <p:sp>
            <p:nvSpPr>
              <p:cNvPr id="242698" name="Rectangle 10"/>
              <p:cNvSpPr>
                <a:spLocks noChangeArrowheads="1"/>
              </p:cNvSpPr>
              <p:nvPr/>
            </p:nvSpPr>
            <p:spPr bwMode="auto">
              <a:xfrm>
                <a:off x="1761" y="3395"/>
                <a:ext cx="150" cy="111"/>
              </a:xfrm>
              <a:prstGeom prst="rect">
                <a:avLst/>
              </a:prstGeom>
              <a:solidFill>
                <a:schemeClr val="bg1"/>
              </a:solidFill>
              <a:ln w="9525">
                <a:noFill/>
                <a:miter lim="800000"/>
                <a:headEnd/>
                <a:tailEnd type="none" w="lg" len="lg"/>
              </a:ln>
              <a:effectLst/>
            </p:spPr>
            <p:txBody>
              <a:bodyPr wrap="none" anchor="ctr"/>
              <a:lstStyle/>
              <a:p>
                <a:endParaRPr lang="en-US"/>
              </a:p>
            </p:txBody>
          </p:sp>
        </p:grpSp>
        <p:sp>
          <p:nvSpPr>
            <p:cNvPr id="242696" name="Rectangle 8"/>
            <p:cNvSpPr>
              <a:spLocks noChangeArrowheads="1"/>
            </p:cNvSpPr>
            <p:nvPr/>
          </p:nvSpPr>
          <p:spPr bwMode="auto">
            <a:xfrm>
              <a:off x="1451" y="1907"/>
              <a:ext cx="318" cy="166"/>
            </a:xfrm>
            <a:prstGeom prst="rect">
              <a:avLst/>
            </a:prstGeom>
            <a:solidFill>
              <a:schemeClr val="bg1"/>
            </a:solidFill>
            <a:ln w="9525">
              <a:noFill/>
              <a:miter lim="800000"/>
              <a:headEnd/>
              <a:tailEnd type="none" w="lg" len="lg"/>
            </a:ln>
            <a:effectLst/>
          </p:spPr>
          <p:txBody>
            <a:bodyPr>
              <a:spAutoFit/>
            </a:bodyPr>
            <a:lstStyle/>
            <a:p>
              <a:r>
                <a:rPr lang="en-US" sz="1400">
                  <a:latin typeface="Times New Roman" pitchFamily="18" charset="0"/>
                </a:rPr>
                <a:t>(a)</a:t>
              </a:r>
            </a:p>
          </p:txBody>
        </p:sp>
        <p:sp>
          <p:nvSpPr>
            <p:cNvPr id="242697" name="Rectangle 9"/>
            <p:cNvSpPr>
              <a:spLocks noChangeArrowheads="1"/>
            </p:cNvSpPr>
            <p:nvPr/>
          </p:nvSpPr>
          <p:spPr bwMode="auto">
            <a:xfrm>
              <a:off x="1420" y="3343"/>
              <a:ext cx="188" cy="166"/>
            </a:xfrm>
            <a:prstGeom prst="rect">
              <a:avLst/>
            </a:prstGeom>
            <a:solidFill>
              <a:schemeClr val="bg1"/>
            </a:solidFill>
            <a:ln w="9525">
              <a:noFill/>
              <a:miter lim="800000"/>
              <a:headEnd/>
              <a:tailEnd type="none" w="lg" len="lg"/>
            </a:ln>
            <a:effectLst/>
          </p:spPr>
          <p:txBody>
            <a:bodyPr wrap="none">
              <a:spAutoFit/>
            </a:bodyPr>
            <a:lstStyle/>
            <a:p>
              <a:r>
                <a:rPr lang="en-US" sz="1400">
                  <a:latin typeface="Times New Roman" pitchFamily="18" charset="0"/>
                </a:rPr>
                <a:t>(b)</a:t>
              </a:r>
            </a:p>
          </p:txBody>
        </p:sp>
      </p:grpSp>
      <p:sp>
        <p:nvSpPr>
          <p:cNvPr id="242704" name="Rectangle 16"/>
          <p:cNvSpPr>
            <a:spLocks noChangeArrowheads="1"/>
          </p:cNvSpPr>
          <p:nvPr/>
        </p:nvSpPr>
        <p:spPr bwMode="auto">
          <a:xfrm>
            <a:off x="1187450" y="130175"/>
            <a:ext cx="6792913" cy="519113"/>
          </a:xfrm>
          <a:prstGeom prst="rect">
            <a:avLst/>
          </a:prstGeom>
          <a:noFill/>
          <a:ln w="9525">
            <a:noFill/>
            <a:miter lim="800000"/>
            <a:headEnd/>
            <a:tailEnd type="none" w="lg" len="lg"/>
          </a:ln>
          <a:effectLst/>
        </p:spPr>
        <p:txBody>
          <a:bodyPr wrap="none">
            <a:spAutoFit/>
          </a:bodyPr>
          <a:lstStyle/>
          <a:p>
            <a:r>
              <a:rPr lang="en-US"/>
              <a:t>Infiltration excess runoff generation mechanism</a:t>
            </a:r>
          </a:p>
        </p:txBody>
      </p:sp>
      <p:sp>
        <p:nvSpPr>
          <p:cNvPr id="242705" name="Text Box 17"/>
          <p:cNvSpPr txBox="1">
            <a:spLocks noChangeArrowheads="1"/>
          </p:cNvSpPr>
          <p:nvPr/>
        </p:nvSpPr>
        <p:spPr bwMode="auto">
          <a:xfrm>
            <a:off x="4117975" y="914400"/>
            <a:ext cx="4787900" cy="4656138"/>
          </a:xfrm>
          <a:prstGeom prst="rect">
            <a:avLst/>
          </a:prstGeom>
          <a:noFill/>
          <a:ln w="9525">
            <a:noFill/>
            <a:miter lim="800000"/>
            <a:headEnd/>
            <a:tailEnd type="none" w="lg" len="lg"/>
          </a:ln>
          <a:effectLst/>
        </p:spPr>
        <p:txBody>
          <a:bodyPr>
            <a:spAutoFit/>
          </a:bodyPr>
          <a:lstStyle/>
          <a:p>
            <a:pPr marL="461963" indent="-461963">
              <a:spcBef>
                <a:spcPct val="50000"/>
              </a:spcBef>
            </a:pPr>
            <a:r>
              <a:rPr lang="en-US" sz="2400"/>
              <a:t>Initially dry soil</a:t>
            </a:r>
          </a:p>
          <a:p>
            <a:pPr marL="461963" indent="-461963">
              <a:spcBef>
                <a:spcPct val="50000"/>
              </a:spcBef>
              <a:buFont typeface="Symbol" pitchFamily="18" charset="2"/>
              <a:buChar char="Þ"/>
            </a:pPr>
            <a:r>
              <a:rPr lang="en-US" sz="2400"/>
              <a:t>Suction large at surface</a:t>
            </a:r>
          </a:p>
          <a:p>
            <a:pPr marL="461963" indent="-461963">
              <a:spcBef>
                <a:spcPct val="50000"/>
              </a:spcBef>
              <a:buFont typeface="Symbol" pitchFamily="18" charset="2"/>
              <a:buChar char="Þ"/>
            </a:pPr>
            <a:r>
              <a:rPr lang="en-US" sz="2400"/>
              <a:t>Total head gradient large</a:t>
            </a:r>
          </a:p>
          <a:p>
            <a:pPr marL="461963" indent="-461963">
              <a:spcBef>
                <a:spcPct val="50000"/>
              </a:spcBef>
              <a:buFont typeface="Symbol" pitchFamily="18" charset="2"/>
              <a:buChar char="Þ"/>
            </a:pPr>
            <a:r>
              <a:rPr lang="en-US" sz="2400"/>
              <a:t>Large infiltration capacity</a:t>
            </a:r>
          </a:p>
          <a:p>
            <a:pPr marL="461963" indent="-461963">
              <a:spcBef>
                <a:spcPct val="50000"/>
              </a:spcBef>
            </a:pPr>
            <a:r>
              <a:rPr lang="en-US" sz="2400"/>
              <a:t>Penetration of moisture from rainfall</a:t>
            </a:r>
          </a:p>
          <a:p>
            <a:pPr marL="461963" indent="-461963">
              <a:spcBef>
                <a:spcPct val="50000"/>
              </a:spcBef>
              <a:buFont typeface="Symbol" pitchFamily="18" charset="2"/>
              <a:buChar char="Þ"/>
            </a:pPr>
            <a:r>
              <a:rPr lang="en-US" sz="2400"/>
              <a:t>Suction reduces</a:t>
            </a:r>
          </a:p>
          <a:p>
            <a:pPr marL="461963" indent="-461963">
              <a:spcBef>
                <a:spcPct val="50000"/>
              </a:spcBef>
              <a:buFont typeface="Symbol" pitchFamily="18" charset="2"/>
              <a:buChar char="Þ"/>
            </a:pPr>
            <a:r>
              <a:rPr lang="en-US" sz="2400"/>
              <a:t>Infiltration capacity reduces</a:t>
            </a:r>
          </a:p>
          <a:p>
            <a:pPr marL="461963" indent="-461963">
              <a:spcBef>
                <a:spcPct val="50000"/>
              </a:spcBef>
              <a:buFont typeface="Symbol" pitchFamily="18" charset="2"/>
              <a:buChar char="Þ"/>
            </a:pPr>
            <a:r>
              <a:rPr lang="en-US" sz="2400"/>
              <a:t>Excess precipitation becomes runoff</a:t>
            </a:r>
          </a:p>
        </p:txBody>
      </p:sp>
      <p:sp>
        <p:nvSpPr>
          <p:cNvPr id="242706" name="Text Box 18"/>
          <p:cNvSpPr txBox="1">
            <a:spLocks noChangeArrowheads="1"/>
          </p:cNvSpPr>
          <p:nvPr/>
        </p:nvSpPr>
        <p:spPr bwMode="auto">
          <a:xfrm>
            <a:off x="4059238" y="5697538"/>
            <a:ext cx="4767262" cy="1160462"/>
          </a:xfrm>
          <a:prstGeom prst="rect">
            <a:avLst/>
          </a:prstGeom>
          <a:noFill/>
          <a:ln w="9525">
            <a:noFill/>
            <a:miter lim="800000"/>
            <a:headEnd/>
            <a:tailEnd type="none" w="lg" len="lg"/>
          </a:ln>
          <a:effectLst/>
        </p:spPr>
        <p:txBody>
          <a:bodyPr>
            <a:spAutoFit/>
          </a:bodyPr>
          <a:lstStyle/>
          <a:p>
            <a:pPr>
              <a:spcBef>
                <a:spcPct val="50000"/>
              </a:spcBef>
            </a:pPr>
            <a:r>
              <a:rPr lang="en-US"/>
              <a:t>Saturation from Above</a:t>
            </a:r>
          </a:p>
          <a:p>
            <a:pPr>
              <a:spcBef>
                <a:spcPct val="50000"/>
              </a:spcBef>
            </a:pPr>
            <a:r>
              <a:rPr lang="en-US"/>
              <a:t>Horton Mechanism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Text Box 2"/>
          <p:cNvSpPr txBox="1">
            <a:spLocks noChangeArrowheads="1"/>
          </p:cNvSpPr>
          <p:nvPr/>
        </p:nvSpPr>
        <p:spPr bwMode="auto">
          <a:xfrm>
            <a:off x="1330325" y="5753100"/>
            <a:ext cx="6099175" cy="304800"/>
          </a:xfrm>
          <a:prstGeom prst="rect">
            <a:avLst/>
          </a:prstGeom>
          <a:noFill/>
          <a:ln w="9525">
            <a:noFill/>
            <a:miter lim="800000"/>
            <a:headEnd/>
            <a:tailEnd type="none" w="lg" len="lg"/>
          </a:ln>
          <a:effectLst/>
        </p:spPr>
        <p:txBody>
          <a:bodyPr>
            <a:spAutoFit/>
          </a:bodyPr>
          <a:lstStyle/>
          <a:p>
            <a:pPr>
              <a:spcBef>
                <a:spcPct val="50000"/>
              </a:spcBef>
            </a:pPr>
            <a:endParaRPr lang="en-US" sz="1400">
              <a:latin typeface="Times New Roman" pitchFamily="18" charset="0"/>
            </a:endParaRPr>
          </a:p>
        </p:txBody>
      </p:sp>
      <p:pic>
        <p:nvPicPr>
          <p:cNvPr id="307209" name="Picture 9" descr="f5"/>
          <p:cNvPicPr>
            <a:picLocks noChangeAspect="1" noChangeArrowheads="1"/>
          </p:cNvPicPr>
          <p:nvPr/>
        </p:nvPicPr>
        <p:blipFill>
          <a:blip r:embed="rId3" cstate="print"/>
          <a:srcRect/>
          <a:stretch>
            <a:fillRect/>
          </a:stretch>
        </p:blipFill>
        <p:spPr bwMode="auto">
          <a:xfrm>
            <a:off x="227013" y="0"/>
            <a:ext cx="3898900" cy="5457825"/>
          </a:xfrm>
          <a:prstGeom prst="rect">
            <a:avLst/>
          </a:prstGeom>
          <a:noFill/>
        </p:spPr>
      </p:pic>
      <p:sp>
        <p:nvSpPr>
          <p:cNvPr id="307212" name="Rectangle 12"/>
          <p:cNvSpPr>
            <a:spLocks noChangeArrowheads="1"/>
          </p:cNvSpPr>
          <p:nvPr/>
        </p:nvSpPr>
        <p:spPr bwMode="auto">
          <a:xfrm>
            <a:off x="219075" y="5484813"/>
            <a:ext cx="4360863" cy="1200329"/>
          </a:xfrm>
          <a:prstGeom prst="rect">
            <a:avLst/>
          </a:prstGeom>
        </p:spPr>
        <p:txBody>
          <a:bodyPr>
            <a:spAutoFit/>
          </a:bodyPr>
          <a:lstStyle/>
          <a:p>
            <a:r>
              <a:rPr lang="en-US" sz="2400" dirty="0">
                <a:latin typeface="Arial" pitchFamily="34" charset="0"/>
                <a:cs typeface="Arial" pitchFamily="34" charset="0"/>
              </a:rPr>
              <a:t>Wetting front in a sandy soil exposed after intense rain (from </a:t>
            </a:r>
            <a:r>
              <a:rPr lang="en-US" sz="2400" dirty="0" err="1">
                <a:latin typeface="Arial" pitchFamily="34" charset="0"/>
                <a:cs typeface="Arial" pitchFamily="34" charset="0"/>
              </a:rPr>
              <a:t>Dingman</a:t>
            </a:r>
            <a:r>
              <a:rPr lang="en-US" sz="2400" dirty="0">
                <a:latin typeface="Arial" pitchFamily="34" charset="0"/>
                <a:cs typeface="Arial" pitchFamily="34" charset="0"/>
              </a:rPr>
              <a:t>, 1994).</a:t>
            </a:r>
          </a:p>
        </p:txBody>
      </p:sp>
      <p:pic>
        <p:nvPicPr>
          <p:cNvPr id="307213" name="Picture 13" descr="slide0286_image175"/>
          <p:cNvPicPr>
            <a:picLocks noChangeAspect="1" noChangeArrowheads="1"/>
          </p:cNvPicPr>
          <p:nvPr/>
        </p:nvPicPr>
        <p:blipFill>
          <a:blip r:embed="rId4" cstate="print"/>
          <a:srcRect l="7541" t="5783" r="7124"/>
          <a:stretch>
            <a:fillRect/>
          </a:stretch>
        </p:blipFill>
        <p:spPr bwMode="auto">
          <a:xfrm>
            <a:off x="5049520" y="2583084"/>
            <a:ext cx="3048000" cy="3365257"/>
          </a:xfrm>
          <a:prstGeom prst="rect">
            <a:avLst/>
          </a:prstGeom>
          <a:noFill/>
        </p:spPr>
      </p:pic>
      <p:sp>
        <p:nvSpPr>
          <p:cNvPr id="307214" name="Rectangle 14"/>
          <p:cNvSpPr>
            <a:spLocks noChangeArrowheads="1"/>
          </p:cNvSpPr>
          <p:nvPr/>
        </p:nvSpPr>
        <p:spPr bwMode="auto">
          <a:xfrm>
            <a:off x="4556125" y="5830253"/>
            <a:ext cx="4587875" cy="830997"/>
          </a:xfrm>
          <a:prstGeom prst="rect">
            <a:avLst/>
          </a:prstGeom>
        </p:spPr>
        <p:txBody>
          <a:bodyPr>
            <a:spAutoFit/>
          </a:bodyPr>
          <a:lstStyle/>
          <a:p>
            <a:r>
              <a:rPr lang="en-US" sz="2400" dirty="0">
                <a:latin typeface="Arial" pitchFamily="34" charset="0"/>
                <a:cs typeface="Arial" pitchFamily="34" charset="0"/>
              </a:rPr>
              <a:t>Preferential pathway infiltration (Markus </a:t>
            </a:r>
            <a:r>
              <a:rPr lang="en-US" sz="2400" dirty="0" err="1">
                <a:latin typeface="Arial" pitchFamily="34" charset="0"/>
                <a:cs typeface="Arial" pitchFamily="34" charset="0"/>
              </a:rPr>
              <a:t>Weiler</a:t>
            </a:r>
            <a:r>
              <a:rPr lang="en-US" sz="2400" dirty="0">
                <a:latin typeface="Arial" pitchFamily="34" charset="0"/>
                <a:cs typeface="Arial" pitchFamily="34" charset="0"/>
              </a:rPr>
              <a:t>, ETH Zurich) </a:t>
            </a:r>
          </a:p>
        </p:txBody>
      </p:sp>
      <p:sp>
        <p:nvSpPr>
          <p:cNvPr id="2" name="Rectangle 1"/>
          <p:cNvSpPr/>
          <p:nvPr/>
        </p:nvSpPr>
        <p:spPr>
          <a:xfrm>
            <a:off x="4353560" y="58628"/>
            <a:ext cx="4572000" cy="2677656"/>
          </a:xfrm>
          <a:prstGeom prst="rect">
            <a:avLst/>
          </a:prstGeom>
        </p:spPr>
        <p:txBody>
          <a:bodyPr>
            <a:spAutoFit/>
          </a:bodyPr>
          <a:lstStyle/>
          <a:p>
            <a:r>
              <a:rPr lang="en-US" sz="2400" dirty="0">
                <a:latin typeface="Arial" pitchFamily="34" charset="0"/>
                <a:cs typeface="Arial" pitchFamily="34" charset="0"/>
              </a:rPr>
              <a:t>Need </a:t>
            </a:r>
            <a:r>
              <a:rPr lang="en-US" sz="2400" dirty="0" smtClean="0">
                <a:latin typeface="Arial" pitchFamily="34" charset="0"/>
                <a:cs typeface="Arial" pitchFamily="34" charset="0"/>
              </a:rPr>
              <a:t>Equations </a:t>
            </a:r>
            <a:r>
              <a:rPr lang="en-US" sz="2400" dirty="0">
                <a:latin typeface="Arial" pitchFamily="34" charset="0"/>
                <a:cs typeface="Arial" pitchFamily="34" charset="0"/>
              </a:rPr>
              <a:t>to describe reduction in infiltration capacity as depth of water that has infiltrated increases (wetting front propagates downwards</a:t>
            </a:r>
            <a:r>
              <a:rPr lang="en-US" sz="2400" dirty="0" smtClean="0">
                <a:latin typeface="Arial" pitchFamily="34" charset="0"/>
                <a:cs typeface="Arial" pitchFamily="34" charset="0"/>
              </a:rPr>
              <a:t>), recognizing that this may be a simplification</a:t>
            </a:r>
            <a:endParaRPr lang="en-US" sz="2400" dirty="0">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72720" y="345440"/>
            <a:ext cx="8628124" cy="5777548"/>
            <a:chOff x="0" y="0"/>
            <a:chExt cx="9144000" cy="6122988"/>
          </a:xfrm>
        </p:grpSpPr>
        <p:pic>
          <p:nvPicPr>
            <p:cNvPr id="241670" name="Picture 6" descr="dl2"/>
            <p:cNvPicPr>
              <a:picLocks noChangeAspect="1" noChangeArrowheads="1"/>
            </p:cNvPicPr>
            <p:nvPr/>
          </p:nvPicPr>
          <p:blipFill>
            <a:blip r:embed="rId3" cstate="print"/>
            <a:srcRect r="60086" b="39534"/>
            <a:stretch>
              <a:fillRect/>
            </a:stretch>
          </p:blipFill>
          <p:spPr bwMode="auto">
            <a:xfrm>
              <a:off x="0" y="879475"/>
              <a:ext cx="5310188" cy="4819650"/>
            </a:xfrm>
            <a:prstGeom prst="rect">
              <a:avLst/>
            </a:prstGeom>
            <a:noFill/>
          </p:spPr>
        </p:pic>
        <p:sp>
          <p:nvSpPr>
            <p:cNvPr id="241669" name="Text Box 5"/>
            <p:cNvSpPr txBox="1">
              <a:spLocks noChangeArrowheads="1"/>
            </p:cNvSpPr>
            <p:nvPr/>
          </p:nvSpPr>
          <p:spPr bwMode="auto">
            <a:xfrm>
              <a:off x="517525" y="273050"/>
              <a:ext cx="8091488" cy="457200"/>
            </a:xfrm>
            <a:prstGeom prst="rect">
              <a:avLst/>
            </a:prstGeom>
            <a:noFill/>
            <a:ln w="9525">
              <a:noFill/>
              <a:miter lim="800000"/>
              <a:headEnd/>
              <a:tailEnd type="none" w="lg" len="lg"/>
            </a:ln>
            <a:effectLst/>
          </p:spPr>
          <p:txBody>
            <a:bodyPr>
              <a:spAutoFit/>
            </a:bodyPr>
            <a:lstStyle/>
            <a:p>
              <a:pPr>
                <a:spcBef>
                  <a:spcPct val="50000"/>
                </a:spcBef>
              </a:pPr>
              <a:r>
                <a:rPr lang="en-US" sz="2400" b="1"/>
                <a:t>Continuity equation in an unsaturated porous medium.</a:t>
              </a:r>
            </a:p>
          </p:txBody>
        </p:sp>
        <p:sp>
          <p:nvSpPr>
            <p:cNvPr id="241672" name="Rectangle 8"/>
            <p:cNvSpPr>
              <a:spLocks noChangeArrowheads="1"/>
            </p:cNvSpPr>
            <p:nvPr/>
          </p:nvSpPr>
          <p:spPr bwMode="auto">
            <a:xfrm>
              <a:off x="0" y="0"/>
              <a:ext cx="9144000" cy="0"/>
            </a:xfrm>
            <a:prstGeom prst="rect">
              <a:avLst/>
            </a:prstGeom>
            <a:noFill/>
            <a:ln w="9525">
              <a:noFill/>
              <a:miter lim="800000"/>
              <a:headEnd/>
              <a:tailEnd type="none" w="lg" len="lg"/>
            </a:ln>
            <a:effectLst/>
          </p:spPr>
          <p:txBody>
            <a:bodyPr wrap="none" anchor="ctr">
              <a:spAutoFit/>
            </a:bodyPr>
            <a:lstStyle/>
            <a:p>
              <a:endParaRPr lang="en-US"/>
            </a:p>
          </p:txBody>
        </p:sp>
        <p:graphicFrame>
          <p:nvGraphicFramePr>
            <p:cNvPr id="241671" name="Object 7"/>
            <p:cNvGraphicFramePr>
              <a:graphicFrameLocks noChangeAspect="1"/>
            </p:cNvGraphicFramePr>
            <p:nvPr>
              <p:extLst>
                <p:ext uri="{D42A27DB-BD31-4B8C-83A1-F6EECF244321}">
                  <p14:modId xmlns:p14="http://schemas.microsoft.com/office/powerpoint/2010/main" val="3408651921"/>
                </p:ext>
              </p:extLst>
            </p:nvPr>
          </p:nvGraphicFramePr>
          <p:xfrm>
            <a:off x="5026025" y="1231900"/>
            <a:ext cx="1498600" cy="406400"/>
          </p:xfrm>
          <a:graphic>
            <a:graphicData uri="http://schemas.openxmlformats.org/presentationml/2006/ole">
              <mc:AlternateContent xmlns:mc="http://schemas.openxmlformats.org/markup-compatibility/2006">
                <mc:Choice xmlns:v="urn:schemas-microsoft-com:vml" Requires="v">
                  <p:oleObj spid="_x0000_s241731" name="Equation" r:id="rId4" imgW="749160" imgH="203040" progId="Equation.3">
                    <p:embed/>
                  </p:oleObj>
                </mc:Choice>
                <mc:Fallback>
                  <p:oleObj name="Equation" r:id="rId4" imgW="749160" imgH="203040" progId="Equation.3">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6025" y="1231900"/>
                          <a:ext cx="14986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1674" name="Rectangle 10"/>
            <p:cNvSpPr>
              <a:spLocks noChangeArrowheads="1"/>
            </p:cNvSpPr>
            <p:nvPr/>
          </p:nvSpPr>
          <p:spPr bwMode="auto">
            <a:xfrm>
              <a:off x="0" y="3325813"/>
              <a:ext cx="9144000" cy="0"/>
            </a:xfrm>
            <a:prstGeom prst="rect">
              <a:avLst/>
            </a:prstGeom>
            <a:noFill/>
            <a:ln w="9525">
              <a:noFill/>
              <a:miter lim="800000"/>
              <a:headEnd/>
              <a:tailEnd type="none" w="lg" len="lg"/>
            </a:ln>
            <a:effectLst/>
          </p:spPr>
          <p:txBody>
            <a:bodyPr wrap="none" anchor="ctr">
              <a:spAutoFit/>
            </a:bodyPr>
            <a:lstStyle/>
            <a:p>
              <a:endParaRPr lang="en-US"/>
            </a:p>
          </p:txBody>
        </p:sp>
        <p:graphicFrame>
          <p:nvGraphicFramePr>
            <p:cNvPr id="241673" name="Object 9"/>
            <p:cNvGraphicFramePr>
              <a:graphicFrameLocks noChangeAspect="1"/>
            </p:cNvGraphicFramePr>
            <p:nvPr>
              <p:extLst>
                <p:ext uri="{D42A27DB-BD31-4B8C-83A1-F6EECF244321}">
                  <p14:modId xmlns:p14="http://schemas.microsoft.com/office/powerpoint/2010/main" val="225623610"/>
                </p:ext>
              </p:extLst>
            </p:nvPr>
          </p:nvGraphicFramePr>
          <p:xfrm>
            <a:off x="5105400" y="2328863"/>
            <a:ext cx="2005013" cy="406400"/>
          </p:xfrm>
          <a:graphic>
            <a:graphicData uri="http://schemas.openxmlformats.org/presentationml/2006/ole">
              <mc:AlternateContent xmlns:mc="http://schemas.openxmlformats.org/markup-compatibility/2006">
                <mc:Choice xmlns:v="urn:schemas-microsoft-com:vml" Requires="v">
                  <p:oleObj spid="_x0000_s241732" name="Equation" r:id="rId6" imgW="1002430" imgH="203024" progId="Equation.3">
                    <p:embed/>
                  </p:oleObj>
                </mc:Choice>
                <mc:Fallback>
                  <p:oleObj name="Equation" r:id="rId6" imgW="1002430" imgH="203024" progId="Equation.3">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2328863"/>
                          <a:ext cx="2005013"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1675" name="Rectangle 11"/>
            <p:cNvSpPr>
              <a:spLocks noChangeArrowheads="1"/>
            </p:cNvSpPr>
            <p:nvPr/>
          </p:nvSpPr>
          <p:spPr bwMode="auto">
            <a:xfrm>
              <a:off x="4705350" y="3040063"/>
              <a:ext cx="4276725" cy="946150"/>
            </a:xfrm>
            <a:prstGeom prst="rect">
              <a:avLst/>
            </a:prstGeom>
            <a:noFill/>
            <a:ln w="9525">
              <a:noFill/>
              <a:miter lim="800000"/>
              <a:headEnd/>
              <a:tailEnd type="none" w="lg" len="lg"/>
            </a:ln>
            <a:effectLst/>
          </p:spPr>
          <p:txBody>
            <a:bodyPr wrap="none" anchor="ctr">
              <a:spAutoFit/>
            </a:bodyPr>
            <a:lstStyle/>
            <a:p>
              <a:pPr algn="ctr"/>
              <a:r>
                <a:rPr lang="en-US">
                  <a:sym typeface="Symbol" pitchFamily="18" charset="2"/>
                </a:rPr>
                <a:t></a:t>
              </a:r>
              <a:r>
                <a:rPr lang="pl-PL"/>
                <a:t> </a:t>
              </a:r>
              <a:r>
                <a:rPr lang="en-US">
                  <a:sym typeface="Symbol" pitchFamily="18" charset="2"/>
                </a:rPr>
                <a:t></a:t>
              </a:r>
              <a:r>
                <a:rPr lang="pl-PL"/>
                <a:t>x </a:t>
              </a:r>
              <a:r>
                <a:rPr lang="en-US">
                  <a:sym typeface="Symbol" pitchFamily="18" charset="2"/>
                </a:rPr>
                <a:t></a:t>
              </a:r>
              <a:r>
                <a:rPr lang="pl-PL"/>
                <a:t>y </a:t>
              </a:r>
              <a:r>
                <a:rPr lang="en-US">
                  <a:sym typeface="Symbol" pitchFamily="18" charset="2"/>
                </a:rPr>
                <a:t></a:t>
              </a:r>
              <a:r>
                <a:rPr lang="pl-PL"/>
                <a:t>z = </a:t>
              </a:r>
              <a:endParaRPr lang="en-US"/>
            </a:p>
            <a:p>
              <a:pPr algn="ctr"/>
              <a:r>
                <a:rPr lang="pl-PL"/>
                <a:t>(q </a:t>
              </a:r>
              <a:r>
                <a:rPr lang="en-US">
                  <a:sym typeface="Symbol" pitchFamily="18" charset="2"/>
                </a:rPr>
                <a:t></a:t>
              </a:r>
              <a:r>
                <a:rPr lang="pl-PL"/>
                <a:t>x </a:t>
              </a:r>
              <a:r>
                <a:rPr lang="en-US">
                  <a:sym typeface="Symbol" pitchFamily="18" charset="2"/>
                </a:rPr>
                <a:t></a:t>
              </a:r>
              <a:r>
                <a:rPr lang="pl-PL"/>
                <a:t>y – (q+</a:t>
              </a:r>
              <a:r>
                <a:rPr lang="en-US">
                  <a:sym typeface="Symbol" pitchFamily="18" charset="2"/>
                </a:rPr>
                <a:t></a:t>
              </a:r>
              <a:r>
                <a:rPr lang="pl-PL"/>
                <a:t>q) </a:t>
              </a:r>
              <a:r>
                <a:rPr lang="en-US">
                  <a:sym typeface="Symbol" pitchFamily="18" charset="2"/>
                </a:rPr>
                <a:t></a:t>
              </a:r>
              <a:r>
                <a:rPr lang="pl-PL"/>
                <a:t>x </a:t>
              </a:r>
              <a:r>
                <a:rPr lang="en-US">
                  <a:sym typeface="Symbol" pitchFamily="18" charset="2"/>
                </a:rPr>
                <a:t></a:t>
              </a:r>
              <a:r>
                <a:rPr lang="pl-PL"/>
                <a:t>y) </a:t>
              </a:r>
              <a:r>
                <a:rPr lang="en-US">
                  <a:sym typeface="Symbol" pitchFamily="18" charset="2"/>
                </a:rPr>
                <a:t></a:t>
              </a:r>
              <a:r>
                <a:rPr lang="pl-PL"/>
                <a:t>t </a:t>
              </a:r>
            </a:p>
          </p:txBody>
        </p:sp>
        <p:sp>
          <p:nvSpPr>
            <p:cNvPr id="241677" name="Rectangle 13"/>
            <p:cNvSpPr>
              <a:spLocks noChangeArrowheads="1"/>
            </p:cNvSpPr>
            <p:nvPr/>
          </p:nvSpPr>
          <p:spPr bwMode="auto">
            <a:xfrm>
              <a:off x="0" y="3230563"/>
              <a:ext cx="9144000" cy="0"/>
            </a:xfrm>
            <a:prstGeom prst="rect">
              <a:avLst/>
            </a:prstGeom>
            <a:noFill/>
            <a:ln w="9525">
              <a:noFill/>
              <a:miter lim="800000"/>
              <a:headEnd/>
              <a:tailEnd type="none" w="lg" len="lg"/>
            </a:ln>
            <a:effectLst/>
          </p:spPr>
          <p:txBody>
            <a:bodyPr wrap="none" anchor="ctr">
              <a:spAutoFit/>
            </a:bodyPr>
            <a:lstStyle/>
            <a:p>
              <a:endParaRPr lang="en-US"/>
            </a:p>
          </p:txBody>
        </p:sp>
        <p:graphicFrame>
          <p:nvGraphicFramePr>
            <p:cNvPr id="241676" name="Object 12"/>
            <p:cNvGraphicFramePr>
              <a:graphicFrameLocks noChangeAspect="1"/>
            </p:cNvGraphicFramePr>
            <p:nvPr>
              <p:extLst>
                <p:ext uri="{D42A27DB-BD31-4B8C-83A1-F6EECF244321}">
                  <p14:modId xmlns:p14="http://schemas.microsoft.com/office/powerpoint/2010/main" val="3567479140"/>
                </p:ext>
              </p:extLst>
            </p:nvPr>
          </p:nvGraphicFramePr>
          <p:xfrm>
            <a:off x="5734050" y="4298950"/>
            <a:ext cx="1422400" cy="787400"/>
          </p:xfrm>
          <a:graphic>
            <a:graphicData uri="http://schemas.openxmlformats.org/presentationml/2006/ole">
              <mc:AlternateContent xmlns:mc="http://schemas.openxmlformats.org/markup-compatibility/2006">
                <mc:Choice xmlns:v="urn:schemas-microsoft-com:vml" Requires="v">
                  <p:oleObj spid="_x0000_s241733" name="Equation" r:id="rId8" imgW="711509" imgH="393871" progId="Equation.3">
                    <p:embed/>
                  </p:oleObj>
                </mc:Choice>
                <mc:Fallback>
                  <p:oleObj name="Equation" r:id="rId8" imgW="711509" imgH="393871" progId="Equation.3">
                    <p:embed/>
                    <p:pic>
                      <p:nvPicPr>
                        <p:cNvPr id="0" name="Picture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34050" y="4298950"/>
                          <a:ext cx="14224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1679" name="Rectangle 15"/>
            <p:cNvSpPr>
              <a:spLocks noChangeArrowheads="1"/>
            </p:cNvSpPr>
            <p:nvPr/>
          </p:nvSpPr>
          <p:spPr bwMode="auto">
            <a:xfrm>
              <a:off x="0" y="3230563"/>
              <a:ext cx="9144000" cy="0"/>
            </a:xfrm>
            <a:prstGeom prst="rect">
              <a:avLst/>
            </a:prstGeom>
            <a:noFill/>
            <a:ln w="9525">
              <a:noFill/>
              <a:miter lim="800000"/>
              <a:headEnd/>
              <a:tailEnd type="none" w="lg" len="lg"/>
            </a:ln>
            <a:effectLst/>
          </p:spPr>
          <p:txBody>
            <a:bodyPr wrap="none" anchor="ctr">
              <a:spAutoFit/>
            </a:bodyPr>
            <a:lstStyle/>
            <a:p>
              <a:endParaRPr lang="en-US"/>
            </a:p>
          </p:txBody>
        </p:sp>
        <p:graphicFrame>
          <p:nvGraphicFramePr>
            <p:cNvPr id="241678" name="Object 14"/>
            <p:cNvGraphicFramePr>
              <a:graphicFrameLocks noChangeAspect="1"/>
            </p:cNvGraphicFramePr>
            <p:nvPr>
              <p:extLst>
                <p:ext uri="{D42A27DB-BD31-4B8C-83A1-F6EECF244321}">
                  <p14:modId xmlns:p14="http://schemas.microsoft.com/office/powerpoint/2010/main" val="3095992713"/>
                </p:ext>
              </p:extLst>
            </p:nvPr>
          </p:nvGraphicFramePr>
          <p:xfrm>
            <a:off x="5762625" y="5335588"/>
            <a:ext cx="1346200" cy="787400"/>
          </p:xfrm>
          <a:graphic>
            <a:graphicData uri="http://schemas.openxmlformats.org/presentationml/2006/ole">
              <mc:AlternateContent xmlns:mc="http://schemas.openxmlformats.org/markup-compatibility/2006">
                <mc:Choice xmlns:v="urn:schemas-microsoft-com:vml" Requires="v">
                  <p:oleObj spid="_x0000_s241734" name="Equation" r:id="rId10" imgW="673392" imgH="393871" progId="Equation.3">
                    <p:embed/>
                  </p:oleObj>
                </mc:Choice>
                <mc:Fallback>
                  <p:oleObj name="Equation" r:id="rId10" imgW="673392" imgH="393871" progId="Equation.3">
                    <p:embed/>
                    <p:pic>
                      <p:nvPicPr>
                        <p:cNvPr id="0" name="Picture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62625" y="5335588"/>
                          <a:ext cx="1346200"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1680" name="Line 16"/>
            <p:cNvSpPr>
              <a:spLocks noChangeShapeType="1"/>
            </p:cNvSpPr>
            <p:nvPr/>
          </p:nvSpPr>
          <p:spPr bwMode="auto">
            <a:xfrm flipH="1">
              <a:off x="2752725" y="1509713"/>
              <a:ext cx="2179638" cy="1049337"/>
            </a:xfrm>
            <a:prstGeom prst="line">
              <a:avLst/>
            </a:prstGeom>
            <a:noFill/>
            <a:ln w="9525">
              <a:solidFill>
                <a:srgbClr val="FF3300"/>
              </a:solidFill>
              <a:round/>
              <a:headEnd/>
              <a:tailEnd type="triangle" w="lg" len="lg"/>
            </a:ln>
            <a:effectLst/>
          </p:spPr>
          <p:txBody>
            <a:bodyPr/>
            <a:lstStyle/>
            <a:p>
              <a:endParaRPr lang="en-US"/>
            </a:p>
          </p:txBody>
        </p:sp>
        <p:sp>
          <p:nvSpPr>
            <p:cNvPr id="241681" name="Line 17"/>
            <p:cNvSpPr>
              <a:spLocks noChangeShapeType="1"/>
            </p:cNvSpPr>
            <p:nvPr/>
          </p:nvSpPr>
          <p:spPr bwMode="auto">
            <a:xfrm flipH="1">
              <a:off x="3122613" y="2538413"/>
              <a:ext cx="2003425" cy="595312"/>
            </a:xfrm>
            <a:prstGeom prst="line">
              <a:avLst/>
            </a:prstGeom>
            <a:noFill/>
            <a:ln w="9525">
              <a:solidFill>
                <a:srgbClr val="FF3300"/>
              </a:solidFill>
              <a:round/>
              <a:headEnd/>
              <a:tailEnd type="triangle" w="lg" len="lg"/>
            </a:ln>
            <a:effectLst/>
          </p:spPr>
          <p:txBody>
            <a:bodyPr/>
            <a:lstStyle/>
            <a:p>
              <a:endParaRPr lang="en-US"/>
            </a:p>
          </p:txBody>
        </p:sp>
      </p:gr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lg" len="lg"/>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8066</TotalTime>
  <Words>1573</Words>
  <Application>Microsoft Office PowerPoint</Application>
  <PresentationFormat>On-screen Show (4:3)</PresentationFormat>
  <Paragraphs>332</Paragraphs>
  <Slides>35</Slides>
  <Notes>11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5</vt:i4>
      </vt:variant>
      <vt:variant>
        <vt:lpstr>Slide Titles</vt:lpstr>
      </vt:variant>
      <vt:variant>
        <vt:i4>35</vt:i4>
      </vt:variant>
    </vt:vector>
  </HeadingPairs>
  <TitlesOfParts>
    <vt:vector size="46" baseType="lpstr">
      <vt:lpstr>Arial</vt:lpstr>
      <vt:lpstr>Folio Md BT</vt:lpstr>
      <vt:lpstr>Garamond</vt:lpstr>
      <vt:lpstr>Symbol</vt:lpstr>
      <vt:lpstr>Times New Roman</vt:lpstr>
      <vt:lpstr>Blank Presentation</vt:lpstr>
      <vt:lpstr>Document</vt:lpstr>
      <vt:lpstr>Equation</vt:lpstr>
      <vt:lpstr>Chart</vt:lpstr>
      <vt:lpstr>Bitmap Image</vt:lpstr>
      <vt:lpstr>Worksheet</vt:lpstr>
      <vt:lpstr>Infiltration and unsaturated flow</vt:lpstr>
      <vt:lpstr>Problem 1 as an example</vt:lpstr>
      <vt:lpstr>PowerPoint Presentation</vt:lpstr>
      <vt:lpstr>The class of problem we need to solve</vt:lpstr>
      <vt:lpstr>PowerPoint Presentation</vt:lpstr>
      <vt:lpstr>PowerPoint Presentation</vt:lpstr>
      <vt:lpstr>PowerPoint Presentation</vt:lpstr>
      <vt:lpstr>PowerPoint Presentation</vt:lpstr>
      <vt:lpstr>PowerPoint Presentation</vt:lpstr>
      <vt:lpstr>PowerPoint Presentation</vt:lpstr>
      <vt:lpstr>Richard's Equation</vt:lpstr>
      <vt:lpstr>Diffusion form of Richard's Equation</vt:lpstr>
      <vt:lpstr>PowerPoint Presentation</vt:lpstr>
      <vt:lpstr>PowerPoint Presentation</vt:lpstr>
      <vt:lpstr>Infiltrability – Depth Function</vt:lpstr>
      <vt:lpstr>Key Ideas</vt:lpstr>
      <vt:lpstr>PowerPoint Presentation</vt:lpstr>
      <vt:lpstr>PowerPoint Presentation</vt:lpstr>
      <vt:lpstr>Philip Model</vt:lpstr>
      <vt:lpstr>PowerPoint Presentation</vt:lpstr>
      <vt:lpstr>PowerPoint Presentation</vt:lpstr>
      <vt:lpstr>Horton Infiltration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Determining the  index and Excess Rainfall Hyetograph</vt:lpstr>
      <vt:lpstr>Direct Runoff from the SCS Curve Number Equation</vt:lpstr>
      <vt:lpstr>PowerPoint Presentation</vt:lpstr>
    </vt:vector>
  </TitlesOfParts>
  <Company>UTAH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Spatially Distributed Hydrologic Modeling and Scale Issues with Examples from Reynolds Creek Experimental Watershed</dc:title>
  <dc:creator>David Tarboton</dc:creator>
  <cp:lastModifiedBy>David Tarboton</cp:lastModifiedBy>
  <cp:revision>257</cp:revision>
  <cp:lastPrinted>2016-10-26T17:26:55Z</cp:lastPrinted>
  <dcterms:created xsi:type="dcterms:W3CDTF">1997-12-21T21:07:58Z</dcterms:created>
  <dcterms:modified xsi:type="dcterms:W3CDTF">2016-10-26T17:27:03Z</dcterms:modified>
</cp:coreProperties>
</file>