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21"/>
    <p:sldMasterId id="2147483924" r:id="rId22"/>
  </p:sldMasterIdLst>
  <p:notesMasterIdLst>
    <p:notesMasterId r:id="rId45"/>
  </p:notesMasterIdLst>
  <p:sldIdLst>
    <p:sldId id="345" r:id="rId23"/>
    <p:sldId id="316" r:id="rId24"/>
    <p:sldId id="304" r:id="rId25"/>
    <p:sldId id="305" r:id="rId26"/>
    <p:sldId id="334" r:id="rId27"/>
    <p:sldId id="306" r:id="rId28"/>
    <p:sldId id="339" r:id="rId29"/>
    <p:sldId id="338" r:id="rId30"/>
    <p:sldId id="307" r:id="rId31"/>
    <p:sldId id="330" r:id="rId32"/>
    <p:sldId id="331" r:id="rId33"/>
    <p:sldId id="335" r:id="rId34"/>
    <p:sldId id="332" r:id="rId35"/>
    <p:sldId id="333" r:id="rId36"/>
    <p:sldId id="340" r:id="rId37"/>
    <p:sldId id="341" r:id="rId38"/>
    <p:sldId id="342" r:id="rId39"/>
    <p:sldId id="343" r:id="rId40"/>
    <p:sldId id="344" r:id="rId41"/>
    <p:sldId id="329" r:id="rId42"/>
    <p:sldId id="336" r:id="rId43"/>
    <p:sldId id="33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presProps" Target="presProps.xml"/><Relationship Id="rId20" Type="http://schemas.openxmlformats.org/officeDocument/2006/relationships/customXml" Target="../customXml/item20.xml"/><Relationship Id="rId41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D01B-2E5D-4BB9-A434-418AC1516A9D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AB735-F6B2-4B49-92AE-DCE644E94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November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3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1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9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5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8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4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02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10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November 8,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November 8,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November 8,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6CC7B-24E6-FC4D-83EB-10AAAAF1723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E629-EAB6-1D4D-B80F-3CEAF3837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an.ames@byu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catswhocod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1.3.1/users/pyplot_tutorial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plotlib.org/1.3.1/galler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 Programming – Part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14208"/>
          </a:xfrm>
        </p:spPr>
        <p:txBody>
          <a:bodyPr>
            <a:normAutofit/>
          </a:bodyPr>
          <a:lstStyle/>
          <a:p>
            <a:r>
              <a:rPr lang="en-US" dirty="0" smtClean="0"/>
              <a:t>Hydroinformatics</a:t>
            </a:r>
          </a:p>
          <a:p>
            <a:r>
              <a:rPr lang="en-US" dirty="0" smtClean="0"/>
              <a:t>October 2016</a:t>
            </a:r>
          </a:p>
          <a:p>
            <a:r>
              <a:rPr lang="en-US" dirty="0" smtClean="0"/>
              <a:t>Dr. Dan Ames</a:t>
            </a:r>
            <a:br>
              <a:rPr lang="en-US" dirty="0" smtClean="0"/>
            </a:br>
            <a:r>
              <a:rPr lang="en-US" dirty="0" smtClean="0"/>
              <a:t>Brigham Young University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dan.ames@byu.edu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5" y="3719269"/>
            <a:ext cx="23717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3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(MAC)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We need to “install</a:t>
            </a:r>
            <a:r>
              <a:rPr lang="en-US" b="0" dirty="0">
                <a:cs typeface="Courier New"/>
              </a:rPr>
              <a:t>” </a:t>
            </a:r>
            <a:r>
              <a:rPr lang="en-US" dirty="0" err="1">
                <a:cs typeface="Courier New"/>
              </a:rPr>
              <a:t>pymysql</a:t>
            </a:r>
            <a:r>
              <a:rPr lang="en-US" b="0" dirty="0">
                <a:cs typeface="Courier New"/>
              </a:rPr>
              <a:t> on </a:t>
            </a:r>
            <a:r>
              <a:rPr lang="en-US" b="0" dirty="0" smtClean="0">
                <a:cs typeface="Courier New"/>
              </a:rPr>
              <a:t>y our computer before it is available for “import”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Go to “</a:t>
            </a:r>
            <a:r>
              <a:rPr lang="en-US" b="0" dirty="0" err="1" smtClean="0">
                <a:cs typeface="Courier New"/>
              </a:rPr>
              <a:t>PyCharm</a:t>
            </a:r>
            <a:r>
              <a:rPr lang="en-US" b="0" dirty="0" smtClean="0">
                <a:cs typeface="Courier New"/>
              </a:rPr>
              <a:t>” “Preferences” “Project Interpreter” and select the python 2.7 interpreter from the drop down list</a:t>
            </a:r>
            <a:r>
              <a:rPr lang="is-IS" b="0" dirty="0" smtClean="0">
                <a:cs typeface="Courier New"/>
              </a:rPr>
              <a:t>… This will show your available modules.</a:t>
            </a:r>
            <a:endParaRPr lang="en-US" b="0" dirty="0" smtClean="0"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4" y="3962154"/>
            <a:ext cx="8303558" cy="28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/>
              <a:t>pymysql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(MAC)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If “Python packaging tools not found” warning appears, then click the “Install packaging tools” link.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This will allow </a:t>
            </a:r>
            <a:r>
              <a:rPr lang="en-US" b="0" dirty="0" err="1" smtClean="0">
                <a:cs typeface="Courier New"/>
              </a:rPr>
              <a:t>PyCharm</a:t>
            </a:r>
            <a:r>
              <a:rPr lang="en-US" b="0" dirty="0" smtClean="0">
                <a:cs typeface="Courier New"/>
              </a:rPr>
              <a:t> to easily install packages/modules from online sites.</a:t>
            </a: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7464"/>
            <a:ext cx="9144000" cy="116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/>
              <a:t>pymysql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(MAC)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Upgrade the “pip” module if need be.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This is the module that actually installs other modules.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Click it in the list then click the “up” arrow to upgrade it.</a:t>
            </a: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23" y="3464311"/>
            <a:ext cx="5486400" cy="3548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486346" y="3688422"/>
            <a:ext cx="2681555" cy="2958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6346" y="3688422"/>
            <a:ext cx="2291137" cy="1171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/>
              <a:t>pymysql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(MAC)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1056657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Click the “+” button to add a new package/module</a:t>
            </a: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9257"/>
            <a:ext cx="9144000" cy="8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14" y="1550267"/>
            <a:ext cx="6344109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(MAC)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2236319" cy="4483813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In the form that appears, </a:t>
            </a:r>
            <a:r>
              <a:rPr lang="en-US" b="0" dirty="0">
                <a:cs typeface="Courier New"/>
              </a:rPr>
              <a:t>type “</a:t>
            </a:r>
            <a:r>
              <a:rPr lang="en-US" b="0" dirty="0" err="1">
                <a:cs typeface="Courier New"/>
              </a:rPr>
              <a:t>pymysql</a:t>
            </a:r>
            <a:r>
              <a:rPr lang="en-US" b="0" dirty="0">
                <a:cs typeface="Courier New"/>
              </a:rPr>
              <a:t>” </a:t>
            </a:r>
            <a:r>
              <a:rPr lang="en-US" b="0" dirty="0" smtClean="0">
                <a:cs typeface="Courier New"/>
              </a:rPr>
              <a:t>then select </a:t>
            </a:r>
            <a:r>
              <a:rPr lang="en-US" b="0" dirty="0">
                <a:cs typeface="Courier New"/>
              </a:rPr>
              <a:t>the </a:t>
            </a:r>
            <a:r>
              <a:rPr lang="en-US" b="0" dirty="0" err="1">
                <a:cs typeface="Courier New"/>
              </a:rPr>
              <a:t>pymysql</a:t>
            </a:r>
            <a:r>
              <a:rPr lang="en-US" b="0" dirty="0">
                <a:cs typeface="Courier New"/>
              </a:rPr>
              <a:t> package </a:t>
            </a:r>
            <a:r>
              <a:rPr lang="en-US" b="0" dirty="0" smtClean="0">
                <a:cs typeface="Courier New"/>
              </a:rPr>
              <a:t>and click “Install Package”</a:t>
            </a: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30157" y="6464695"/>
            <a:ext cx="1869897" cy="100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6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 smtClean="0"/>
              <a:t> (Windows)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We need to “install</a:t>
            </a:r>
            <a:r>
              <a:rPr lang="en-US" b="0" dirty="0">
                <a:cs typeface="Courier New"/>
              </a:rPr>
              <a:t>” </a:t>
            </a:r>
            <a:r>
              <a:rPr lang="en-US" dirty="0" err="1">
                <a:cs typeface="Courier New"/>
              </a:rPr>
              <a:t>pymysql</a:t>
            </a:r>
            <a:r>
              <a:rPr lang="en-US" b="0" dirty="0">
                <a:cs typeface="Courier New"/>
              </a:rPr>
              <a:t> on </a:t>
            </a:r>
            <a:r>
              <a:rPr lang="en-US" b="0" dirty="0" smtClean="0">
                <a:cs typeface="Courier New"/>
              </a:rPr>
              <a:t>your </a:t>
            </a:r>
            <a:r>
              <a:rPr lang="en-US" b="0" dirty="0" smtClean="0">
                <a:cs typeface="Courier New"/>
              </a:rPr>
              <a:t>computer before it is available for “import”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Go to “File” “Settings” </a:t>
            </a:r>
            <a:br>
              <a:rPr lang="en-US" b="0" dirty="0" smtClean="0">
                <a:cs typeface="Courier New"/>
              </a:rPr>
            </a:br>
            <a:r>
              <a:rPr lang="en-US" b="0" dirty="0" smtClean="0">
                <a:cs typeface="Courier New"/>
              </a:rPr>
              <a:t>“Project Interpreter” </a:t>
            </a:r>
            <a:br>
              <a:rPr lang="en-US" b="0" dirty="0" smtClean="0">
                <a:cs typeface="Courier New"/>
              </a:rPr>
            </a:br>
            <a:r>
              <a:rPr lang="en-US" b="0" dirty="0" smtClean="0">
                <a:cs typeface="Courier New"/>
              </a:rPr>
              <a:t>“Project:…” “Project </a:t>
            </a:r>
            <a:br>
              <a:rPr lang="en-US" b="0" dirty="0" smtClean="0">
                <a:cs typeface="Courier New"/>
              </a:rPr>
            </a:br>
            <a:r>
              <a:rPr lang="en-US" b="0" dirty="0" smtClean="0">
                <a:cs typeface="Courier New"/>
              </a:rPr>
              <a:t>Interpreter” and select </a:t>
            </a:r>
            <a:r>
              <a:rPr lang="en-US" b="0" dirty="0">
                <a:cs typeface="Courier New"/>
              </a:rPr>
              <a:t/>
            </a:r>
            <a:br>
              <a:rPr lang="en-US" b="0" dirty="0">
                <a:cs typeface="Courier New"/>
              </a:rPr>
            </a:br>
            <a:r>
              <a:rPr lang="en-US" b="0" dirty="0" smtClean="0">
                <a:cs typeface="Courier New"/>
              </a:rPr>
              <a:t>the Python 2.7 </a:t>
            </a:r>
            <a:br>
              <a:rPr lang="en-US" b="0" dirty="0" smtClean="0">
                <a:cs typeface="Courier New"/>
              </a:rPr>
            </a:br>
            <a:r>
              <a:rPr lang="en-US" b="0" dirty="0" smtClean="0">
                <a:cs typeface="Courier New"/>
              </a:rPr>
              <a:t>interpreter from the </a:t>
            </a:r>
            <a:br>
              <a:rPr lang="en-US" b="0" dirty="0" smtClean="0">
                <a:cs typeface="Courier New"/>
              </a:rPr>
            </a:br>
            <a:r>
              <a:rPr lang="en-US" b="0" dirty="0" smtClean="0">
                <a:cs typeface="Courier New"/>
              </a:rPr>
              <a:t>drop down list</a:t>
            </a:r>
            <a:r>
              <a:rPr lang="is-IS" b="0" dirty="0" smtClean="0">
                <a:cs typeface="Courier New"/>
              </a:rPr>
              <a:t>… </a:t>
            </a:r>
            <a:br>
              <a:rPr lang="is-IS" b="0" dirty="0" smtClean="0">
                <a:cs typeface="Courier New"/>
              </a:rPr>
            </a:br>
            <a:r>
              <a:rPr lang="is-IS" b="0" dirty="0" smtClean="0">
                <a:cs typeface="Courier New"/>
              </a:rPr>
              <a:t>This will show your </a:t>
            </a:r>
            <a:br>
              <a:rPr lang="is-IS" b="0" dirty="0" smtClean="0">
                <a:cs typeface="Courier New"/>
              </a:rPr>
            </a:br>
            <a:r>
              <a:rPr lang="is-IS" b="0" dirty="0" smtClean="0">
                <a:cs typeface="Courier New"/>
              </a:rPr>
              <a:t>available modules.</a:t>
            </a:r>
            <a:endParaRPr lang="en-US" b="0" dirty="0" smtClean="0"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27" y="2790267"/>
            <a:ext cx="5624273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 smtClean="0"/>
              <a:t> (WINDOWS)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If “Python packaging tools not found” warning appears, then click the “Install packaging tools” link. 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This will allow </a:t>
            </a:r>
            <a:r>
              <a:rPr lang="en-US" b="0" dirty="0" err="1" smtClean="0">
                <a:cs typeface="Courier New"/>
              </a:rPr>
              <a:t>PyCharm</a:t>
            </a:r>
            <a:r>
              <a:rPr lang="en-US" b="0" dirty="0" smtClean="0">
                <a:cs typeface="Courier New"/>
              </a:rPr>
              <a:t> to easily install packages/modules from online sites.</a:t>
            </a: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430772"/>
            <a:ext cx="9144000" cy="9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9" y="3885595"/>
            <a:ext cx="7745447" cy="2191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(windows)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Upgrade the “pip” module if need be.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This is the module that actually installs other modules.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Click it in the list then click the “up” arrow to upgrade it.</a:t>
            </a: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  <a:p>
            <a:pPr marL="457200" indent="-457200">
              <a:buFont typeface="Arial"/>
              <a:buChar char="•"/>
            </a:pPr>
            <a:endParaRPr lang="en-US" b="0" dirty="0"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17489" y="3565565"/>
            <a:ext cx="3206630" cy="1611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607276" y="3521676"/>
            <a:ext cx="1717589" cy="133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(Windows)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1056657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Click the “+” button to add a new package/module</a:t>
            </a: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765" y="3382847"/>
            <a:ext cx="9093888" cy="13658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335427" y="2520778"/>
            <a:ext cx="6289589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8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/>
              <a:t>pymysql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(windows)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2236319" cy="4483813"/>
          </a:xfrm>
        </p:spPr>
        <p:txBody>
          <a:bodyPr>
            <a:normAutofit/>
          </a:bodyPr>
          <a:lstStyle/>
          <a:p>
            <a:r>
              <a:rPr lang="en-US" dirty="0" smtClean="0"/>
              <a:t>Installing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In the form that appears, </a:t>
            </a:r>
            <a:r>
              <a:rPr lang="en-US" b="0" dirty="0">
                <a:cs typeface="Courier New"/>
              </a:rPr>
              <a:t>type “</a:t>
            </a:r>
            <a:r>
              <a:rPr lang="en-US" b="0" dirty="0" err="1">
                <a:cs typeface="Courier New"/>
              </a:rPr>
              <a:t>pymysql</a:t>
            </a:r>
            <a:r>
              <a:rPr lang="en-US" b="0" dirty="0">
                <a:cs typeface="Courier New"/>
              </a:rPr>
              <a:t>” </a:t>
            </a:r>
            <a:r>
              <a:rPr lang="en-US" b="0" dirty="0" smtClean="0">
                <a:cs typeface="Courier New"/>
              </a:rPr>
              <a:t>then select </a:t>
            </a:r>
            <a:r>
              <a:rPr lang="en-US" b="0" dirty="0">
                <a:cs typeface="Courier New"/>
              </a:rPr>
              <a:t>the </a:t>
            </a:r>
            <a:r>
              <a:rPr lang="en-US" b="0" dirty="0" err="1">
                <a:cs typeface="Courier New"/>
              </a:rPr>
              <a:t>pymysql</a:t>
            </a:r>
            <a:r>
              <a:rPr lang="en-US" b="0" dirty="0">
                <a:cs typeface="Courier New"/>
              </a:rPr>
              <a:t> package </a:t>
            </a:r>
            <a:r>
              <a:rPr lang="en-US" b="0" dirty="0" smtClean="0">
                <a:cs typeface="Courier New"/>
              </a:rPr>
              <a:t>and click “Install Package”</a:t>
            </a:r>
          </a:p>
          <a:p>
            <a:pPr marL="457200" indent="-457200">
              <a:buFont typeface="Arial"/>
              <a:buChar char="•"/>
            </a:pPr>
            <a:endParaRPr lang="en-US" b="0" dirty="0" smtClean="0">
              <a:cs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918" y="1484243"/>
            <a:ext cx="6267831" cy="50809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130157" y="6376086"/>
            <a:ext cx="1563361" cy="18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9" name="Picture 9" descr="https://encrypted-tbn2.gstatic.com/images?q=tbn:ANd9GcQtvGXx5-oUUfSMHnHLIUBNemqr5QXboY9XuLe2awMx131qSVqs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32" y="5912705"/>
            <a:ext cx="1379193" cy="9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98476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Python Modules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19" y="24754"/>
            <a:ext cx="1221425" cy="12489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 Top Python Modules (from </a:t>
            </a:r>
            <a:r>
              <a:rPr lang="en-US" dirty="0" smtClean="0">
                <a:hlinkClick r:id="rId4"/>
              </a:rPr>
              <a:t>www.CatsWhoCode.com</a:t>
            </a:r>
            <a:r>
              <a:rPr lang="en-US" dirty="0" smtClean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" y="2280274"/>
            <a:ext cx="4476108" cy="35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21" y="2280275"/>
            <a:ext cx="4513079" cy="442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643" y="626075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Legos…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look at the module, “</a:t>
            </a:r>
            <a:r>
              <a:rPr lang="en-US" b="0" dirty="0" err="1" smtClean="0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Think of it as a database connector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pymysql.connect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connect to a database</a:t>
            </a:r>
          </a:p>
          <a:p>
            <a:r>
              <a:rPr lang="en-US" b="0" dirty="0" err="1">
                <a:latin typeface="Courier New"/>
                <a:cs typeface="Courier New"/>
              </a:rPr>
              <a:t>c</a:t>
            </a:r>
            <a:r>
              <a:rPr lang="en-US" b="0" dirty="0" err="1" smtClean="0">
                <a:latin typeface="Courier New"/>
                <a:cs typeface="Courier New"/>
              </a:rPr>
              <a:t>onnection.cursor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a “pointer” to a row in a database 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cursor.execute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run an SQL query</a:t>
            </a:r>
          </a:p>
          <a:p>
            <a:r>
              <a:rPr lang="en-US" b="0" dirty="0" err="1">
                <a:latin typeface="Courier New"/>
                <a:cs typeface="Courier New"/>
              </a:rPr>
              <a:t>c</a:t>
            </a:r>
            <a:r>
              <a:rPr lang="en-US" b="0" dirty="0" err="1" smtClean="0">
                <a:latin typeface="Courier New"/>
                <a:cs typeface="Courier New"/>
              </a:rPr>
              <a:t>ursor.fetchone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get a row from a database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row.some_field_name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returns the value of a field in a row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1784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(MAC)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440220" cy="49050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Retrieving Data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Go to your Python Console and type the following commands:</a:t>
            </a:r>
          </a:p>
          <a:p>
            <a:endParaRPr lang="en-US" b="0" dirty="0">
              <a:cs typeface="Courier New"/>
            </a:endParaRPr>
          </a:p>
          <a:p>
            <a:r>
              <a:rPr lang="en-US" b="0" dirty="0">
                <a:latin typeface="Courier New"/>
                <a:cs typeface="Courier New"/>
              </a:rPr>
              <a:t>import 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endParaRPr lang="en-US" b="0" dirty="0">
              <a:latin typeface="Courier New"/>
              <a:cs typeface="Courier New"/>
            </a:endParaRPr>
          </a:p>
          <a:p>
            <a:r>
              <a:rPr lang="en-US" sz="2100" b="0" dirty="0">
                <a:latin typeface="Courier New"/>
                <a:cs typeface="Courier New"/>
              </a:rPr>
              <a:t>conn = </a:t>
            </a:r>
            <a:r>
              <a:rPr lang="en-US" sz="2100" b="0" dirty="0" err="1">
                <a:latin typeface="Courier New"/>
                <a:cs typeface="Courier New"/>
              </a:rPr>
              <a:t>pymysql.connect</a:t>
            </a:r>
            <a:r>
              <a:rPr lang="en-US" sz="2100" b="0" dirty="0">
                <a:latin typeface="Courier New"/>
                <a:cs typeface="Courier New"/>
              </a:rPr>
              <a:t>(host='127.0.0.1', </a:t>
            </a:r>
            <a:r>
              <a:rPr lang="en-US" sz="2100" b="0" dirty="0" err="1">
                <a:latin typeface="Courier New"/>
                <a:cs typeface="Courier New"/>
              </a:rPr>
              <a:t>unix_socket</a:t>
            </a:r>
            <a:r>
              <a:rPr lang="en-US" sz="2100" b="0" dirty="0">
                <a:latin typeface="Courier New"/>
                <a:cs typeface="Courier New"/>
              </a:rPr>
              <a:t>='/</a:t>
            </a:r>
            <a:r>
              <a:rPr lang="en-US" sz="2100" b="0" dirty="0" err="1">
                <a:latin typeface="Courier New"/>
                <a:cs typeface="Courier New"/>
              </a:rPr>
              <a:t>tmp</a:t>
            </a:r>
            <a:r>
              <a:rPr lang="en-US" sz="2100" b="0" dirty="0">
                <a:latin typeface="Courier New"/>
                <a:cs typeface="Courier New"/>
              </a:rPr>
              <a:t>/</a:t>
            </a:r>
            <a:r>
              <a:rPr lang="en-US" sz="2100" b="0" dirty="0" err="1">
                <a:latin typeface="Courier New"/>
                <a:cs typeface="Courier New"/>
              </a:rPr>
              <a:t>mysql.sock</a:t>
            </a:r>
            <a:r>
              <a:rPr lang="en-US" sz="2100" b="0" dirty="0">
                <a:latin typeface="Courier New"/>
                <a:cs typeface="Courier New"/>
              </a:rPr>
              <a:t>', user='root', </a:t>
            </a:r>
            <a:r>
              <a:rPr lang="en-US" sz="2100" b="0" dirty="0" err="1">
                <a:latin typeface="Courier New"/>
                <a:cs typeface="Courier New"/>
              </a:rPr>
              <a:t>passwd</a:t>
            </a:r>
            <a:r>
              <a:rPr lang="en-US" sz="2100" b="0" dirty="0">
                <a:latin typeface="Courier New"/>
                <a:cs typeface="Courier New"/>
              </a:rPr>
              <a:t>=None, </a:t>
            </a:r>
            <a:r>
              <a:rPr lang="en-US" sz="2100" b="0" dirty="0" err="1">
                <a:latin typeface="Courier New"/>
                <a:cs typeface="Courier New"/>
              </a:rPr>
              <a:t>db</a:t>
            </a:r>
            <a:r>
              <a:rPr lang="en-US" sz="2100" b="0" dirty="0">
                <a:latin typeface="Courier New"/>
                <a:cs typeface="Courier New"/>
              </a:rPr>
              <a:t>='</a:t>
            </a:r>
            <a:r>
              <a:rPr lang="en-US" sz="2100" b="0" dirty="0" err="1">
                <a:latin typeface="Courier New"/>
                <a:cs typeface="Courier New"/>
              </a:rPr>
              <a:t>mysql</a:t>
            </a:r>
            <a:r>
              <a:rPr lang="en-US" sz="2100" b="0" dirty="0" smtClean="0">
                <a:latin typeface="Courier New"/>
                <a:cs typeface="Courier New"/>
              </a:rPr>
              <a:t>')</a:t>
            </a:r>
          </a:p>
          <a:p>
            <a:r>
              <a:rPr lang="en-US" sz="2100" b="0" dirty="0" smtClean="0">
                <a:latin typeface="Courier New"/>
                <a:cs typeface="Courier New"/>
              </a:rPr>
              <a:t>cur = </a:t>
            </a:r>
            <a:r>
              <a:rPr lang="en-US" sz="2100" b="0" dirty="0" err="1" smtClean="0">
                <a:latin typeface="Courier New"/>
                <a:cs typeface="Courier New"/>
              </a:rPr>
              <a:t>conn.cursor</a:t>
            </a:r>
            <a:r>
              <a:rPr lang="en-US" sz="2100" b="0" dirty="0" smtClean="0">
                <a:latin typeface="Courier New"/>
                <a:cs typeface="Courier New"/>
              </a:rPr>
              <a:t>()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cur.execute</a:t>
            </a:r>
            <a:r>
              <a:rPr lang="en-US" b="0" dirty="0" smtClean="0">
                <a:latin typeface="Courier New"/>
                <a:cs typeface="Courier New"/>
              </a:rPr>
              <a:t>("SELECT * FROM </a:t>
            </a:r>
            <a:r>
              <a:rPr lang="en-US" b="0" dirty="0" err="1" smtClean="0">
                <a:latin typeface="Courier New"/>
                <a:cs typeface="Courier New"/>
              </a:rPr>
              <a:t>odm.methods</a:t>
            </a:r>
            <a:r>
              <a:rPr lang="en-US" b="0" dirty="0" smtClean="0">
                <a:latin typeface="Courier New"/>
                <a:cs typeface="Courier New"/>
              </a:rPr>
              <a:t>")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r = </a:t>
            </a:r>
            <a:r>
              <a:rPr lang="en-US" b="0" dirty="0" err="1" smtClean="0">
                <a:latin typeface="Courier New"/>
                <a:cs typeface="Courier New"/>
              </a:rPr>
              <a:t>cur.fetchall</a:t>
            </a:r>
            <a:r>
              <a:rPr lang="en-US" b="0" dirty="0" smtClean="0">
                <a:latin typeface="Courier New"/>
                <a:cs typeface="Courier New"/>
              </a:rPr>
              <a:t>()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print r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#returns a list of all rows in the methods table!</a:t>
            </a:r>
          </a:p>
        </p:txBody>
      </p:sp>
    </p:spTree>
    <p:extLst>
      <p:ext uri="{BB962C8B-B14F-4D97-AF65-F5344CB8AC3E}">
        <p14:creationId xmlns:p14="http://schemas.microsoft.com/office/powerpoint/2010/main" val="115333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440220" cy="4905054"/>
          </a:xfrm>
        </p:spPr>
        <p:txBody>
          <a:bodyPr>
            <a:normAutofit/>
          </a:bodyPr>
          <a:lstStyle/>
          <a:p>
            <a:r>
              <a:rPr lang="en-US" dirty="0" smtClean="0"/>
              <a:t>Retrieving Data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Download the </a:t>
            </a:r>
            <a:r>
              <a:rPr lang="en-US" b="0" dirty="0" err="1" smtClean="0">
                <a:cs typeface="Courier New"/>
              </a:rPr>
              <a:t>ODMFunctions.py</a:t>
            </a:r>
            <a:r>
              <a:rPr lang="en-US" b="0" dirty="0" smtClean="0">
                <a:cs typeface="Courier New"/>
              </a:rPr>
              <a:t> script. Let’s look at it together</a:t>
            </a:r>
            <a:r>
              <a:rPr lang="is-IS" b="0" dirty="0" smtClean="0">
                <a:cs typeface="Courier New"/>
              </a:rPr>
              <a:t>…</a:t>
            </a:r>
            <a:endParaRPr lang="en-US" b="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58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2"/>
            <a:ext cx="9144000" cy="68593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26751" y="1952090"/>
            <a:ext cx="400692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Here’s how to see what modules you currently have loaded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Four useful modules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3200" dirty="0" err="1" smtClean="0"/>
              <a:t>os</a:t>
            </a:r>
            <a:r>
              <a:rPr lang="en-US" sz="3200" b="0" dirty="0" smtClean="0"/>
              <a:t>: functions for working with your operating system including file management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err="1" smtClean="0"/>
              <a:t>shutil</a:t>
            </a:r>
            <a:r>
              <a:rPr lang="en-US" sz="3200" b="0" dirty="0" smtClean="0"/>
              <a:t>: high level functions for working with files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err="1" smtClean="0"/>
              <a:t>MatPlotLib</a:t>
            </a:r>
            <a:r>
              <a:rPr lang="en-US" sz="3200" b="0" dirty="0" smtClean="0"/>
              <a:t>: make graphs, charts, and maps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dirty="0" err="1" smtClean="0"/>
              <a:t>pymysql</a:t>
            </a:r>
            <a:r>
              <a:rPr lang="en-US" sz="3200" b="0" dirty="0" smtClean="0"/>
              <a:t>: functions for accessing and working with data in an SQL database</a:t>
            </a:r>
          </a:p>
          <a:p>
            <a:endParaRPr lang="en-US" sz="3200" b="0" dirty="0" smtClean="0"/>
          </a:p>
          <a:p>
            <a:endParaRPr lang="en-US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5174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Module: 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look at the module, “</a:t>
            </a:r>
            <a:r>
              <a:rPr lang="en-US" b="0" dirty="0" err="1" smtClean="0">
                <a:latin typeface="Courier New"/>
                <a:cs typeface="Courier New"/>
              </a:rPr>
              <a:t>os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Think of it as a connector into your current operating system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Use it to do useful file level activities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os.getcwd</a:t>
            </a:r>
            <a:r>
              <a:rPr lang="en-US" b="0" dirty="0" smtClean="0">
                <a:latin typeface="Courier New"/>
                <a:cs typeface="Courier New"/>
              </a:rPr>
              <a:t>() </a:t>
            </a:r>
            <a:r>
              <a:rPr lang="en-US" b="0" dirty="0" smtClean="0"/>
              <a:t>returns the current working directory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os.curdir</a:t>
            </a:r>
            <a:r>
              <a:rPr lang="en-US" b="0" dirty="0">
                <a:latin typeface="Courier New"/>
                <a:cs typeface="Courier New"/>
              </a:rPr>
              <a:t> </a:t>
            </a:r>
            <a:r>
              <a:rPr lang="en-US" b="0" dirty="0" smtClean="0"/>
              <a:t>returns the current directory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os.execl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executes an executable file 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os.abort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fails in the hardest way possible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os.listdir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returns a list of strings of names of entries in a folder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os.path.exists</a:t>
            </a:r>
            <a:r>
              <a:rPr lang="en-US" b="0" dirty="0" smtClean="0">
                <a:latin typeface="Courier New"/>
                <a:cs typeface="Courier New"/>
              </a:rPr>
              <a:t>() </a:t>
            </a:r>
            <a:r>
              <a:rPr lang="en-US" b="0" dirty="0" smtClean="0"/>
              <a:t>tests whether a path exists 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os.path.basename</a:t>
            </a:r>
            <a:r>
              <a:rPr lang="en-US" b="0" dirty="0" smtClean="0">
                <a:latin typeface="Courier New"/>
                <a:cs typeface="Courier New"/>
              </a:rPr>
              <a:t>()</a:t>
            </a:r>
            <a:r>
              <a:rPr lang="en-US" b="0" dirty="0" smtClean="0"/>
              <a:t> returns the final component of a path name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os.path.isdir</a:t>
            </a:r>
            <a:r>
              <a:rPr lang="en-US" b="0" dirty="0" smtClean="0">
                <a:latin typeface="Courier New"/>
                <a:cs typeface="Courier New"/>
              </a:rPr>
              <a:t>()</a:t>
            </a:r>
            <a:r>
              <a:rPr lang="en-US" b="0" dirty="0" smtClean="0"/>
              <a:t> returns true for a directory, false for a filename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9759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MODULE: </a:t>
            </a:r>
            <a:r>
              <a:rPr lang="en-US" dirty="0" err="1" smtClean="0"/>
              <a:t>shutil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look at the module, “</a:t>
            </a:r>
            <a:r>
              <a:rPr lang="en-US" b="0" dirty="0" err="1" smtClean="0">
                <a:latin typeface="Courier New"/>
                <a:cs typeface="Courier New"/>
              </a:rPr>
              <a:t>shutil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Think of it as a high level file/folder manipulator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shutil.copy</a:t>
            </a:r>
            <a:r>
              <a:rPr lang="en-US" b="0" dirty="0" smtClean="0">
                <a:latin typeface="Courier New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cs typeface="Courier New"/>
              </a:rPr>
              <a:t>copyfile</a:t>
            </a:r>
            <a:r>
              <a:rPr lang="en-US" b="0" dirty="0" smtClean="0">
                <a:latin typeface="Courier New"/>
                <a:cs typeface="Courier New"/>
              </a:rPr>
              <a:t>, </a:t>
            </a:r>
            <a:r>
              <a:rPr lang="en-US" b="0" dirty="0" err="1" smtClean="0">
                <a:latin typeface="Courier New"/>
                <a:cs typeface="Courier New"/>
              </a:rPr>
              <a:t>copytree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copy things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shutil.abspath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returns the absolute path to a file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Shutil.fnmatch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test if a file path matches a pattern 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shutil.move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move a file or folder to another destination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shutil.rmtree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recursively remove the contents of a directory tree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1255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MODULE: </a:t>
            </a: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1788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at the module, “</a:t>
            </a:r>
            <a:r>
              <a:rPr lang="en-US" b="0" dirty="0" err="1" smtClean="0">
                <a:latin typeface="Courier New"/>
                <a:cs typeface="Courier New"/>
              </a:rPr>
              <a:t>MatPlotLib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Makes (pretty) pictures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MatPlotLib.pyplot.plot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/>
              <a:t>P</a:t>
            </a:r>
            <a:r>
              <a:rPr lang="en-US" b="0" dirty="0" smtClean="0"/>
              <a:t>lot a graph of data.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MatPlotLib.pyplot.show</a:t>
            </a:r>
            <a:r>
              <a:rPr lang="en-US" b="0" dirty="0" smtClean="0">
                <a:latin typeface="Courier New"/>
                <a:cs typeface="Courier New"/>
              </a:rPr>
              <a:t> </a:t>
            </a:r>
            <a:r>
              <a:rPr lang="en-US" b="0" dirty="0" smtClean="0"/>
              <a:t>Show the user your graph.</a:t>
            </a:r>
          </a:p>
          <a:p>
            <a:endParaRPr lang="en-US" b="0" dirty="0" smtClean="0"/>
          </a:p>
          <a:p>
            <a:r>
              <a:rPr lang="en-US" b="0" dirty="0" smtClean="0"/>
              <a:t>Tutorial </a:t>
            </a:r>
            <a:r>
              <a:rPr lang="en-US" b="0" dirty="0"/>
              <a:t>here: </a:t>
            </a:r>
            <a:r>
              <a:rPr lang="en-US" b="0" dirty="0">
                <a:hlinkClick r:id="rId3"/>
              </a:rPr>
              <a:t>http://</a:t>
            </a:r>
            <a:r>
              <a:rPr lang="en-US" b="0" dirty="0" smtClean="0">
                <a:hlinkClick r:id="rId3"/>
              </a:rPr>
              <a:t>matplotlib.org/1.3.1/users/pyplot_tutorial.html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/>
              <a:t>Gallery here: </a:t>
            </a:r>
            <a:r>
              <a:rPr lang="en-US" b="0" dirty="0">
                <a:hlinkClick r:id="rId4"/>
              </a:rPr>
              <a:t>http://</a:t>
            </a:r>
            <a:r>
              <a:rPr lang="en-US" b="0" dirty="0" smtClean="0">
                <a:hlinkClick r:id="rId4"/>
              </a:rPr>
              <a:t>matplotlib.org/1.3.1/gallery.html</a:t>
            </a:r>
            <a:r>
              <a:rPr lang="en-US" b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2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/>
              <a:t>Module: </a:t>
            </a:r>
            <a:r>
              <a:rPr lang="en-US" dirty="0" err="1" smtClean="0"/>
              <a:t>pymysql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440220" cy="49050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Retrieving Data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Go to your Python Console and type the following commands:</a:t>
            </a:r>
          </a:p>
          <a:p>
            <a:endParaRPr lang="en-US" b="0" dirty="0">
              <a:cs typeface="Courier New"/>
            </a:endParaRPr>
          </a:p>
          <a:p>
            <a:r>
              <a:rPr lang="en-US" b="0" dirty="0">
                <a:latin typeface="Courier New"/>
                <a:cs typeface="Courier New"/>
              </a:rPr>
              <a:t>import 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endParaRPr lang="en-US" b="0" dirty="0">
              <a:latin typeface="Courier New"/>
              <a:cs typeface="Courier New"/>
            </a:endParaRPr>
          </a:p>
          <a:p>
            <a:r>
              <a:rPr lang="en-US" sz="2100" b="0" dirty="0">
                <a:latin typeface="Courier New"/>
                <a:cs typeface="Courier New"/>
              </a:rPr>
              <a:t>conn = </a:t>
            </a:r>
            <a:r>
              <a:rPr lang="en-US" sz="2100" b="0" dirty="0" err="1">
                <a:latin typeface="Courier New"/>
                <a:cs typeface="Courier New"/>
              </a:rPr>
              <a:t>pymysql.connect</a:t>
            </a:r>
            <a:r>
              <a:rPr lang="en-US" sz="2100" b="0" dirty="0">
                <a:latin typeface="Courier New"/>
                <a:cs typeface="Courier New"/>
              </a:rPr>
              <a:t>(host='127.0.0.1', </a:t>
            </a:r>
            <a:r>
              <a:rPr lang="en-US" sz="2100" b="0" dirty="0" err="1">
                <a:latin typeface="Courier New"/>
                <a:cs typeface="Courier New"/>
              </a:rPr>
              <a:t>unix_socket</a:t>
            </a:r>
            <a:r>
              <a:rPr lang="en-US" sz="2100" b="0" dirty="0">
                <a:latin typeface="Courier New"/>
                <a:cs typeface="Courier New"/>
              </a:rPr>
              <a:t>='/</a:t>
            </a:r>
            <a:r>
              <a:rPr lang="en-US" sz="2100" b="0" dirty="0" err="1">
                <a:latin typeface="Courier New"/>
                <a:cs typeface="Courier New"/>
              </a:rPr>
              <a:t>tmp</a:t>
            </a:r>
            <a:r>
              <a:rPr lang="en-US" sz="2100" b="0" dirty="0">
                <a:latin typeface="Courier New"/>
                <a:cs typeface="Courier New"/>
              </a:rPr>
              <a:t>/</a:t>
            </a:r>
            <a:r>
              <a:rPr lang="en-US" sz="2100" b="0" dirty="0" err="1">
                <a:latin typeface="Courier New"/>
                <a:cs typeface="Courier New"/>
              </a:rPr>
              <a:t>mysql.sock</a:t>
            </a:r>
            <a:r>
              <a:rPr lang="en-US" sz="2100" b="0" dirty="0">
                <a:latin typeface="Courier New"/>
                <a:cs typeface="Courier New"/>
              </a:rPr>
              <a:t>', user='root', </a:t>
            </a:r>
            <a:r>
              <a:rPr lang="en-US" sz="2100" b="0" dirty="0" err="1">
                <a:latin typeface="Courier New"/>
                <a:cs typeface="Courier New"/>
              </a:rPr>
              <a:t>passwd</a:t>
            </a:r>
            <a:r>
              <a:rPr lang="en-US" sz="2100" b="0" dirty="0">
                <a:latin typeface="Courier New"/>
                <a:cs typeface="Courier New"/>
              </a:rPr>
              <a:t>=None, </a:t>
            </a:r>
            <a:r>
              <a:rPr lang="en-US" sz="2100" b="0" dirty="0" err="1">
                <a:latin typeface="Courier New"/>
                <a:cs typeface="Courier New"/>
              </a:rPr>
              <a:t>db</a:t>
            </a:r>
            <a:r>
              <a:rPr lang="en-US" sz="2100" b="0" dirty="0">
                <a:latin typeface="Courier New"/>
                <a:cs typeface="Courier New"/>
              </a:rPr>
              <a:t>='</a:t>
            </a:r>
            <a:r>
              <a:rPr lang="en-US" sz="2100" b="0" dirty="0" err="1">
                <a:latin typeface="Courier New"/>
                <a:cs typeface="Courier New"/>
              </a:rPr>
              <a:t>mysql</a:t>
            </a:r>
            <a:r>
              <a:rPr lang="en-US" sz="2100" b="0" dirty="0" smtClean="0">
                <a:latin typeface="Courier New"/>
                <a:cs typeface="Courier New"/>
              </a:rPr>
              <a:t>')</a:t>
            </a:r>
          </a:p>
          <a:p>
            <a:r>
              <a:rPr lang="en-US" sz="2100" b="0" dirty="0" smtClean="0">
                <a:latin typeface="Courier New"/>
                <a:cs typeface="Courier New"/>
              </a:rPr>
              <a:t>cur = </a:t>
            </a:r>
            <a:r>
              <a:rPr lang="en-US" sz="2100" b="0" dirty="0" err="1" smtClean="0">
                <a:latin typeface="Courier New"/>
                <a:cs typeface="Courier New"/>
              </a:rPr>
              <a:t>conn.cursor</a:t>
            </a:r>
            <a:r>
              <a:rPr lang="en-US" sz="2100" b="0" dirty="0" smtClean="0">
                <a:latin typeface="Courier New"/>
                <a:cs typeface="Courier New"/>
              </a:rPr>
              <a:t>()</a:t>
            </a:r>
          </a:p>
          <a:p>
            <a:r>
              <a:rPr lang="en-US" b="0" dirty="0" err="1" smtClean="0">
                <a:latin typeface="Courier New"/>
                <a:cs typeface="Courier New"/>
              </a:rPr>
              <a:t>cur.execute</a:t>
            </a:r>
            <a:r>
              <a:rPr lang="en-US" b="0" dirty="0" smtClean="0">
                <a:latin typeface="Courier New"/>
                <a:cs typeface="Courier New"/>
              </a:rPr>
              <a:t>("SELECT * FROM </a:t>
            </a:r>
            <a:r>
              <a:rPr lang="en-US" b="0" dirty="0" err="1" smtClean="0">
                <a:latin typeface="Courier New"/>
                <a:cs typeface="Courier New"/>
              </a:rPr>
              <a:t>odm.methods</a:t>
            </a:r>
            <a:r>
              <a:rPr lang="en-US" b="0" dirty="0" smtClean="0">
                <a:latin typeface="Courier New"/>
                <a:cs typeface="Courier New"/>
              </a:rPr>
              <a:t>")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r = </a:t>
            </a:r>
            <a:r>
              <a:rPr lang="en-US" b="0" dirty="0" err="1" smtClean="0">
                <a:latin typeface="Courier New"/>
                <a:cs typeface="Courier New"/>
              </a:rPr>
              <a:t>cur.fetchall</a:t>
            </a:r>
            <a:r>
              <a:rPr lang="en-US" b="0" dirty="0" smtClean="0">
                <a:latin typeface="Courier New"/>
                <a:cs typeface="Courier New"/>
              </a:rPr>
              <a:t>()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print r</a:t>
            </a:r>
          </a:p>
          <a:p>
            <a:r>
              <a:rPr lang="en-US" b="0" dirty="0" smtClean="0">
                <a:latin typeface="Courier New"/>
                <a:cs typeface="Courier New"/>
              </a:rPr>
              <a:t>#returns a list of all rows in the methods table!</a:t>
            </a:r>
          </a:p>
        </p:txBody>
      </p:sp>
    </p:spTree>
    <p:extLst>
      <p:ext uri="{BB962C8B-B14F-4D97-AF65-F5344CB8AC3E}">
        <p14:creationId xmlns:p14="http://schemas.microsoft.com/office/powerpoint/2010/main" val="17360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73509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Module</a:t>
            </a:r>
            <a:r>
              <a:rPr lang="en-US" dirty="0"/>
              <a:t>: </a:t>
            </a:r>
            <a:r>
              <a:rPr lang="en-US" dirty="0" err="1"/>
              <a:t>pymysql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09" y="0"/>
            <a:ext cx="1867414" cy="139754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752600"/>
            <a:ext cx="8358027" cy="4781764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at the module, “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r>
              <a:rPr lang="en-US" dirty="0" smtClean="0"/>
              <a:t>”</a:t>
            </a:r>
          </a:p>
          <a:p>
            <a:pPr marL="457200" indent="-457200">
              <a:buFont typeface="Arial"/>
              <a:buChar char="•"/>
            </a:pPr>
            <a:r>
              <a:rPr lang="en-US" b="0" dirty="0" smtClean="0">
                <a:cs typeface="Courier New"/>
              </a:rPr>
              <a:t>Think of it as a database connector</a:t>
            </a:r>
          </a:p>
          <a:p>
            <a:r>
              <a:rPr lang="en-US" b="0" dirty="0">
                <a:latin typeface="Courier New"/>
                <a:cs typeface="Courier New"/>
              </a:rPr>
              <a:t>&gt;&gt;&gt; import </a:t>
            </a:r>
            <a:r>
              <a:rPr lang="en-US" b="0" dirty="0" err="1">
                <a:latin typeface="Courier New"/>
                <a:cs typeface="Courier New"/>
              </a:rPr>
              <a:t>pymysql</a:t>
            </a:r>
            <a:endParaRPr lang="en-US" b="0" dirty="0" smtClean="0">
              <a:latin typeface="Courier New"/>
              <a:cs typeface="Courier New"/>
            </a:endParaRPr>
          </a:p>
          <a:p>
            <a:r>
              <a:rPr lang="en-US" b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Traceback</a:t>
            </a:r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(most recent call last</a:t>
            </a:r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):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File "&lt;input&gt;", line 1, in &lt;module</a:t>
            </a:r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File "/Applications/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PyCharm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CE.app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/Contents/helpers/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pydev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pydev_import_hook.py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", line 21, in </a:t>
            </a:r>
            <a:r>
              <a:rPr lang="en-US" b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do_import</a:t>
            </a:r>
            <a:endParaRPr lang="en-US" b="0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    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module = self._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system_import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(name, *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args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, **</a:t>
            </a:r>
            <a:r>
              <a:rPr lang="en-US" b="0" dirty="0" err="1">
                <a:solidFill>
                  <a:srgbClr val="FF0000"/>
                </a:solidFill>
                <a:latin typeface="Courier New"/>
                <a:cs typeface="Courier New"/>
              </a:rPr>
              <a:t>kwargs</a:t>
            </a:r>
            <a:r>
              <a:rPr lang="en-US" b="0" dirty="0" smtClean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b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ImportError</a:t>
            </a:r>
            <a:r>
              <a:rPr lang="en-US" b="0" dirty="0">
                <a:solidFill>
                  <a:srgbClr val="FF0000"/>
                </a:solidFill>
                <a:latin typeface="Courier New"/>
                <a:cs typeface="Courier New"/>
              </a:rPr>
              <a:t>: No module named </a:t>
            </a:r>
            <a:r>
              <a:rPr lang="en-US" b="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pypyodbc</a:t>
            </a:r>
            <a:endParaRPr lang="en-US" b="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7840" y="4226213"/>
            <a:ext cx="44967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OOPS! What went wrong!?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B65D0510-1E1E-454B-9E42-BBDE393B0D91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7199A2C2-F602-4FB9-A5E6-D4D35AEF7BF1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70997E3A-B042-4C8E-8EC2-F153C77F03E3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9B850E55-BF76-4B14-8962-4A8BD7FE116D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A802F586-1307-4E2A-8BAE-732469FBF45B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F53A15BF-BA96-4608-948E-DC566FDECB4B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919B2C6E-15F5-4C75-9DEF-40F52C737AB6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B18DE33-4C75-4DE2-8249-AE890187976B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277AEC4E-C89E-4C3D-BDBA-EE8A8DA581B7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0876A8C7-6C04-4374-BC47-44176ED8D52E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95E2B119-F88B-4332-916E-A937644B907C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06A4BB33-1A81-4113-B7BC-86014947B5D8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483C2F25-E275-47FB-B40C-986195C7DA4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C53D4FC-F6BD-4B4A-A2B4-2ABB5EABCEF8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D42E032-4241-41D4-8DE6-49C185DC90A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2EFECF2D-481A-4BFA-BE56-A625E063B241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7DCEBCA6-8966-4518-948D-C2C2E08CD5B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6A1B0D70-7E8D-43EF-A0CB-EB39C500113E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BC426D4-AE2C-4D09-9CDA-231D4ED1E715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7A277B89-F790-4D7F-89D0-607FC59368C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1103</TotalTime>
  <Words>951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Courier New</vt:lpstr>
      <vt:lpstr>Essential</vt:lpstr>
      <vt:lpstr>Office Theme</vt:lpstr>
      <vt:lpstr>Intro to Python Programming – Part III</vt:lpstr>
      <vt:lpstr>Python Modules</vt:lpstr>
      <vt:lpstr>PowerPoint Presentation</vt:lpstr>
      <vt:lpstr>Four useful modules</vt:lpstr>
      <vt:lpstr>Module: OS</vt:lpstr>
      <vt:lpstr>MODULE: shutil</vt:lpstr>
      <vt:lpstr>MODULE: MatPlotLib</vt:lpstr>
      <vt:lpstr>Module: pymysql</vt:lpstr>
      <vt:lpstr>Module: pymysql</vt:lpstr>
      <vt:lpstr>Module: pymysql (MAC)</vt:lpstr>
      <vt:lpstr>Module: pymysql (MAC)</vt:lpstr>
      <vt:lpstr>Module: pymysql (MAC)</vt:lpstr>
      <vt:lpstr>Module: pymysql (MAC)</vt:lpstr>
      <vt:lpstr>Module: pymysql (MAC)</vt:lpstr>
      <vt:lpstr>Module: pymysql (Windows)</vt:lpstr>
      <vt:lpstr>Module: pymysql (WINDOWS)</vt:lpstr>
      <vt:lpstr>Module: pymysql (windows)</vt:lpstr>
      <vt:lpstr>Module: pymysql (Windows)</vt:lpstr>
      <vt:lpstr>Module: pymysql (windows)</vt:lpstr>
      <vt:lpstr>Module: pymysql</vt:lpstr>
      <vt:lpstr>Module: pymysql (MAC)</vt:lpstr>
      <vt:lpstr>Module: pymysql</vt:lpstr>
    </vt:vector>
  </TitlesOfParts>
  <Company>Idaho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Dan Ames</dc:creator>
  <cp:lastModifiedBy>Dan Ames</cp:lastModifiedBy>
  <cp:revision>91</cp:revision>
  <dcterms:created xsi:type="dcterms:W3CDTF">2013-01-08T09:01:16Z</dcterms:created>
  <dcterms:modified xsi:type="dcterms:W3CDTF">2016-11-08T20:21:58Z</dcterms:modified>
</cp:coreProperties>
</file>