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72" r:id="rId3"/>
    <p:sldId id="367" r:id="rId4"/>
    <p:sldId id="337" r:id="rId5"/>
    <p:sldId id="364" r:id="rId6"/>
    <p:sldId id="338" r:id="rId7"/>
    <p:sldId id="370" r:id="rId8"/>
    <p:sldId id="344" r:id="rId9"/>
    <p:sldId id="339" r:id="rId10"/>
    <p:sldId id="340" r:id="rId11"/>
    <p:sldId id="341" r:id="rId12"/>
    <p:sldId id="349" r:id="rId13"/>
    <p:sldId id="352" r:id="rId14"/>
    <p:sldId id="378" r:id="rId15"/>
    <p:sldId id="354" r:id="rId16"/>
    <p:sldId id="371" r:id="rId17"/>
    <p:sldId id="379" r:id="rId18"/>
    <p:sldId id="380" r:id="rId19"/>
    <p:sldId id="381" r:id="rId20"/>
    <p:sldId id="382" r:id="rId21"/>
    <p:sldId id="373" r:id="rId22"/>
    <p:sldId id="376" r:id="rId23"/>
    <p:sldId id="374" r:id="rId24"/>
    <p:sldId id="375" r:id="rId25"/>
    <p:sldId id="377" r:id="rId26"/>
    <p:sldId id="351" r:id="rId27"/>
    <p:sldId id="358" r:id="rId28"/>
    <p:sldId id="359" r:id="rId29"/>
    <p:sldId id="360" r:id="rId30"/>
    <p:sldId id="361" r:id="rId31"/>
    <p:sldId id="362" r:id="rId32"/>
    <p:sldId id="363" r:id="rId33"/>
    <p:sldId id="35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1"/>
  </p:normalViewPr>
  <p:slideViewPr>
    <p:cSldViewPr>
      <p:cViewPr varScale="1">
        <p:scale>
          <a:sx n="138" d="100"/>
          <a:sy n="138" d="100"/>
        </p:scale>
        <p:origin x="432" y="192"/>
      </p:cViewPr>
      <p:guideLst>
        <p:guide orient="horz" pos="2160"/>
        <p:guide pos="2880"/>
      </p:guideLst>
    </p:cSldViewPr>
  </p:slideViewPr>
  <p:notesTextViewPr>
    <p:cViewPr>
      <p:scale>
        <a:sx n="1" d="1"/>
        <a:sy n="1" d="1"/>
      </p:scale>
      <p:origin x="0" y="0"/>
    </p:cViewPr>
  </p:notesTextViewPr>
  <p:sorterViewPr>
    <p:cViewPr>
      <p:scale>
        <a:sx n="154" d="100"/>
        <a:sy n="154"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407705-0BA3-48E5-8CA6-551E5174B3E0}" type="datetimeFigureOut">
              <a:rPr lang="en-US" smtClean="0"/>
              <a:t>10/8/16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57D0C4-981C-4871-913F-33EEA9A3EE16}" type="slidenum">
              <a:rPr lang="en-US" smtClean="0"/>
              <a:t>‹#›</a:t>
            </a:fld>
            <a:endParaRPr lang="en-US"/>
          </a:p>
        </p:txBody>
      </p:sp>
    </p:spTree>
    <p:extLst>
      <p:ext uri="{BB962C8B-B14F-4D97-AF65-F5344CB8AC3E}">
        <p14:creationId xmlns:p14="http://schemas.microsoft.com/office/powerpoint/2010/main" val="1208834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AF8B80-95F3-4686-966C-12115C54F180}" type="datetimeFigureOut">
              <a:rPr lang="en-US" smtClean="0"/>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160007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F8B80-95F3-4686-966C-12115C54F180}" type="datetimeFigureOut">
              <a:rPr lang="en-US" smtClean="0"/>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297942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F8B80-95F3-4686-966C-12115C54F180}" type="datetimeFigureOut">
              <a:rPr lang="en-US" smtClean="0"/>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26934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F8B80-95F3-4686-966C-12115C54F180}" type="datetimeFigureOut">
              <a:rPr lang="en-US" smtClean="0"/>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27728254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F8B80-95F3-4686-966C-12115C54F180}" type="datetimeFigureOut">
              <a:rPr lang="en-US" smtClean="0"/>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149225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AF8B80-95F3-4686-966C-12115C54F180}" type="datetimeFigureOut">
              <a:rPr lang="en-US" smtClean="0"/>
              <a:t>10/8/16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305915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AF8B80-95F3-4686-966C-12115C54F180}" type="datetimeFigureOut">
              <a:rPr lang="en-US" smtClean="0"/>
              <a:t>10/8/16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255102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AF8B80-95F3-4686-966C-12115C54F180}" type="datetimeFigureOut">
              <a:rPr lang="en-US" smtClean="0"/>
              <a:t>10/8/16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124388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F8B80-95F3-4686-966C-12115C54F180}" type="datetimeFigureOut">
              <a:rPr lang="en-US" smtClean="0"/>
              <a:t>10/8/16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226715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F8B80-95F3-4686-966C-12115C54F180}" type="datetimeFigureOut">
              <a:rPr lang="en-US" smtClean="0"/>
              <a:t>10/8/16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413675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F8B80-95F3-4686-966C-12115C54F180}" type="datetimeFigureOut">
              <a:rPr lang="en-US" smtClean="0"/>
              <a:t>10/8/16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468934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F8B80-95F3-4686-966C-12115C54F180}" type="datetimeFigureOut">
              <a:rPr lang="en-US" smtClean="0"/>
              <a:t>10/8/16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39474-F60F-4FC4-B871-2D0554E06420}" type="slidenum">
              <a:rPr lang="en-US" smtClean="0"/>
              <a:t>‹#›</a:t>
            </a:fld>
            <a:endParaRPr lang="en-US"/>
          </a:p>
        </p:txBody>
      </p:sp>
    </p:spTree>
    <p:extLst>
      <p:ext uri="{BB962C8B-B14F-4D97-AF65-F5344CB8AC3E}">
        <p14:creationId xmlns:p14="http://schemas.microsoft.com/office/powerpoint/2010/main" val="2120973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oo.gl/Cu62J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oo.gl/Cu62J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96935"/>
            <a:ext cx="7772400" cy="2803515"/>
          </a:xfrm>
        </p:spPr>
        <p:txBody>
          <a:bodyPr>
            <a:normAutofit/>
          </a:bodyPr>
          <a:lstStyle/>
          <a:p>
            <a:r>
              <a:rPr lang="en-US" dirty="0" smtClean="0"/>
              <a:t>Using Structured Query Language (SQL)</a:t>
            </a:r>
            <a:br>
              <a:rPr lang="en-US" dirty="0" smtClean="0"/>
            </a:br>
            <a:r>
              <a:rPr lang="en-US" dirty="0" smtClean="0"/>
              <a:t>(continued)</a:t>
            </a:r>
            <a:endParaRPr lang="en-US" dirty="0"/>
          </a:p>
        </p:txBody>
      </p:sp>
      <p:sp>
        <p:nvSpPr>
          <p:cNvPr id="3" name="Subtitle 2"/>
          <p:cNvSpPr>
            <a:spLocks noGrp="1"/>
          </p:cNvSpPr>
          <p:nvPr>
            <p:ph type="subTitle" idx="1"/>
          </p:nvPr>
        </p:nvSpPr>
        <p:spPr/>
        <p:txBody>
          <a:bodyPr/>
          <a:lstStyle/>
          <a:p>
            <a:r>
              <a:rPr lang="en-US" b="1" dirty="0" smtClean="0">
                <a:solidFill>
                  <a:srgbClr val="002060"/>
                </a:solidFill>
              </a:rPr>
              <a:t>Jeffery S. Horsburgh</a:t>
            </a:r>
          </a:p>
          <a:p>
            <a:r>
              <a:rPr lang="en-US" dirty="0" smtClean="0"/>
              <a:t>Hydroinformatics</a:t>
            </a:r>
          </a:p>
          <a:p>
            <a:r>
              <a:rPr lang="en-US" smtClean="0"/>
              <a:t>Fall 2016</a:t>
            </a:r>
            <a:endParaRPr lang="en-US" dirty="0"/>
          </a:p>
        </p:txBody>
      </p:sp>
      <p:pic>
        <p:nvPicPr>
          <p:cNvPr id="4" name="Picture 16" descr="nsf4c"/>
          <p:cNvPicPr>
            <a:picLocks noChangeAspect="1" noChangeArrowheads="1"/>
          </p:cNvPicPr>
          <p:nvPr/>
        </p:nvPicPr>
        <p:blipFill>
          <a:blip r:embed="rId2"/>
          <a:srcRect/>
          <a:stretch>
            <a:fillRect/>
          </a:stretch>
        </p:blipFill>
        <p:spPr bwMode="auto">
          <a:xfrm>
            <a:off x="7581900" y="5448300"/>
            <a:ext cx="876300" cy="876300"/>
          </a:xfrm>
          <a:prstGeom prst="rect">
            <a:avLst/>
          </a:prstGeom>
          <a:noFill/>
          <a:ln w="9525">
            <a:noFill/>
            <a:miter lim="800000"/>
            <a:headEnd/>
            <a:tailEnd/>
          </a:ln>
        </p:spPr>
      </p:pic>
      <p:sp>
        <p:nvSpPr>
          <p:cNvPr id="5" name="TextBox 4"/>
          <p:cNvSpPr txBox="1"/>
          <p:nvPr/>
        </p:nvSpPr>
        <p:spPr>
          <a:xfrm>
            <a:off x="6934955" y="6324600"/>
            <a:ext cx="2209046" cy="507831"/>
          </a:xfrm>
          <a:prstGeom prst="rect">
            <a:avLst/>
          </a:prstGeom>
          <a:noFill/>
        </p:spPr>
        <p:txBody>
          <a:bodyPr wrap="square" rtlCol="0">
            <a:spAutoFit/>
          </a:bodyPr>
          <a:lstStyle/>
          <a:p>
            <a:pPr algn="ctr"/>
            <a:r>
              <a:rPr lang="en-US" sz="900" dirty="0"/>
              <a:t>This work was funded by National Science Foundation Grants EPS 1135482 and EPS </a:t>
            </a:r>
            <a:r>
              <a:rPr lang="en-US" sz="900" dirty="0" smtClean="0"/>
              <a:t>1208732</a:t>
            </a:r>
            <a:endParaRPr lang="en-US" sz="900" dirty="0"/>
          </a:p>
        </p:txBody>
      </p:sp>
    </p:spTree>
    <p:extLst>
      <p:ext uri="{BB962C8B-B14F-4D97-AF65-F5344CB8AC3E}">
        <p14:creationId xmlns:p14="http://schemas.microsoft.com/office/powerpoint/2010/main" val="3841320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Aggregation Example with GROUP BY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8853623"/>
              </p:ext>
            </p:extLst>
          </p:nvPr>
        </p:nvGraphicFramePr>
        <p:xfrm>
          <a:off x="609600" y="3048000"/>
          <a:ext cx="5339653" cy="1854200"/>
        </p:xfrm>
        <a:graphic>
          <a:graphicData uri="http://schemas.openxmlformats.org/drawingml/2006/table">
            <a:tbl>
              <a:tblPr firstRow="1" bandRow="1">
                <a:tableStyleId>{5C22544A-7EE6-4342-B048-85BDC9FD1C3A}</a:tableStyleId>
              </a:tblPr>
              <a:tblGrid>
                <a:gridCol w="967169"/>
                <a:gridCol w="794449"/>
                <a:gridCol w="1216406"/>
                <a:gridCol w="1154303"/>
                <a:gridCol w="1207326"/>
              </a:tblGrid>
              <a:tr h="370840">
                <a:tc>
                  <a:txBody>
                    <a:bodyPr/>
                    <a:lstStyle/>
                    <a:p>
                      <a:r>
                        <a:rPr lang="en-US" dirty="0" err="1" smtClean="0"/>
                        <a:t>ValueID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SiteID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VariableID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DateTime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DataValue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dirty="0" smtClean="0"/>
                        <a:t>1/1/2012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dirty="0" smtClean="0"/>
                        <a:t>1/2/2012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dirty="0" smtClean="0"/>
                        <a:t>1/1/2012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dirty="0" smtClean="0"/>
                        <a:t>1/2/2012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80440868"/>
              </p:ext>
            </p:extLst>
          </p:nvPr>
        </p:nvGraphicFramePr>
        <p:xfrm>
          <a:off x="2362200" y="5334000"/>
          <a:ext cx="3564065" cy="1112520"/>
        </p:xfrm>
        <a:graphic>
          <a:graphicData uri="http://schemas.openxmlformats.org/drawingml/2006/table">
            <a:tbl>
              <a:tblPr firstRow="1" bandRow="1">
                <a:tableStyleId>{5C22544A-7EE6-4342-B048-85BDC9FD1C3A}</a:tableStyleId>
              </a:tblPr>
              <a:tblGrid>
                <a:gridCol w="794449"/>
                <a:gridCol w="1216406"/>
                <a:gridCol w="1553210"/>
              </a:tblGrid>
              <a:tr h="370840">
                <a:tc>
                  <a:txBody>
                    <a:bodyPr/>
                    <a:lstStyle/>
                    <a:p>
                      <a:r>
                        <a:rPr lang="en-US" dirty="0" err="1" smtClean="0"/>
                        <a:t>SiteID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VariableID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AvgDataValue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8.5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228600" y="1295400"/>
            <a:ext cx="9067800" cy="1384995"/>
          </a:xfrm>
          <a:prstGeom prst="rect">
            <a:avLst/>
          </a:prstGeom>
          <a:noFill/>
        </p:spPr>
        <p:txBody>
          <a:bodyPr wrap="square" rtlCol="0">
            <a:spAutoFit/>
          </a:bodyPr>
          <a:lstStyle/>
          <a:p>
            <a:r>
              <a:rPr lang="en-US" sz="2800" dirty="0">
                <a:solidFill>
                  <a:srgbClr val="0000FF"/>
                </a:solidFill>
              </a:rPr>
              <a:t>SELECT</a:t>
            </a:r>
            <a:r>
              <a:rPr lang="en-US" sz="2800" dirty="0">
                <a:solidFill>
                  <a:prstClr val="black"/>
                </a:solidFill>
              </a:rPr>
              <a:t> </a:t>
            </a:r>
            <a:r>
              <a:rPr lang="en-US" sz="2800" dirty="0" err="1" smtClean="0">
                <a:solidFill>
                  <a:prstClr val="black"/>
                </a:solidFill>
              </a:rPr>
              <a:t>SiteID</a:t>
            </a:r>
            <a:r>
              <a:rPr lang="en-US" sz="2800" dirty="0" smtClean="0">
                <a:solidFill>
                  <a:prstClr val="black"/>
                </a:solidFill>
              </a:rPr>
              <a:t>, </a:t>
            </a:r>
            <a:r>
              <a:rPr lang="en-US" sz="2800" dirty="0" err="1" smtClean="0">
                <a:solidFill>
                  <a:prstClr val="black"/>
                </a:solidFill>
              </a:rPr>
              <a:t>VariableID</a:t>
            </a:r>
            <a:r>
              <a:rPr lang="en-US" sz="2800" dirty="0" smtClean="0">
                <a:solidFill>
                  <a:prstClr val="black"/>
                </a:solidFill>
              </a:rPr>
              <a:t>, </a:t>
            </a:r>
            <a:r>
              <a:rPr lang="en-US" sz="2800" dirty="0" smtClean="0">
                <a:solidFill>
                  <a:srgbClr val="0000FF"/>
                </a:solidFill>
              </a:rPr>
              <a:t>AVG</a:t>
            </a:r>
            <a:r>
              <a:rPr lang="en-US" sz="2800" dirty="0"/>
              <a:t>(</a:t>
            </a:r>
            <a:r>
              <a:rPr lang="en-US" sz="2800" dirty="0" err="1"/>
              <a:t>DataValue</a:t>
            </a:r>
            <a:r>
              <a:rPr lang="en-US" sz="2800" dirty="0"/>
              <a:t>) </a:t>
            </a:r>
            <a:r>
              <a:rPr lang="en-US" sz="2800" dirty="0">
                <a:solidFill>
                  <a:srgbClr val="0000FF"/>
                </a:solidFill>
              </a:rPr>
              <a:t>AS</a:t>
            </a:r>
            <a:r>
              <a:rPr lang="en-US" sz="2800" dirty="0">
                <a:solidFill>
                  <a:prstClr val="black"/>
                </a:solidFill>
              </a:rPr>
              <a:t> </a:t>
            </a:r>
            <a:r>
              <a:rPr lang="en-US" sz="2800" dirty="0" err="1">
                <a:solidFill>
                  <a:prstClr val="black"/>
                </a:solidFill>
              </a:rPr>
              <a:t>AvgDataValue</a:t>
            </a:r>
            <a:endParaRPr lang="en-US" sz="2800" dirty="0">
              <a:solidFill>
                <a:prstClr val="black"/>
              </a:solidFill>
            </a:endParaRPr>
          </a:p>
          <a:p>
            <a:r>
              <a:rPr lang="en-US" sz="2800" dirty="0" smtClean="0">
                <a:solidFill>
                  <a:srgbClr val="0000FF"/>
                </a:solidFill>
              </a:rPr>
              <a:t>FROM</a:t>
            </a:r>
            <a:r>
              <a:rPr lang="en-US" sz="2800" dirty="0" smtClean="0">
                <a:solidFill>
                  <a:prstClr val="black"/>
                </a:solidFill>
              </a:rPr>
              <a:t> </a:t>
            </a:r>
            <a:r>
              <a:rPr lang="en-US" sz="2800" dirty="0" err="1">
                <a:solidFill>
                  <a:prstClr val="black"/>
                </a:solidFill>
              </a:rPr>
              <a:t>DataValues</a:t>
            </a:r>
            <a:endParaRPr lang="en-US" sz="2800" dirty="0">
              <a:solidFill>
                <a:prstClr val="black"/>
              </a:solidFill>
            </a:endParaRPr>
          </a:p>
          <a:p>
            <a:r>
              <a:rPr lang="en-US" sz="2800" b="1" dirty="0" smtClean="0">
                <a:solidFill>
                  <a:srgbClr val="0000FF"/>
                </a:solidFill>
              </a:rPr>
              <a:t>GROUP</a:t>
            </a:r>
            <a:r>
              <a:rPr lang="en-US" sz="2800" b="1" dirty="0" smtClean="0">
                <a:solidFill>
                  <a:prstClr val="black"/>
                </a:solidFill>
              </a:rPr>
              <a:t> </a:t>
            </a:r>
            <a:r>
              <a:rPr lang="en-US" sz="2800" b="1" dirty="0">
                <a:solidFill>
                  <a:srgbClr val="0000FF"/>
                </a:solidFill>
              </a:rPr>
              <a:t>BY</a:t>
            </a:r>
            <a:r>
              <a:rPr lang="en-US" sz="2800" b="1" dirty="0">
                <a:solidFill>
                  <a:prstClr val="black"/>
                </a:solidFill>
              </a:rPr>
              <a:t> </a:t>
            </a:r>
            <a:r>
              <a:rPr lang="en-US" sz="2800" dirty="0" err="1">
                <a:solidFill>
                  <a:prstClr val="black"/>
                </a:solidFill>
              </a:rPr>
              <a:t>SiteID</a:t>
            </a:r>
            <a:r>
              <a:rPr lang="en-US" sz="2800" dirty="0">
                <a:solidFill>
                  <a:prstClr val="black"/>
                </a:solidFill>
              </a:rPr>
              <a:t>, </a:t>
            </a:r>
            <a:r>
              <a:rPr lang="en-US" sz="2800" dirty="0" err="1" smtClean="0">
                <a:solidFill>
                  <a:prstClr val="black"/>
                </a:solidFill>
              </a:rPr>
              <a:t>VariableID</a:t>
            </a:r>
            <a:r>
              <a:rPr lang="en-US" sz="2800" dirty="0" smtClean="0">
                <a:solidFill>
                  <a:prstClr val="black"/>
                </a:solidFill>
              </a:rPr>
              <a:t>;</a:t>
            </a:r>
            <a:endParaRPr lang="en-US" sz="2800" dirty="0">
              <a:solidFill>
                <a:srgbClr val="FF0000"/>
              </a:solidFill>
            </a:endParaRPr>
          </a:p>
        </p:txBody>
      </p:sp>
      <p:sp>
        <p:nvSpPr>
          <p:cNvPr id="9" name="TextBox 8"/>
          <p:cNvSpPr txBox="1"/>
          <p:nvPr/>
        </p:nvSpPr>
        <p:spPr>
          <a:xfrm>
            <a:off x="609600" y="2590800"/>
            <a:ext cx="1676400" cy="461665"/>
          </a:xfrm>
          <a:prstGeom prst="rect">
            <a:avLst/>
          </a:prstGeom>
          <a:noFill/>
        </p:spPr>
        <p:txBody>
          <a:bodyPr wrap="square" rtlCol="0">
            <a:spAutoFit/>
          </a:bodyPr>
          <a:lstStyle/>
          <a:p>
            <a:r>
              <a:rPr lang="en-US" sz="2400" b="1" dirty="0" err="1" smtClean="0"/>
              <a:t>DataValues</a:t>
            </a:r>
            <a:endParaRPr lang="en-US" sz="2400" b="1" dirty="0"/>
          </a:p>
        </p:txBody>
      </p:sp>
      <p:sp>
        <p:nvSpPr>
          <p:cNvPr id="20" name="Rectangle 19"/>
          <p:cNvSpPr/>
          <p:nvPr/>
        </p:nvSpPr>
        <p:spPr>
          <a:xfrm>
            <a:off x="609600" y="3431290"/>
            <a:ext cx="5334000" cy="7007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38466" y="5725930"/>
            <a:ext cx="3605134" cy="3197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9600" y="4176010"/>
            <a:ext cx="5334000" cy="700790"/>
          </a:xfrm>
          <a:prstGeom prst="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338466" y="6081009"/>
            <a:ext cx="3605134" cy="350395"/>
          </a:xfrm>
          <a:prstGeom prst="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90600" y="5649325"/>
            <a:ext cx="1143000" cy="461665"/>
          </a:xfrm>
          <a:prstGeom prst="rect">
            <a:avLst/>
          </a:prstGeom>
          <a:noFill/>
        </p:spPr>
        <p:txBody>
          <a:bodyPr wrap="square" rtlCol="0">
            <a:spAutoFit/>
          </a:bodyPr>
          <a:lstStyle/>
          <a:p>
            <a:r>
              <a:rPr lang="en-US" sz="2400" b="1" dirty="0" smtClean="0"/>
              <a:t>Result</a:t>
            </a:r>
            <a:endParaRPr lang="en-US" sz="2400" b="1" dirty="0"/>
          </a:p>
        </p:txBody>
      </p:sp>
      <p:cxnSp>
        <p:nvCxnSpPr>
          <p:cNvPr id="6" name="Elbow Connector 5"/>
          <p:cNvCxnSpPr>
            <a:stCxn id="20" idx="3"/>
            <a:endCxn id="5" idx="3"/>
          </p:cNvCxnSpPr>
          <p:nvPr/>
        </p:nvCxnSpPr>
        <p:spPr>
          <a:xfrm flipH="1">
            <a:off x="5926265" y="3781685"/>
            <a:ext cx="17335" cy="2108575"/>
          </a:xfrm>
          <a:prstGeom prst="bentConnector3">
            <a:avLst>
              <a:gd name="adj1" fmla="val -1318719"/>
            </a:avLst>
          </a:prstGeom>
          <a:ln w="38100" cmpd="sng">
            <a:solidFill>
              <a:srgbClr val="FF6600"/>
            </a:solidFill>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22" idx="3"/>
            <a:endCxn id="23" idx="3"/>
          </p:cNvCxnSpPr>
          <p:nvPr/>
        </p:nvCxnSpPr>
        <p:spPr>
          <a:xfrm>
            <a:off x="5943600" y="4526405"/>
            <a:ext cx="12700" cy="1729802"/>
          </a:xfrm>
          <a:prstGeom prst="bentConnector3">
            <a:avLst>
              <a:gd name="adj1" fmla="val 4657213"/>
            </a:avLst>
          </a:prstGeom>
          <a:ln w="38100" cmpd="sng">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8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solidFill>
                  <a:srgbClr val="0000FF"/>
                </a:solidFill>
              </a:rPr>
              <a:t>GROUP BY </a:t>
            </a:r>
            <a:r>
              <a:rPr lang="en-US" dirty="0" smtClean="0"/>
              <a:t>Clause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“Give </a:t>
            </a:r>
            <a:r>
              <a:rPr lang="en-US" dirty="0"/>
              <a:t>me the </a:t>
            </a:r>
            <a:r>
              <a:rPr lang="en-US" dirty="0" smtClean="0"/>
              <a:t>minimum, maximum, and average value </a:t>
            </a:r>
            <a:r>
              <a:rPr lang="en-US" dirty="0"/>
              <a:t>of quality controlled (</a:t>
            </a:r>
            <a:r>
              <a:rPr lang="en-US" dirty="0" err="1"/>
              <a:t>QualityControlLevelID</a:t>
            </a:r>
            <a:r>
              <a:rPr lang="en-US" dirty="0"/>
              <a:t>=1) </a:t>
            </a:r>
            <a:r>
              <a:rPr lang="en-US" dirty="0" smtClean="0"/>
              <a:t>median turbidity </a:t>
            </a:r>
            <a:r>
              <a:rPr lang="en-US" dirty="0"/>
              <a:t>(</a:t>
            </a:r>
            <a:r>
              <a:rPr lang="en-US" dirty="0" err="1"/>
              <a:t>VariableID</a:t>
            </a:r>
            <a:r>
              <a:rPr lang="en-US" dirty="0"/>
              <a:t>=</a:t>
            </a:r>
            <a:r>
              <a:rPr lang="en-US" dirty="0" smtClean="0"/>
              <a:t>66) </a:t>
            </a:r>
            <a:r>
              <a:rPr lang="en-US" dirty="0"/>
              <a:t>for each Site</a:t>
            </a:r>
            <a:r>
              <a:rPr lang="en-US" dirty="0" smtClean="0"/>
              <a:t>.”</a:t>
            </a:r>
          </a:p>
          <a:p>
            <a:endParaRPr lang="en-US" sz="1800" dirty="0"/>
          </a:p>
          <a:p>
            <a:pPr marL="0" indent="0">
              <a:buNone/>
            </a:pPr>
            <a:r>
              <a:rPr lang="en-US" sz="2400" dirty="0">
                <a:solidFill>
                  <a:srgbClr val="0000FF"/>
                </a:solidFill>
              </a:rPr>
              <a:t>SELECT</a:t>
            </a:r>
            <a:r>
              <a:rPr lang="en-US" sz="2400" dirty="0">
                <a:solidFill>
                  <a:prstClr val="black"/>
                </a:solidFill>
              </a:rPr>
              <a:t> </a:t>
            </a:r>
            <a:r>
              <a:rPr lang="en-US" sz="2400" dirty="0" err="1">
                <a:solidFill>
                  <a:prstClr val="black"/>
                </a:solidFill>
              </a:rPr>
              <a:t>SiteID</a:t>
            </a:r>
            <a:r>
              <a:rPr lang="en-US" sz="2400" dirty="0">
                <a:solidFill>
                  <a:srgbClr val="000000"/>
                </a:solidFill>
              </a:rPr>
              <a:t>,</a:t>
            </a:r>
            <a:r>
              <a:rPr lang="en-US" sz="2400" dirty="0">
                <a:solidFill>
                  <a:prstClr val="black"/>
                </a:solidFill>
              </a:rPr>
              <a:t> </a:t>
            </a:r>
            <a:r>
              <a:rPr lang="en-US" sz="2400" dirty="0">
                <a:solidFill>
                  <a:srgbClr val="FF00FF"/>
                </a:solidFill>
              </a:rPr>
              <a:t>MIN</a:t>
            </a:r>
            <a:r>
              <a:rPr lang="en-US" sz="2400" dirty="0">
                <a:solidFill>
                  <a:srgbClr val="000000"/>
                </a:solidFill>
              </a:rPr>
              <a:t>(</a:t>
            </a:r>
            <a:r>
              <a:rPr lang="en-US" sz="2400" dirty="0" err="1">
                <a:solidFill>
                  <a:srgbClr val="000000"/>
                </a:solidFill>
              </a:rPr>
              <a:t>DataValue</a:t>
            </a:r>
            <a:r>
              <a:rPr lang="en-US" sz="2400" dirty="0">
                <a:solidFill>
                  <a:srgbClr val="000000"/>
                </a:solidFill>
              </a:rPr>
              <a:t>) </a:t>
            </a:r>
            <a:r>
              <a:rPr lang="en-US" sz="2400" dirty="0">
                <a:solidFill>
                  <a:srgbClr val="0000FF"/>
                </a:solidFill>
              </a:rPr>
              <a:t>AS</a:t>
            </a:r>
            <a:r>
              <a:rPr lang="en-US" sz="2400" dirty="0">
                <a:solidFill>
                  <a:prstClr val="black"/>
                </a:solidFill>
              </a:rPr>
              <a:t> Minimum</a:t>
            </a:r>
            <a:r>
              <a:rPr lang="en-US" sz="2400" dirty="0"/>
              <a:t>,</a:t>
            </a:r>
            <a:r>
              <a:rPr lang="en-US" sz="2400" dirty="0">
                <a:solidFill>
                  <a:prstClr val="black"/>
                </a:solidFill>
              </a:rPr>
              <a:t> </a:t>
            </a:r>
            <a:r>
              <a:rPr lang="en-US" sz="2400" dirty="0">
                <a:solidFill>
                  <a:srgbClr val="FF00FF"/>
                </a:solidFill>
              </a:rPr>
              <a:t>MAX</a:t>
            </a:r>
            <a:r>
              <a:rPr lang="en-US" sz="2400" dirty="0"/>
              <a:t>(</a:t>
            </a:r>
            <a:r>
              <a:rPr lang="en-US" sz="2400" dirty="0" err="1">
                <a:solidFill>
                  <a:prstClr val="black"/>
                </a:solidFill>
              </a:rPr>
              <a:t>DataValue</a:t>
            </a:r>
            <a:r>
              <a:rPr lang="en-US" sz="2400" dirty="0">
                <a:solidFill>
                  <a:srgbClr val="000000"/>
                </a:solidFill>
              </a:rPr>
              <a:t>)</a:t>
            </a:r>
            <a:r>
              <a:rPr lang="en-US" sz="2400" dirty="0">
                <a:solidFill>
                  <a:prstClr val="black"/>
                </a:solidFill>
              </a:rPr>
              <a:t> </a:t>
            </a:r>
          </a:p>
          <a:p>
            <a:pPr marL="0" indent="0">
              <a:buNone/>
            </a:pPr>
            <a:r>
              <a:rPr lang="en-US" sz="2400" dirty="0" smtClean="0">
                <a:solidFill>
                  <a:srgbClr val="0000FF"/>
                </a:solidFill>
              </a:rPr>
              <a:t>	AS</a:t>
            </a:r>
            <a:r>
              <a:rPr lang="en-US" sz="2400" dirty="0" smtClean="0">
                <a:solidFill>
                  <a:prstClr val="black"/>
                </a:solidFill>
              </a:rPr>
              <a:t> </a:t>
            </a:r>
            <a:r>
              <a:rPr lang="en-US" sz="2400" dirty="0">
                <a:solidFill>
                  <a:prstClr val="black"/>
                </a:solidFill>
              </a:rPr>
              <a:t>Maximum</a:t>
            </a:r>
            <a:r>
              <a:rPr lang="en-US" sz="2400" dirty="0">
                <a:solidFill>
                  <a:srgbClr val="000000"/>
                </a:solidFill>
              </a:rPr>
              <a:t>,</a:t>
            </a:r>
            <a:r>
              <a:rPr lang="en-US" sz="2400" dirty="0">
                <a:solidFill>
                  <a:prstClr val="black"/>
                </a:solidFill>
              </a:rPr>
              <a:t> </a:t>
            </a:r>
            <a:r>
              <a:rPr lang="en-US" sz="2400" dirty="0">
                <a:solidFill>
                  <a:srgbClr val="FF00FF"/>
                </a:solidFill>
              </a:rPr>
              <a:t>AVG</a:t>
            </a:r>
            <a:r>
              <a:rPr lang="en-US" sz="2400" dirty="0">
                <a:solidFill>
                  <a:srgbClr val="000000"/>
                </a:solidFill>
              </a:rPr>
              <a:t>(</a:t>
            </a:r>
            <a:r>
              <a:rPr lang="en-US" sz="2400" dirty="0" err="1">
                <a:solidFill>
                  <a:srgbClr val="000000"/>
                </a:solidFill>
              </a:rPr>
              <a:t>DataValue</a:t>
            </a:r>
            <a:r>
              <a:rPr lang="en-US" sz="2400" dirty="0">
                <a:solidFill>
                  <a:srgbClr val="000000"/>
                </a:solidFill>
              </a:rPr>
              <a:t>) </a:t>
            </a:r>
            <a:r>
              <a:rPr lang="en-US" sz="2400" dirty="0">
                <a:solidFill>
                  <a:srgbClr val="0000FF"/>
                </a:solidFill>
              </a:rPr>
              <a:t>AS</a:t>
            </a:r>
            <a:r>
              <a:rPr lang="en-US" sz="2400" dirty="0">
                <a:solidFill>
                  <a:prstClr val="black"/>
                </a:solidFill>
              </a:rPr>
              <a:t> Average </a:t>
            </a:r>
          </a:p>
          <a:p>
            <a:pPr marL="0" indent="0">
              <a:buNone/>
            </a:pPr>
            <a:r>
              <a:rPr lang="en-US" sz="2400" dirty="0" smtClean="0">
                <a:solidFill>
                  <a:srgbClr val="0000FF"/>
                </a:solidFill>
              </a:rPr>
              <a:t>FROM</a:t>
            </a:r>
            <a:r>
              <a:rPr lang="en-US" sz="2400" dirty="0" smtClean="0">
                <a:solidFill>
                  <a:prstClr val="black"/>
                </a:solidFill>
              </a:rPr>
              <a:t> </a:t>
            </a:r>
            <a:r>
              <a:rPr lang="en-US" sz="2400" dirty="0" err="1">
                <a:solidFill>
                  <a:prstClr val="black"/>
                </a:solidFill>
              </a:rPr>
              <a:t>DataValues</a:t>
            </a:r>
            <a:endParaRPr lang="en-US" sz="2400" dirty="0">
              <a:solidFill>
                <a:prstClr val="black"/>
              </a:solidFill>
            </a:endParaRPr>
          </a:p>
          <a:p>
            <a:pPr marL="0" indent="0">
              <a:buNone/>
            </a:pPr>
            <a:r>
              <a:rPr lang="en-US" sz="2400" dirty="0" smtClean="0">
                <a:solidFill>
                  <a:srgbClr val="0000FF"/>
                </a:solidFill>
              </a:rPr>
              <a:t>WHERE</a:t>
            </a:r>
            <a:r>
              <a:rPr lang="en-US" sz="2400" dirty="0" smtClean="0">
                <a:solidFill>
                  <a:prstClr val="black"/>
                </a:solidFill>
              </a:rPr>
              <a:t> </a:t>
            </a:r>
            <a:r>
              <a:rPr lang="en-US" sz="2400" dirty="0" err="1">
                <a:solidFill>
                  <a:prstClr val="black"/>
                </a:solidFill>
              </a:rPr>
              <a:t>VariableID</a:t>
            </a:r>
            <a:r>
              <a:rPr lang="en-US" sz="2400" dirty="0">
                <a:solidFill>
                  <a:prstClr val="black"/>
                </a:solidFill>
              </a:rPr>
              <a:t> </a:t>
            </a:r>
            <a:r>
              <a:rPr lang="en-US" sz="2400" dirty="0">
                <a:solidFill>
                  <a:srgbClr val="000000"/>
                </a:solidFill>
              </a:rPr>
              <a:t>=</a:t>
            </a:r>
            <a:r>
              <a:rPr lang="en-US" sz="2400" dirty="0">
                <a:solidFill>
                  <a:prstClr val="black"/>
                </a:solidFill>
              </a:rPr>
              <a:t> </a:t>
            </a:r>
            <a:r>
              <a:rPr lang="en-US" sz="2400" dirty="0" smtClean="0">
                <a:solidFill>
                  <a:srgbClr val="FF6600"/>
                </a:solidFill>
              </a:rPr>
              <a:t>66</a:t>
            </a:r>
            <a:r>
              <a:rPr lang="en-US" sz="2400" dirty="0" smtClean="0">
                <a:solidFill>
                  <a:prstClr val="black"/>
                </a:solidFill>
              </a:rPr>
              <a:t> </a:t>
            </a:r>
            <a:r>
              <a:rPr lang="en-US" sz="2400" dirty="0">
                <a:solidFill>
                  <a:srgbClr val="0000FF"/>
                </a:solidFill>
              </a:rPr>
              <a:t>AND </a:t>
            </a:r>
            <a:r>
              <a:rPr lang="en-US" sz="2400" dirty="0" err="1">
                <a:solidFill>
                  <a:prstClr val="black"/>
                </a:solidFill>
              </a:rPr>
              <a:t>QualityControlLevelID</a:t>
            </a:r>
            <a:r>
              <a:rPr lang="en-US" sz="2400" dirty="0">
                <a:solidFill>
                  <a:prstClr val="black"/>
                </a:solidFill>
              </a:rPr>
              <a:t> </a:t>
            </a:r>
            <a:r>
              <a:rPr lang="en-US" sz="2400" dirty="0"/>
              <a:t>=</a:t>
            </a:r>
            <a:r>
              <a:rPr lang="en-US" sz="2400" dirty="0">
                <a:solidFill>
                  <a:prstClr val="black"/>
                </a:solidFill>
              </a:rPr>
              <a:t> </a:t>
            </a:r>
            <a:r>
              <a:rPr lang="en-US" sz="2400" dirty="0">
                <a:solidFill>
                  <a:srgbClr val="FF6600"/>
                </a:solidFill>
              </a:rPr>
              <a:t>1</a:t>
            </a:r>
          </a:p>
          <a:p>
            <a:pPr marL="0" indent="0">
              <a:buNone/>
            </a:pPr>
            <a:r>
              <a:rPr lang="en-US" sz="2400" b="1" dirty="0" smtClean="0">
                <a:solidFill>
                  <a:srgbClr val="0000FF"/>
                </a:solidFill>
              </a:rPr>
              <a:t>GROUP</a:t>
            </a:r>
            <a:r>
              <a:rPr lang="en-US" sz="2400" b="1" dirty="0" smtClean="0">
                <a:solidFill>
                  <a:prstClr val="black"/>
                </a:solidFill>
              </a:rPr>
              <a:t> </a:t>
            </a:r>
            <a:r>
              <a:rPr lang="en-US" sz="2400" b="1" dirty="0">
                <a:solidFill>
                  <a:srgbClr val="0000FF"/>
                </a:solidFill>
              </a:rPr>
              <a:t>BY</a:t>
            </a:r>
            <a:r>
              <a:rPr lang="en-US" sz="2400" b="1" dirty="0">
                <a:solidFill>
                  <a:prstClr val="black"/>
                </a:solidFill>
              </a:rPr>
              <a:t> </a:t>
            </a:r>
            <a:r>
              <a:rPr lang="en-US" sz="2400" dirty="0" err="1" smtClean="0">
                <a:solidFill>
                  <a:prstClr val="black"/>
                </a:solidFill>
              </a:rPr>
              <a:t>SiteID</a:t>
            </a:r>
            <a:r>
              <a:rPr lang="en-US" sz="2400" dirty="0" smtClean="0">
                <a:solidFill>
                  <a:prstClr val="black"/>
                </a:solidFill>
              </a:rPr>
              <a:t>;</a:t>
            </a:r>
          </a:p>
          <a:p>
            <a:pPr marL="0" indent="0">
              <a:buNone/>
            </a:pPr>
            <a:endParaRPr lang="en-US" sz="2400" dirty="0" smtClean="0">
              <a:solidFill>
                <a:srgbClr val="FF0000"/>
              </a:solidFill>
            </a:endParaRPr>
          </a:p>
          <a:p>
            <a:r>
              <a:rPr lang="en-US" sz="2400" dirty="0" smtClean="0"/>
              <a:t>The </a:t>
            </a:r>
            <a:r>
              <a:rPr lang="en-US" sz="2400" dirty="0"/>
              <a:t>“</a:t>
            </a:r>
            <a:r>
              <a:rPr lang="en-US" sz="2400" dirty="0">
                <a:solidFill>
                  <a:srgbClr val="0000FF"/>
                </a:solidFill>
              </a:rPr>
              <a:t>GROUP BY</a:t>
            </a:r>
            <a:r>
              <a:rPr lang="en-US" sz="2400" dirty="0"/>
              <a:t>” clause ensures that the query calculates </a:t>
            </a:r>
            <a:r>
              <a:rPr lang="en-US" sz="2400" dirty="0" smtClean="0"/>
              <a:t>values </a:t>
            </a:r>
            <a:r>
              <a:rPr lang="en-US" sz="2400" dirty="0"/>
              <a:t>for each </a:t>
            </a:r>
            <a:r>
              <a:rPr lang="en-US" sz="2400" dirty="0" smtClean="0"/>
              <a:t>unique </a:t>
            </a:r>
            <a:r>
              <a:rPr lang="en-US" sz="2400" dirty="0" err="1" smtClean="0"/>
              <a:t>SiteID</a:t>
            </a:r>
            <a:r>
              <a:rPr lang="en-US" sz="2400" dirty="0" smtClean="0"/>
              <a:t>.</a:t>
            </a:r>
            <a:endParaRPr lang="en-US" sz="2400" dirty="0"/>
          </a:p>
        </p:txBody>
      </p:sp>
    </p:spTree>
    <p:extLst>
      <p:ext uri="{BB962C8B-B14F-4D97-AF65-F5344CB8AC3E}">
        <p14:creationId xmlns:p14="http://schemas.microsoft.com/office/powerpoint/2010/main" val="2382577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Query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“How many observations of quality controlled (</a:t>
            </a:r>
            <a:r>
              <a:rPr lang="en-US" dirty="0" err="1" smtClean="0"/>
              <a:t>QualityControlLevelID</a:t>
            </a:r>
            <a:r>
              <a:rPr lang="en-US" dirty="0" smtClean="0"/>
              <a:t> = 1) water temperature (</a:t>
            </a:r>
            <a:r>
              <a:rPr lang="en-US" dirty="0" err="1" smtClean="0"/>
              <a:t>VariableID</a:t>
            </a:r>
            <a:r>
              <a:rPr lang="en-US" dirty="0" smtClean="0"/>
              <a:t> = 57) are there in the Logan River at Mendon Road (</a:t>
            </a:r>
            <a:r>
              <a:rPr lang="en-US" dirty="0" err="1" smtClean="0"/>
              <a:t>SiteID</a:t>
            </a:r>
            <a:r>
              <a:rPr lang="en-US" dirty="0" smtClean="0"/>
              <a:t> = 2)?”</a:t>
            </a:r>
          </a:p>
        </p:txBody>
      </p:sp>
      <p:sp>
        <p:nvSpPr>
          <p:cNvPr id="4" name="TextBox 3"/>
          <p:cNvSpPr txBox="1"/>
          <p:nvPr/>
        </p:nvSpPr>
        <p:spPr>
          <a:xfrm>
            <a:off x="1143000" y="4572000"/>
            <a:ext cx="7315200" cy="1015663"/>
          </a:xfrm>
          <a:prstGeom prst="rect">
            <a:avLst/>
          </a:prstGeom>
          <a:noFill/>
        </p:spPr>
        <p:txBody>
          <a:bodyPr wrap="square" rtlCol="0">
            <a:spAutoFit/>
          </a:bodyPr>
          <a:lstStyle/>
          <a:p>
            <a:r>
              <a:rPr lang="en-US" sz="6000" dirty="0">
                <a:hlinkClick r:id="rId2"/>
              </a:rPr>
              <a:t>https://goo.gl/</a:t>
            </a:r>
            <a:r>
              <a:rPr lang="en-US" sz="6000" dirty="0" smtClean="0">
                <a:hlinkClick r:id="rId2"/>
              </a:rPr>
              <a:t>Cu62Jr</a:t>
            </a:r>
            <a:r>
              <a:rPr lang="en-US" sz="6000" dirty="0" smtClean="0"/>
              <a:t> </a:t>
            </a:r>
            <a:endParaRPr lang="en-US" sz="6000" dirty="0"/>
          </a:p>
        </p:txBody>
      </p:sp>
    </p:spTree>
    <p:extLst>
      <p:ext uri="{BB962C8B-B14F-4D97-AF65-F5344CB8AC3E}">
        <p14:creationId xmlns:p14="http://schemas.microsoft.com/office/powerpoint/2010/main" val="3017736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Arithmetic Functions</a:t>
            </a:r>
            <a:endParaRPr lang="en-US" sz="4800" dirty="0"/>
          </a:p>
        </p:txBody>
      </p:sp>
      <p:sp>
        <p:nvSpPr>
          <p:cNvPr id="3" name="Content Placeholder 2"/>
          <p:cNvSpPr>
            <a:spLocks noGrp="1"/>
          </p:cNvSpPr>
          <p:nvPr>
            <p:ph idx="1"/>
          </p:nvPr>
        </p:nvSpPr>
        <p:spPr/>
        <p:txBody>
          <a:bodyPr>
            <a:normAutofit lnSpcReduction="10000"/>
          </a:bodyPr>
          <a:lstStyle/>
          <a:p>
            <a:r>
              <a:rPr lang="en-US" sz="4300" dirty="0" smtClean="0"/>
              <a:t>Computed attributes</a:t>
            </a:r>
          </a:p>
          <a:p>
            <a:r>
              <a:rPr lang="en-US" u="sng" dirty="0" smtClean="0"/>
              <a:t>Example</a:t>
            </a:r>
            <a:r>
              <a:rPr lang="en-US" dirty="0" smtClean="0"/>
              <a:t>: “Add a constant value to water level measurements to convert from gage height to water surface elevation.”</a:t>
            </a:r>
          </a:p>
          <a:p>
            <a:endParaRPr lang="en-US" dirty="0"/>
          </a:p>
          <a:p>
            <a:pPr marL="0" indent="0">
              <a:buNone/>
            </a:pPr>
            <a:r>
              <a:rPr lang="en-US" sz="2800" dirty="0">
                <a:solidFill>
                  <a:srgbClr val="0000FF"/>
                </a:solidFill>
              </a:rPr>
              <a:t>SELECT</a:t>
            </a:r>
            <a:r>
              <a:rPr lang="en-US" sz="2800" dirty="0">
                <a:solidFill>
                  <a:prstClr val="black"/>
                </a:solidFill>
              </a:rPr>
              <a:t> </a:t>
            </a:r>
            <a:r>
              <a:rPr lang="en-US" sz="2800" dirty="0" err="1">
                <a:solidFill>
                  <a:prstClr val="black"/>
                </a:solidFill>
              </a:rPr>
              <a:t>LocalDateTime</a:t>
            </a:r>
            <a:r>
              <a:rPr lang="en-US" sz="2800" dirty="0"/>
              <a:t>,</a:t>
            </a:r>
            <a:r>
              <a:rPr lang="en-US" sz="2800" dirty="0">
                <a:solidFill>
                  <a:prstClr val="black"/>
                </a:solidFill>
              </a:rPr>
              <a:t> </a:t>
            </a:r>
            <a:r>
              <a:rPr lang="en-US" sz="2800" b="1" dirty="0" err="1">
                <a:solidFill>
                  <a:prstClr val="black"/>
                </a:solidFill>
              </a:rPr>
              <a:t>DataValue</a:t>
            </a:r>
            <a:r>
              <a:rPr lang="en-US" sz="2800" b="1" dirty="0">
                <a:solidFill>
                  <a:prstClr val="black"/>
                </a:solidFill>
              </a:rPr>
              <a:t> </a:t>
            </a:r>
            <a:r>
              <a:rPr lang="en-US" sz="2800" b="1" dirty="0">
                <a:solidFill>
                  <a:srgbClr val="000000"/>
                </a:solidFill>
              </a:rPr>
              <a:t>+</a:t>
            </a:r>
            <a:r>
              <a:rPr lang="en-US" sz="2800" b="1" dirty="0">
                <a:solidFill>
                  <a:prstClr val="black"/>
                </a:solidFill>
              </a:rPr>
              <a:t> </a:t>
            </a:r>
            <a:r>
              <a:rPr lang="en-US" sz="2800" b="1" dirty="0">
                <a:solidFill>
                  <a:srgbClr val="FF6600"/>
                </a:solidFill>
              </a:rPr>
              <a:t>4380</a:t>
            </a:r>
            <a:r>
              <a:rPr lang="en-US" sz="2800" b="1" dirty="0">
                <a:solidFill>
                  <a:prstClr val="black"/>
                </a:solidFill>
              </a:rPr>
              <a:t> </a:t>
            </a:r>
            <a:r>
              <a:rPr lang="en-US" sz="2800" dirty="0">
                <a:solidFill>
                  <a:srgbClr val="0000FF"/>
                </a:solidFill>
              </a:rPr>
              <a:t>AS</a:t>
            </a:r>
            <a:r>
              <a:rPr lang="en-US" sz="2800" dirty="0">
                <a:solidFill>
                  <a:prstClr val="black"/>
                </a:solidFill>
              </a:rPr>
              <a:t> </a:t>
            </a:r>
            <a:r>
              <a:rPr lang="en-US" sz="2800" dirty="0" smtClean="0">
                <a:solidFill>
                  <a:prstClr val="black"/>
                </a:solidFill>
              </a:rPr>
              <a:t>Elevation</a:t>
            </a:r>
          </a:p>
          <a:p>
            <a:pPr marL="0" indent="0">
              <a:buNone/>
            </a:pPr>
            <a:r>
              <a:rPr lang="en-US" sz="2800" dirty="0" smtClean="0">
                <a:solidFill>
                  <a:srgbClr val="0000FF"/>
                </a:solidFill>
              </a:rPr>
              <a:t>FROM</a:t>
            </a:r>
            <a:r>
              <a:rPr lang="en-US" sz="2800" dirty="0" smtClean="0">
                <a:solidFill>
                  <a:prstClr val="black"/>
                </a:solidFill>
              </a:rPr>
              <a:t> </a:t>
            </a:r>
            <a:r>
              <a:rPr lang="en-US" sz="2800" dirty="0" err="1">
                <a:solidFill>
                  <a:prstClr val="black"/>
                </a:solidFill>
              </a:rPr>
              <a:t>DataValues</a:t>
            </a:r>
            <a:r>
              <a:rPr lang="en-US" sz="2800" dirty="0">
                <a:solidFill>
                  <a:prstClr val="black"/>
                </a:solidFill>
              </a:rPr>
              <a:t> </a:t>
            </a:r>
            <a:r>
              <a:rPr lang="en-US" sz="2800" dirty="0">
                <a:solidFill>
                  <a:srgbClr val="0000FF"/>
                </a:solidFill>
              </a:rPr>
              <a:t>WHERE</a:t>
            </a:r>
            <a:r>
              <a:rPr lang="en-US" sz="2800" dirty="0">
                <a:solidFill>
                  <a:prstClr val="black"/>
                </a:solidFill>
              </a:rPr>
              <a:t> </a:t>
            </a:r>
            <a:r>
              <a:rPr lang="en-US" sz="2800" dirty="0" err="1">
                <a:solidFill>
                  <a:prstClr val="black"/>
                </a:solidFill>
              </a:rPr>
              <a:t>SiteID</a:t>
            </a:r>
            <a:r>
              <a:rPr lang="en-US" sz="2800" dirty="0">
                <a:solidFill>
                  <a:prstClr val="black"/>
                </a:solidFill>
              </a:rPr>
              <a:t> </a:t>
            </a:r>
            <a:r>
              <a:rPr lang="en-US" sz="2800" dirty="0"/>
              <a:t>=</a:t>
            </a:r>
            <a:r>
              <a:rPr lang="en-US" sz="2800" dirty="0">
                <a:solidFill>
                  <a:prstClr val="black"/>
                </a:solidFill>
              </a:rPr>
              <a:t> </a:t>
            </a:r>
            <a:r>
              <a:rPr lang="en-US" sz="2800" dirty="0" smtClean="0">
                <a:solidFill>
                  <a:srgbClr val="FF6600"/>
                </a:solidFill>
              </a:rPr>
              <a:t>2</a:t>
            </a:r>
            <a:r>
              <a:rPr lang="en-US" sz="2800" dirty="0" smtClean="0">
                <a:solidFill>
                  <a:prstClr val="black"/>
                </a:solidFill>
              </a:rPr>
              <a:t> </a:t>
            </a:r>
          </a:p>
          <a:p>
            <a:pPr marL="0" indent="0">
              <a:buNone/>
            </a:pPr>
            <a:r>
              <a:rPr lang="en-US" sz="2800" dirty="0">
                <a:solidFill>
                  <a:prstClr val="black"/>
                </a:solidFill>
              </a:rPr>
              <a:t> </a:t>
            </a:r>
            <a:r>
              <a:rPr lang="en-US" sz="2800" dirty="0" smtClean="0">
                <a:solidFill>
                  <a:prstClr val="black"/>
                </a:solidFill>
              </a:rPr>
              <a:t>    </a:t>
            </a:r>
            <a:r>
              <a:rPr lang="en-US" sz="2800" dirty="0" smtClean="0">
                <a:solidFill>
                  <a:srgbClr val="0000FF"/>
                </a:solidFill>
              </a:rPr>
              <a:t>AND </a:t>
            </a:r>
            <a:r>
              <a:rPr lang="en-US" sz="2800" dirty="0" err="1" smtClean="0">
                <a:solidFill>
                  <a:prstClr val="black"/>
                </a:solidFill>
              </a:rPr>
              <a:t>VariableID</a:t>
            </a:r>
            <a:r>
              <a:rPr lang="en-US" sz="2800" dirty="0" smtClean="0">
                <a:solidFill>
                  <a:prstClr val="black"/>
                </a:solidFill>
              </a:rPr>
              <a:t> </a:t>
            </a:r>
            <a:r>
              <a:rPr lang="en-US" sz="2800" dirty="0"/>
              <a:t>=</a:t>
            </a:r>
            <a:r>
              <a:rPr lang="en-US" sz="2800" dirty="0">
                <a:solidFill>
                  <a:prstClr val="black"/>
                </a:solidFill>
              </a:rPr>
              <a:t> </a:t>
            </a:r>
            <a:r>
              <a:rPr lang="en-US" sz="2800" dirty="0" smtClean="0">
                <a:solidFill>
                  <a:srgbClr val="FF6600"/>
                </a:solidFill>
              </a:rPr>
              <a:t>73</a:t>
            </a:r>
            <a:r>
              <a:rPr lang="en-US" sz="2800" dirty="0" smtClean="0">
                <a:solidFill>
                  <a:prstClr val="black"/>
                </a:solidFill>
              </a:rPr>
              <a:t> </a:t>
            </a:r>
            <a:r>
              <a:rPr lang="en-US" sz="2800" dirty="0">
                <a:solidFill>
                  <a:srgbClr val="0000FF"/>
                </a:solidFill>
              </a:rPr>
              <a:t>AND</a:t>
            </a:r>
            <a:r>
              <a:rPr lang="en-US" sz="2800" dirty="0">
                <a:solidFill>
                  <a:srgbClr val="FF6600"/>
                </a:solidFill>
              </a:rPr>
              <a:t> </a:t>
            </a:r>
            <a:r>
              <a:rPr lang="en-US" sz="2800" dirty="0" err="1">
                <a:solidFill>
                  <a:prstClr val="black"/>
                </a:solidFill>
              </a:rPr>
              <a:t>QualityControlLevelID</a:t>
            </a:r>
            <a:r>
              <a:rPr lang="en-US" sz="2800" dirty="0">
                <a:solidFill>
                  <a:prstClr val="black"/>
                </a:solidFill>
              </a:rPr>
              <a:t> </a:t>
            </a:r>
            <a:r>
              <a:rPr lang="en-US" sz="2800" dirty="0"/>
              <a:t>=</a:t>
            </a:r>
            <a:r>
              <a:rPr lang="en-US" sz="2800" dirty="0">
                <a:solidFill>
                  <a:prstClr val="black"/>
                </a:solidFill>
              </a:rPr>
              <a:t> </a:t>
            </a:r>
            <a:r>
              <a:rPr lang="en-US" sz="2800" dirty="0">
                <a:solidFill>
                  <a:srgbClr val="FF6600"/>
                </a:solidFill>
              </a:rPr>
              <a:t>1</a:t>
            </a:r>
          </a:p>
          <a:p>
            <a:pPr marL="0" indent="0">
              <a:buNone/>
            </a:pPr>
            <a:r>
              <a:rPr lang="en-US" sz="2800" dirty="0" smtClean="0">
                <a:solidFill>
                  <a:srgbClr val="0000FF"/>
                </a:solidFill>
              </a:rPr>
              <a:t>ORDER</a:t>
            </a:r>
            <a:r>
              <a:rPr lang="en-US" sz="2800" dirty="0" smtClean="0">
                <a:solidFill>
                  <a:prstClr val="black"/>
                </a:solidFill>
              </a:rPr>
              <a:t> </a:t>
            </a:r>
            <a:r>
              <a:rPr lang="en-US" sz="2800" dirty="0">
                <a:solidFill>
                  <a:srgbClr val="0000FF"/>
                </a:solidFill>
              </a:rPr>
              <a:t>BY</a:t>
            </a:r>
            <a:r>
              <a:rPr lang="en-US" sz="2800" dirty="0">
                <a:solidFill>
                  <a:prstClr val="black"/>
                </a:solidFill>
              </a:rPr>
              <a:t> </a:t>
            </a:r>
            <a:r>
              <a:rPr lang="en-US" sz="2800" dirty="0" err="1">
                <a:solidFill>
                  <a:prstClr val="black"/>
                </a:solidFill>
              </a:rPr>
              <a:t>LocalDateTime</a:t>
            </a:r>
            <a:r>
              <a:rPr lang="en-US" sz="2800" dirty="0">
                <a:solidFill>
                  <a:prstClr val="black"/>
                </a:solidFill>
              </a:rPr>
              <a:t> </a:t>
            </a:r>
            <a:r>
              <a:rPr lang="en-US" sz="2800" dirty="0" smtClean="0">
                <a:solidFill>
                  <a:srgbClr val="0000FF"/>
                </a:solidFill>
              </a:rPr>
              <a:t>ASC</a:t>
            </a:r>
            <a:r>
              <a:rPr lang="en-US" sz="2800" dirty="0" smtClean="0">
                <a:solidFill>
                  <a:srgbClr val="000000"/>
                </a:solidFill>
              </a:rPr>
              <a:t>;</a:t>
            </a:r>
            <a:endParaRPr lang="en-US" sz="3000" dirty="0" smtClean="0">
              <a:solidFill>
                <a:srgbClr val="000000"/>
              </a:solidFill>
            </a:endParaRPr>
          </a:p>
        </p:txBody>
      </p:sp>
    </p:spTree>
    <p:extLst>
      <p:ext uri="{BB962C8B-B14F-4D97-AF65-F5344CB8AC3E}">
        <p14:creationId xmlns:p14="http://schemas.microsoft.com/office/powerpoint/2010/main" val="1896124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Functions </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55719399"/>
              </p:ext>
            </p:extLst>
          </p:nvPr>
        </p:nvGraphicFramePr>
        <p:xfrm>
          <a:off x="2057400" y="1600200"/>
          <a:ext cx="4752975" cy="4297680"/>
        </p:xfrm>
        <a:graphic>
          <a:graphicData uri="http://schemas.openxmlformats.org/drawingml/2006/table">
            <a:tbl>
              <a:tblPr/>
              <a:tblGrid>
                <a:gridCol w="1584325"/>
                <a:gridCol w="1584325"/>
                <a:gridCol w="1584325"/>
              </a:tblGrid>
              <a:tr h="0">
                <a:tc>
                  <a:txBody>
                    <a:bodyPr/>
                    <a:lstStyle/>
                    <a:p>
                      <a:r>
                        <a:rPr lang="en-US" sz="2400" u="none" strike="noStrike" dirty="0">
                          <a:solidFill>
                            <a:srgbClr val="FF0000"/>
                          </a:solidFill>
                          <a:effectLst/>
                        </a:rPr>
                        <a:t>ABS</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DEGREES</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RAND</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r>
              <a:tr h="0">
                <a:tc>
                  <a:txBody>
                    <a:bodyPr/>
                    <a:lstStyle/>
                    <a:p>
                      <a:r>
                        <a:rPr lang="en-US" sz="2400" u="none" strike="noStrike" dirty="0">
                          <a:solidFill>
                            <a:srgbClr val="FF0000"/>
                          </a:solidFill>
                          <a:effectLst/>
                        </a:rPr>
                        <a:t>ACOS</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EXP</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ROUND</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r>
              <a:tr h="0">
                <a:tc>
                  <a:txBody>
                    <a:bodyPr/>
                    <a:lstStyle/>
                    <a:p>
                      <a:r>
                        <a:rPr lang="en-US" sz="2400" u="none" strike="noStrike" dirty="0">
                          <a:solidFill>
                            <a:srgbClr val="FF0000"/>
                          </a:solidFill>
                          <a:effectLst/>
                        </a:rPr>
                        <a:t>ASIN</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FLOOR</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SIGN</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r>
              <a:tr h="0">
                <a:tc>
                  <a:txBody>
                    <a:bodyPr/>
                    <a:lstStyle/>
                    <a:p>
                      <a:r>
                        <a:rPr lang="en-US" sz="2400" u="none" strike="noStrike" dirty="0">
                          <a:solidFill>
                            <a:srgbClr val="FF0000"/>
                          </a:solidFill>
                          <a:effectLst/>
                        </a:rPr>
                        <a:t>ATAN</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LOG</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SIN</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r>
              <a:tr h="0">
                <a:tc>
                  <a:txBody>
                    <a:bodyPr/>
                    <a:lstStyle/>
                    <a:p>
                      <a:r>
                        <a:rPr lang="en-US" sz="2400" u="none" strike="noStrike" dirty="0">
                          <a:solidFill>
                            <a:srgbClr val="FF0000"/>
                          </a:solidFill>
                          <a:effectLst/>
                        </a:rPr>
                        <a:t>ATN2</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LOG10</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SQRT</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r>
              <a:tr h="0">
                <a:tc>
                  <a:txBody>
                    <a:bodyPr/>
                    <a:lstStyle/>
                    <a:p>
                      <a:r>
                        <a:rPr lang="en-US" sz="2400" u="none" strike="noStrike" dirty="0">
                          <a:solidFill>
                            <a:srgbClr val="FF0000"/>
                          </a:solidFill>
                          <a:effectLst/>
                        </a:rPr>
                        <a:t>CEILING</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PI</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SQUARE</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r>
              <a:tr h="0">
                <a:tc>
                  <a:txBody>
                    <a:bodyPr/>
                    <a:lstStyle/>
                    <a:p>
                      <a:r>
                        <a:rPr lang="en-US" sz="2400" u="none" strike="noStrike" dirty="0">
                          <a:solidFill>
                            <a:srgbClr val="FF0000"/>
                          </a:solidFill>
                          <a:effectLst/>
                        </a:rPr>
                        <a:t>COS</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POWER</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TAN</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r>
              <a:tr h="0">
                <a:tc>
                  <a:txBody>
                    <a:bodyPr/>
                    <a:lstStyle/>
                    <a:p>
                      <a:r>
                        <a:rPr lang="en-US" sz="2400" u="none" strike="noStrike" dirty="0">
                          <a:solidFill>
                            <a:srgbClr val="FF0000"/>
                          </a:solidFill>
                          <a:effectLst/>
                        </a:rPr>
                        <a:t>COT</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u="none" strike="noStrike" dirty="0">
                          <a:solidFill>
                            <a:srgbClr val="FF0000"/>
                          </a:solidFill>
                          <a:effectLst/>
                        </a:rPr>
                        <a:t>RADIANS</a:t>
                      </a:r>
                      <a:endParaRPr lang="en-US" sz="2400" dirty="0">
                        <a:solidFill>
                          <a:srgbClr val="FF0000"/>
                        </a:solidFill>
                        <a:effectLst/>
                      </a:endParaRP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en-US" sz="2400" dirty="0">
                          <a:solidFill>
                            <a:srgbClr val="FF0000"/>
                          </a:solidFill>
                          <a:effectLst/>
                        </a:rPr>
                        <a:t> </a:t>
                      </a:r>
                    </a:p>
                  </a:txBody>
                  <a:tcPr marL="38100" marR="3810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2195513" y="20796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696958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smtClean="0"/>
              <a:t>Date/Time Functions</a:t>
            </a:r>
            <a:endParaRPr lang="en-US" dirty="0"/>
          </a:p>
        </p:txBody>
      </p:sp>
      <p:sp>
        <p:nvSpPr>
          <p:cNvPr id="3" name="Content Placeholder 2"/>
          <p:cNvSpPr>
            <a:spLocks noGrp="1"/>
          </p:cNvSpPr>
          <p:nvPr>
            <p:ph idx="1"/>
          </p:nvPr>
        </p:nvSpPr>
        <p:spPr>
          <a:xfrm>
            <a:off x="457200" y="1143000"/>
            <a:ext cx="8229600" cy="5257800"/>
          </a:xfrm>
        </p:spPr>
        <p:txBody>
          <a:bodyPr>
            <a:normAutofit fontScale="85000" lnSpcReduction="20000"/>
          </a:bodyPr>
          <a:lstStyle/>
          <a:p>
            <a:r>
              <a:rPr lang="en-US" dirty="0" smtClean="0"/>
              <a:t>Example:  “Give me the average water temperature (</a:t>
            </a:r>
            <a:r>
              <a:rPr lang="en-US" dirty="0" err="1" smtClean="0"/>
              <a:t>VariableID</a:t>
            </a:r>
            <a:r>
              <a:rPr lang="en-US" dirty="0" smtClean="0"/>
              <a:t> = 57) in the Logan River at Mendon Road (</a:t>
            </a:r>
            <a:r>
              <a:rPr lang="en-US" dirty="0" err="1" smtClean="0"/>
              <a:t>SiteID</a:t>
            </a:r>
            <a:r>
              <a:rPr lang="en-US" dirty="0" smtClean="0"/>
              <a:t> = 2) for each day of the year.”</a:t>
            </a:r>
          </a:p>
          <a:p>
            <a:endParaRPr lang="en-US" dirty="0" smtClean="0"/>
          </a:p>
          <a:p>
            <a:r>
              <a:rPr lang="en-US" dirty="0" smtClean="0"/>
              <a:t>Use the </a:t>
            </a:r>
            <a:r>
              <a:rPr lang="en-US" b="1" dirty="0" smtClean="0">
                <a:solidFill>
                  <a:srgbClr val="0000FF"/>
                </a:solidFill>
              </a:rPr>
              <a:t>MONTH</a:t>
            </a:r>
            <a:r>
              <a:rPr lang="en-US" dirty="0" smtClean="0"/>
              <a:t>() and </a:t>
            </a:r>
            <a:r>
              <a:rPr lang="en-US" b="1" dirty="0" smtClean="0">
                <a:solidFill>
                  <a:srgbClr val="0000FF"/>
                </a:solidFill>
              </a:rPr>
              <a:t>DAY</a:t>
            </a:r>
            <a:r>
              <a:rPr lang="en-US" dirty="0" smtClean="0"/>
              <a:t>() functions:</a:t>
            </a:r>
          </a:p>
          <a:p>
            <a:endParaRPr lang="en-US" dirty="0"/>
          </a:p>
          <a:p>
            <a:pPr marL="0" indent="0">
              <a:buNone/>
            </a:pPr>
            <a:r>
              <a:rPr lang="en-US" sz="2800" dirty="0">
                <a:solidFill>
                  <a:srgbClr val="0000FF"/>
                </a:solidFill>
              </a:rPr>
              <a:t>SELECT</a:t>
            </a:r>
            <a:r>
              <a:rPr lang="en-US" sz="2800" dirty="0">
                <a:solidFill>
                  <a:prstClr val="black"/>
                </a:solidFill>
              </a:rPr>
              <a:t> </a:t>
            </a:r>
            <a:r>
              <a:rPr lang="en-US" sz="2800" b="1" dirty="0" smtClean="0">
                <a:solidFill>
                  <a:srgbClr val="0000FF"/>
                </a:solidFill>
              </a:rPr>
              <a:t>MONTH</a:t>
            </a:r>
            <a:r>
              <a:rPr lang="en-US" sz="2800" dirty="0" smtClean="0"/>
              <a:t>(</a:t>
            </a:r>
            <a:r>
              <a:rPr lang="en-US" sz="2800" dirty="0" err="1" smtClean="0"/>
              <a:t>LocalDateTime</a:t>
            </a:r>
            <a:r>
              <a:rPr lang="en-US" sz="2800" dirty="0"/>
              <a:t>)</a:t>
            </a:r>
            <a:r>
              <a:rPr lang="en-US" sz="2800" dirty="0">
                <a:solidFill>
                  <a:prstClr val="black"/>
                </a:solidFill>
              </a:rPr>
              <a:t> </a:t>
            </a:r>
            <a:r>
              <a:rPr lang="en-US" sz="2800" dirty="0">
                <a:solidFill>
                  <a:srgbClr val="0000FF"/>
                </a:solidFill>
              </a:rPr>
              <a:t>AS</a:t>
            </a:r>
            <a:r>
              <a:rPr lang="en-US" sz="2800" dirty="0">
                <a:solidFill>
                  <a:prstClr val="black"/>
                </a:solidFill>
              </a:rPr>
              <a:t> </a:t>
            </a:r>
            <a:r>
              <a:rPr lang="en-US" sz="2800" dirty="0" err="1">
                <a:solidFill>
                  <a:prstClr val="black"/>
                </a:solidFill>
              </a:rPr>
              <a:t>theMonth</a:t>
            </a:r>
            <a:r>
              <a:rPr lang="en-US" sz="2800" dirty="0" smtClean="0">
                <a:solidFill>
                  <a:srgbClr val="000000"/>
                </a:solidFill>
              </a:rPr>
              <a:t>,</a:t>
            </a:r>
            <a:r>
              <a:rPr lang="en-US" sz="2800" dirty="0">
                <a:solidFill>
                  <a:prstClr val="black"/>
                </a:solidFill>
              </a:rPr>
              <a:t> </a:t>
            </a:r>
          </a:p>
          <a:p>
            <a:pPr marL="0" indent="0">
              <a:buNone/>
            </a:pPr>
            <a:r>
              <a:rPr lang="en-US" sz="2800" dirty="0" smtClean="0">
                <a:solidFill>
                  <a:prstClr val="black"/>
                </a:solidFill>
              </a:rPr>
              <a:t>    </a:t>
            </a:r>
            <a:r>
              <a:rPr lang="en-US" sz="2800" b="1" dirty="0" smtClean="0">
                <a:solidFill>
                  <a:srgbClr val="0000FF"/>
                </a:solidFill>
              </a:rPr>
              <a:t>DAY</a:t>
            </a:r>
            <a:r>
              <a:rPr lang="en-US" sz="2800" dirty="0" smtClean="0">
                <a:solidFill>
                  <a:srgbClr val="000000"/>
                </a:solidFill>
              </a:rPr>
              <a:t>(</a:t>
            </a:r>
            <a:r>
              <a:rPr lang="en-US" sz="2800" dirty="0" err="1" smtClean="0">
                <a:solidFill>
                  <a:srgbClr val="000000"/>
                </a:solidFill>
              </a:rPr>
              <a:t>LocalDateTime</a:t>
            </a:r>
            <a:r>
              <a:rPr lang="en-US" sz="2800" dirty="0">
                <a:solidFill>
                  <a:srgbClr val="000000"/>
                </a:solidFill>
              </a:rPr>
              <a:t>) </a:t>
            </a:r>
            <a:r>
              <a:rPr lang="en-US" sz="2800" dirty="0">
                <a:solidFill>
                  <a:srgbClr val="0000FF"/>
                </a:solidFill>
              </a:rPr>
              <a:t>AS</a:t>
            </a:r>
            <a:r>
              <a:rPr lang="en-US" sz="2800" dirty="0">
                <a:solidFill>
                  <a:prstClr val="black"/>
                </a:solidFill>
              </a:rPr>
              <a:t> </a:t>
            </a:r>
            <a:r>
              <a:rPr lang="en-US" sz="2800" dirty="0" err="1">
                <a:solidFill>
                  <a:prstClr val="black"/>
                </a:solidFill>
              </a:rPr>
              <a:t>theDay</a:t>
            </a:r>
            <a:r>
              <a:rPr lang="en-US" sz="2800" dirty="0">
                <a:solidFill>
                  <a:srgbClr val="000000"/>
                </a:solidFill>
              </a:rPr>
              <a:t>,</a:t>
            </a:r>
            <a:r>
              <a:rPr lang="en-US" sz="2800" dirty="0">
                <a:solidFill>
                  <a:prstClr val="black"/>
                </a:solidFill>
              </a:rPr>
              <a:t> </a:t>
            </a:r>
            <a:endParaRPr lang="en-US" sz="2800" dirty="0" smtClean="0">
              <a:solidFill>
                <a:prstClr val="black"/>
              </a:solidFill>
            </a:endParaRPr>
          </a:p>
          <a:p>
            <a:pPr marL="0" indent="0">
              <a:buNone/>
            </a:pPr>
            <a:r>
              <a:rPr lang="en-US" sz="2800" dirty="0">
                <a:solidFill>
                  <a:prstClr val="black"/>
                </a:solidFill>
              </a:rPr>
              <a:t> </a:t>
            </a:r>
            <a:r>
              <a:rPr lang="en-US" sz="2800" dirty="0" smtClean="0">
                <a:solidFill>
                  <a:prstClr val="black"/>
                </a:solidFill>
              </a:rPr>
              <a:t>   </a:t>
            </a:r>
            <a:r>
              <a:rPr lang="en-US" sz="2800" dirty="0" smtClean="0">
                <a:solidFill>
                  <a:srgbClr val="FF00FF"/>
                </a:solidFill>
              </a:rPr>
              <a:t>AVG</a:t>
            </a:r>
            <a:r>
              <a:rPr lang="en-US" sz="2800" dirty="0">
                <a:solidFill>
                  <a:srgbClr val="000000"/>
                </a:solidFill>
              </a:rPr>
              <a:t>(</a:t>
            </a:r>
            <a:r>
              <a:rPr lang="en-US" sz="2800" dirty="0" err="1">
                <a:solidFill>
                  <a:srgbClr val="000000"/>
                </a:solidFill>
              </a:rPr>
              <a:t>DataValue</a:t>
            </a:r>
            <a:r>
              <a:rPr lang="en-US" sz="2800" dirty="0">
                <a:solidFill>
                  <a:srgbClr val="000000"/>
                </a:solidFill>
              </a:rPr>
              <a:t>)</a:t>
            </a:r>
            <a:r>
              <a:rPr lang="en-US" sz="2800" dirty="0">
                <a:solidFill>
                  <a:prstClr val="black"/>
                </a:solidFill>
              </a:rPr>
              <a:t> </a:t>
            </a:r>
            <a:r>
              <a:rPr lang="en-US" sz="2800" dirty="0" smtClean="0">
                <a:solidFill>
                  <a:srgbClr val="0000FF"/>
                </a:solidFill>
              </a:rPr>
              <a:t>AS</a:t>
            </a:r>
            <a:r>
              <a:rPr lang="en-US" sz="2800" dirty="0">
                <a:solidFill>
                  <a:prstClr val="black"/>
                </a:solidFill>
              </a:rPr>
              <a:t> </a:t>
            </a:r>
            <a:r>
              <a:rPr lang="en-US" sz="2800" dirty="0" err="1" smtClean="0">
                <a:solidFill>
                  <a:prstClr val="black"/>
                </a:solidFill>
              </a:rPr>
              <a:t>AvgTemp</a:t>
            </a:r>
            <a:endParaRPr lang="en-US" sz="2800" dirty="0">
              <a:solidFill>
                <a:prstClr val="black"/>
              </a:solidFill>
            </a:endParaRPr>
          </a:p>
          <a:p>
            <a:pPr marL="0" indent="0">
              <a:buNone/>
            </a:pPr>
            <a:r>
              <a:rPr lang="en-US" sz="2800" dirty="0" smtClean="0">
                <a:solidFill>
                  <a:srgbClr val="0000FF"/>
                </a:solidFill>
              </a:rPr>
              <a:t>FROM</a:t>
            </a:r>
            <a:r>
              <a:rPr lang="en-US" sz="2800" dirty="0" smtClean="0">
                <a:solidFill>
                  <a:prstClr val="black"/>
                </a:solidFill>
              </a:rPr>
              <a:t> </a:t>
            </a:r>
            <a:r>
              <a:rPr lang="en-US" sz="2800" dirty="0" err="1">
                <a:solidFill>
                  <a:prstClr val="black"/>
                </a:solidFill>
              </a:rPr>
              <a:t>DataValues</a:t>
            </a:r>
            <a:endParaRPr lang="en-US" sz="2800" dirty="0">
              <a:solidFill>
                <a:prstClr val="black"/>
              </a:solidFill>
            </a:endParaRPr>
          </a:p>
          <a:p>
            <a:pPr marL="0" indent="0">
              <a:buNone/>
            </a:pPr>
            <a:r>
              <a:rPr lang="en-US" sz="2800" dirty="0" smtClean="0">
                <a:solidFill>
                  <a:srgbClr val="0000FF"/>
                </a:solidFill>
              </a:rPr>
              <a:t>WHERE</a:t>
            </a:r>
            <a:r>
              <a:rPr lang="en-US" sz="2800" dirty="0" smtClean="0">
                <a:solidFill>
                  <a:prstClr val="black"/>
                </a:solidFill>
              </a:rPr>
              <a:t> </a:t>
            </a:r>
            <a:r>
              <a:rPr lang="en-US" sz="2800" dirty="0" err="1">
                <a:solidFill>
                  <a:prstClr val="black"/>
                </a:solidFill>
              </a:rPr>
              <a:t>SiteID</a:t>
            </a:r>
            <a:r>
              <a:rPr lang="en-US" sz="2800" dirty="0">
                <a:solidFill>
                  <a:prstClr val="black"/>
                </a:solidFill>
              </a:rPr>
              <a:t> </a:t>
            </a:r>
            <a:r>
              <a:rPr lang="en-US" sz="2800" dirty="0"/>
              <a:t>=</a:t>
            </a:r>
            <a:r>
              <a:rPr lang="en-US" sz="2800" dirty="0">
                <a:solidFill>
                  <a:prstClr val="black"/>
                </a:solidFill>
              </a:rPr>
              <a:t> </a:t>
            </a:r>
            <a:r>
              <a:rPr lang="en-US" sz="2800" dirty="0" smtClean="0">
                <a:solidFill>
                  <a:srgbClr val="FF6600"/>
                </a:solidFill>
              </a:rPr>
              <a:t>2</a:t>
            </a:r>
            <a:r>
              <a:rPr lang="en-US" sz="2800" dirty="0" smtClean="0">
                <a:solidFill>
                  <a:prstClr val="black"/>
                </a:solidFill>
              </a:rPr>
              <a:t> </a:t>
            </a:r>
            <a:r>
              <a:rPr lang="en-US" sz="2800" dirty="0">
                <a:solidFill>
                  <a:srgbClr val="0000FF"/>
                </a:solidFill>
              </a:rPr>
              <a:t>AND</a:t>
            </a:r>
            <a:r>
              <a:rPr lang="en-US" sz="2800" dirty="0">
                <a:solidFill>
                  <a:srgbClr val="000000"/>
                </a:solidFill>
              </a:rPr>
              <a:t> </a:t>
            </a:r>
            <a:r>
              <a:rPr lang="en-US" sz="2800" dirty="0" err="1">
                <a:solidFill>
                  <a:prstClr val="black"/>
                </a:solidFill>
              </a:rPr>
              <a:t>VariableID</a:t>
            </a:r>
            <a:r>
              <a:rPr lang="en-US" sz="2800" dirty="0">
                <a:solidFill>
                  <a:prstClr val="black"/>
                </a:solidFill>
              </a:rPr>
              <a:t> </a:t>
            </a:r>
            <a:r>
              <a:rPr lang="en-US" sz="2800" dirty="0"/>
              <a:t>=</a:t>
            </a:r>
            <a:r>
              <a:rPr lang="en-US" sz="2800" dirty="0">
                <a:solidFill>
                  <a:prstClr val="black"/>
                </a:solidFill>
              </a:rPr>
              <a:t> </a:t>
            </a:r>
            <a:r>
              <a:rPr lang="en-US" sz="2800" dirty="0" smtClean="0">
                <a:solidFill>
                  <a:srgbClr val="FF6600"/>
                </a:solidFill>
              </a:rPr>
              <a:t>57</a:t>
            </a:r>
            <a:r>
              <a:rPr lang="en-US" sz="2800" dirty="0" smtClean="0">
                <a:solidFill>
                  <a:prstClr val="black"/>
                </a:solidFill>
              </a:rPr>
              <a:t> </a:t>
            </a:r>
            <a:r>
              <a:rPr lang="en-US" sz="2800" dirty="0"/>
              <a:t>AND </a:t>
            </a:r>
            <a:r>
              <a:rPr lang="en-US" sz="2800" dirty="0" smtClean="0"/>
              <a:t>  </a:t>
            </a:r>
          </a:p>
          <a:p>
            <a:pPr marL="0" indent="0">
              <a:buNone/>
            </a:pPr>
            <a:r>
              <a:rPr lang="en-US" sz="2800" dirty="0">
                <a:solidFill>
                  <a:prstClr val="black"/>
                </a:solidFill>
              </a:rPr>
              <a:t> </a:t>
            </a:r>
            <a:r>
              <a:rPr lang="en-US" sz="2800" dirty="0" smtClean="0">
                <a:solidFill>
                  <a:prstClr val="black"/>
                </a:solidFill>
              </a:rPr>
              <a:t>    </a:t>
            </a:r>
            <a:r>
              <a:rPr lang="en-US" sz="2800" dirty="0" err="1" smtClean="0">
                <a:solidFill>
                  <a:prstClr val="black"/>
                </a:solidFill>
              </a:rPr>
              <a:t>QualityControlLevelID</a:t>
            </a:r>
            <a:r>
              <a:rPr lang="en-US" sz="2800" dirty="0" smtClean="0">
                <a:solidFill>
                  <a:prstClr val="black"/>
                </a:solidFill>
              </a:rPr>
              <a:t> </a:t>
            </a:r>
            <a:r>
              <a:rPr lang="en-US" sz="2800" dirty="0">
                <a:solidFill>
                  <a:srgbClr val="000000"/>
                </a:solidFill>
              </a:rPr>
              <a:t>=</a:t>
            </a:r>
            <a:r>
              <a:rPr lang="en-US" sz="2800" dirty="0">
                <a:solidFill>
                  <a:prstClr val="black"/>
                </a:solidFill>
              </a:rPr>
              <a:t> </a:t>
            </a:r>
            <a:r>
              <a:rPr lang="en-US" sz="2800" dirty="0">
                <a:solidFill>
                  <a:srgbClr val="FF6600"/>
                </a:solidFill>
              </a:rPr>
              <a:t>1</a:t>
            </a:r>
            <a:r>
              <a:rPr lang="en-US" sz="2800" dirty="0">
                <a:solidFill>
                  <a:prstClr val="black"/>
                </a:solidFill>
              </a:rPr>
              <a:t> </a:t>
            </a:r>
            <a:r>
              <a:rPr lang="en-US" sz="2800" dirty="0"/>
              <a:t>AND </a:t>
            </a:r>
            <a:r>
              <a:rPr lang="en-US" sz="2800" dirty="0" err="1" smtClean="0">
                <a:solidFill>
                  <a:prstClr val="black"/>
                </a:solidFill>
              </a:rPr>
              <a:t>DataValue</a:t>
            </a:r>
            <a:r>
              <a:rPr lang="en-US" sz="2800" dirty="0" smtClean="0">
                <a:solidFill>
                  <a:prstClr val="black"/>
                </a:solidFill>
              </a:rPr>
              <a:t> </a:t>
            </a:r>
            <a:r>
              <a:rPr lang="en-US" sz="2800" dirty="0">
                <a:solidFill>
                  <a:srgbClr val="000000"/>
                </a:solidFill>
              </a:rPr>
              <a:t>&lt;&gt;</a:t>
            </a:r>
            <a:r>
              <a:rPr lang="en-US" sz="2800" dirty="0">
                <a:solidFill>
                  <a:prstClr val="black"/>
                </a:solidFill>
              </a:rPr>
              <a:t> </a:t>
            </a:r>
            <a:r>
              <a:rPr lang="en-US" sz="2800" dirty="0"/>
              <a:t>-</a:t>
            </a:r>
            <a:r>
              <a:rPr lang="en-US" sz="2800" dirty="0">
                <a:solidFill>
                  <a:srgbClr val="FF6600"/>
                </a:solidFill>
              </a:rPr>
              <a:t>9999</a:t>
            </a:r>
          </a:p>
          <a:p>
            <a:pPr marL="0" indent="0">
              <a:buNone/>
            </a:pPr>
            <a:r>
              <a:rPr lang="en-US" sz="2800" dirty="0" smtClean="0">
                <a:solidFill>
                  <a:srgbClr val="0000FF"/>
                </a:solidFill>
              </a:rPr>
              <a:t>GROUP</a:t>
            </a:r>
            <a:r>
              <a:rPr lang="en-US" sz="2800" dirty="0" smtClean="0">
                <a:solidFill>
                  <a:prstClr val="black"/>
                </a:solidFill>
              </a:rPr>
              <a:t> </a:t>
            </a:r>
            <a:r>
              <a:rPr lang="en-US" sz="2800" dirty="0">
                <a:solidFill>
                  <a:srgbClr val="0000FF"/>
                </a:solidFill>
              </a:rPr>
              <a:t>BY</a:t>
            </a:r>
            <a:r>
              <a:rPr lang="en-US" sz="2800" dirty="0">
                <a:solidFill>
                  <a:prstClr val="black"/>
                </a:solidFill>
              </a:rPr>
              <a:t> </a:t>
            </a:r>
            <a:r>
              <a:rPr lang="en-US" sz="2800" dirty="0" smtClean="0">
                <a:solidFill>
                  <a:srgbClr val="0000FF"/>
                </a:solidFill>
              </a:rPr>
              <a:t>MONTH</a:t>
            </a:r>
            <a:r>
              <a:rPr lang="en-US" sz="2800" dirty="0" smtClean="0">
                <a:solidFill>
                  <a:srgbClr val="000000"/>
                </a:solidFill>
              </a:rPr>
              <a:t>(</a:t>
            </a:r>
            <a:r>
              <a:rPr lang="en-US" sz="2800" dirty="0" err="1" smtClean="0">
                <a:solidFill>
                  <a:srgbClr val="000000"/>
                </a:solidFill>
              </a:rPr>
              <a:t>LocalDateTime</a:t>
            </a:r>
            <a:r>
              <a:rPr lang="en-US" sz="2800" dirty="0">
                <a:solidFill>
                  <a:srgbClr val="000000"/>
                </a:solidFill>
              </a:rPr>
              <a:t>)</a:t>
            </a:r>
            <a:r>
              <a:rPr lang="en-US" sz="2800" dirty="0" smtClean="0">
                <a:solidFill>
                  <a:srgbClr val="000000"/>
                </a:solidFill>
              </a:rPr>
              <a:t>,</a:t>
            </a:r>
            <a:r>
              <a:rPr lang="en-US" sz="2800" dirty="0">
                <a:solidFill>
                  <a:srgbClr val="000000"/>
                </a:solidFill>
              </a:rPr>
              <a:t> </a:t>
            </a:r>
            <a:r>
              <a:rPr lang="en-US" sz="2800" dirty="0" smtClean="0">
                <a:solidFill>
                  <a:srgbClr val="0000FF"/>
                </a:solidFill>
              </a:rPr>
              <a:t>DAY</a:t>
            </a:r>
            <a:r>
              <a:rPr lang="en-US" sz="2800" dirty="0" smtClean="0"/>
              <a:t>(</a:t>
            </a:r>
            <a:r>
              <a:rPr lang="en-US" sz="2800" dirty="0" err="1" smtClean="0"/>
              <a:t>LocalDateTime</a:t>
            </a:r>
            <a:r>
              <a:rPr lang="en-US" sz="2800" dirty="0"/>
              <a:t>)</a:t>
            </a:r>
          </a:p>
          <a:p>
            <a:pPr marL="0" indent="0">
              <a:buNone/>
            </a:pPr>
            <a:r>
              <a:rPr lang="en-US" sz="2800" dirty="0" smtClean="0">
                <a:solidFill>
                  <a:srgbClr val="0000FF"/>
                </a:solidFill>
              </a:rPr>
              <a:t>ORDER</a:t>
            </a:r>
            <a:r>
              <a:rPr lang="en-US" sz="2800" dirty="0" smtClean="0">
                <a:solidFill>
                  <a:prstClr val="black"/>
                </a:solidFill>
              </a:rPr>
              <a:t> </a:t>
            </a:r>
            <a:r>
              <a:rPr lang="en-US" sz="2800" dirty="0">
                <a:solidFill>
                  <a:srgbClr val="0000FF"/>
                </a:solidFill>
              </a:rPr>
              <a:t>BY</a:t>
            </a:r>
            <a:r>
              <a:rPr lang="en-US" sz="2800" dirty="0">
                <a:solidFill>
                  <a:prstClr val="black"/>
                </a:solidFill>
              </a:rPr>
              <a:t> </a:t>
            </a:r>
            <a:r>
              <a:rPr lang="en-US" sz="2800" dirty="0" err="1" smtClean="0">
                <a:solidFill>
                  <a:prstClr val="black"/>
                </a:solidFill>
              </a:rPr>
              <a:t>theMonth</a:t>
            </a:r>
            <a:r>
              <a:rPr lang="en-US" sz="2800" dirty="0">
                <a:solidFill>
                  <a:srgbClr val="000000"/>
                </a:solidFill>
              </a:rPr>
              <a:t>,</a:t>
            </a:r>
            <a:r>
              <a:rPr lang="en-US" sz="2800" dirty="0" smtClean="0">
                <a:solidFill>
                  <a:prstClr val="black"/>
                </a:solidFill>
              </a:rPr>
              <a:t> </a:t>
            </a:r>
            <a:r>
              <a:rPr lang="en-US" sz="2800" dirty="0" err="1" smtClean="0">
                <a:solidFill>
                  <a:prstClr val="black"/>
                </a:solidFill>
              </a:rPr>
              <a:t>theDay</a:t>
            </a:r>
            <a:r>
              <a:rPr lang="en-US" sz="2800" dirty="0" smtClean="0">
                <a:solidFill>
                  <a:prstClr val="black"/>
                </a:solidFill>
              </a:rPr>
              <a:t>;</a:t>
            </a:r>
            <a:endParaRPr lang="en-US" sz="2600" dirty="0" smtClean="0">
              <a:solidFill>
                <a:srgbClr val="FF0000"/>
              </a:solidFill>
            </a:endParaRPr>
          </a:p>
        </p:txBody>
      </p:sp>
    </p:spTree>
    <p:extLst>
      <p:ext uri="{BB962C8B-B14F-4D97-AF65-F5344CB8AC3E}">
        <p14:creationId xmlns:p14="http://schemas.microsoft.com/office/powerpoint/2010/main" val="3593914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Query 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are the maximum and minimum values of quality controlled (</a:t>
            </a:r>
            <a:r>
              <a:rPr lang="en-US" dirty="0" err="1" smtClean="0"/>
              <a:t>QualityControlLevelID</a:t>
            </a:r>
            <a:r>
              <a:rPr lang="en-US" dirty="0" smtClean="0"/>
              <a:t> = 1) water temperature (</a:t>
            </a:r>
            <a:r>
              <a:rPr lang="en-US" dirty="0" err="1" smtClean="0"/>
              <a:t>VariableID</a:t>
            </a:r>
            <a:r>
              <a:rPr lang="en-US" dirty="0" smtClean="0"/>
              <a:t> = 57) in the Logan River at Mendon Road (</a:t>
            </a:r>
            <a:r>
              <a:rPr lang="en-US" dirty="0" err="1" smtClean="0"/>
              <a:t>SiteID</a:t>
            </a:r>
            <a:r>
              <a:rPr lang="en-US" dirty="0" smtClean="0"/>
              <a:t> = 2) during the month of July?”</a:t>
            </a:r>
          </a:p>
        </p:txBody>
      </p:sp>
      <p:sp>
        <p:nvSpPr>
          <p:cNvPr id="4" name="TextBox 3"/>
          <p:cNvSpPr txBox="1"/>
          <p:nvPr/>
        </p:nvSpPr>
        <p:spPr>
          <a:xfrm>
            <a:off x="990600" y="4648200"/>
            <a:ext cx="7315200" cy="1015663"/>
          </a:xfrm>
          <a:prstGeom prst="rect">
            <a:avLst/>
          </a:prstGeom>
          <a:noFill/>
        </p:spPr>
        <p:txBody>
          <a:bodyPr wrap="square" rtlCol="0">
            <a:spAutoFit/>
          </a:bodyPr>
          <a:lstStyle/>
          <a:p>
            <a:r>
              <a:rPr lang="en-US" sz="6000" dirty="0">
                <a:hlinkClick r:id="rId2"/>
              </a:rPr>
              <a:t>https://goo.gl/</a:t>
            </a:r>
            <a:r>
              <a:rPr lang="en-US" sz="6000" dirty="0" smtClean="0">
                <a:hlinkClick r:id="rId2"/>
              </a:rPr>
              <a:t>Cu62Jr</a:t>
            </a:r>
            <a:r>
              <a:rPr lang="en-US" sz="6000" dirty="0" smtClean="0"/>
              <a:t> </a:t>
            </a:r>
            <a:endParaRPr lang="en-US" sz="6000" dirty="0"/>
          </a:p>
        </p:txBody>
      </p:sp>
    </p:spTree>
    <p:extLst>
      <p:ext uri="{BB962C8B-B14F-4D97-AF65-F5344CB8AC3E}">
        <p14:creationId xmlns:p14="http://schemas.microsoft.com/office/powerpoint/2010/main" val="3672608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Sub-Queries</a:t>
            </a:r>
            <a:endParaRPr lang="en-US" dirty="0"/>
          </a:p>
        </p:txBody>
      </p:sp>
      <p:sp>
        <p:nvSpPr>
          <p:cNvPr id="3" name="Content Placeholder 2"/>
          <p:cNvSpPr>
            <a:spLocks noGrp="1"/>
          </p:cNvSpPr>
          <p:nvPr>
            <p:ph idx="1"/>
          </p:nvPr>
        </p:nvSpPr>
        <p:spPr/>
        <p:txBody>
          <a:bodyPr/>
          <a:lstStyle/>
          <a:p>
            <a:r>
              <a:rPr lang="en-US" dirty="0"/>
              <a:t>A </a:t>
            </a:r>
            <a:r>
              <a:rPr lang="en-US" dirty="0" smtClean="0"/>
              <a:t>sub-query </a:t>
            </a:r>
            <a:r>
              <a:rPr lang="en-US" dirty="0"/>
              <a:t>is a </a:t>
            </a:r>
            <a:r>
              <a:rPr lang="en-US" dirty="0">
                <a:solidFill>
                  <a:srgbClr val="0000FF"/>
                </a:solidFill>
              </a:rPr>
              <a:t>SELECT FROM WHERE </a:t>
            </a:r>
            <a:r>
              <a:rPr lang="en-US" dirty="0"/>
              <a:t>expression that is nested within another </a:t>
            </a:r>
            <a:r>
              <a:rPr lang="en-US" dirty="0" smtClean="0"/>
              <a:t>query</a:t>
            </a:r>
          </a:p>
          <a:p>
            <a:endParaRPr lang="en-US" dirty="0" smtClean="0"/>
          </a:p>
          <a:p>
            <a:r>
              <a:rPr lang="en-US" dirty="0" smtClean="0"/>
              <a:t>Sub-queries essentially create a virtual table from which you can select additional results</a:t>
            </a:r>
            <a:endParaRPr lang="en-US" dirty="0"/>
          </a:p>
        </p:txBody>
      </p:sp>
    </p:spTree>
    <p:extLst>
      <p:ext uri="{BB962C8B-B14F-4D97-AF65-F5344CB8AC3E}">
        <p14:creationId xmlns:p14="http://schemas.microsoft.com/office/powerpoint/2010/main" val="2767333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Sub-Queries in the </a:t>
            </a:r>
            <a:r>
              <a:rPr lang="en-US" dirty="0" smtClean="0">
                <a:solidFill>
                  <a:srgbClr val="0000FF"/>
                </a:solidFill>
              </a:rPr>
              <a:t>WHERE </a:t>
            </a:r>
            <a:r>
              <a:rPr lang="en-US" dirty="0" smtClean="0"/>
              <a:t>Clause</a:t>
            </a:r>
            <a:endParaRPr lang="en-US" dirty="0"/>
          </a:p>
        </p:txBody>
      </p:sp>
      <p:sp>
        <p:nvSpPr>
          <p:cNvPr id="3" name="Content Placeholder 2"/>
          <p:cNvSpPr>
            <a:spLocks noGrp="1"/>
          </p:cNvSpPr>
          <p:nvPr>
            <p:ph idx="1"/>
          </p:nvPr>
        </p:nvSpPr>
        <p:spPr/>
        <p:txBody>
          <a:bodyPr/>
          <a:lstStyle/>
          <a:p>
            <a:r>
              <a:rPr lang="en-US" u="sng" dirty="0" smtClean="0"/>
              <a:t>Example</a:t>
            </a:r>
            <a:r>
              <a:rPr lang="en-US" dirty="0" smtClean="0"/>
              <a:t>: “Do we have any Variables in the database for which there are no </a:t>
            </a:r>
            <a:r>
              <a:rPr lang="en-US" dirty="0" err="1" smtClean="0"/>
              <a:t>DataValues</a:t>
            </a:r>
            <a:r>
              <a:rPr lang="en-US" dirty="0" smtClean="0"/>
              <a:t>?”</a:t>
            </a:r>
          </a:p>
          <a:p>
            <a:endParaRPr lang="en-US" dirty="0" smtClean="0"/>
          </a:p>
          <a:p>
            <a:pPr marL="0" indent="0">
              <a:buNone/>
            </a:pPr>
            <a:r>
              <a:rPr lang="en-US" dirty="0">
                <a:solidFill>
                  <a:srgbClr val="0000FF"/>
                </a:solidFill>
              </a:rPr>
              <a:t>SELECT</a:t>
            </a:r>
            <a:r>
              <a:rPr lang="en-US" dirty="0">
                <a:solidFill>
                  <a:prstClr val="black"/>
                </a:solidFill>
              </a:rPr>
              <a:t> </a:t>
            </a:r>
            <a:r>
              <a:rPr lang="en-US" dirty="0" err="1">
                <a:solidFill>
                  <a:prstClr val="black"/>
                </a:solidFill>
              </a:rPr>
              <a:t>VariableID</a:t>
            </a:r>
            <a:r>
              <a:rPr lang="en-US" dirty="0"/>
              <a:t>,</a:t>
            </a:r>
            <a:r>
              <a:rPr lang="en-US" dirty="0">
                <a:solidFill>
                  <a:prstClr val="black"/>
                </a:solidFill>
              </a:rPr>
              <a:t> </a:t>
            </a:r>
            <a:r>
              <a:rPr lang="en-US" dirty="0" err="1">
                <a:solidFill>
                  <a:prstClr val="black"/>
                </a:solidFill>
              </a:rPr>
              <a:t>VariableName</a:t>
            </a:r>
            <a:r>
              <a:rPr lang="en-US" dirty="0">
                <a:solidFill>
                  <a:prstClr val="black"/>
                </a:solidFill>
              </a:rPr>
              <a:t> </a:t>
            </a:r>
          </a:p>
          <a:p>
            <a:pPr marL="0" indent="0">
              <a:buNone/>
            </a:pPr>
            <a:r>
              <a:rPr lang="en-US" dirty="0" smtClean="0">
                <a:solidFill>
                  <a:srgbClr val="0000FF"/>
                </a:solidFill>
              </a:rPr>
              <a:t>FROM</a:t>
            </a:r>
            <a:r>
              <a:rPr lang="en-US" dirty="0" smtClean="0">
                <a:solidFill>
                  <a:prstClr val="black"/>
                </a:solidFill>
              </a:rPr>
              <a:t> </a:t>
            </a:r>
            <a:r>
              <a:rPr lang="en-US" dirty="0">
                <a:solidFill>
                  <a:prstClr val="black"/>
                </a:solidFill>
              </a:rPr>
              <a:t>Variables </a:t>
            </a:r>
          </a:p>
          <a:p>
            <a:pPr marL="0" indent="0">
              <a:buNone/>
            </a:pPr>
            <a:r>
              <a:rPr lang="en-US" dirty="0" smtClean="0">
                <a:solidFill>
                  <a:srgbClr val="0000FF"/>
                </a:solidFill>
              </a:rPr>
              <a:t>WHERE</a:t>
            </a:r>
            <a:r>
              <a:rPr lang="en-US" dirty="0" smtClean="0">
                <a:solidFill>
                  <a:prstClr val="black"/>
                </a:solidFill>
              </a:rPr>
              <a:t> </a:t>
            </a:r>
            <a:r>
              <a:rPr lang="en-US" dirty="0" err="1">
                <a:solidFill>
                  <a:prstClr val="black"/>
                </a:solidFill>
              </a:rPr>
              <a:t>VariableID</a:t>
            </a:r>
            <a:r>
              <a:rPr lang="en-US" dirty="0">
                <a:solidFill>
                  <a:prstClr val="black"/>
                </a:solidFill>
              </a:rPr>
              <a:t> </a:t>
            </a:r>
            <a:r>
              <a:rPr lang="en-US" dirty="0">
                <a:solidFill>
                  <a:srgbClr val="0000FF"/>
                </a:solidFill>
              </a:rPr>
              <a:t>NOT IN </a:t>
            </a:r>
            <a:r>
              <a:rPr lang="en-US" dirty="0"/>
              <a:t>(</a:t>
            </a:r>
            <a:r>
              <a:rPr lang="en-US" b="1" dirty="0">
                <a:solidFill>
                  <a:srgbClr val="FF0000"/>
                </a:solidFill>
              </a:rPr>
              <a:t>SELECT 	</a:t>
            </a:r>
          </a:p>
          <a:p>
            <a:pPr marL="0" indent="0">
              <a:buNone/>
            </a:pPr>
            <a:r>
              <a:rPr lang="en-US" b="1" dirty="0" smtClean="0">
                <a:solidFill>
                  <a:srgbClr val="FF0000"/>
                </a:solidFill>
              </a:rPr>
              <a:t>	DISTINCT </a:t>
            </a:r>
            <a:r>
              <a:rPr lang="en-US" b="1" dirty="0" err="1">
                <a:solidFill>
                  <a:srgbClr val="FF0000"/>
                </a:solidFill>
              </a:rPr>
              <a:t>VariableID</a:t>
            </a:r>
            <a:r>
              <a:rPr lang="en-US" b="1" dirty="0">
                <a:solidFill>
                  <a:srgbClr val="FF0000"/>
                </a:solidFill>
              </a:rPr>
              <a:t> FROM </a:t>
            </a:r>
            <a:r>
              <a:rPr lang="en-US" b="1" dirty="0" err="1">
                <a:solidFill>
                  <a:srgbClr val="FF0000"/>
                </a:solidFill>
              </a:rPr>
              <a:t>DataValues</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2945778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Sub-Queries</a:t>
            </a:r>
            <a:endParaRPr lang="en-US" dirty="0"/>
          </a:p>
        </p:txBody>
      </p:sp>
      <p:sp>
        <p:nvSpPr>
          <p:cNvPr id="3" name="Content Placeholder 2"/>
          <p:cNvSpPr>
            <a:spLocks noGrp="1"/>
          </p:cNvSpPr>
          <p:nvPr>
            <p:ph idx="1"/>
          </p:nvPr>
        </p:nvSpPr>
        <p:spPr>
          <a:xfrm>
            <a:off x="457200" y="1600200"/>
            <a:ext cx="8382000" cy="4876800"/>
          </a:xfrm>
        </p:spPr>
        <p:txBody>
          <a:bodyPr>
            <a:normAutofit fontScale="92500" lnSpcReduction="20000"/>
          </a:bodyPr>
          <a:lstStyle/>
          <a:p>
            <a:r>
              <a:rPr lang="en-US" dirty="0" smtClean="0"/>
              <a:t>Example:  “Give me all quality controlled </a:t>
            </a:r>
            <a:r>
              <a:rPr lang="en-US" dirty="0"/>
              <a:t>(</a:t>
            </a:r>
            <a:r>
              <a:rPr lang="en-US" dirty="0" err="1"/>
              <a:t>QualityControlLevelID</a:t>
            </a:r>
            <a:r>
              <a:rPr lang="en-US" dirty="0"/>
              <a:t> = 1) </a:t>
            </a:r>
            <a:r>
              <a:rPr lang="en-US" dirty="0" smtClean="0"/>
              <a:t>water temperature </a:t>
            </a:r>
            <a:r>
              <a:rPr lang="en-US" dirty="0"/>
              <a:t>(</a:t>
            </a:r>
            <a:r>
              <a:rPr lang="en-US" dirty="0" err="1"/>
              <a:t>VariableID</a:t>
            </a:r>
            <a:r>
              <a:rPr lang="en-US" dirty="0"/>
              <a:t> = </a:t>
            </a:r>
            <a:r>
              <a:rPr lang="en-US" dirty="0" smtClean="0"/>
              <a:t>57) observations in the Logan River at Mendon Road (</a:t>
            </a:r>
            <a:r>
              <a:rPr lang="en-US" dirty="0" err="1" smtClean="0"/>
              <a:t>SiteID</a:t>
            </a:r>
            <a:r>
              <a:rPr lang="en-US" dirty="0" smtClean="0"/>
              <a:t> = 2) that are greater than the average temperature value.”</a:t>
            </a:r>
          </a:p>
          <a:p>
            <a:endParaRPr lang="en-US" dirty="0" smtClean="0"/>
          </a:p>
          <a:p>
            <a:pPr marL="0" indent="0">
              <a:buNone/>
            </a:pPr>
            <a:r>
              <a:rPr lang="en-US" sz="2800" dirty="0">
                <a:solidFill>
                  <a:srgbClr val="0000FF"/>
                </a:solidFill>
              </a:rPr>
              <a:t>SELECT</a:t>
            </a:r>
            <a:r>
              <a:rPr lang="en-US" sz="2800" dirty="0">
                <a:solidFill>
                  <a:prstClr val="black"/>
                </a:solidFill>
              </a:rPr>
              <a:t> </a:t>
            </a:r>
            <a:r>
              <a:rPr lang="en-US" sz="2800" dirty="0"/>
              <a:t>*</a:t>
            </a:r>
            <a:r>
              <a:rPr lang="en-US" sz="2800" dirty="0">
                <a:solidFill>
                  <a:prstClr val="black"/>
                </a:solidFill>
              </a:rPr>
              <a:t> </a:t>
            </a:r>
            <a:r>
              <a:rPr lang="en-US" sz="2800" dirty="0">
                <a:solidFill>
                  <a:srgbClr val="0000FF"/>
                </a:solidFill>
              </a:rPr>
              <a:t>FROM</a:t>
            </a:r>
            <a:r>
              <a:rPr lang="en-US" sz="2800" dirty="0">
                <a:solidFill>
                  <a:prstClr val="black"/>
                </a:solidFill>
              </a:rPr>
              <a:t> </a:t>
            </a:r>
            <a:r>
              <a:rPr lang="en-US" sz="2800" dirty="0" err="1">
                <a:solidFill>
                  <a:prstClr val="black"/>
                </a:solidFill>
              </a:rPr>
              <a:t>DataValues</a:t>
            </a:r>
            <a:endParaRPr lang="en-US" sz="2800" dirty="0">
              <a:solidFill>
                <a:prstClr val="black"/>
              </a:solidFill>
            </a:endParaRPr>
          </a:p>
          <a:p>
            <a:pPr marL="0" indent="0">
              <a:buNone/>
            </a:pPr>
            <a:r>
              <a:rPr lang="en-US" sz="2800" dirty="0" smtClean="0">
                <a:solidFill>
                  <a:srgbClr val="0000FF"/>
                </a:solidFill>
              </a:rPr>
              <a:t>WHERE</a:t>
            </a:r>
            <a:r>
              <a:rPr lang="en-US" sz="2800" dirty="0" smtClean="0">
                <a:solidFill>
                  <a:prstClr val="black"/>
                </a:solidFill>
              </a:rPr>
              <a:t> </a:t>
            </a:r>
            <a:r>
              <a:rPr lang="en-US" sz="2800" dirty="0" err="1">
                <a:solidFill>
                  <a:prstClr val="black"/>
                </a:solidFill>
              </a:rPr>
              <a:t>SiteID</a:t>
            </a:r>
            <a:r>
              <a:rPr lang="en-US" sz="2800" dirty="0">
                <a:solidFill>
                  <a:prstClr val="black"/>
                </a:solidFill>
              </a:rPr>
              <a:t> </a:t>
            </a:r>
            <a:r>
              <a:rPr lang="en-US" sz="2800" dirty="0">
                <a:solidFill>
                  <a:srgbClr val="000000"/>
                </a:solidFill>
              </a:rPr>
              <a:t>=</a:t>
            </a:r>
            <a:r>
              <a:rPr lang="en-US" sz="2800" dirty="0">
                <a:solidFill>
                  <a:prstClr val="black"/>
                </a:solidFill>
              </a:rPr>
              <a:t> </a:t>
            </a:r>
            <a:r>
              <a:rPr lang="en-US" sz="2800" dirty="0" smtClean="0">
                <a:solidFill>
                  <a:srgbClr val="FF6600"/>
                </a:solidFill>
              </a:rPr>
              <a:t>2</a:t>
            </a:r>
            <a:r>
              <a:rPr lang="en-US" sz="2800" dirty="0">
                <a:solidFill>
                  <a:prstClr val="black"/>
                </a:solidFill>
              </a:rPr>
              <a:t> </a:t>
            </a:r>
            <a:r>
              <a:rPr lang="en-US" sz="2800" dirty="0" smtClean="0">
                <a:solidFill>
                  <a:srgbClr val="0000FF"/>
                </a:solidFill>
              </a:rPr>
              <a:t>AND </a:t>
            </a:r>
            <a:r>
              <a:rPr lang="en-US" sz="2800" dirty="0" err="1">
                <a:solidFill>
                  <a:prstClr val="black"/>
                </a:solidFill>
              </a:rPr>
              <a:t>VariableID</a:t>
            </a:r>
            <a:r>
              <a:rPr lang="en-US" sz="2800" dirty="0">
                <a:solidFill>
                  <a:prstClr val="black"/>
                </a:solidFill>
              </a:rPr>
              <a:t> </a:t>
            </a:r>
            <a:r>
              <a:rPr lang="en-US" sz="2800" dirty="0"/>
              <a:t>=</a:t>
            </a:r>
            <a:r>
              <a:rPr lang="en-US" sz="2800" dirty="0">
                <a:solidFill>
                  <a:prstClr val="black"/>
                </a:solidFill>
              </a:rPr>
              <a:t> </a:t>
            </a:r>
            <a:r>
              <a:rPr lang="en-US" sz="2800" dirty="0" smtClean="0">
                <a:solidFill>
                  <a:srgbClr val="FF6600"/>
                </a:solidFill>
              </a:rPr>
              <a:t>57</a:t>
            </a:r>
            <a:r>
              <a:rPr lang="en-US" sz="2800" dirty="0" smtClean="0">
                <a:solidFill>
                  <a:prstClr val="black"/>
                </a:solidFill>
              </a:rPr>
              <a:t> </a:t>
            </a:r>
            <a:endParaRPr lang="en-US" sz="2800" dirty="0">
              <a:solidFill>
                <a:prstClr val="black"/>
              </a:solidFill>
            </a:endParaRPr>
          </a:p>
          <a:p>
            <a:pPr marL="0" indent="0">
              <a:buNone/>
            </a:pPr>
            <a:r>
              <a:rPr lang="en-US" sz="2800" dirty="0" smtClean="0">
                <a:solidFill>
                  <a:prstClr val="black"/>
                </a:solidFill>
              </a:rPr>
              <a:t>	</a:t>
            </a:r>
            <a:r>
              <a:rPr lang="en-US" sz="2800" dirty="0" smtClean="0">
                <a:solidFill>
                  <a:srgbClr val="0000FF"/>
                </a:solidFill>
              </a:rPr>
              <a:t>AND </a:t>
            </a:r>
            <a:r>
              <a:rPr lang="en-US" sz="2800" dirty="0" err="1">
                <a:solidFill>
                  <a:prstClr val="black"/>
                </a:solidFill>
              </a:rPr>
              <a:t>QualityControlLevelID</a:t>
            </a:r>
            <a:r>
              <a:rPr lang="en-US" sz="2800" dirty="0">
                <a:solidFill>
                  <a:prstClr val="black"/>
                </a:solidFill>
              </a:rPr>
              <a:t> </a:t>
            </a:r>
            <a:r>
              <a:rPr lang="en-US" sz="2800" dirty="0"/>
              <a:t>=</a:t>
            </a:r>
            <a:r>
              <a:rPr lang="en-US" sz="2800" dirty="0">
                <a:solidFill>
                  <a:prstClr val="black"/>
                </a:solidFill>
              </a:rPr>
              <a:t> </a:t>
            </a:r>
            <a:r>
              <a:rPr lang="en-US" sz="2800" dirty="0">
                <a:solidFill>
                  <a:srgbClr val="FF6600"/>
                </a:solidFill>
              </a:rPr>
              <a:t>1</a:t>
            </a:r>
            <a:r>
              <a:rPr lang="en-US" sz="2800" dirty="0">
                <a:solidFill>
                  <a:prstClr val="black"/>
                </a:solidFill>
              </a:rPr>
              <a:t> </a:t>
            </a:r>
            <a:r>
              <a:rPr lang="en-US" sz="2800" dirty="0">
                <a:solidFill>
                  <a:srgbClr val="0000FF"/>
                </a:solidFill>
              </a:rPr>
              <a:t>AND</a:t>
            </a:r>
            <a:r>
              <a:rPr lang="en-US" sz="2800" dirty="0"/>
              <a:t> </a:t>
            </a:r>
            <a:r>
              <a:rPr lang="en-US" sz="2800" dirty="0" err="1">
                <a:solidFill>
                  <a:prstClr val="black"/>
                </a:solidFill>
              </a:rPr>
              <a:t>DataValue</a:t>
            </a:r>
            <a:r>
              <a:rPr lang="en-US" sz="2800" dirty="0">
                <a:solidFill>
                  <a:prstClr val="black"/>
                </a:solidFill>
              </a:rPr>
              <a:t> </a:t>
            </a:r>
            <a:r>
              <a:rPr lang="en-US" sz="2800" dirty="0">
                <a:solidFill>
                  <a:srgbClr val="000000"/>
                </a:solidFill>
              </a:rPr>
              <a:t>&gt; 	(</a:t>
            </a:r>
            <a:r>
              <a:rPr lang="en-US" sz="2800" b="1" dirty="0">
                <a:solidFill>
                  <a:srgbClr val="FF0000"/>
                </a:solidFill>
              </a:rPr>
              <a:t>SELECT AVG(</a:t>
            </a:r>
            <a:r>
              <a:rPr lang="en-US" sz="2800" b="1" dirty="0" err="1">
                <a:solidFill>
                  <a:srgbClr val="FF0000"/>
                </a:solidFill>
              </a:rPr>
              <a:t>DataValue</a:t>
            </a:r>
            <a:r>
              <a:rPr lang="en-US" sz="2800" b="1" dirty="0">
                <a:solidFill>
                  <a:srgbClr val="FF0000"/>
                </a:solidFill>
              </a:rPr>
              <a:t>) FROM </a:t>
            </a:r>
            <a:r>
              <a:rPr lang="en-US" sz="2800" b="1" dirty="0" err="1">
                <a:solidFill>
                  <a:srgbClr val="FF0000"/>
                </a:solidFill>
              </a:rPr>
              <a:t>DataValues</a:t>
            </a:r>
            <a:r>
              <a:rPr lang="en-US" sz="2800" b="1" dirty="0">
                <a:solidFill>
                  <a:srgbClr val="FF0000"/>
                </a:solidFill>
              </a:rPr>
              <a:t> 	WHERE </a:t>
            </a:r>
            <a:r>
              <a:rPr lang="en-US" sz="2800" b="1" dirty="0" err="1">
                <a:solidFill>
                  <a:srgbClr val="FF0000"/>
                </a:solidFill>
              </a:rPr>
              <a:t>SiteID</a:t>
            </a:r>
            <a:r>
              <a:rPr lang="en-US" sz="2800" b="1" dirty="0">
                <a:solidFill>
                  <a:srgbClr val="FF0000"/>
                </a:solidFill>
              </a:rPr>
              <a:t> = </a:t>
            </a:r>
            <a:r>
              <a:rPr lang="en-US" sz="2800" b="1" dirty="0" smtClean="0">
                <a:solidFill>
                  <a:srgbClr val="FF0000"/>
                </a:solidFill>
              </a:rPr>
              <a:t>2 </a:t>
            </a:r>
            <a:r>
              <a:rPr lang="en-US" sz="2800" b="1" dirty="0">
                <a:solidFill>
                  <a:srgbClr val="FF0000"/>
                </a:solidFill>
              </a:rPr>
              <a:t>AND </a:t>
            </a:r>
            <a:r>
              <a:rPr lang="en-US" sz="2800" b="1" dirty="0" err="1" smtClean="0">
                <a:solidFill>
                  <a:srgbClr val="FF0000"/>
                </a:solidFill>
              </a:rPr>
              <a:t>VariableID</a:t>
            </a:r>
            <a:r>
              <a:rPr lang="en-US" sz="2800" b="1" dirty="0" smtClean="0">
                <a:solidFill>
                  <a:srgbClr val="FF0000"/>
                </a:solidFill>
              </a:rPr>
              <a:t> </a:t>
            </a:r>
            <a:r>
              <a:rPr lang="en-US" sz="2800" b="1" dirty="0">
                <a:solidFill>
                  <a:srgbClr val="FF0000"/>
                </a:solidFill>
              </a:rPr>
              <a:t>= </a:t>
            </a:r>
            <a:r>
              <a:rPr lang="en-US" sz="2800" b="1" dirty="0" smtClean="0">
                <a:solidFill>
                  <a:srgbClr val="FF0000"/>
                </a:solidFill>
              </a:rPr>
              <a:t>57 </a:t>
            </a:r>
            <a:r>
              <a:rPr lang="en-US" sz="2800" b="1" dirty="0">
                <a:solidFill>
                  <a:srgbClr val="FF0000"/>
                </a:solidFill>
              </a:rPr>
              <a:t>AND 	</a:t>
            </a:r>
            <a:r>
              <a:rPr lang="en-US" sz="2800" b="1" dirty="0" err="1">
                <a:solidFill>
                  <a:srgbClr val="FF0000"/>
                </a:solidFill>
              </a:rPr>
              <a:t>QualityControlLevelID</a:t>
            </a:r>
            <a:r>
              <a:rPr lang="en-US" sz="2800" b="1" dirty="0">
                <a:solidFill>
                  <a:srgbClr val="FF0000"/>
                </a:solidFill>
              </a:rPr>
              <a:t> = </a:t>
            </a:r>
            <a:r>
              <a:rPr lang="en-US" sz="2800" b="1" dirty="0" smtClean="0">
                <a:solidFill>
                  <a:srgbClr val="FF0000"/>
                </a:solidFill>
              </a:rPr>
              <a:t>1 AND </a:t>
            </a:r>
            <a:r>
              <a:rPr lang="en-US" sz="2800" b="1" dirty="0" err="1" smtClean="0">
                <a:solidFill>
                  <a:srgbClr val="FF0000"/>
                </a:solidFill>
              </a:rPr>
              <a:t>DataValue</a:t>
            </a:r>
            <a:r>
              <a:rPr lang="en-US" sz="2800" b="1" dirty="0" smtClean="0">
                <a:solidFill>
                  <a:srgbClr val="FF0000"/>
                </a:solidFill>
              </a:rPr>
              <a:t> &lt;&gt; -9999</a:t>
            </a:r>
            <a:r>
              <a:rPr lang="en-US" sz="2800" dirty="0" smtClean="0">
                <a:solidFill>
                  <a:srgbClr val="000000"/>
                </a:solidFill>
              </a:rPr>
              <a:t>);</a:t>
            </a:r>
            <a:endParaRPr lang="en-US" sz="2800" dirty="0">
              <a:solidFill>
                <a:srgbClr val="000000"/>
              </a:solidFill>
            </a:endParaRPr>
          </a:p>
          <a:p>
            <a:endParaRPr lang="en-US" dirty="0"/>
          </a:p>
        </p:txBody>
      </p:sp>
    </p:spTree>
    <p:extLst>
      <p:ext uri="{BB962C8B-B14F-4D97-AF65-F5344CB8AC3E}">
        <p14:creationId xmlns:p14="http://schemas.microsoft.com/office/powerpoint/2010/main" val="1061803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Retrieve </a:t>
            </a:r>
            <a:r>
              <a:rPr lang="en-US" dirty="0"/>
              <a:t>and use data from data models used in Hydrology such as the Observations Data Model (ODM</a:t>
            </a:r>
            <a:r>
              <a:rPr lang="en-US" dirty="0" smtClean="0"/>
              <a:t>)</a:t>
            </a:r>
          </a:p>
          <a:p>
            <a:r>
              <a:rPr lang="en-US" dirty="0" smtClean="0"/>
              <a:t>Introduce the syntax of Structured Query Language (SQL) for common query types</a:t>
            </a:r>
            <a:endParaRPr lang="en-US" dirty="0"/>
          </a:p>
          <a:p>
            <a:r>
              <a:rPr lang="en-US" dirty="0" smtClean="0"/>
              <a:t>Construct SQL queries to retrieve data</a:t>
            </a:r>
            <a:endParaRPr lang="en-US" dirty="0"/>
          </a:p>
        </p:txBody>
      </p:sp>
    </p:spTree>
    <p:extLst>
      <p:ext uri="{BB962C8B-B14F-4D97-AF65-F5344CB8AC3E}">
        <p14:creationId xmlns:p14="http://schemas.microsoft.com/office/powerpoint/2010/main" val="671388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Subqueries</a:t>
            </a:r>
            <a:r>
              <a:rPr lang="en-US" dirty="0" smtClean="0"/>
              <a:t> in the </a:t>
            </a:r>
            <a:r>
              <a:rPr lang="en-US" dirty="0" smtClean="0">
                <a:solidFill>
                  <a:srgbClr val="0000FF"/>
                </a:solidFill>
              </a:rPr>
              <a:t>FROM</a:t>
            </a:r>
            <a:r>
              <a:rPr lang="en-US" dirty="0" smtClean="0">
                <a:solidFill>
                  <a:srgbClr val="FF0000"/>
                </a:solidFill>
              </a:rPr>
              <a:t> </a:t>
            </a:r>
            <a:r>
              <a:rPr lang="en-US" dirty="0" smtClean="0"/>
              <a:t>Clause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name has to be given to the derived table in the </a:t>
            </a:r>
            <a:r>
              <a:rPr lang="en-US" dirty="0" err="1" smtClean="0"/>
              <a:t>subquery</a:t>
            </a:r>
            <a:endParaRPr lang="en-US" dirty="0" smtClean="0"/>
          </a:p>
          <a:p>
            <a:r>
              <a:rPr lang="en-US" u="sng" dirty="0" smtClean="0"/>
              <a:t>Example</a:t>
            </a:r>
            <a:r>
              <a:rPr lang="en-US" dirty="0" smtClean="0"/>
              <a:t>:  “What is the maximum water temperature at the site that has the highest maximum temperature.”</a:t>
            </a:r>
          </a:p>
          <a:p>
            <a:endParaRPr lang="en-US" dirty="0" smtClean="0"/>
          </a:p>
          <a:p>
            <a:pPr marL="0" indent="0">
              <a:buNone/>
            </a:pPr>
            <a:r>
              <a:rPr lang="en-US" sz="4400" dirty="0">
                <a:solidFill>
                  <a:srgbClr val="0000FF"/>
                </a:solidFill>
              </a:rPr>
              <a:t>SELECT</a:t>
            </a:r>
            <a:r>
              <a:rPr lang="en-US" sz="4400" dirty="0">
                <a:solidFill>
                  <a:prstClr val="black"/>
                </a:solidFill>
              </a:rPr>
              <a:t> </a:t>
            </a:r>
            <a:r>
              <a:rPr lang="en-US" sz="4400" dirty="0">
                <a:solidFill>
                  <a:srgbClr val="FF00FF"/>
                </a:solidFill>
              </a:rPr>
              <a:t>MAX</a:t>
            </a:r>
            <a:r>
              <a:rPr lang="en-US" sz="4400" dirty="0"/>
              <a:t>(</a:t>
            </a:r>
            <a:r>
              <a:rPr lang="en-US" sz="4400" dirty="0" err="1">
                <a:solidFill>
                  <a:prstClr val="black"/>
                </a:solidFill>
              </a:rPr>
              <a:t>maxTemperature</a:t>
            </a:r>
            <a:r>
              <a:rPr lang="en-US" sz="4400" dirty="0">
                <a:solidFill>
                  <a:srgbClr val="000000"/>
                </a:solidFill>
              </a:rPr>
              <a:t>)</a:t>
            </a:r>
            <a:r>
              <a:rPr lang="en-US" sz="4400" dirty="0">
                <a:solidFill>
                  <a:prstClr val="black"/>
                </a:solidFill>
              </a:rPr>
              <a:t> </a:t>
            </a:r>
            <a:r>
              <a:rPr lang="en-US" sz="4400" dirty="0">
                <a:solidFill>
                  <a:srgbClr val="0000FF"/>
                </a:solidFill>
              </a:rPr>
              <a:t>AS</a:t>
            </a:r>
            <a:r>
              <a:rPr lang="en-US" sz="4400" dirty="0">
                <a:solidFill>
                  <a:prstClr val="black"/>
                </a:solidFill>
              </a:rPr>
              <a:t> </a:t>
            </a:r>
            <a:r>
              <a:rPr lang="en-US" sz="4400" dirty="0" err="1">
                <a:solidFill>
                  <a:prstClr val="black"/>
                </a:solidFill>
              </a:rPr>
              <a:t>OverallMax</a:t>
            </a:r>
            <a:endParaRPr lang="en-US" sz="4400" dirty="0">
              <a:solidFill>
                <a:prstClr val="black"/>
              </a:solidFill>
            </a:endParaRPr>
          </a:p>
          <a:p>
            <a:pPr marL="0" indent="0">
              <a:buNone/>
            </a:pPr>
            <a:r>
              <a:rPr lang="en-US" sz="4400" dirty="0" smtClean="0">
                <a:solidFill>
                  <a:srgbClr val="0000FF"/>
                </a:solidFill>
              </a:rPr>
              <a:t>	FROM </a:t>
            </a:r>
            <a:r>
              <a:rPr lang="en-US" sz="4400" dirty="0">
                <a:solidFill>
                  <a:srgbClr val="000000"/>
                </a:solidFill>
              </a:rPr>
              <a:t>(</a:t>
            </a:r>
            <a:r>
              <a:rPr lang="en-US" sz="4400" b="1" dirty="0">
                <a:solidFill>
                  <a:srgbClr val="FF0000"/>
                </a:solidFill>
              </a:rPr>
              <a:t>SELECT </a:t>
            </a:r>
            <a:r>
              <a:rPr lang="en-US" sz="4400" b="1" dirty="0" err="1">
                <a:solidFill>
                  <a:srgbClr val="FF0000"/>
                </a:solidFill>
              </a:rPr>
              <a:t>SiteID</a:t>
            </a:r>
            <a:r>
              <a:rPr lang="en-US" sz="4400" b="1" dirty="0">
                <a:solidFill>
                  <a:srgbClr val="FF0000"/>
                </a:solidFill>
              </a:rPr>
              <a:t>, MAX(</a:t>
            </a:r>
            <a:r>
              <a:rPr lang="en-US" sz="4400" b="1" dirty="0" err="1">
                <a:solidFill>
                  <a:srgbClr val="FF0000"/>
                </a:solidFill>
              </a:rPr>
              <a:t>DataValue</a:t>
            </a:r>
            <a:r>
              <a:rPr lang="en-US" sz="4400" b="1" dirty="0">
                <a:solidFill>
                  <a:srgbClr val="FF0000"/>
                </a:solidFill>
              </a:rPr>
              <a:t>) AS </a:t>
            </a:r>
            <a:r>
              <a:rPr lang="en-US" sz="4400" b="1" dirty="0" smtClean="0">
                <a:solidFill>
                  <a:srgbClr val="FF0000"/>
                </a:solidFill>
              </a:rPr>
              <a:t>	</a:t>
            </a:r>
            <a:r>
              <a:rPr lang="en-US" sz="4400" b="1" dirty="0" err="1" smtClean="0">
                <a:solidFill>
                  <a:srgbClr val="FF0000"/>
                </a:solidFill>
              </a:rPr>
              <a:t>maxTemperature</a:t>
            </a:r>
            <a:r>
              <a:rPr lang="en-US" sz="4400" b="1" dirty="0" smtClean="0">
                <a:solidFill>
                  <a:srgbClr val="FF0000"/>
                </a:solidFill>
              </a:rPr>
              <a:t> </a:t>
            </a:r>
            <a:endParaRPr lang="en-US" sz="4400" b="1" dirty="0">
              <a:solidFill>
                <a:srgbClr val="FF0000"/>
              </a:solidFill>
            </a:endParaRPr>
          </a:p>
          <a:p>
            <a:pPr marL="0" indent="0">
              <a:buNone/>
            </a:pPr>
            <a:r>
              <a:rPr lang="en-US" sz="4400" b="1" dirty="0" smtClean="0">
                <a:solidFill>
                  <a:srgbClr val="FF0000"/>
                </a:solidFill>
              </a:rPr>
              <a:t>	FROM </a:t>
            </a:r>
            <a:r>
              <a:rPr lang="en-US" sz="4400" b="1" dirty="0" err="1">
                <a:solidFill>
                  <a:srgbClr val="FF0000"/>
                </a:solidFill>
              </a:rPr>
              <a:t>DataValues</a:t>
            </a:r>
            <a:r>
              <a:rPr lang="en-US" sz="4400" b="1" dirty="0">
                <a:solidFill>
                  <a:srgbClr val="FF0000"/>
                </a:solidFill>
              </a:rPr>
              <a:t> WHERE </a:t>
            </a:r>
            <a:r>
              <a:rPr lang="en-US" sz="4400" b="1" dirty="0" err="1">
                <a:solidFill>
                  <a:srgbClr val="FF0000"/>
                </a:solidFill>
              </a:rPr>
              <a:t>VariableID</a:t>
            </a:r>
            <a:r>
              <a:rPr lang="en-US" sz="4400" b="1" dirty="0">
                <a:solidFill>
                  <a:srgbClr val="FF0000"/>
                </a:solidFill>
              </a:rPr>
              <a:t> = </a:t>
            </a:r>
            <a:r>
              <a:rPr lang="en-US" sz="4400" b="1" dirty="0" smtClean="0">
                <a:solidFill>
                  <a:srgbClr val="FF0000"/>
                </a:solidFill>
              </a:rPr>
              <a:t>57 	AND </a:t>
            </a:r>
            <a:r>
              <a:rPr lang="en-US" sz="4400" b="1" dirty="0" err="1">
                <a:solidFill>
                  <a:srgbClr val="FF0000"/>
                </a:solidFill>
              </a:rPr>
              <a:t>QualityControlLevelID</a:t>
            </a:r>
            <a:r>
              <a:rPr lang="en-US" sz="4400" b="1" dirty="0">
                <a:solidFill>
                  <a:srgbClr val="FF0000"/>
                </a:solidFill>
              </a:rPr>
              <a:t> = 1</a:t>
            </a:r>
          </a:p>
          <a:p>
            <a:pPr marL="0" indent="0">
              <a:buNone/>
            </a:pPr>
            <a:r>
              <a:rPr lang="en-US" sz="4400" b="1" dirty="0" smtClean="0">
                <a:solidFill>
                  <a:srgbClr val="FF0000"/>
                </a:solidFill>
              </a:rPr>
              <a:t>	GROUP </a:t>
            </a:r>
            <a:r>
              <a:rPr lang="en-US" sz="4400" b="1" dirty="0">
                <a:solidFill>
                  <a:srgbClr val="FF0000"/>
                </a:solidFill>
              </a:rPr>
              <a:t>BY </a:t>
            </a:r>
            <a:r>
              <a:rPr lang="en-US" sz="4400" b="1" dirty="0" err="1">
                <a:solidFill>
                  <a:srgbClr val="FF0000"/>
                </a:solidFill>
              </a:rPr>
              <a:t>SiteID</a:t>
            </a:r>
            <a:r>
              <a:rPr lang="en-US" sz="4400" dirty="0"/>
              <a:t>)</a:t>
            </a:r>
            <a:r>
              <a:rPr lang="en-US" sz="4400" dirty="0">
                <a:solidFill>
                  <a:prstClr val="black"/>
                </a:solidFill>
              </a:rPr>
              <a:t> </a:t>
            </a:r>
            <a:r>
              <a:rPr lang="en-US" sz="4400" dirty="0">
                <a:solidFill>
                  <a:srgbClr val="0000FF"/>
                </a:solidFill>
              </a:rPr>
              <a:t>AS</a:t>
            </a:r>
            <a:r>
              <a:rPr lang="en-US" sz="4400" dirty="0">
                <a:solidFill>
                  <a:prstClr val="black"/>
                </a:solidFill>
              </a:rPr>
              <a:t> </a:t>
            </a:r>
            <a:r>
              <a:rPr lang="en-US" sz="4400" dirty="0" err="1" smtClean="0">
                <a:solidFill>
                  <a:prstClr val="black"/>
                </a:solidFill>
              </a:rPr>
              <a:t>MaxTempValues</a:t>
            </a:r>
            <a:r>
              <a:rPr lang="en-US" sz="4400" dirty="0" smtClean="0">
                <a:solidFill>
                  <a:prstClr val="black"/>
                </a:solidFill>
              </a:rPr>
              <a:t>;</a:t>
            </a:r>
            <a:endParaRPr lang="en-US" dirty="0"/>
          </a:p>
        </p:txBody>
      </p:sp>
    </p:spTree>
    <p:extLst>
      <p:ext uri="{BB962C8B-B14F-4D97-AF65-F5344CB8AC3E}">
        <p14:creationId xmlns:p14="http://schemas.microsoft.com/office/powerpoint/2010/main" val="1415648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4</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 exploratory </a:t>
            </a:r>
            <a:r>
              <a:rPr lang="en-US" dirty="0"/>
              <a:t>data analysis using the water temperature datasets in the </a:t>
            </a:r>
            <a:r>
              <a:rPr lang="en-US" dirty="0" smtClean="0"/>
              <a:t>Logan </a:t>
            </a:r>
            <a:r>
              <a:rPr lang="en-US" dirty="0"/>
              <a:t>River ODM </a:t>
            </a:r>
            <a:r>
              <a:rPr lang="en-US" dirty="0" smtClean="0"/>
              <a:t>database</a:t>
            </a:r>
          </a:p>
          <a:p>
            <a:r>
              <a:rPr lang="en-US" dirty="0"/>
              <a:t>Compare water temperature data to the state of Utah water temperature numeric criterion value for streams designated as cold water </a:t>
            </a:r>
            <a:r>
              <a:rPr lang="en-US" dirty="0" smtClean="0"/>
              <a:t>fisheries</a:t>
            </a:r>
          </a:p>
          <a:p>
            <a:r>
              <a:rPr lang="en-US" dirty="0" smtClean="0"/>
              <a:t>Perform </a:t>
            </a:r>
            <a:r>
              <a:rPr lang="en-US" dirty="0"/>
              <a:t>analyses that may identify potential water temperature impairment</a:t>
            </a:r>
            <a:endParaRPr lang="en-US" dirty="0" smtClean="0"/>
          </a:p>
          <a:p>
            <a:endParaRPr lang="en-US" dirty="0"/>
          </a:p>
        </p:txBody>
      </p:sp>
    </p:spTree>
    <p:extLst>
      <p:ext uri="{BB962C8B-B14F-4D97-AF65-F5344CB8AC3E}">
        <p14:creationId xmlns:p14="http://schemas.microsoft.com/office/powerpoint/2010/main" val="3250147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22" y="1981200"/>
            <a:ext cx="8806478" cy="3829987"/>
          </a:xfrm>
          <a:prstGeom prst="rect">
            <a:avLst/>
          </a:prstGeom>
        </p:spPr>
      </p:pic>
      <p:sp>
        <p:nvSpPr>
          <p:cNvPr id="2" name="Title 1"/>
          <p:cNvSpPr>
            <a:spLocks noGrp="1"/>
          </p:cNvSpPr>
          <p:nvPr>
            <p:ph type="title"/>
          </p:nvPr>
        </p:nvSpPr>
        <p:spPr/>
        <p:txBody>
          <a:bodyPr>
            <a:noAutofit/>
          </a:bodyPr>
          <a:lstStyle/>
          <a:p>
            <a:r>
              <a:rPr lang="en-US" sz="3200" dirty="0" smtClean="0"/>
              <a:t>Water Temperature in the Logan River at Mendon Road</a:t>
            </a:r>
            <a:endParaRPr lang="en-US" sz="3200" dirty="0"/>
          </a:p>
        </p:txBody>
      </p:sp>
      <p:cxnSp>
        <p:nvCxnSpPr>
          <p:cNvPr id="6" name="Straight Connector 5"/>
          <p:cNvCxnSpPr/>
          <p:nvPr/>
        </p:nvCxnSpPr>
        <p:spPr>
          <a:xfrm>
            <a:off x="914400" y="2768104"/>
            <a:ext cx="8001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5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4 Queries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table listing the period of record for water temperature measurements (e.g., begin and end date), the number of observations, and the overall minimum, maximum, and average values for each site at which quality controlled (</a:t>
            </a:r>
            <a:r>
              <a:rPr lang="en-US" dirty="0" err="1"/>
              <a:t>QualityControlLevelID</a:t>
            </a:r>
            <a:r>
              <a:rPr lang="en-US" dirty="0"/>
              <a:t> = 1) water temperature (</a:t>
            </a:r>
            <a:r>
              <a:rPr lang="en-US" dirty="0" err="1"/>
              <a:t>VariableID</a:t>
            </a:r>
            <a:r>
              <a:rPr lang="en-US" dirty="0"/>
              <a:t> = </a:t>
            </a:r>
            <a:r>
              <a:rPr lang="en-US" dirty="0" smtClean="0"/>
              <a:t>57) </a:t>
            </a:r>
            <a:r>
              <a:rPr lang="en-US" dirty="0"/>
              <a:t>data have been collected.</a:t>
            </a:r>
          </a:p>
          <a:p>
            <a:r>
              <a:rPr lang="en-US" dirty="0"/>
              <a:t>A table listing the total number of temperature observations, the number of observations greater than the water quality criterion value (i.e., 20 degrees C), and the overall percent </a:t>
            </a:r>
            <a:r>
              <a:rPr lang="en-US" dirty="0" err="1"/>
              <a:t>exceedence</a:t>
            </a:r>
            <a:r>
              <a:rPr lang="en-US" dirty="0"/>
              <a:t> of the water quality criterion value for each site at which quality controlled water temperature data have been collected. </a:t>
            </a:r>
          </a:p>
        </p:txBody>
      </p:sp>
    </p:spTree>
    <p:extLst>
      <p:ext uri="{BB962C8B-B14F-4D97-AF65-F5344CB8AC3E}">
        <p14:creationId xmlns:p14="http://schemas.microsoft.com/office/powerpoint/2010/main" val="3189924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4 Queries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table for the </a:t>
            </a:r>
            <a:r>
              <a:rPr lang="en-US" dirty="0" smtClean="0"/>
              <a:t>Logan </a:t>
            </a:r>
            <a:r>
              <a:rPr lang="en-US" dirty="0"/>
              <a:t>River at Mendon Road (</a:t>
            </a:r>
            <a:r>
              <a:rPr lang="en-US" dirty="0" err="1"/>
              <a:t>SiteID</a:t>
            </a:r>
            <a:r>
              <a:rPr lang="en-US" dirty="0"/>
              <a:t> = 1) listing the percent </a:t>
            </a:r>
            <a:r>
              <a:rPr lang="en-US" dirty="0" err="1"/>
              <a:t>exceedence</a:t>
            </a:r>
            <a:r>
              <a:rPr lang="en-US" dirty="0"/>
              <a:t> of the water quality standard for each month of the year.</a:t>
            </a:r>
          </a:p>
          <a:p>
            <a:r>
              <a:rPr lang="en-US" dirty="0"/>
              <a:t>A table listing the percent </a:t>
            </a:r>
            <a:r>
              <a:rPr lang="en-US" dirty="0" err="1"/>
              <a:t>exceedence</a:t>
            </a:r>
            <a:r>
              <a:rPr lang="en-US" dirty="0"/>
              <a:t> of the water quality standard for each site during the month of July, which is generally a critical period with low flows and elevated temperatures.</a:t>
            </a:r>
          </a:p>
        </p:txBody>
      </p:sp>
    </p:spTree>
    <p:extLst>
      <p:ext uri="{BB962C8B-B14F-4D97-AF65-F5344CB8AC3E}">
        <p14:creationId xmlns:p14="http://schemas.microsoft.com/office/powerpoint/2010/main" val="13623835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Aggregate functions provide a powerful way to summarize data</a:t>
            </a:r>
          </a:p>
          <a:p>
            <a:r>
              <a:rPr lang="en-US" dirty="0"/>
              <a:t>SQL supports a suite of mathematical, date/time manipulation, and other functions</a:t>
            </a:r>
          </a:p>
          <a:p>
            <a:r>
              <a:rPr lang="en-US" dirty="0" err="1" smtClean="0"/>
              <a:t>Subqueries</a:t>
            </a:r>
            <a:r>
              <a:rPr lang="en-US" dirty="0" smtClean="0"/>
              <a:t> provide a convenient way to “materialize” a virtual table and then make selections from it</a:t>
            </a:r>
          </a:p>
        </p:txBody>
      </p:sp>
    </p:spTree>
    <p:extLst>
      <p:ext uri="{BB962C8B-B14F-4D97-AF65-F5344CB8AC3E}">
        <p14:creationId xmlns:p14="http://schemas.microsoft.com/office/powerpoint/2010/main" val="1605187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Advanced SQL Functionality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4829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rgbClr val="FF0000"/>
                </a:solidFill>
              </a:rPr>
              <a:t>PIVOT</a:t>
            </a:r>
            <a:endParaRPr lang="en-US" sz="5400" dirty="0">
              <a:solidFill>
                <a:srgbClr val="FF0000"/>
              </a:solidFill>
            </a:endParaRPr>
          </a:p>
        </p:txBody>
      </p:sp>
      <p:sp>
        <p:nvSpPr>
          <p:cNvPr id="3" name="Content Placeholder 2"/>
          <p:cNvSpPr>
            <a:spLocks noGrp="1"/>
          </p:cNvSpPr>
          <p:nvPr>
            <p:ph idx="1"/>
          </p:nvPr>
        </p:nvSpPr>
        <p:spPr>
          <a:xfrm>
            <a:off x="457200" y="1600200"/>
            <a:ext cx="4876800" cy="4525963"/>
          </a:xfrm>
        </p:spPr>
        <p:txBody>
          <a:bodyPr/>
          <a:lstStyle/>
          <a:p>
            <a:r>
              <a:rPr lang="en-US" dirty="0" smtClean="0"/>
              <a:t>Convert data from a serial format to a cross-tabulated format</a:t>
            </a:r>
          </a:p>
          <a:p>
            <a:r>
              <a:rPr lang="en-US" dirty="0" smtClean="0"/>
              <a:t>Uses a field’s values as column headers</a:t>
            </a:r>
          </a:p>
        </p:txBody>
      </p:sp>
      <p:graphicFrame>
        <p:nvGraphicFramePr>
          <p:cNvPr id="4" name="Table 3"/>
          <p:cNvGraphicFramePr>
            <a:graphicFrameLocks noGrp="1"/>
          </p:cNvGraphicFramePr>
          <p:nvPr>
            <p:extLst>
              <p:ext uri="{D42A27DB-BD31-4B8C-83A1-F6EECF244321}">
                <p14:modId xmlns:p14="http://schemas.microsoft.com/office/powerpoint/2010/main" val="3236707355"/>
              </p:ext>
            </p:extLst>
          </p:nvPr>
        </p:nvGraphicFramePr>
        <p:xfrm>
          <a:off x="5905500" y="5202238"/>
          <a:ext cx="2514600" cy="1122362"/>
        </p:xfrm>
        <a:graphic>
          <a:graphicData uri="http://schemas.openxmlformats.org/drawingml/2006/table">
            <a:tbl>
              <a:tblPr firstRow="1" bandRow="1">
                <a:tableStyleId>{5940675A-B579-460E-94D1-54222C63F5DA}</a:tableStyleId>
              </a:tblPr>
              <a:tblGrid>
                <a:gridCol w="838200"/>
                <a:gridCol w="558800"/>
                <a:gridCol w="558800"/>
                <a:gridCol w="558800"/>
              </a:tblGrid>
              <a:tr h="3808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6"/>
                          </a:solidFill>
                        </a:rPr>
                        <a:t>Field</a:t>
                      </a:r>
                      <a:r>
                        <a:rPr lang="en-US" sz="1800" baseline="0" dirty="0" smtClean="0">
                          <a:solidFill>
                            <a:schemeClr val="accent6"/>
                          </a:solidFill>
                        </a:rPr>
                        <a:t> 1</a:t>
                      </a:r>
                      <a:endParaRPr lang="en-US" sz="1800" dirty="0" smtClean="0">
                        <a:solidFill>
                          <a:schemeClr val="accent6"/>
                        </a:solidFill>
                      </a:endParaRPr>
                    </a:p>
                  </a:txBody>
                  <a:tcPr marT="45707" marB="45707" anchor="ctr">
                    <a:solidFill>
                      <a:schemeClr val="accent1">
                        <a:lumMod val="90000"/>
                      </a:schemeClr>
                    </a:solidFill>
                  </a:tcPr>
                </a:tc>
                <a:tc>
                  <a:txBody>
                    <a:bodyPr/>
                    <a:lstStyle/>
                    <a:p>
                      <a:pPr algn="ctr"/>
                      <a:r>
                        <a:rPr lang="en-US" sz="1800" dirty="0" smtClean="0">
                          <a:solidFill>
                            <a:schemeClr val="tx1"/>
                          </a:solidFill>
                        </a:rPr>
                        <a:t>A</a:t>
                      </a:r>
                      <a:endParaRPr lang="en-US" sz="1800" dirty="0">
                        <a:solidFill>
                          <a:schemeClr val="tx1"/>
                        </a:solidFill>
                      </a:endParaRPr>
                    </a:p>
                  </a:txBody>
                  <a:tcPr marT="45707" marB="45707">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B</a:t>
                      </a:r>
                      <a:endParaRPr lang="en-US" sz="1800" dirty="0">
                        <a:solidFill>
                          <a:schemeClr val="tx1"/>
                        </a:solidFill>
                      </a:endParaRPr>
                    </a:p>
                  </a:txBody>
                  <a:tcPr marT="45707" marB="45707">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C</a:t>
                      </a:r>
                      <a:endParaRPr lang="en-US" sz="1800" dirty="0">
                        <a:solidFill>
                          <a:schemeClr val="tx1"/>
                        </a:solidFill>
                      </a:endParaRPr>
                    </a:p>
                  </a:txBody>
                  <a:tcPr marT="45707" marB="45707">
                    <a:solidFill>
                      <a:srgbClr val="FFCCFF"/>
                    </a:solidFill>
                  </a:tcPr>
                </a:tc>
              </a:tr>
              <a:tr h="370735">
                <a:tc>
                  <a:txBody>
                    <a:bodyPr/>
                    <a:lstStyle/>
                    <a:p>
                      <a:pPr algn="ctr"/>
                      <a:r>
                        <a:rPr lang="en-US" sz="1600" dirty="0" smtClean="0"/>
                        <a:t>1</a:t>
                      </a:r>
                      <a:endParaRPr lang="en-US" sz="1600" dirty="0"/>
                    </a:p>
                  </a:txBody>
                  <a:tcPr marT="45707" marB="45707">
                    <a:solidFill>
                      <a:srgbClr val="CCCCFF"/>
                    </a:solidFill>
                  </a:tcPr>
                </a:tc>
                <a:tc>
                  <a:txBody>
                    <a:bodyPr/>
                    <a:lstStyle/>
                    <a:p>
                      <a:pPr algn="ctr"/>
                      <a:r>
                        <a:rPr lang="en-US" sz="1600" dirty="0" smtClean="0"/>
                        <a:t>1</a:t>
                      </a:r>
                      <a:endParaRPr lang="en-US" sz="1600" dirty="0"/>
                    </a:p>
                  </a:txBody>
                  <a:tcPr marT="45707" marB="45707">
                    <a:solidFill>
                      <a:srgbClr val="FFCC99"/>
                    </a:solidFill>
                  </a:tcPr>
                </a:tc>
                <a:tc>
                  <a:txBody>
                    <a:bodyPr/>
                    <a:lstStyle/>
                    <a:p>
                      <a:pPr algn="ctr"/>
                      <a:r>
                        <a:rPr lang="en-US" sz="1600" dirty="0" smtClean="0"/>
                        <a:t>2</a:t>
                      </a:r>
                      <a:endParaRPr lang="en-US" sz="1600" dirty="0"/>
                    </a:p>
                  </a:txBody>
                  <a:tcPr marT="45707" marB="45707">
                    <a:solidFill>
                      <a:srgbClr val="FFCC99"/>
                    </a:solidFill>
                  </a:tcPr>
                </a:tc>
                <a:tc>
                  <a:txBody>
                    <a:bodyPr/>
                    <a:lstStyle/>
                    <a:p>
                      <a:pPr algn="ctr"/>
                      <a:endParaRPr lang="en-US" sz="1600" dirty="0"/>
                    </a:p>
                  </a:txBody>
                  <a:tcPr marT="45707" marB="45707">
                    <a:solidFill>
                      <a:srgbClr val="FFCC99"/>
                    </a:solidFill>
                  </a:tcPr>
                </a:tc>
              </a:tr>
              <a:tr h="370735">
                <a:tc>
                  <a:txBody>
                    <a:bodyPr/>
                    <a:lstStyle/>
                    <a:p>
                      <a:pPr algn="ctr"/>
                      <a:r>
                        <a:rPr lang="en-US" sz="1600" dirty="0" smtClean="0"/>
                        <a:t>2</a:t>
                      </a:r>
                      <a:endParaRPr lang="en-US" sz="1600" dirty="0"/>
                    </a:p>
                  </a:txBody>
                  <a:tcPr marT="45707" marB="45707">
                    <a:solidFill>
                      <a:srgbClr val="CCCCFF"/>
                    </a:solidFill>
                  </a:tcPr>
                </a:tc>
                <a:tc>
                  <a:txBody>
                    <a:bodyPr/>
                    <a:lstStyle/>
                    <a:p>
                      <a:pPr algn="ctr"/>
                      <a:r>
                        <a:rPr lang="en-US" sz="1600" dirty="0" smtClean="0"/>
                        <a:t>3</a:t>
                      </a:r>
                      <a:endParaRPr lang="en-US" sz="1600" dirty="0"/>
                    </a:p>
                  </a:txBody>
                  <a:tcPr marT="45707" marB="45707">
                    <a:solidFill>
                      <a:srgbClr val="FFCC99"/>
                    </a:solidFill>
                  </a:tcPr>
                </a:tc>
                <a:tc>
                  <a:txBody>
                    <a:bodyPr/>
                    <a:lstStyle/>
                    <a:p>
                      <a:pPr algn="ctr"/>
                      <a:endParaRPr lang="en-US" sz="1600" dirty="0"/>
                    </a:p>
                  </a:txBody>
                  <a:tcPr marT="45707" marB="45707">
                    <a:solidFill>
                      <a:srgbClr val="FFCC99"/>
                    </a:solidFill>
                  </a:tcPr>
                </a:tc>
                <a:tc>
                  <a:txBody>
                    <a:bodyPr/>
                    <a:lstStyle/>
                    <a:p>
                      <a:pPr algn="ctr"/>
                      <a:r>
                        <a:rPr lang="en-US" sz="1600" dirty="0" smtClean="0"/>
                        <a:t>4</a:t>
                      </a:r>
                      <a:endParaRPr lang="en-US" sz="1600" dirty="0"/>
                    </a:p>
                  </a:txBody>
                  <a:tcPr marT="45707" marB="45707">
                    <a:solidFill>
                      <a:srgbClr val="FFCC99"/>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38568518"/>
              </p:ext>
            </p:extLst>
          </p:nvPr>
        </p:nvGraphicFramePr>
        <p:xfrm>
          <a:off x="5791200" y="2001838"/>
          <a:ext cx="2743200" cy="1863726"/>
        </p:xfrm>
        <a:graphic>
          <a:graphicData uri="http://schemas.openxmlformats.org/drawingml/2006/table">
            <a:tbl>
              <a:tblPr firstRow="1" bandRow="1">
                <a:tableStyleId>{5940675A-B579-460E-94D1-54222C63F5DA}</a:tableStyleId>
              </a:tblPr>
              <a:tblGrid>
                <a:gridCol w="914400"/>
                <a:gridCol w="914400"/>
                <a:gridCol w="914400"/>
              </a:tblGrid>
              <a:tr h="380870">
                <a:tc>
                  <a:txBody>
                    <a:bodyPr/>
                    <a:lstStyle/>
                    <a:p>
                      <a:pPr algn="ctr"/>
                      <a:r>
                        <a:rPr lang="en-US" sz="1800" dirty="0" smtClean="0">
                          <a:solidFill>
                            <a:schemeClr val="accent6"/>
                          </a:solidFill>
                        </a:rPr>
                        <a:t>Field</a:t>
                      </a:r>
                      <a:r>
                        <a:rPr lang="en-US" sz="1800" baseline="0" dirty="0" smtClean="0">
                          <a:solidFill>
                            <a:schemeClr val="accent6"/>
                          </a:solidFill>
                        </a:rPr>
                        <a:t> 1</a:t>
                      </a:r>
                      <a:endParaRPr lang="en-US" sz="1800" dirty="0">
                        <a:solidFill>
                          <a:schemeClr val="accent6"/>
                        </a:solidFill>
                      </a:endParaRPr>
                    </a:p>
                  </a:txBody>
                  <a:tcPr marT="45704" marB="45704">
                    <a:solidFill>
                      <a:schemeClr val="accent1">
                        <a:lumMod val="90000"/>
                      </a:schemeClr>
                    </a:solidFill>
                  </a:tcPr>
                </a:tc>
                <a:tc>
                  <a:txBody>
                    <a:bodyPr/>
                    <a:lstStyle/>
                    <a:p>
                      <a:pPr algn="ctr"/>
                      <a:r>
                        <a:rPr lang="en-US" sz="1800" dirty="0" smtClean="0">
                          <a:solidFill>
                            <a:schemeClr val="tx1"/>
                          </a:solidFill>
                        </a:rPr>
                        <a:t>Field 2</a:t>
                      </a:r>
                      <a:endParaRPr lang="en-US" sz="1800" dirty="0">
                        <a:solidFill>
                          <a:schemeClr val="tx1"/>
                        </a:solidFill>
                      </a:endParaRPr>
                    </a:p>
                  </a:txBody>
                  <a:tcPr marT="45704" marB="45704">
                    <a:solidFill>
                      <a:srgbClr val="FF66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Field 3</a:t>
                      </a:r>
                      <a:endParaRPr lang="en-US" sz="1800" dirty="0">
                        <a:solidFill>
                          <a:schemeClr val="tx1"/>
                        </a:solidFill>
                      </a:endParaRPr>
                    </a:p>
                  </a:txBody>
                  <a:tcPr marT="45704" marB="45704">
                    <a:solidFill>
                      <a:srgbClr val="CC9900"/>
                    </a:solidFill>
                  </a:tcPr>
                </a:tc>
              </a:tr>
              <a:tr h="370714">
                <a:tc>
                  <a:txBody>
                    <a:bodyPr/>
                    <a:lstStyle/>
                    <a:p>
                      <a:pPr algn="ctr"/>
                      <a:r>
                        <a:rPr lang="en-US" sz="1600" dirty="0" smtClean="0"/>
                        <a:t>1</a:t>
                      </a:r>
                      <a:endParaRPr lang="en-US" sz="1600" dirty="0"/>
                    </a:p>
                  </a:txBody>
                  <a:tcPr marT="45704" marB="45704">
                    <a:solidFill>
                      <a:srgbClr val="CCCCFF"/>
                    </a:solidFill>
                  </a:tcPr>
                </a:tc>
                <a:tc>
                  <a:txBody>
                    <a:bodyPr/>
                    <a:lstStyle/>
                    <a:p>
                      <a:pPr algn="ctr"/>
                      <a:r>
                        <a:rPr lang="en-US" sz="1600" dirty="0" smtClean="0"/>
                        <a:t>A</a:t>
                      </a:r>
                      <a:endParaRPr lang="en-US" sz="1600" dirty="0"/>
                    </a:p>
                  </a:txBody>
                  <a:tcPr marT="45704" marB="45704">
                    <a:solidFill>
                      <a:srgbClr val="FFCCFF"/>
                    </a:solidFill>
                  </a:tcPr>
                </a:tc>
                <a:tc>
                  <a:txBody>
                    <a:bodyPr/>
                    <a:lstStyle/>
                    <a:p>
                      <a:pPr algn="ctr"/>
                      <a:r>
                        <a:rPr lang="en-US" sz="1600" dirty="0" smtClean="0"/>
                        <a:t>1</a:t>
                      </a:r>
                      <a:endParaRPr lang="en-US" sz="1600" dirty="0"/>
                    </a:p>
                  </a:txBody>
                  <a:tcPr marT="45704" marB="45704">
                    <a:solidFill>
                      <a:srgbClr val="FFCC99"/>
                    </a:solidFill>
                  </a:tcPr>
                </a:tc>
              </a:tr>
              <a:tr h="370714">
                <a:tc>
                  <a:txBody>
                    <a:bodyPr/>
                    <a:lstStyle/>
                    <a:p>
                      <a:pPr algn="ctr"/>
                      <a:r>
                        <a:rPr lang="en-US" sz="1600" dirty="0" smtClean="0"/>
                        <a:t>1</a:t>
                      </a:r>
                      <a:endParaRPr lang="en-US" sz="1600" dirty="0"/>
                    </a:p>
                  </a:txBody>
                  <a:tcPr marT="45704" marB="45704">
                    <a:solidFill>
                      <a:srgbClr val="CCCCFF"/>
                    </a:solidFill>
                  </a:tcPr>
                </a:tc>
                <a:tc>
                  <a:txBody>
                    <a:bodyPr/>
                    <a:lstStyle/>
                    <a:p>
                      <a:pPr algn="ctr"/>
                      <a:r>
                        <a:rPr lang="en-US" sz="1600" dirty="0" smtClean="0"/>
                        <a:t>B</a:t>
                      </a:r>
                      <a:endParaRPr lang="en-US" sz="1600" dirty="0"/>
                    </a:p>
                  </a:txBody>
                  <a:tcPr marT="45704" marB="45704">
                    <a:solidFill>
                      <a:srgbClr val="FFCCFF"/>
                    </a:solidFill>
                  </a:tcPr>
                </a:tc>
                <a:tc>
                  <a:txBody>
                    <a:bodyPr/>
                    <a:lstStyle/>
                    <a:p>
                      <a:pPr algn="ctr"/>
                      <a:r>
                        <a:rPr lang="en-US" sz="1600" dirty="0" smtClean="0"/>
                        <a:t>2</a:t>
                      </a:r>
                      <a:endParaRPr lang="en-US" sz="1600" dirty="0"/>
                    </a:p>
                  </a:txBody>
                  <a:tcPr marT="45704" marB="45704">
                    <a:solidFill>
                      <a:srgbClr val="FFCC99"/>
                    </a:solidFill>
                  </a:tcPr>
                </a:tc>
              </a:tr>
              <a:tr h="370714">
                <a:tc>
                  <a:txBody>
                    <a:bodyPr/>
                    <a:lstStyle/>
                    <a:p>
                      <a:pPr algn="ctr"/>
                      <a:r>
                        <a:rPr lang="en-US" sz="1600" dirty="0" smtClean="0"/>
                        <a:t>2</a:t>
                      </a:r>
                      <a:endParaRPr lang="en-US" sz="1600" dirty="0"/>
                    </a:p>
                  </a:txBody>
                  <a:tcPr marT="45704" marB="45704">
                    <a:solidFill>
                      <a:srgbClr val="CCCCFF"/>
                    </a:solidFill>
                  </a:tcPr>
                </a:tc>
                <a:tc>
                  <a:txBody>
                    <a:bodyPr/>
                    <a:lstStyle/>
                    <a:p>
                      <a:pPr algn="ctr"/>
                      <a:r>
                        <a:rPr lang="en-US" sz="1600" dirty="0" smtClean="0"/>
                        <a:t>A</a:t>
                      </a:r>
                      <a:endParaRPr lang="en-US" sz="1600" dirty="0"/>
                    </a:p>
                  </a:txBody>
                  <a:tcPr marT="45704" marB="45704">
                    <a:solidFill>
                      <a:srgbClr val="FFCCFF"/>
                    </a:solidFill>
                  </a:tcPr>
                </a:tc>
                <a:tc>
                  <a:txBody>
                    <a:bodyPr/>
                    <a:lstStyle/>
                    <a:p>
                      <a:pPr algn="ctr"/>
                      <a:r>
                        <a:rPr lang="en-US" sz="1600" dirty="0" smtClean="0"/>
                        <a:t>3</a:t>
                      </a:r>
                      <a:endParaRPr lang="en-US" sz="1600" dirty="0"/>
                    </a:p>
                  </a:txBody>
                  <a:tcPr marT="45704" marB="45704">
                    <a:solidFill>
                      <a:srgbClr val="FFCC99"/>
                    </a:solidFill>
                  </a:tcPr>
                </a:tc>
              </a:tr>
              <a:tr h="370714">
                <a:tc>
                  <a:txBody>
                    <a:bodyPr/>
                    <a:lstStyle/>
                    <a:p>
                      <a:pPr algn="ctr"/>
                      <a:r>
                        <a:rPr lang="en-US" sz="1600" dirty="0" smtClean="0"/>
                        <a:t>2</a:t>
                      </a:r>
                      <a:endParaRPr lang="en-US" sz="1600" dirty="0"/>
                    </a:p>
                  </a:txBody>
                  <a:tcPr marT="45704" marB="45704">
                    <a:solidFill>
                      <a:srgbClr val="CCCCFF"/>
                    </a:solidFill>
                  </a:tcPr>
                </a:tc>
                <a:tc>
                  <a:txBody>
                    <a:bodyPr/>
                    <a:lstStyle/>
                    <a:p>
                      <a:pPr algn="ctr"/>
                      <a:r>
                        <a:rPr lang="en-US" sz="1600" dirty="0" smtClean="0"/>
                        <a:t>C</a:t>
                      </a:r>
                      <a:endParaRPr lang="en-US" sz="1600" dirty="0"/>
                    </a:p>
                  </a:txBody>
                  <a:tcPr marT="45704" marB="45704">
                    <a:solidFill>
                      <a:srgbClr val="FFCCFF"/>
                    </a:solidFill>
                  </a:tcPr>
                </a:tc>
                <a:tc>
                  <a:txBody>
                    <a:bodyPr/>
                    <a:lstStyle/>
                    <a:p>
                      <a:pPr algn="ctr"/>
                      <a:r>
                        <a:rPr lang="en-US" sz="1600" dirty="0" smtClean="0"/>
                        <a:t>4</a:t>
                      </a:r>
                      <a:endParaRPr lang="en-US" sz="1600" dirty="0"/>
                    </a:p>
                  </a:txBody>
                  <a:tcPr marT="45704" marB="45704">
                    <a:solidFill>
                      <a:srgbClr val="FFCC99"/>
                    </a:solidFill>
                  </a:tcPr>
                </a:tc>
              </a:tr>
            </a:tbl>
          </a:graphicData>
        </a:graphic>
      </p:graphicFrame>
      <p:sp>
        <p:nvSpPr>
          <p:cNvPr id="6" name="Down Arrow 1"/>
          <p:cNvSpPr>
            <a:spLocks noChangeArrowheads="1"/>
          </p:cNvSpPr>
          <p:nvPr/>
        </p:nvSpPr>
        <p:spPr bwMode="auto">
          <a:xfrm>
            <a:off x="6858000" y="4135438"/>
            <a:ext cx="457200" cy="838200"/>
          </a:xfrm>
          <a:prstGeom prst="downArrow">
            <a:avLst>
              <a:gd name="adj1" fmla="val 50000"/>
              <a:gd name="adj2" fmla="val 50001"/>
            </a:avLst>
          </a:prstGeom>
          <a:solidFill>
            <a:schemeClr val="tx1"/>
          </a:solidFill>
          <a:ln w="9525">
            <a:solidFill>
              <a:schemeClr val="tx1"/>
            </a:solidFill>
            <a:round/>
            <a:headEnd/>
            <a:tailEnd/>
          </a:ln>
        </p:spPr>
        <p:txBody>
          <a:bodyPr/>
          <a:lstStyle/>
          <a:p>
            <a:endParaRPr lang="en-US"/>
          </a:p>
        </p:txBody>
      </p:sp>
      <p:sp>
        <p:nvSpPr>
          <p:cNvPr id="7" name="TextBox 2"/>
          <p:cNvSpPr txBox="1">
            <a:spLocks noChangeArrowheads="1"/>
          </p:cNvSpPr>
          <p:nvPr/>
        </p:nvSpPr>
        <p:spPr bwMode="auto">
          <a:xfrm>
            <a:off x="7391400" y="4287838"/>
            <a:ext cx="14478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t>Cross tab</a:t>
            </a:r>
          </a:p>
        </p:txBody>
      </p:sp>
    </p:spTree>
    <p:extLst>
      <p:ext uri="{BB962C8B-B14F-4D97-AF65-F5344CB8AC3E}">
        <p14:creationId xmlns:p14="http://schemas.microsoft.com/office/powerpoint/2010/main" val="135561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PIVOT</a:t>
            </a:r>
            <a:endParaRPr lang="en-US"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a:bodyPr>
          <a:lstStyle/>
          <a:p>
            <a:r>
              <a:rPr lang="en-US" sz="2800" u="sng" dirty="0" smtClean="0"/>
              <a:t>Example</a:t>
            </a:r>
            <a:r>
              <a:rPr lang="en-US" sz="2800" dirty="0" smtClean="0"/>
              <a:t>:  “Give me a table with a single </a:t>
            </a:r>
            <a:r>
              <a:rPr lang="en-US" sz="2800" dirty="0" err="1" smtClean="0"/>
              <a:t>LocalDateTime</a:t>
            </a:r>
            <a:r>
              <a:rPr lang="en-US" sz="2800" dirty="0" smtClean="0"/>
              <a:t> column with time-matched temperature (</a:t>
            </a:r>
            <a:r>
              <a:rPr lang="en-US" sz="2800" dirty="0" err="1" smtClean="0"/>
              <a:t>VariableID</a:t>
            </a:r>
            <a:r>
              <a:rPr lang="en-US" sz="2800" dirty="0" smtClean="0"/>
              <a:t> = 57) and dissolved oxygen (</a:t>
            </a:r>
            <a:r>
              <a:rPr lang="en-US" sz="2800" dirty="0" err="1" smtClean="0"/>
              <a:t>VariableID</a:t>
            </a:r>
            <a:r>
              <a:rPr lang="en-US" sz="2800" dirty="0" smtClean="0"/>
              <a:t> = 60) values in additional columns for the Logan River at Mendon Road (</a:t>
            </a:r>
            <a:r>
              <a:rPr lang="en-US" sz="2800" dirty="0" err="1" smtClean="0"/>
              <a:t>SiteID</a:t>
            </a:r>
            <a:r>
              <a:rPr lang="en-US" sz="2800" dirty="0" smtClean="0"/>
              <a:t> = 2).”</a:t>
            </a:r>
          </a:p>
          <a:p>
            <a:pPr marL="0" indent="0">
              <a:buNone/>
            </a:pPr>
            <a:endParaRPr lang="en-US" sz="2800" dirty="0"/>
          </a:p>
        </p:txBody>
      </p:sp>
      <p:pic>
        <p:nvPicPr>
          <p:cNvPr id="5" name="Picture 4"/>
          <p:cNvPicPr>
            <a:picLocks noChangeAspect="1"/>
          </p:cNvPicPr>
          <p:nvPr/>
        </p:nvPicPr>
        <p:blipFill>
          <a:blip r:embed="rId2"/>
          <a:stretch>
            <a:fillRect/>
          </a:stretch>
        </p:blipFill>
        <p:spPr>
          <a:xfrm>
            <a:off x="304800" y="3810000"/>
            <a:ext cx="8077200" cy="2412761"/>
          </a:xfrm>
          <a:prstGeom prst="rect">
            <a:avLst/>
          </a:prstGeom>
        </p:spPr>
      </p:pic>
    </p:spTree>
    <p:extLst>
      <p:ext uri="{BB962C8B-B14F-4D97-AF65-F5344CB8AC3E}">
        <p14:creationId xmlns:p14="http://schemas.microsoft.com/office/powerpoint/2010/main" val="2020409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PIVOT</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sz="2000" dirty="0">
                <a:solidFill>
                  <a:srgbClr val="0000FF"/>
                </a:solidFill>
              </a:rPr>
              <a:t>SELECT</a:t>
            </a:r>
            <a:r>
              <a:rPr lang="en-US" sz="2000" dirty="0">
                <a:solidFill>
                  <a:prstClr val="black"/>
                </a:solidFill>
              </a:rPr>
              <a:t> </a:t>
            </a:r>
            <a:r>
              <a:rPr lang="en-US" sz="2000" dirty="0" err="1">
                <a:solidFill>
                  <a:prstClr val="black"/>
                </a:solidFill>
              </a:rPr>
              <a:t>SiteID</a:t>
            </a:r>
            <a:r>
              <a:rPr lang="en-US" sz="2000" dirty="0">
                <a:solidFill>
                  <a:srgbClr val="808080"/>
                </a:solidFill>
              </a:rPr>
              <a:t>,</a:t>
            </a:r>
            <a:r>
              <a:rPr lang="en-US" sz="2000" dirty="0">
                <a:solidFill>
                  <a:prstClr val="black"/>
                </a:solidFill>
              </a:rPr>
              <a:t> </a:t>
            </a:r>
            <a:r>
              <a:rPr lang="en-US" sz="2000" dirty="0" err="1" smtClean="0">
                <a:solidFill>
                  <a:prstClr val="black"/>
                </a:solidFill>
              </a:rPr>
              <a:t>LocalDateTime</a:t>
            </a:r>
            <a:r>
              <a:rPr lang="en-US" sz="2000" dirty="0"/>
              <a:t>,</a:t>
            </a:r>
            <a:r>
              <a:rPr lang="en-US" sz="2000" dirty="0" smtClean="0">
                <a:solidFill>
                  <a:prstClr val="black"/>
                </a:solidFill>
              </a:rPr>
              <a:t> [57] </a:t>
            </a:r>
            <a:r>
              <a:rPr lang="en-US" sz="2000" dirty="0">
                <a:solidFill>
                  <a:srgbClr val="0000FF"/>
                </a:solidFill>
              </a:rPr>
              <a:t>AS</a:t>
            </a:r>
            <a:r>
              <a:rPr lang="en-US" sz="2000" dirty="0">
                <a:solidFill>
                  <a:prstClr val="black"/>
                </a:solidFill>
              </a:rPr>
              <a:t> </a:t>
            </a:r>
            <a:r>
              <a:rPr lang="en-US" sz="2000" dirty="0" err="1" smtClean="0">
                <a:solidFill>
                  <a:prstClr val="black"/>
                </a:solidFill>
              </a:rPr>
              <a:t>Temperature_C</a:t>
            </a:r>
            <a:r>
              <a:rPr lang="en-US" sz="2000" dirty="0" smtClean="0"/>
              <a:t>,</a:t>
            </a:r>
            <a:r>
              <a:rPr lang="en-US" sz="2000" dirty="0" smtClean="0">
                <a:solidFill>
                  <a:prstClr val="black"/>
                </a:solidFill>
              </a:rPr>
              <a:t> [60] </a:t>
            </a:r>
            <a:r>
              <a:rPr lang="en-US" sz="2000" dirty="0">
                <a:solidFill>
                  <a:srgbClr val="0000FF"/>
                </a:solidFill>
              </a:rPr>
              <a:t>AS</a:t>
            </a:r>
            <a:r>
              <a:rPr lang="en-US" sz="2000" dirty="0">
                <a:solidFill>
                  <a:prstClr val="black"/>
                </a:solidFill>
              </a:rPr>
              <a:t> </a:t>
            </a:r>
            <a:r>
              <a:rPr lang="en-US" sz="2000" dirty="0" err="1">
                <a:solidFill>
                  <a:prstClr val="black"/>
                </a:solidFill>
              </a:rPr>
              <a:t>DO_mgL</a:t>
            </a:r>
            <a:endParaRPr lang="en-US" sz="2000" dirty="0">
              <a:solidFill>
                <a:prstClr val="black"/>
              </a:solidFill>
            </a:endParaRPr>
          </a:p>
          <a:p>
            <a:pPr marL="0" indent="0">
              <a:buNone/>
            </a:pPr>
            <a:r>
              <a:rPr lang="en-US" sz="2000" dirty="0">
                <a:solidFill>
                  <a:srgbClr val="0000FF"/>
                </a:solidFill>
              </a:rPr>
              <a:t>FROM</a:t>
            </a:r>
            <a:r>
              <a:rPr lang="en-US" sz="2000" dirty="0">
                <a:solidFill>
                  <a:prstClr val="black"/>
                </a:solidFill>
              </a:rPr>
              <a:t> </a:t>
            </a:r>
          </a:p>
          <a:p>
            <a:pPr marL="0" indent="0">
              <a:buNone/>
            </a:pPr>
            <a:r>
              <a:rPr lang="en-US" sz="2000" dirty="0">
                <a:solidFill>
                  <a:srgbClr val="808080"/>
                </a:solidFill>
              </a:rPr>
              <a:t>(</a:t>
            </a:r>
            <a:r>
              <a:rPr lang="en-US" sz="2000" dirty="0">
                <a:solidFill>
                  <a:srgbClr val="0000FF"/>
                </a:solidFill>
              </a:rPr>
              <a:t>SELECT</a:t>
            </a:r>
            <a:r>
              <a:rPr lang="en-US" sz="2000" dirty="0">
                <a:solidFill>
                  <a:prstClr val="black"/>
                </a:solidFill>
              </a:rPr>
              <a:t> </a:t>
            </a:r>
            <a:r>
              <a:rPr lang="en-US" sz="2000" dirty="0" err="1" smtClean="0">
                <a:solidFill>
                  <a:prstClr val="black"/>
                </a:solidFill>
              </a:rPr>
              <a:t>SiteID</a:t>
            </a:r>
            <a:r>
              <a:rPr lang="en-US" sz="2000" dirty="0"/>
              <a:t>,</a:t>
            </a:r>
            <a:r>
              <a:rPr lang="en-US" sz="2000" dirty="0" smtClean="0">
                <a:solidFill>
                  <a:prstClr val="black"/>
                </a:solidFill>
              </a:rPr>
              <a:t> </a:t>
            </a:r>
            <a:r>
              <a:rPr lang="en-US" sz="2000" dirty="0" err="1" smtClean="0">
                <a:solidFill>
                  <a:prstClr val="black"/>
                </a:solidFill>
              </a:rPr>
              <a:t>LocalDateTime</a:t>
            </a:r>
            <a:r>
              <a:rPr lang="en-US" sz="2000" dirty="0"/>
              <a:t>,</a:t>
            </a:r>
            <a:r>
              <a:rPr lang="en-US" sz="2000" dirty="0" smtClean="0">
                <a:solidFill>
                  <a:prstClr val="black"/>
                </a:solidFill>
              </a:rPr>
              <a:t> </a:t>
            </a:r>
            <a:r>
              <a:rPr lang="en-US" sz="2000" dirty="0" err="1" smtClean="0">
                <a:solidFill>
                  <a:prstClr val="black"/>
                </a:solidFill>
              </a:rPr>
              <a:t>DataValue</a:t>
            </a:r>
            <a:r>
              <a:rPr lang="en-US" sz="2000" dirty="0"/>
              <a:t>,</a:t>
            </a:r>
            <a:r>
              <a:rPr lang="en-US" sz="2000" dirty="0" smtClean="0">
                <a:solidFill>
                  <a:prstClr val="black"/>
                </a:solidFill>
              </a:rPr>
              <a:t> </a:t>
            </a:r>
            <a:r>
              <a:rPr lang="en-US" sz="2000" dirty="0" err="1">
                <a:solidFill>
                  <a:prstClr val="black"/>
                </a:solidFill>
              </a:rPr>
              <a:t>VariableID</a:t>
            </a:r>
            <a:endParaRPr lang="en-US" sz="2000" dirty="0">
              <a:solidFill>
                <a:prstClr val="black"/>
              </a:solidFill>
            </a:endParaRPr>
          </a:p>
          <a:p>
            <a:pPr marL="0" indent="0">
              <a:buNone/>
            </a:pPr>
            <a:r>
              <a:rPr lang="en-US" sz="2000" dirty="0">
                <a:solidFill>
                  <a:srgbClr val="0000FF"/>
                </a:solidFill>
              </a:rPr>
              <a:t>FROM</a:t>
            </a:r>
            <a:r>
              <a:rPr lang="en-US" sz="2000" dirty="0">
                <a:solidFill>
                  <a:prstClr val="black"/>
                </a:solidFill>
              </a:rPr>
              <a:t> </a:t>
            </a:r>
            <a:r>
              <a:rPr lang="en-US" sz="2000" dirty="0" err="1">
                <a:solidFill>
                  <a:prstClr val="black"/>
                </a:solidFill>
              </a:rPr>
              <a:t>DataValues</a:t>
            </a:r>
            <a:r>
              <a:rPr lang="en-US" sz="2000" dirty="0">
                <a:solidFill>
                  <a:prstClr val="black"/>
                </a:solidFill>
              </a:rPr>
              <a:t> </a:t>
            </a:r>
          </a:p>
          <a:p>
            <a:pPr marL="0" indent="0">
              <a:buNone/>
            </a:pPr>
            <a:r>
              <a:rPr lang="en-US" sz="2000" dirty="0">
                <a:solidFill>
                  <a:srgbClr val="0000FF"/>
                </a:solidFill>
              </a:rPr>
              <a:t>WHERE</a:t>
            </a:r>
            <a:r>
              <a:rPr lang="en-US" sz="2000" dirty="0">
                <a:solidFill>
                  <a:prstClr val="black"/>
                </a:solidFill>
              </a:rPr>
              <a:t> </a:t>
            </a:r>
            <a:r>
              <a:rPr lang="en-US" sz="2000" dirty="0" err="1">
                <a:solidFill>
                  <a:prstClr val="black"/>
                </a:solidFill>
              </a:rPr>
              <a:t>SiteID</a:t>
            </a:r>
            <a:r>
              <a:rPr lang="en-US" sz="2000" dirty="0">
                <a:solidFill>
                  <a:prstClr val="black"/>
                </a:solidFill>
              </a:rPr>
              <a:t> </a:t>
            </a:r>
            <a:r>
              <a:rPr lang="en-US" sz="2000" dirty="0">
                <a:solidFill>
                  <a:srgbClr val="808080"/>
                </a:solidFill>
              </a:rPr>
              <a:t>=</a:t>
            </a:r>
            <a:r>
              <a:rPr lang="en-US" sz="2000" dirty="0">
                <a:solidFill>
                  <a:prstClr val="black"/>
                </a:solidFill>
              </a:rPr>
              <a:t> </a:t>
            </a:r>
            <a:r>
              <a:rPr lang="en-US" sz="2000" dirty="0" smtClean="0">
                <a:solidFill>
                  <a:prstClr val="black"/>
                </a:solidFill>
              </a:rPr>
              <a:t>2 </a:t>
            </a:r>
            <a:r>
              <a:rPr lang="en-US" sz="2000" dirty="0">
                <a:solidFill>
                  <a:srgbClr val="808080"/>
                </a:solidFill>
              </a:rPr>
              <a:t>AND</a:t>
            </a:r>
            <a:r>
              <a:rPr lang="en-US" sz="2000" dirty="0">
                <a:solidFill>
                  <a:prstClr val="black"/>
                </a:solidFill>
              </a:rPr>
              <a:t> </a:t>
            </a:r>
            <a:r>
              <a:rPr lang="en-US" sz="2000" dirty="0" err="1">
                <a:solidFill>
                  <a:prstClr val="black"/>
                </a:solidFill>
              </a:rPr>
              <a:t>QualityControlLevelID</a:t>
            </a:r>
            <a:r>
              <a:rPr lang="en-US" sz="2000" dirty="0">
                <a:solidFill>
                  <a:prstClr val="black"/>
                </a:solidFill>
              </a:rPr>
              <a:t> </a:t>
            </a:r>
            <a:r>
              <a:rPr lang="en-US" sz="2000" dirty="0">
                <a:solidFill>
                  <a:srgbClr val="808080"/>
                </a:solidFill>
              </a:rPr>
              <a:t>=</a:t>
            </a:r>
            <a:r>
              <a:rPr lang="en-US" sz="2000" dirty="0">
                <a:solidFill>
                  <a:prstClr val="black"/>
                </a:solidFill>
              </a:rPr>
              <a:t> 1 </a:t>
            </a:r>
            <a:endParaRPr lang="en-US" sz="2000" dirty="0" smtClean="0">
              <a:solidFill>
                <a:prstClr val="black"/>
              </a:solidFill>
            </a:endParaRPr>
          </a:p>
          <a:p>
            <a:pPr marL="0" indent="0">
              <a:buNone/>
            </a:pPr>
            <a:r>
              <a:rPr lang="en-US" sz="2000" dirty="0" smtClean="0">
                <a:solidFill>
                  <a:srgbClr val="808080"/>
                </a:solidFill>
              </a:rPr>
              <a:t>AND</a:t>
            </a:r>
            <a:r>
              <a:rPr lang="en-US" sz="2000" dirty="0" smtClean="0">
                <a:solidFill>
                  <a:prstClr val="black"/>
                </a:solidFill>
              </a:rPr>
              <a:t> </a:t>
            </a:r>
            <a:r>
              <a:rPr lang="en-US" sz="2000" dirty="0" err="1">
                <a:solidFill>
                  <a:prstClr val="black"/>
                </a:solidFill>
              </a:rPr>
              <a:t>VariableID</a:t>
            </a:r>
            <a:r>
              <a:rPr lang="en-US" sz="2000" dirty="0">
                <a:solidFill>
                  <a:prstClr val="black"/>
                </a:solidFill>
              </a:rPr>
              <a:t> </a:t>
            </a:r>
            <a:r>
              <a:rPr lang="en-US" sz="2000" dirty="0">
                <a:solidFill>
                  <a:srgbClr val="808080"/>
                </a:solidFill>
              </a:rPr>
              <a:t>IN</a:t>
            </a:r>
            <a:r>
              <a:rPr lang="en-US" sz="2000" dirty="0">
                <a:solidFill>
                  <a:srgbClr val="0000FF"/>
                </a:solidFill>
              </a:rPr>
              <a:t> </a:t>
            </a:r>
            <a:r>
              <a:rPr lang="en-US" sz="2000" dirty="0" smtClean="0">
                <a:solidFill>
                  <a:srgbClr val="808080"/>
                </a:solidFill>
              </a:rPr>
              <a:t>(</a:t>
            </a:r>
            <a:r>
              <a:rPr lang="en-US" sz="2000" dirty="0" smtClean="0">
                <a:solidFill>
                  <a:prstClr val="black"/>
                </a:solidFill>
              </a:rPr>
              <a:t>57</a:t>
            </a:r>
            <a:r>
              <a:rPr lang="en-US" sz="2000" dirty="0" smtClean="0">
                <a:solidFill>
                  <a:srgbClr val="808080"/>
                </a:solidFill>
              </a:rPr>
              <a:t>,</a:t>
            </a:r>
            <a:r>
              <a:rPr lang="en-US" sz="2000" dirty="0" smtClean="0">
                <a:solidFill>
                  <a:prstClr val="black"/>
                </a:solidFill>
              </a:rPr>
              <a:t>60</a:t>
            </a:r>
            <a:r>
              <a:rPr lang="en-US" sz="2000" dirty="0" smtClean="0">
                <a:solidFill>
                  <a:srgbClr val="808080"/>
                </a:solidFill>
              </a:rPr>
              <a:t>)</a:t>
            </a:r>
            <a:r>
              <a:rPr lang="en-US" sz="2000" dirty="0">
                <a:solidFill>
                  <a:srgbClr val="808080"/>
                </a:solidFill>
              </a:rPr>
              <a:t>)</a:t>
            </a:r>
            <a:r>
              <a:rPr lang="en-US" sz="2000" dirty="0">
                <a:solidFill>
                  <a:prstClr val="black"/>
                </a:solidFill>
              </a:rPr>
              <a:t> dv</a:t>
            </a:r>
          </a:p>
          <a:p>
            <a:pPr marL="0" indent="0">
              <a:buNone/>
            </a:pPr>
            <a:r>
              <a:rPr lang="en-US" sz="2000" dirty="0">
                <a:solidFill>
                  <a:srgbClr val="808080"/>
                </a:solidFill>
              </a:rPr>
              <a:t>PIVOT(</a:t>
            </a:r>
            <a:r>
              <a:rPr lang="en-US" sz="2000" dirty="0">
                <a:solidFill>
                  <a:srgbClr val="FF00FF"/>
                </a:solidFill>
              </a:rPr>
              <a:t>SUM</a:t>
            </a:r>
            <a:r>
              <a:rPr lang="en-US" sz="2000" dirty="0">
                <a:solidFill>
                  <a:srgbClr val="808080"/>
                </a:solidFill>
              </a:rPr>
              <a:t>(</a:t>
            </a:r>
            <a:r>
              <a:rPr lang="en-US" sz="2000" dirty="0" err="1">
                <a:solidFill>
                  <a:prstClr val="black"/>
                </a:solidFill>
              </a:rPr>
              <a:t>DataValue</a:t>
            </a:r>
            <a:r>
              <a:rPr lang="en-US" sz="2000" dirty="0">
                <a:solidFill>
                  <a:srgbClr val="808080"/>
                </a:solidFill>
              </a:rPr>
              <a:t>)</a:t>
            </a:r>
            <a:r>
              <a:rPr lang="en-US" sz="2000" dirty="0">
                <a:solidFill>
                  <a:prstClr val="black"/>
                </a:solidFill>
              </a:rPr>
              <a:t> </a:t>
            </a:r>
            <a:r>
              <a:rPr lang="en-US" sz="2000" dirty="0">
                <a:solidFill>
                  <a:srgbClr val="0000FF"/>
                </a:solidFill>
              </a:rPr>
              <a:t>FOR</a:t>
            </a:r>
            <a:r>
              <a:rPr lang="en-US" sz="2000" dirty="0">
                <a:solidFill>
                  <a:prstClr val="black"/>
                </a:solidFill>
              </a:rPr>
              <a:t> </a:t>
            </a:r>
            <a:r>
              <a:rPr lang="en-US" sz="2000" dirty="0" err="1">
                <a:solidFill>
                  <a:prstClr val="black"/>
                </a:solidFill>
              </a:rPr>
              <a:t>VariableID</a:t>
            </a:r>
            <a:r>
              <a:rPr lang="en-US" sz="2000" dirty="0">
                <a:solidFill>
                  <a:prstClr val="black"/>
                </a:solidFill>
              </a:rPr>
              <a:t> </a:t>
            </a:r>
            <a:r>
              <a:rPr lang="en-US" sz="2000" dirty="0">
                <a:solidFill>
                  <a:srgbClr val="808080"/>
                </a:solidFill>
              </a:rPr>
              <a:t>IN</a:t>
            </a:r>
            <a:r>
              <a:rPr lang="en-US" sz="2000" dirty="0">
                <a:solidFill>
                  <a:srgbClr val="0000FF"/>
                </a:solidFill>
              </a:rPr>
              <a:t> </a:t>
            </a:r>
            <a:r>
              <a:rPr lang="en-US" sz="2000" dirty="0">
                <a:solidFill>
                  <a:srgbClr val="808080"/>
                </a:solidFill>
              </a:rPr>
              <a:t>(</a:t>
            </a:r>
            <a:r>
              <a:rPr lang="en-US" sz="2000" dirty="0" smtClean="0">
                <a:solidFill>
                  <a:prstClr val="black"/>
                </a:solidFill>
              </a:rPr>
              <a:t>[57]</a:t>
            </a:r>
            <a:r>
              <a:rPr lang="en-US" sz="2000" dirty="0">
                <a:solidFill>
                  <a:srgbClr val="808080"/>
                </a:solidFill>
              </a:rPr>
              <a:t>,</a:t>
            </a:r>
            <a:r>
              <a:rPr lang="en-US" sz="2000" dirty="0" smtClean="0">
                <a:solidFill>
                  <a:prstClr val="black"/>
                </a:solidFill>
              </a:rPr>
              <a:t>[60]</a:t>
            </a:r>
            <a:r>
              <a:rPr lang="en-US" sz="2000" dirty="0">
                <a:solidFill>
                  <a:srgbClr val="808080"/>
                </a:solidFill>
              </a:rPr>
              <a:t>))</a:t>
            </a:r>
            <a:r>
              <a:rPr lang="en-US" sz="2000" dirty="0">
                <a:solidFill>
                  <a:prstClr val="black"/>
                </a:solidFill>
              </a:rPr>
              <a:t> </a:t>
            </a:r>
            <a:r>
              <a:rPr lang="en-US" sz="2000" dirty="0">
                <a:solidFill>
                  <a:srgbClr val="0000FF"/>
                </a:solidFill>
              </a:rPr>
              <a:t>AS</a:t>
            </a:r>
            <a:r>
              <a:rPr lang="en-US" sz="2000" dirty="0">
                <a:solidFill>
                  <a:prstClr val="black"/>
                </a:solidFill>
              </a:rPr>
              <a:t> </a:t>
            </a:r>
            <a:r>
              <a:rPr lang="en-US" sz="2000" dirty="0" err="1">
                <a:solidFill>
                  <a:prstClr val="black"/>
                </a:solidFill>
              </a:rPr>
              <a:t>pvt</a:t>
            </a:r>
            <a:endParaRPr lang="en-US" sz="2000" dirty="0">
              <a:solidFill>
                <a:prstClr val="black"/>
              </a:solidFill>
            </a:endParaRPr>
          </a:p>
          <a:p>
            <a:pPr marL="0" indent="0">
              <a:buNone/>
            </a:pPr>
            <a:r>
              <a:rPr lang="en-US" sz="2000" dirty="0">
                <a:solidFill>
                  <a:srgbClr val="0000FF"/>
                </a:solidFill>
              </a:rPr>
              <a:t>ORDER</a:t>
            </a:r>
            <a:r>
              <a:rPr lang="en-US" sz="2000" dirty="0">
                <a:solidFill>
                  <a:prstClr val="black"/>
                </a:solidFill>
              </a:rPr>
              <a:t> </a:t>
            </a:r>
            <a:r>
              <a:rPr lang="en-US" sz="2000" dirty="0">
                <a:solidFill>
                  <a:srgbClr val="0000FF"/>
                </a:solidFill>
              </a:rPr>
              <a:t>BY</a:t>
            </a:r>
            <a:r>
              <a:rPr lang="en-US" sz="2000" dirty="0">
                <a:solidFill>
                  <a:prstClr val="black"/>
                </a:solidFill>
              </a:rPr>
              <a:t> </a:t>
            </a:r>
            <a:r>
              <a:rPr lang="en-US" sz="2000" dirty="0" err="1">
                <a:solidFill>
                  <a:prstClr val="black"/>
                </a:solidFill>
              </a:rPr>
              <a:t>LocalDateTime</a:t>
            </a:r>
            <a:endParaRPr lang="en-US" sz="2000" dirty="0">
              <a:solidFill>
                <a:srgbClr val="FF0000"/>
              </a:solidFill>
            </a:endParaRPr>
          </a:p>
        </p:txBody>
      </p:sp>
    </p:spTree>
    <p:extLst>
      <p:ext uri="{BB962C8B-B14F-4D97-AF65-F5344CB8AC3E}">
        <p14:creationId xmlns:p14="http://schemas.microsoft.com/office/powerpoint/2010/main" val="1148383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a:t>
            </a:r>
            <a:endParaRPr lang="en-US" dirty="0"/>
          </a:p>
        </p:txBody>
      </p:sp>
      <p:sp>
        <p:nvSpPr>
          <p:cNvPr id="3" name="Content Placeholder 2"/>
          <p:cNvSpPr>
            <a:spLocks noGrp="1"/>
          </p:cNvSpPr>
          <p:nvPr>
            <p:ph idx="1"/>
          </p:nvPr>
        </p:nvSpPr>
        <p:spPr/>
        <p:txBody>
          <a:bodyPr/>
          <a:lstStyle/>
          <a:p>
            <a:r>
              <a:rPr lang="en-US" dirty="0" smtClean="0"/>
              <a:t>What we covered last time</a:t>
            </a:r>
          </a:p>
          <a:p>
            <a:pPr lvl="1"/>
            <a:r>
              <a:rPr lang="en-US" dirty="0" smtClean="0"/>
              <a:t>Basic query structure – </a:t>
            </a:r>
            <a:r>
              <a:rPr lang="en-US" dirty="0" smtClean="0">
                <a:solidFill>
                  <a:srgbClr val="0000FF"/>
                </a:solidFill>
              </a:rPr>
              <a:t>SELECT FROM WHERE</a:t>
            </a:r>
          </a:p>
          <a:p>
            <a:pPr lvl="1"/>
            <a:r>
              <a:rPr lang="en-US" dirty="0" smtClean="0"/>
              <a:t>Ordering results – </a:t>
            </a:r>
            <a:r>
              <a:rPr lang="en-US" dirty="0" smtClean="0">
                <a:solidFill>
                  <a:srgbClr val="0000FF"/>
                </a:solidFill>
              </a:rPr>
              <a:t>ORDER BY</a:t>
            </a:r>
          </a:p>
          <a:p>
            <a:pPr lvl="1"/>
            <a:r>
              <a:rPr lang="en-US" dirty="0" smtClean="0"/>
              <a:t>Select distinct values – </a:t>
            </a:r>
            <a:r>
              <a:rPr lang="en-US" dirty="0" smtClean="0">
                <a:solidFill>
                  <a:srgbClr val="0000FF"/>
                </a:solidFill>
              </a:rPr>
              <a:t>DISTINCT</a:t>
            </a:r>
          </a:p>
          <a:p>
            <a:pPr lvl="1"/>
            <a:r>
              <a:rPr lang="en-US" dirty="0" smtClean="0"/>
              <a:t>Selecting from more than one table – </a:t>
            </a:r>
            <a:r>
              <a:rPr lang="en-US" dirty="0" smtClean="0">
                <a:solidFill>
                  <a:srgbClr val="0000FF"/>
                </a:solidFill>
              </a:rPr>
              <a:t>JOIN</a:t>
            </a:r>
          </a:p>
          <a:p>
            <a:pPr lvl="1"/>
            <a:endParaRPr lang="en-US" dirty="0"/>
          </a:p>
        </p:txBody>
      </p:sp>
    </p:spTree>
    <p:extLst>
      <p:ext uri="{BB962C8B-B14F-4D97-AF65-F5344CB8AC3E}">
        <p14:creationId xmlns:p14="http://schemas.microsoft.com/office/powerpoint/2010/main" val="1838786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a:t>
            </a:r>
            <a:r>
              <a:rPr lang="en-US" dirty="0" err="1" smtClean="0">
                <a:solidFill>
                  <a:srgbClr val="FF0000"/>
                </a:solidFill>
              </a:rPr>
              <a:t>PIVOT</a:t>
            </a:r>
            <a:r>
              <a:rPr lang="en-US" dirty="0" err="1" smtClean="0"/>
              <a:t>ing</a:t>
            </a:r>
            <a:r>
              <a:rPr lang="en-US" dirty="0" smtClean="0"/>
              <a:t> (1)</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514350" indent="-514350">
              <a:buFont typeface="+mj-lt"/>
              <a:buAutoNum type="arabicPeriod"/>
            </a:pPr>
            <a:r>
              <a:rPr lang="en-US" dirty="0" smtClean="0"/>
              <a:t>Write the base query </a:t>
            </a:r>
          </a:p>
          <a:p>
            <a:pPr marL="914400" lvl="1" indent="-514350"/>
            <a:r>
              <a:rPr lang="en-US" dirty="0" smtClean="0"/>
              <a:t>Only include columns needed in the final results</a:t>
            </a:r>
          </a:p>
          <a:p>
            <a:pPr marL="914400" lvl="1" indent="-514350"/>
            <a:r>
              <a:rPr lang="en-US" dirty="0" smtClean="0"/>
              <a:t>Assign an alias to the virtual table created by the base query</a:t>
            </a:r>
          </a:p>
          <a:p>
            <a:pPr marL="914400" lvl="1" indent="-514350"/>
            <a:r>
              <a:rPr lang="en-US" dirty="0" smtClean="0"/>
              <a:t>Columns in base query not pivoted or aggregated will cause extra grouping levels and unexpected results</a:t>
            </a:r>
          </a:p>
          <a:p>
            <a:pPr marL="514350" indent="-514350">
              <a:buFont typeface="+mj-lt"/>
              <a:buAutoNum type="arabicPeriod"/>
            </a:pPr>
            <a:endParaRPr lang="en-US" dirty="0"/>
          </a:p>
          <a:p>
            <a:pPr marL="0" indent="0">
              <a:buNone/>
            </a:pPr>
            <a:r>
              <a:rPr lang="en-US" dirty="0">
                <a:solidFill>
                  <a:srgbClr val="FF0000"/>
                </a:solidFill>
              </a:rPr>
              <a:t>SELECT </a:t>
            </a:r>
            <a:r>
              <a:rPr lang="en-US" dirty="0" err="1">
                <a:solidFill>
                  <a:srgbClr val="FF0000"/>
                </a:solidFill>
              </a:rPr>
              <a:t>SiteID</a:t>
            </a:r>
            <a:r>
              <a:rPr lang="en-US" dirty="0">
                <a:solidFill>
                  <a:srgbClr val="FF0000"/>
                </a:solidFill>
              </a:rPr>
              <a:t>, </a:t>
            </a:r>
            <a:r>
              <a:rPr lang="en-US" dirty="0" err="1">
                <a:solidFill>
                  <a:srgbClr val="FF0000"/>
                </a:solidFill>
              </a:rPr>
              <a:t>LocalDateTime</a:t>
            </a:r>
            <a:r>
              <a:rPr lang="en-US" dirty="0">
                <a:solidFill>
                  <a:srgbClr val="FF0000"/>
                </a:solidFill>
              </a:rPr>
              <a:t>, </a:t>
            </a:r>
            <a:r>
              <a:rPr lang="en-US" dirty="0" smtClean="0">
                <a:solidFill>
                  <a:srgbClr val="FF0000"/>
                </a:solidFill>
              </a:rPr>
              <a:t>[57] </a:t>
            </a:r>
            <a:r>
              <a:rPr lang="en-US" dirty="0">
                <a:solidFill>
                  <a:srgbClr val="FF0000"/>
                </a:solidFill>
              </a:rPr>
              <a:t>AS </a:t>
            </a:r>
            <a:r>
              <a:rPr lang="en-US" dirty="0" err="1">
                <a:solidFill>
                  <a:srgbClr val="FF0000"/>
                </a:solidFill>
              </a:rPr>
              <a:t>Temperature_C</a:t>
            </a:r>
            <a:r>
              <a:rPr lang="en-US" dirty="0">
                <a:solidFill>
                  <a:srgbClr val="FF0000"/>
                </a:solidFill>
              </a:rPr>
              <a:t>, </a:t>
            </a:r>
            <a:r>
              <a:rPr lang="en-US" dirty="0" smtClean="0">
                <a:solidFill>
                  <a:srgbClr val="FF0000"/>
                </a:solidFill>
              </a:rPr>
              <a:t>[60] </a:t>
            </a:r>
            <a:r>
              <a:rPr lang="en-US" dirty="0">
                <a:solidFill>
                  <a:srgbClr val="FF0000"/>
                </a:solidFill>
              </a:rPr>
              <a:t>AS </a:t>
            </a:r>
            <a:r>
              <a:rPr lang="en-US" dirty="0" err="1">
                <a:solidFill>
                  <a:srgbClr val="FF0000"/>
                </a:solidFill>
              </a:rPr>
              <a:t>DO_mgL</a:t>
            </a:r>
            <a:endParaRPr lang="en-US" dirty="0">
              <a:solidFill>
                <a:srgbClr val="FF0000"/>
              </a:solidFill>
            </a:endParaRPr>
          </a:p>
          <a:p>
            <a:pPr marL="0" indent="0">
              <a:buNone/>
            </a:pPr>
            <a:r>
              <a:rPr lang="en-US" dirty="0">
                <a:solidFill>
                  <a:srgbClr val="FF0000"/>
                </a:solidFill>
              </a:rPr>
              <a:t>FROM </a:t>
            </a:r>
          </a:p>
          <a:p>
            <a:pPr marL="0" indent="0">
              <a:buNone/>
            </a:pPr>
            <a:r>
              <a:rPr lang="en-US" b="1" dirty="0">
                <a:solidFill>
                  <a:srgbClr val="0000FF"/>
                </a:solidFill>
              </a:rPr>
              <a:t>(SELECT </a:t>
            </a:r>
            <a:r>
              <a:rPr lang="en-US" b="1" dirty="0" err="1">
                <a:solidFill>
                  <a:srgbClr val="0000FF"/>
                </a:solidFill>
              </a:rPr>
              <a:t>SiteID</a:t>
            </a:r>
            <a:r>
              <a:rPr lang="en-US" b="1" dirty="0">
                <a:solidFill>
                  <a:srgbClr val="0000FF"/>
                </a:solidFill>
              </a:rPr>
              <a:t>, </a:t>
            </a:r>
            <a:r>
              <a:rPr lang="en-US" b="1" dirty="0" err="1">
                <a:solidFill>
                  <a:srgbClr val="0000FF"/>
                </a:solidFill>
              </a:rPr>
              <a:t>LocalDateTime</a:t>
            </a:r>
            <a:r>
              <a:rPr lang="en-US" b="1" dirty="0">
                <a:solidFill>
                  <a:srgbClr val="0000FF"/>
                </a:solidFill>
              </a:rPr>
              <a:t>, </a:t>
            </a:r>
            <a:r>
              <a:rPr lang="en-US" b="1" dirty="0" err="1">
                <a:solidFill>
                  <a:srgbClr val="0000FF"/>
                </a:solidFill>
              </a:rPr>
              <a:t>DataValue</a:t>
            </a:r>
            <a:r>
              <a:rPr lang="en-US" b="1" dirty="0">
                <a:solidFill>
                  <a:srgbClr val="0000FF"/>
                </a:solidFill>
              </a:rPr>
              <a:t>, </a:t>
            </a:r>
            <a:r>
              <a:rPr lang="en-US" b="1" dirty="0" err="1">
                <a:solidFill>
                  <a:srgbClr val="0000FF"/>
                </a:solidFill>
              </a:rPr>
              <a:t>VariableID</a:t>
            </a:r>
            <a:endParaRPr lang="en-US" b="1" dirty="0">
              <a:solidFill>
                <a:srgbClr val="0000FF"/>
              </a:solidFill>
            </a:endParaRPr>
          </a:p>
          <a:p>
            <a:pPr marL="0" indent="0">
              <a:buNone/>
            </a:pPr>
            <a:r>
              <a:rPr lang="en-US" b="1" dirty="0">
                <a:solidFill>
                  <a:srgbClr val="0000FF"/>
                </a:solidFill>
              </a:rPr>
              <a:t>FROM </a:t>
            </a:r>
            <a:r>
              <a:rPr lang="en-US" b="1" dirty="0" err="1">
                <a:solidFill>
                  <a:srgbClr val="0000FF"/>
                </a:solidFill>
              </a:rPr>
              <a:t>DataValues</a:t>
            </a:r>
            <a:r>
              <a:rPr lang="en-US" b="1" dirty="0">
                <a:solidFill>
                  <a:srgbClr val="0000FF"/>
                </a:solidFill>
              </a:rPr>
              <a:t> </a:t>
            </a:r>
          </a:p>
          <a:p>
            <a:pPr marL="0" indent="0">
              <a:buNone/>
            </a:pPr>
            <a:r>
              <a:rPr lang="en-US" b="1" dirty="0">
                <a:solidFill>
                  <a:srgbClr val="0000FF"/>
                </a:solidFill>
              </a:rPr>
              <a:t>WHERE </a:t>
            </a:r>
            <a:r>
              <a:rPr lang="en-US" b="1" dirty="0" err="1">
                <a:solidFill>
                  <a:srgbClr val="0000FF"/>
                </a:solidFill>
              </a:rPr>
              <a:t>SiteID</a:t>
            </a:r>
            <a:r>
              <a:rPr lang="en-US" b="1" dirty="0">
                <a:solidFill>
                  <a:srgbClr val="0000FF"/>
                </a:solidFill>
              </a:rPr>
              <a:t> = </a:t>
            </a:r>
            <a:r>
              <a:rPr lang="en-US" b="1" dirty="0" smtClean="0">
                <a:solidFill>
                  <a:srgbClr val="0000FF"/>
                </a:solidFill>
              </a:rPr>
              <a:t>2 </a:t>
            </a:r>
            <a:r>
              <a:rPr lang="en-US" b="1" dirty="0">
                <a:solidFill>
                  <a:srgbClr val="0000FF"/>
                </a:solidFill>
              </a:rPr>
              <a:t>AND </a:t>
            </a:r>
            <a:r>
              <a:rPr lang="en-US" b="1" dirty="0" err="1">
                <a:solidFill>
                  <a:srgbClr val="0000FF"/>
                </a:solidFill>
              </a:rPr>
              <a:t>QualityControlLevelID</a:t>
            </a:r>
            <a:r>
              <a:rPr lang="en-US" b="1" dirty="0">
                <a:solidFill>
                  <a:srgbClr val="0000FF"/>
                </a:solidFill>
              </a:rPr>
              <a:t> = 1 </a:t>
            </a:r>
          </a:p>
          <a:p>
            <a:pPr marL="0" indent="0">
              <a:buNone/>
            </a:pPr>
            <a:r>
              <a:rPr lang="en-US" b="1" dirty="0">
                <a:solidFill>
                  <a:srgbClr val="0000FF"/>
                </a:solidFill>
              </a:rPr>
              <a:t>AND </a:t>
            </a:r>
            <a:r>
              <a:rPr lang="en-US" b="1" dirty="0" err="1">
                <a:solidFill>
                  <a:srgbClr val="0000FF"/>
                </a:solidFill>
              </a:rPr>
              <a:t>VariableID</a:t>
            </a:r>
            <a:r>
              <a:rPr lang="en-US" b="1" dirty="0">
                <a:solidFill>
                  <a:srgbClr val="0000FF"/>
                </a:solidFill>
              </a:rPr>
              <a:t> IN </a:t>
            </a:r>
            <a:r>
              <a:rPr lang="en-US" b="1" dirty="0" smtClean="0">
                <a:solidFill>
                  <a:srgbClr val="0000FF"/>
                </a:solidFill>
              </a:rPr>
              <a:t>(57,60)</a:t>
            </a:r>
            <a:r>
              <a:rPr lang="en-US" b="1" dirty="0">
                <a:solidFill>
                  <a:srgbClr val="0000FF"/>
                </a:solidFill>
              </a:rPr>
              <a:t>) dv</a:t>
            </a:r>
          </a:p>
          <a:p>
            <a:pPr marL="0" indent="0">
              <a:buNone/>
            </a:pPr>
            <a:r>
              <a:rPr lang="en-US" dirty="0">
                <a:solidFill>
                  <a:srgbClr val="FF0000"/>
                </a:solidFill>
              </a:rPr>
              <a:t>PIVOT(SUM(</a:t>
            </a:r>
            <a:r>
              <a:rPr lang="en-US" dirty="0" err="1">
                <a:solidFill>
                  <a:srgbClr val="FF0000"/>
                </a:solidFill>
              </a:rPr>
              <a:t>DataValue</a:t>
            </a:r>
            <a:r>
              <a:rPr lang="en-US" dirty="0">
                <a:solidFill>
                  <a:srgbClr val="FF0000"/>
                </a:solidFill>
              </a:rPr>
              <a:t>) FOR </a:t>
            </a:r>
            <a:r>
              <a:rPr lang="en-US" dirty="0" err="1">
                <a:solidFill>
                  <a:srgbClr val="FF0000"/>
                </a:solidFill>
              </a:rPr>
              <a:t>VariableID</a:t>
            </a:r>
            <a:r>
              <a:rPr lang="en-US" dirty="0">
                <a:solidFill>
                  <a:srgbClr val="FF0000"/>
                </a:solidFill>
              </a:rPr>
              <a:t> IN (</a:t>
            </a:r>
            <a:r>
              <a:rPr lang="en-US" dirty="0" smtClean="0">
                <a:solidFill>
                  <a:srgbClr val="FF0000"/>
                </a:solidFill>
              </a:rPr>
              <a:t>[57]</a:t>
            </a:r>
            <a:r>
              <a:rPr lang="en-US" dirty="0">
                <a:solidFill>
                  <a:srgbClr val="FF0000"/>
                </a:solidFill>
              </a:rPr>
              <a:t>,</a:t>
            </a:r>
            <a:r>
              <a:rPr lang="en-US" dirty="0" smtClean="0">
                <a:solidFill>
                  <a:srgbClr val="FF0000"/>
                </a:solidFill>
              </a:rPr>
              <a:t>[60]</a:t>
            </a:r>
            <a:r>
              <a:rPr lang="en-US" dirty="0">
                <a:solidFill>
                  <a:srgbClr val="FF0000"/>
                </a:solidFill>
              </a:rPr>
              <a:t>)) AS </a:t>
            </a:r>
            <a:r>
              <a:rPr lang="en-US" dirty="0" err="1">
                <a:solidFill>
                  <a:srgbClr val="FF0000"/>
                </a:solidFill>
              </a:rPr>
              <a:t>pvt</a:t>
            </a:r>
            <a:endParaRPr lang="en-US" dirty="0">
              <a:solidFill>
                <a:srgbClr val="FF0000"/>
              </a:solidFill>
            </a:endParaRPr>
          </a:p>
          <a:p>
            <a:pPr marL="0" indent="0">
              <a:buNone/>
            </a:pPr>
            <a:r>
              <a:rPr lang="en-US" dirty="0">
                <a:solidFill>
                  <a:srgbClr val="FF0000"/>
                </a:solidFill>
              </a:rPr>
              <a:t>ORDER BY </a:t>
            </a:r>
            <a:r>
              <a:rPr lang="en-US" dirty="0" err="1">
                <a:solidFill>
                  <a:srgbClr val="FF0000"/>
                </a:solidFill>
              </a:rPr>
              <a:t>LocalDateTime</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816511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a:t>
            </a:r>
            <a:r>
              <a:rPr lang="en-US" dirty="0" err="1" smtClean="0">
                <a:solidFill>
                  <a:srgbClr val="FF0000"/>
                </a:solidFill>
              </a:rPr>
              <a:t>PIVOT</a:t>
            </a:r>
            <a:r>
              <a:rPr lang="en-US" dirty="0" err="1" smtClean="0"/>
              <a:t>ing</a:t>
            </a:r>
            <a:r>
              <a:rPr lang="en-US" dirty="0" smtClean="0"/>
              <a:t> (2)</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514350" indent="-514350">
              <a:buFont typeface="+mj-lt"/>
              <a:buAutoNum type="arabicPeriod"/>
            </a:pPr>
            <a:r>
              <a:rPr lang="en-US" dirty="0" smtClean="0"/>
              <a:t>Create the PIVOT Expression</a:t>
            </a:r>
          </a:p>
          <a:p>
            <a:pPr marL="914400" lvl="1" indent="-514350"/>
            <a:r>
              <a:rPr lang="en-US" dirty="0" smtClean="0"/>
              <a:t>Select an aggregate function (SUM,MIN, MAX, AVG, etc.) for the column that will be used as values in the resulting table</a:t>
            </a:r>
          </a:p>
          <a:p>
            <a:pPr marL="914400" lvl="1" indent="-514350"/>
            <a:r>
              <a:rPr lang="en-US" dirty="0" smtClean="0"/>
              <a:t>Include the keyword FOR and the name of the pivoted column</a:t>
            </a:r>
          </a:p>
          <a:p>
            <a:pPr marL="914400" lvl="1" indent="-514350"/>
            <a:r>
              <a:rPr lang="en-US" dirty="0" smtClean="0"/>
              <a:t>Provide a list of values for column names</a:t>
            </a:r>
          </a:p>
          <a:p>
            <a:pPr marL="914400" lvl="1" indent="-514350"/>
            <a:r>
              <a:rPr lang="en-US" dirty="0" smtClean="0"/>
              <a:t>Provide an alias for the PIVOT expression</a:t>
            </a:r>
            <a:endParaRPr lang="en-US" dirty="0"/>
          </a:p>
          <a:p>
            <a:pPr marL="0" indent="0">
              <a:buNone/>
            </a:pPr>
            <a:r>
              <a:rPr lang="en-US" dirty="0">
                <a:solidFill>
                  <a:srgbClr val="FF0000"/>
                </a:solidFill>
              </a:rPr>
              <a:t>SELECT </a:t>
            </a:r>
            <a:r>
              <a:rPr lang="en-US" dirty="0" err="1">
                <a:solidFill>
                  <a:srgbClr val="FF0000"/>
                </a:solidFill>
              </a:rPr>
              <a:t>SiteID</a:t>
            </a:r>
            <a:r>
              <a:rPr lang="en-US" dirty="0">
                <a:solidFill>
                  <a:srgbClr val="FF0000"/>
                </a:solidFill>
              </a:rPr>
              <a:t>, </a:t>
            </a:r>
            <a:r>
              <a:rPr lang="en-US" dirty="0" err="1">
                <a:solidFill>
                  <a:srgbClr val="FF0000"/>
                </a:solidFill>
              </a:rPr>
              <a:t>LocalDateTime</a:t>
            </a:r>
            <a:r>
              <a:rPr lang="en-US" dirty="0">
                <a:solidFill>
                  <a:srgbClr val="FF0000"/>
                </a:solidFill>
              </a:rPr>
              <a:t>, </a:t>
            </a:r>
            <a:r>
              <a:rPr lang="en-US" dirty="0" smtClean="0">
                <a:solidFill>
                  <a:srgbClr val="FF0000"/>
                </a:solidFill>
              </a:rPr>
              <a:t>[57] </a:t>
            </a:r>
            <a:r>
              <a:rPr lang="en-US" dirty="0">
                <a:solidFill>
                  <a:srgbClr val="FF0000"/>
                </a:solidFill>
              </a:rPr>
              <a:t>AS </a:t>
            </a:r>
            <a:r>
              <a:rPr lang="en-US" dirty="0" err="1">
                <a:solidFill>
                  <a:srgbClr val="FF0000"/>
                </a:solidFill>
              </a:rPr>
              <a:t>Temperature_C</a:t>
            </a:r>
            <a:r>
              <a:rPr lang="en-US" dirty="0">
                <a:solidFill>
                  <a:srgbClr val="FF0000"/>
                </a:solidFill>
              </a:rPr>
              <a:t>, </a:t>
            </a:r>
            <a:r>
              <a:rPr lang="en-US" dirty="0" smtClean="0">
                <a:solidFill>
                  <a:srgbClr val="FF0000"/>
                </a:solidFill>
              </a:rPr>
              <a:t>[60] </a:t>
            </a:r>
            <a:r>
              <a:rPr lang="en-US" dirty="0">
                <a:solidFill>
                  <a:srgbClr val="FF0000"/>
                </a:solidFill>
              </a:rPr>
              <a:t>AS </a:t>
            </a:r>
            <a:r>
              <a:rPr lang="en-US" dirty="0" err="1">
                <a:solidFill>
                  <a:srgbClr val="FF0000"/>
                </a:solidFill>
              </a:rPr>
              <a:t>DO_mgL</a:t>
            </a:r>
            <a:endParaRPr lang="en-US" dirty="0">
              <a:solidFill>
                <a:srgbClr val="FF0000"/>
              </a:solidFill>
            </a:endParaRPr>
          </a:p>
          <a:p>
            <a:pPr marL="0" indent="0">
              <a:buNone/>
            </a:pPr>
            <a:r>
              <a:rPr lang="en-US" dirty="0">
                <a:solidFill>
                  <a:srgbClr val="FF0000"/>
                </a:solidFill>
              </a:rPr>
              <a:t>FROM </a:t>
            </a:r>
          </a:p>
          <a:p>
            <a:pPr marL="0" indent="0">
              <a:buNone/>
            </a:pPr>
            <a:r>
              <a:rPr lang="en-US" dirty="0">
                <a:solidFill>
                  <a:srgbClr val="FF0000"/>
                </a:solidFill>
              </a:rPr>
              <a:t>(SELECT </a:t>
            </a:r>
            <a:r>
              <a:rPr lang="en-US" dirty="0" err="1">
                <a:solidFill>
                  <a:srgbClr val="FF0000"/>
                </a:solidFill>
              </a:rPr>
              <a:t>SiteID</a:t>
            </a:r>
            <a:r>
              <a:rPr lang="en-US" dirty="0">
                <a:solidFill>
                  <a:srgbClr val="FF0000"/>
                </a:solidFill>
              </a:rPr>
              <a:t>, </a:t>
            </a:r>
            <a:r>
              <a:rPr lang="en-US" dirty="0" err="1">
                <a:solidFill>
                  <a:srgbClr val="FF0000"/>
                </a:solidFill>
              </a:rPr>
              <a:t>LocalDateTime</a:t>
            </a:r>
            <a:r>
              <a:rPr lang="en-US" dirty="0">
                <a:solidFill>
                  <a:srgbClr val="FF0000"/>
                </a:solidFill>
              </a:rPr>
              <a:t>, </a:t>
            </a:r>
            <a:r>
              <a:rPr lang="en-US" dirty="0" err="1">
                <a:solidFill>
                  <a:srgbClr val="FF0000"/>
                </a:solidFill>
              </a:rPr>
              <a:t>DataValue</a:t>
            </a:r>
            <a:r>
              <a:rPr lang="en-US" dirty="0">
                <a:solidFill>
                  <a:srgbClr val="FF0000"/>
                </a:solidFill>
              </a:rPr>
              <a:t>, </a:t>
            </a:r>
            <a:r>
              <a:rPr lang="en-US" dirty="0" err="1">
                <a:solidFill>
                  <a:srgbClr val="FF0000"/>
                </a:solidFill>
              </a:rPr>
              <a:t>VariableID</a:t>
            </a:r>
            <a:endParaRPr lang="en-US" dirty="0">
              <a:solidFill>
                <a:srgbClr val="FF0000"/>
              </a:solidFill>
            </a:endParaRPr>
          </a:p>
          <a:p>
            <a:pPr marL="0" indent="0">
              <a:buNone/>
            </a:pPr>
            <a:r>
              <a:rPr lang="en-US" dirty="0">
                <a:solidFill>
                  <a:srgbClr val="FF0000"/>
                </a:solidFill>
              </a:rPr>
              <a:t>FROM </a:t>
            </a:r>
            <a:r>
              <a:rPr lang="en-US" dirty="0" err="1">
                <a:solidFill>
                  <a:srgbClr val="FF0000"/>
                </a:solidFill>
              </a:rPr>
              <a:t>DataValues</a:t>
            </a:r>
            <a:r>
              <a:rPr lang="en-US" dirty="0">
                <a:solidFill>
                  <a:srgbClr val="FF0000"/>
                </a:solidFill>
              </a:rPr>
              <a:t> </a:t>
            </a:r>
          </a:p>
          <a:p>
            <a:pPr marL="0" indent="0">
              <a:buNone/>
            </a:pPr>
            <a:r>
              <a:rPr lang="en-US" dirty="0">
                <a:solidFill>
                  <a:srgbClr val="FF0000"/>
                </a:solidFill>
              </a:rPr>
              <a:t>WHERE </a:t>
            </a:r>
            <a:r>
              <a:rPr lang="en-US" dirty="0" err="1">
                <a:solidFill>
                  <a:srgbClr val="FF0000"/>
                </a:solidFill>
              </a:rPr>
              <a:t>SiteID</a:t>
            </a:r>
            <a:r>
              <a:rPr lang="en-US" dirty="0">
                <a:solidFill>
                  <a:srgbClr val="FF0000"/>
                </a:solidFill>
              </a:rPr>
              <a:t> = </a:t>
            </a:r>
            <a:r>
              <a:rPr lang="en-US" dirty="0" smtClean="0">
                <a:solidFill>
                  <a:srgbClr val="FF0000"/>
                </a:solidFill>
              </a:rPr>
              <a:t>2 </a:t>
            </a:r>
            <a:r>
              <a:rPr lang="en-US" dirty="0">
                <a:solidFill>
                  <a:srgbClr val="FF0000"/>
                </a:solidFill>
              </a:rPr>
              <a:t>AND </a:t>
            </a:r>
            <a:r>
              <a:rPr lang="en-US" dirty="0" err="1">
                <a:solidFill>
                  <a:srgbClr val="FF0000"/>
                </a:solidFill>
              </a:rPr>
              <a:t>QualityControlLevelID</a:t>
            </a:r>
            <a:r>
              <a:rPr lang="en-US" dirty="0">
                <a:solidFill>
                  <a:srgbClr val="FF0000"/>
                </a:solidFill>
              </a:rPr>
              <a:t> = 1 </a:t>
            </a:r>
          </a:p>
          <a:p>
            <a:pPr marL="0" indent="0">
              <a:buNone/>
            </a:pPr>
            <a:r>
              <a:rPr lang="en-US" dirty="0">
                <a:solidFill>
                  <a:srgbClr val="FF0000"/>
                </a:solidFill>
              </a:rPr>
              <a:t>AND </a:t>
            </a:r>
            <a:r>
              <a:rPr lang="en-US" dirty="0" err="1">
                <a:solidFill>
                  <a:srgbClr val="FF0000"/>
                </a:solidFill>
              </a:rPr>
              <a:t>VariableID</a:t>
            </a:r>
            <a:r>
              <a:rPr lang="en-US" dirty="0">
                <a:solidFill>
                  <a:srgbClr val="FF0000"/>
                </a:solidFill>
              </a:rPr>
              <a:t> IN </a:t>
            </a:r>
            <a:r>
              <a:rPr lang="en-US" dirty="0" smtClean="0">
                <a:solidFill>
                  <a:srgbClr val="FF0000"/>
                </a:solidFill>
              </a:rPr>
              <a:t>(57,60)</a:t>
            </a:r>
            <a:r>
              <a:rPr lang="en-US" dirty="0">
                <a:solidFill>
                  <a:srgbClr val="FF0000"/>
                </a:solidFill>
              </a:rPr>
              <a:t>) dv</a:t>
            </a:r>
          </a:p>
          <a:p>
            <a:pPr marL="0" indent="0">
              <a:buNone/>
            </a:pPr>
            <a:r>
              <a:rPr lang="en-US" b="1" dirty="0">
                <a:solidFill>
                  <a:srgbClr val="0000FF"/>
                </a:solidFill>
              </a:rPr>
              <a:t>PIVOT(SUM(</a:t>
            </a:r>
            <a:r>
              <a:rPr lang="en-US" b="1" dirty="0" err="1">
                <a:solidFill>
                  <a:srgbClr val="0000FF"/>
                </a:solidFill>
              </a:rPr>
              <a:t>DataValue</a:t>
            </a:r>
            <a:r>
              <a:rPr lang="en-US" b="1" dirty="0">
                <a:solidFill>
                  <a:srgbClr val="0000FF"/>
                </a:solidFill>
              </a:rPr>
              <a:t>) FOR </a:t>
            </a:r>
            <a:r>
              <a:rPr lang="en-US" b="1" dirty="0" err="1">
                <a:solidFill>
                  <a:srgbClr val="0000FF"/>
                </a:solidFill>
              </a:rPr>
              <a:t>VariableID</a:t>
            </a:r>
            <a:r>
              <a:rPr lang="en-US" b="1" dirty="0">
                <a:solidFill>
                  <a:srgbClr val="0000FF"/>
                </a:solidFill>
              </a:rPr>
              <a:t> IN (</a:t>
            </a:r>
            <a:r>
              <a:rPr lang="en-US" b="1" dirty="0" smtClean="0">
                <a:solidFill>
                  <a:srgbClr val="0000FF"/>
                </a:solidFill>
              </a:rPr>
              <a:t>[57]</a:t>
            </a:r>
            <a:r>
              <a:rPr lang="en-US" b="1" dirty="0">
                <a:solidFill>
                  <a:srgbClr val="0000FF"/>
                </a:solidFill>
              </a:rPr>
              <a:t>,</a:t>
            </a:r>
            <a:r>
              <a:rPr lang="en-US" b="1" dirty="0" smtClean="0">
                <a:solidFill>
                  <a:srgbClr val="0000FF"/>
                </a:solidFill>
              </a:rPr>
              <a:t>[60]</a:t>
            </a:r>
            <a:r>
              <a:rPr lang="en-US" b="1" dirty="0">
                <a:solidFill>
                  <a:srgbClr val="0000FF"/>
                </a:solidFill>
              </a:rPr>
              <a:t>)) AS </a:t>
            </a:r>
            <a:r>
              <a:rPr lang="en-US" b="1" dirty="0" err="1">
                <a:solidFill>
                  <a:srgbClr val="0000FF"/>
                </a:solidFill>
              </a:rPr>
              <a:t>pvt</a:t>
            </a:r>
            <a:endParaRPr lang="en-US" b="1" dirty="0">
              <a:solidFill>
                <a:srgbClr val="0000FF"/>
              </a:solidFill>
            </a:endParaRPr>
          </a:p>
          <a:p>
            <a:pPr marL="0" indent="0">
              <a:buNone/>
            </a:pPr>
            <a:r>
              <a:rPr lang="en-US" dirty="0">
                <a:solidFill>
                  <a:srgbClr val="FF0000"/>
                </a:solidFill>
              </a:rPr>
              <a:t>ORDER BY </a:t>
            </a:r>
            <a:r>
              <a:rPr lang="en-US" dirty="0" err="1">
                <a:solidFill>
                  <a:srgbClr val="FF0000"/>
                </a:solidFill>
              </a:rPr>
              <a:t>LocalDateTime</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33394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a:t>
            </a:r>
            <a:r>
              <a:rPr lang="en-US" dirty="0" err="1" smtClean="0">
                <a:solidFill>
                  <a:srgbClr val="FF0000"/>
                </a:solidFill>
              </a:rPr>
              <a:t>PIVOT</a:t>
            </a:r>
            <a:r>
              <a:rPr lang="en-US" dirty="0" err="1" smtClean="0"/>
              <a:t>ing</a:t>
            </a:r>
            <a:r>
              <a:rPr lang="en-US" dirty="0" smtClean="0"/>
              <a:t> (3)</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514350" indent="-514350">
              <a:buFont typeface="+mj-lt"/>
              <a:buAutoNum type="arabicPeriod"/>
            </a:pPr>
            <a:r>
              <a:rPr lang="en-US" dirty="0" smtClean="0"/>
              <a:t>Add column names to the SELECT list</a:t>
            </a:r>
          </a:p>
          <a:p>
            <a:pPr marL="914400" lvl="1" indent="-514350"/>
            <a:r>
              <a:rPr lang="en-US" dirty="0" smtClean="0"/>
              <a:t>Pivoted columns will display in the order listed in the SELECT clause</a:t>
            </a:r>
          </a:p>
          <a:p>
            <a:pPr marL="914400" lvl="1" indent="-514350"/>
            <a:r>
              <a:rPr lang="en-US" dirty="0" smtClean="0"/>
              <a:t>Do not list the aggregated column in the SELECT statement</a:t>
            </a:r>
          </a:p>
          <a:p>
            <a:pPr marL="914400" lvl="1" indent="-514350"/>
            <a:endParaRPr lang="en-US" dirty="0" smtClean="0"/>
          </a:p>
          <a:p>
            <a:pPr marL="0" indent="0">
              <a:buNone/>
            </a:pPr>
            <a:r>
              <a:rPr lang="en-US" b="1" dirty="0" smtClean="0">
                <a:solidFill>
                  <a:srgbClr val="0000FF"/>
                </a:solidFill>
              </a:rPr>
              <a:t>SELECT </a:t>
            </a:r>
            <a:r>
              <a:rPr lang="en-US" b="1" dirty="0" err="1">
                <a:solidFill>
                  <a:srgbClr val="0000FF"/>
                </a:solidFill>
              </a:rPr>
              <a:t>SiteID</a:t>
            </a:r>
            <a:r>
              <a:rPr lang="en-US" b="1" dirty="0">
                <a:solidFill>
                  <a:srgbClr val="0000FF"/>
                </a:solidFill>
              </a:rPr>
              <a:t>, </a:t>
            </a:r>
            <a:r>
              <a:rPr lang="en-US" b="1" dirty="0" err="1">
                <a:solidFill>
                  <a:srgbClr val="0000FF"/>
                </a:solidFill>
              </a:rPr>
              <a:t>LocalDateTime</a:t>
            </a:r>
            <a:r>
              <a:rPr lang="en-US" b="1" dirty="0">
                <a:solidFill>
                  <a:srgbClr val="0000FF"/>
                </a:solidFill>
              </a:rPr>
              <a:t>, </a:t>
            </a:r>
            <a:r>
              <a:rPr lang="en-US" b="1" dirty="0" smtClean="0">
                <a:solidFill>
                  <a:srgbClr val="0000FF"/>
                </a:solidFill>
              </a:rPr>
              <a:t>[57] </a:t>
            </a:r>
            <a:r>
              <a:rPr lang="en-US" b="1" dirty="0">
                <a:solidFill>
                  <a:srgbClr val="0000FF"/>
                </a:solidFill>
              </a:rPr>
              <a:t>AS </a:t>
            </a:r>
            <a:r>
              <a:rPr lang="en-US" b="1" dirty="0" err="1">
                <a:solidFill>
                  <a:srgbClr val="0000FF"/>
                </a:solidFill>
              </a:rPr>
              <a:t>Temperature_C</a:t>
            </a:r>
            <a:r>
              <a:rPr lang="en-US" b="1" dirty="0">
                <a:solidFill>
                  <a:srgbClr val="0000FF"/>
                </a:solidFill>
              </a:rPr>
              <a:t>, </a:t>
            </a:r>
            <a:r>
              <a:rPr lang="en-US" b="1" dirty="0" smtClean="0">
                <a:solidFill>
                  <a:srgbClr val="0000FF"/>
                </a:solidFill>
              </a:rPr>
              <a:t>[60] </a:t>
            </a:r>
            <a:r>
              <a:rPr lang="en-US" b="1" dirty="0">
                <a:solidFill>
                  <a:srgbClr val="0000FF"/>
                </a:solidFill>
              </a:rPr>
              <a:t>AS </a:t>
            </a:r>
            <a:r>
              <a:rPr lang="en-US" b="1" dirty="0" err="1">
                <a:solidFill>
                  <a:srgbClr val="0000FF"/>
                </a:solidFill>
              </a:rPr>
              <a:t>DO_mgL</a:t>
            </a:r>
            <a:endParaRPr lang="en-US" b="1" dirty="0">
              <a:solidFill>
                <a:srgbClr val="0000FF"/>
              </a:solidFill>
            </a:endParaRPr>
          </a:p>
          <a:p>
            <a:pPr marL="0" indent="0">
              <a:buNone/>
            </a:pPr>
            <a:r>
              <a:rPr lang="en-US" dirty="0">
                <a:solidFill>
                  <a:srgbClr val="FF0000"/>
                </a:solidFill>
              </a:rPr>
              <a:t>FROM </a:t>
            </a:r>
          </a:p>
          <a:p>
            <a:pPr marL="0" indent="0">
              <a:buNone/>
            </a:pPr>
            <a:r>
              <a:rPr lang="en-US" dirty="0">
                <a:solidFill>
                  <a:srgbClr val="FF0000"/>
                </a:solidFill>
              </a:rPr>
              <a:t>(SELECT </a:t>
            </a:r>
            <a:r>
              <a:rPr lang="en-US" dirty="0" err="1">
                <a:solidFill>
                  <a:srgbClr val="FF0000"/>
                </a:solidFill>
              </a:rPr>
              <a:t>SiteID</a:t>
            </a:r>
            <a:r>
              <a:rPr lang="en-US" dirty="0">
                <a:solidFill>
                  <a:srgbClr val="FF0000"/>
                </a:solidFill>
              </a:rPr>
              <a:t>, </a:t>
            </a:r>
            <a:r>
              <a:rPr lang="en-US" dirty="0" err="1">
                <a:solidFill>
                  <a:srgbClr val="FF0000"/>
                </a:solidFill>
              </a:rPr>
              <a:t>LocalDateTime</a:t>
            </a:r>
            <a:r>
              <a:rPr lang="en-US" dirty="0">
                <a:solidFill>
                  <a:srgbClr val="FF0000"/>
                </a:solidFill>
              </a:rPr>
              <a:t>, </a:t>
            </a:r>
            <a:r>
              <a:rPr lang="en-US" dirty="0" err="1">
                <a:solidFill>
                  <a:srgbClr val="FF0000"/>
                </a:solidFill>
              </a:rPr>
              <a:t>DataValue</a:t>
            </a:r>
            <a:r>
              <a:rPr lang="en-US" dirty="0">
                <a:solidFill>
                  <a:srgbClr val="FF0000"/>
                </a:solidFill>
              </a:rPr>
              <a:t>, </a:t>
            </a:r>
            <a:r>
              <a:rPr lang="en-US" dirty="0" err="1">
                <a:solidFill>
                  <a:srgbClr val="FF0000"/>
                </a:solidFill>
              </a:rPr>
              <a:t>VariableID</a:t>
            </a:r>
            <a:endParaRPr lang="en-US" dirty="0">
              <a:solidFill>
                <a:srgbClr val="FF0000"/>
              </a:solidFill>
            </a:endParaRPr>
          </a:p>
          <a:p>
            <a:pPr marL="0" indent="0">
              <a:buNone/>
            </a:pPr>
            <a:r>
              <a:rPr lang="en-US" dirty="0">
                <a:solidFill>
                  <a:srgbClr val="FF0000"/>
                </a:solidFill>
              </a:rPr>
              <a:t>FROM </a:t>
            </a:r>
            <a:r>
              <a:rPr lang="en-US" dirty="0" err="1">
                <a:solidFill>
                  <a:srgbClr val="FF0000"/>
                </a:solidFill>
              </a:rPr>
              <a:t>DataValues</a:t>
            </a:r>
            <a:r>
              <a:rPr lang="en-US" dirty="0">
                <a:solidFill>
                  <a:srgbClr val="FF0000"/>
                </a:solidFill>
              </a:rPr>
              <a:t> </a:t>
            </a:r>
          </a:p>
          <a:p>
            <a:pPr marL="0" indent="0">
              <a:buNone/>
            </a:pPr>
            <a:r>
              <a:rPr lang="en-US" dirty="0">
                <a:solidFill>
                  <a:srgbClr val="FF0000"/>
                </a:solidFill>
              </a:rPr>
              <a:t>WHERE </a:t>
            </a:r>
            <a:r>
              <a:rPr lang="en-US" dirty="0" err="1">
                <a:solidFill>
                  <a:srgbClr val="FF0000"/>
                </a:solidFill>
              </a:rPr>
              <a:t>SiteID</a:t>
            </a:r>
            <a:r>
              <a:rPr lang="en-US" dirty="0">
                <a:solidFill>
                  <a:srgbClr val="FF0000"/>
                </a:solidFill>
              </a:rPr>
              <a:t> = </a:t>
            </a:r>
            <a:r>
              <a:rPr lang="en-US" dirty="0" smtClean="0">
                <a:solidFill>
                  <a:srgbClr val="FF0000"/>
                </a:solidFill>
              </a:rPr>
              <a:t>2 </a:t>
            </a:r>
            <a:r>
              <a:rPr lang="en-US" dirty="0">
                <a:solidFill>
                  <a:srgbClr val="FF0000"/>
                </a:solidFill>
              </a:rPr>
              <a:t>AND </a:t>
            </a:r>
            <a:r>
              <a:rPr lang="en-US" dirty="0" err="1">
                <a:solidFill>
                  <a:srgbClr val="FF0000"/>
                </a:solidFill>
              </a:rPr>
              <a:t>QualityControlLevelID</a:t>
            </a:r>
            <a:r>
              <a:rPr lang="en-US" dirty="0">
                <a:solidFill>
                  <a:srgbClr val="FF0000"/>
                </a:solidFill>
              </a:rPr>
              <a:t> = 1 </a:t>
            </a:r>
          </a:p>
          <a:p>
            <a:pPr marL="0" indent="0">
              <a:buNone/>
            </a:pPr>
            <a:r>
              <a:rPr lang="en-US" dirty="0">
                <a:solidFill>
                  <a:srgbClr val="FF0000"/>
                </a:solidFill>
              </a:rPr>
              <a:t>AND </a:t>
            </a:r>
            <a:r>
              <a:rPr lang="en-US" dirty="0" err="1">
                <a:solidFill>
                  <a:srgbClr val="FF0000"/>
                </a:solidFill>
              </a:rPr>
              <a:t>VariableID</a:t>
            </a:r>
            <a:r>
              <a:rPr lang="en-US" dirty="0">
                <a:solidFill>
                  <a:srgbClr val="FF0000"/>
                </a:solidFill>
              </a:rPr>
              <a:t> IN </a:t>
            </a:r>
            <a:r>
              <a:rPr lang="en-US" dirty="0" smtClean="0">
                <a:solidFill>
                  <a:srgbClr val="FF0000"/>
                </a:solidFill>
              </a:rPr>
              <a:t>(57,60)</a:t>
            </a:r>
            <a:r>
              <a:rPr lang="en-US" dirty="0">
                <a:solidFill>
                  <a:srgbClr val="FF0000"/>
                </a:solidFill>
              </a:rPr>
              <a:t>) dv</a:t>
            </a:r>
          </a:p>
          <a:p>
            <a:pPr marL="0" indent="0">
              <a:buNone/>
            </a:pPr>
            <a:r>
              <a:rPr lang="en-US" dirty="0">
                <a:solidFill>
                  <a:srgbClr val="FF0000"/>
                </a:solidFill>
              </a:rPr>
              <a:t>PIVOT(SUM(</a:t>
            </a:r>
            <a:r>
              <a:rPr lang="en-US" dirty="0" err="1">
                <a:solidFill>
                  <a:srgbClr val="FF0000"/>
                </a:solidFill>
              </a:rPr>
              <a:t>DataValue</a:t>
            </a:r>
            <a:r>
              <a:rPr lang="en-US" dirty="0">
                <a:solidFill>
                  <a:srgbClr val="FF0000"/>
                </a:solidFill>
              </a:rPr>
              <a:t>) FOR </a:t>
            </a:r>
            <a:r>
              <a:rPr lang="en-US" dirty="0" err="1">
                <a:solidFill>
                  <a:srgbClr val="FF0000"/>
                </a:solidFill>
              </a:rPr>
              <a:t>VariableID</a:t>
            </a:r>
            <a:r>
              <a:rPr lang="en-US" dirty="0">
                <a:solidFill>
                  <a:srgbClr val="FF0000"/>
                </a:solidFill>
              </a:rPr>
              <a:t> IN (</a:t>
            </a:r>
            <a:r>
              <a:rPr lang="en-US" dirty="0" smtClean="0">
                <a:solidFill>
                  <a:srgbClr val="FF0000"/>
                </a:solidFill>
              </a:rPr>
              <a:t>[57]</a:t>
            </a:r>
            <a:r>
              <a:rPr lang="en-US" dirty="0">
                <a:solidFill>
                  <a:srgbClr val="FF0000"/>
                </a:solidFill>
              </a:rPr>
              <a:t>,</a:t>
            </a:r>
            <a:r>
              <a:rPr lang="en-US" dirty="0" smtClean="0">
                <a:solidFill>
                  <a:srgbClr val="FF0000"/>
                </a:solidFill>
              </a:rPr>
              <a:t>[60]</a:t>
            </a:r>
            <a:r>
              <a:rPr lang="en-US" dirty="0">
                <a:solidFill>
                  <a:srgbClr val="FF0000"/>
                </a:solidFill>
              </a:rPr>
              <a:t>)) AS </a:t>
            </a:r>
            <a:r>
              <a:rPr lang="en-US" dirty="0" err="1">
                <a:solidFill>
                  <a:srgbClr val="FF0000"/>
                </a:solidFill>
              </a:rPr>
              <a:t>pvt</a:t>
            </a:r>
            <a:endParaRPr lang="en-US" dirty="0">
              <a:solidFill>
                <a:srgbClr val="FF0000"/>
              </a:solidFill>
            </a:endParaRPr>
          </a:p>
          <a:p>
            <a:pPr marL="0" indent="0">
              <a:buNone/>
            </a:pPr>
            <a:r>
              <a:rPr lang="en-US" dirty="0">
                <a:solidFill>
                  <a:srgbClr val="FF0000"/>
                </a:solidFill>
              </a:rPr>
              <a:t>ORDER BY </a:t>
            </a:r>
            <a:r>
              <a:rPr lang="en-US" dirty="0" err="1">
                <a:solidFill>
                  <a:srgbClr val="FF0000"/>
                </a:solidFill>
              </a:rPr>
              <a:t>LocalDateTime</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23180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Things You can do with SQL</a:t>
            </a:r>
            <a:endParaRPr lang="en-US" dirty="0"/>
          </a:p>
        </p:txBody>
      </p:sp>
      <p:sp>
        <p:nvSpPr>
          <p:cNvPr id="3" name="Content Placeholder 2"/>
          <p:cNvSpPr>
            <a:spLocks noGrp="1"/>
          </p:cNvSpPr>
          <p:nvPr>
            <p:ph idx="1"/>
          </p:nvPr>
        </p:nvSpPr>
        <p:spPr/>
        <p:txBody>
          <a:bodyPr/>
          <a:lstStyle/>
          <a:p>
            <a:r>
              <a:rPr lang="en-US" dirty="0" smtClean="0"/>
              <a:t>Create databases</a:t>
            </a:r>
          </a:p>
          <a:p>
            <a:r>
              <a:rPr lang="en-US" dirty="0" smtClean="0"/>
              <a:t>Create tables</a:t>
            </a:r>
          </a:p>
          <a:p>
            <a:r>
              <a:rPr lang="en-US" dirty="0" smtClean="0"/>
              <a:t>Insert data into tables</a:t>
            </a:r>
          </a:p>
          <a:p>
            <a:r>
              <a:rPr lang="en-US" dirty="0" smtClean="0"/>
              <a:t>Update exiting records</a:t>
            </a:r>
          </a:p>
          <a:p>
            <a:r>
              <a:rPr lang="en-US" dirty="0" smtClean="0"/>
              <a:t>Delete records, tables, databases</a:t>
            </a:r>
          </a:p>
          <a:p>
            <a:r>
              <a:rPr lang="en-US" dirty="0" smtClean="0"/>
              <a:t>Create users and permissions</a:t>
            </a:r>
          </a:p>
          <a:p>
            <a:r>
              <a:rPr lang="en-US" dirty="0" smtClean="0"/>
              <a:t>…</a:t>
            </a:r>
          </a:p>
        </p:txBody>
      </p:sp>
    </p:spTree>
    <p:extLst>
      <p:ext uri="{BB962C8B-B14F-4D97-AF65-F5344CB8AC3E}">
        <p14:creationId xmlns:p14="http://schemas.microsoft.com/office/powerpoint/2010/main" val="4104917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Functions</a:t>
            </a:r>
            <a:endParaRPr lang="en-US" dirty="0"/>
          </a:p>
        </p:txBody>
      </p:sp>
      <p:sp>
        <p:nvSpPr>
          <p:cNvPr id="3" name="Content Placeholder 2"/>
          <p:cNvSpPr>
            <a:spLocks noGrp="1"/>
          </p:cNvSpPr>
          <p:nvPr>
            <p:ph idx="1"/>
          </p:nvPr>
        </p:nvSpPr>
        <p:spPr/>
        <p:txBody>
          <a:bodyPr>
            <a:normAutofit fontScale="92500" lnSpcReduction="10000"/>
          </a:bodyPr>
          <a:lstStyle/>
          <a:p>
            <a:r>
              <a:rPr lang="en-US" sz="3500" dirty="0"/>
              <a:t>C</a:t>
            </a:r>
            <a:r>
              <a:rPr lang="en-US" sz="3500" dirty="0" smtClean="0"/>
              <a:t>ompute against a column of numeric data</a:t>
            </a:r>
          </a:p>
          <a:p>
            <a:pPr marL="400050" lvl="1" indent="0">
              <a:buNone/>
            </a:pPr>
            <a:r>
              <a:rPr lang="en-US" dirty="0" smtClean="0">
                <a:solidFill>
                  <a:srgbClr val="EA00CC"/>
                </a:solidFill>
              </a:rPr>
              <a:t>MIN </a:t>
            </a:r>
            <a:r>
              <a:rPr lang="en-US" dirty="0" smtClean="0"/>
              <a:t>– Returns the smallest value in a given selection</a:t>
            </a:r>
          </a:p>
          <a:p>
            <a:pPr marL="400050" lvl="1" indent="0">
              <a:buNone/>
            </a:pPr>
            <a:r>
              <a:rPr lang="en-US" dirty="0" smtClean="0">
                <a:solidFill>
                  <a:srgbClr val="EA00CC"/>
                </a:solidFill>
              </a:rPr>
              <a:t>MAX</a:t>
            </a:r>
            <a:r>
              <a:rPr lang="en-US" dirty="0" smtClean="0">
                <a:solidFill>
                  <a:srgbClr val="0000FF"/>
                </a:solidFill>
              </a:rPr>
              <a:t> </a:t>
            </a:r>
            <a:r>
              <a:rPr lang="en-US" dirty="0" smtClean="0"/>
              <a:t>– Returns the largest value in a given selection</a:t>
            </a:r>
          </a:p>
          <a:p>
            <a:pPr marL="400050" lvl="1" indent="0">
              <a:buNone/>
            </a:pPr>
            <a:r>
              <a:rPr lang="en-US" dirty="0" smtClean="0">
                <a:solidFill>
                  <a:srgbClr val="EA00CC"/>
                </a:solidFill>
              </a:rPr>
              <a:t>SUM</a:t>
            </a:r>
            <a:r>
              <a:rPr lang="en-US" dirty="0" smtClean="0">
                <a:solidFill>
                  <a:srgbClr val="0000FF"/>
                </a:solidFill>
              </a:rPr>
              <a:t> </a:t>
            </a:r>
            <a:r>
              <a:rPr lang="en-US" dirty="0" smtClean="0"/>
              <a:t>– Returns the sum of numeric values in a given selection</a:t>
            </a:r>
          </a:p>
          <a:p>
            <a:pPr marL="400050" lvl="1" indent="0">
              <a:buNone/>
            </a:pPr>
            <a:r>
              <a:rPr lang="en-US" dirty="0" smtClean="0">
                <a:solidFill>
                  <a:srgbClr val="EA00CC"/>
                </a:solidFill>
              </a:rPr>
              <a:t>AVG</a:t>
            </a:r>
            <a:r>
              <a:rPr lang="en-US" dirty="0" smtClean="0">
                <a:solidFill>
                  <a:srgbClr val="0000FF"/>
                </a:solidFill>
              </a:rPr>
              <a:t> </a:t>
            </a:r>
            <a:r>
              <a:rPr lang="en-US" dirty="0" smtClean="0"/>
              <a:t>– Returns the average of numeric values in a given selection</a:t>
            </a:r>
          </a:p>
          <a:p>
            <a:pPr marL="400050" lvl="1" indent="0">
              <a:buNone/>
            </a:pPr>
            <a:r>
              <a:rPr lang="en-US" dirty="0" smtClean="0">
                <a:solidFill>
                  <a:srgbClr val="EA00CC"/>
                </a:solidFill>
              </a:rPr>
              <a:t>COUNT </a:t>
            </a:r>
            <a:r>
              <a:rPr lang="en-US" dirty="0" smtClean="0"/>
              <a:t>– Returns the total number of values in a given selection</a:t>
            </a:r>
          </a:p>
          <a:p>
            <a:pPr marL="400050" lvl="1" indent="0">
              <a:buNone/>
            </a:pPr>
            <a:r>
              <a:rPr lang="en-US" dirty="0" smtClean="0">
                <a:solidFill>
                  <a:srgbClr val="EA00CC"/>
                </a:solidFill>
              </a:rPr>
              <a:t>COUNT</a:t>
            </a:r>
            <a:r>
              <a:rPr lang="en-US" dirty="0" smtClean="0"/>
              <a:t>(*) – Returns the number of records in a table</a:t>
            </a:r>
          </a:p>
          <a:p>
            <a:endParaRPr lang="en-US" dirty="0"/>
          </a:p>
        </p:txBody>
      </p:sp>
    </p:spTree>
    <p:extLst>
      <p:ext uri="{BB962C8B-B14F-4D97-AF65-F5344CB8AC3E}">
        <p14:creationId xmlns:p14="http://schemas.microsoft.com/office/powerpoint/2010/main" val="1109883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74612350"/>
              </p:ext>
            </p:extLst>
          </p:nvPr>
        </p:nvGraphicFramePr>
        <p:xfrm>
          <a:off x="381000" y="1752600"/>
          <a:ext cx="4939003" cy="4704080"/>
        </p:xfrm>
        <a:graphic>
          <a:graphicData uri="http://schemas.openxmlformats.org/drawingml/2006/table">
            <a:tbl>
              <a:tblPr firstRow="1" bandRow="1">
                <a:tableStyleId>{5C22544A-7EE6-4342-B048-85BDC9FD1C3A}</a:tableStyleId>
              </a:tblPr>
              <a:tblGrid>
                <a:gridCol w="859552"/>
                <a:gridCol w="1402080"/>
                <a:gridCol w="1470045"/>
                <a:gridCol w="1207326"/>
              </a:tblGrid>
              <a:tr h="370840">
                <a:tc>
                  <a:txBody>
                    <a:bodyPr/>
                    <a:lstStyle/>
                    <a:p>
                      <a:r>
                        <a:rPr lang="en-US" sz="1600" dirty="0" err="1" smtClean="0"/>
                        <a:t>ValueID</a:t>
                      </a:r>
                      <a:endParaRPr lang="en-US" sz="1600" dirty="0"/>
                    </a:p>
                  </a:txBody>
                  <a:tcPr/>
                </a:tc>
                <a:tc>
                  <a:txBody>
                    <a:bodyPr/>
                    <a:lstStyle/>
                    <a:p>
                      <a:r>
                        <a:rPr lang="en-US" sz="1600" dirty="0" err="1" smtClean="0"/>
                        <a:t>VariableName</a:t>
                      </a:r>
                      <a:endParaRPr lang="en-US" sz="1600" dirty="0"/>
                    </a:p>
                  </a:txBody>
                  <a:tcPr/>
                </a:tc>
                <a:tc>
                  <a:txBody>
                    <a:bodyPr/>
                    <a:lstStyle/>
                    <a:p>
                      <a:r>
                        <a:rPr lang="en-US" sz="1600" dirty="0" err="1" smtClean="0"/>
                        <a:t>DateTime</a:t>
                      </a:r>
                      <a:endParaRPr lang="en-US" sz="1600" dirty="0"/>
                    </a:p>
                  </a:txBody>
                  <a:tcPr/>
                </a:tc>
                <a:tc>
                  <a:txBody>
                    <a:bodyPr/>
                    <a:lstStyle/>
                    <a:p>
                      <a:r>
                        <a:rPr lang="en-US" sz="1600" dirty="0" err="1" smtClean="0"/>
                        <a:t>DataValue</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Temperature</a:t>
                      </a:r>
                      <a:endParaRPr lang="en-US" sz="1600" dirty="0"/>
                    </a:p>
                  </a:txBody>
                  <a:tcPr/>
                </a:tc>
                <a:tc>
                  <a:txBody>
                    <a:bodyPr/>
                    <a:lstStyle/>
                    <a:p>
                      <a:r>
                        <a:rPr lang="en-US" sz="1600" dirty="0" smtClean="0"/>
                        <a:t>1/1/2013 10:30</a:t>
                      </a:r>
                      <a:endParaRPr lang="en-US" sz="1600" dirty="0"/>
                    </a:p>
                  </a:txBody>
                  <a:tcPr/>
                </a:tc>
                <a:tc>
                  <a:txBody>
                    <a:bodyPr/>
                    <a:lstStyle/>
                    <a:p>
                      <a:r>
                        <a:rPr lang="en-US" sz="1600" dirty="0" smtClean="0"/>
                        <a:t>8</a:t>
                      </a:r>
                      <a:endParaRPr lang="en-US" sz="1600" dirty="0"/>
                    </a:p>
                  </a:txBody>
                  <a:tcPr/>
                </a:tc>
              </a:tr>
              <a:tr h="37084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Temperature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1/1/2013 11:30</a:t>
                      </a:r>
                    </a:p>
                  </a:txBody>
                  <a:tcPr/>
                </a:tc>
                <a:tc>
                  <a:txBody>
                    <a:bodyPr/>
                    <a:lstStyle/>
                    <a:p>
                      <a:r>
                        <a:rPr lang="en-US" sz="1600" dirty="0" smtClean="0"/>
                        <a:t>9</a:t>
                      </a:r>
                      <a:endParaRPr lang="en-US" sz="1600" dirty="0"/>
                    </a:p>
                  </a:txBody>
                  <a:tcPr/>
                </a:tc>
              </a:tr>
              <a:tr h="37084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Temperature</a:t>
                      </a:r>
                    </a:p>
                  </a:txBody>
                  <a:tcPr/>
                </a:tc>
                <a:tc>
                  <a:txBody>
                    <a:bodyPr/>
                    <a:lstStyle/>
                    <a:p>
                      <a:r>
                        <a:rPr lang="en-US" sz="1600" dirty="0" smtClean="0"/>
                        <a:t>1/1/2013 12:30</a:t>
                      </a:r>
                      <a:endParaRPr lang="en-US" sz="1600" dirty="0"/>
                    </a:p>
                  </a:txBody>
                  <a:tcPr/>
                </a:tc>
                <a:tc>
                  <a:txBody>
                    <a:bodyPr/>
                    <a:lstStyle/>
                    <a:p>
                      <a:r>
                        <a:rPr lang="en-US" sz="1600" dirty="0" smtClean="0"/>
                        <a:t>7</a:t>
                      </a:r>
                      <a:endParaRPr lang="en-US" sz="1600" dirty="0"/>
                    </a:p>
                  </a:txBody>
                  <a:tcPr/>
                </a:tc>
              </a:tr>
              <a:tr h="370840">
                <a:tc>
                  <a:txBody>
                    <a:bodyPr/>
                    <a:lstStyle/>
                    <a:p>
                      <a:r>
                        <a:rPr lang="en-US" sz="1600" dirty="0" smtClean="0"/>
                        <a:t>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Temperature</a:t>
                      </a:r>
                    </a:p>
                  </a:txBody>
                  <a:tcPr/>
                </a:tc>
                <a:tc>
                  <a:txBody>
                    <a:bodyPr/>
                    <a:lstStyle/>
                    <a:p>
                      <a:r>
                        <a:rPr lang="en-US" sz="1600" dirty="0" smtClean="0"/>
                        <a:t>1/1/2013 1:30</a:t>
                      </a:r>
                      <a:endParaRPr lang="en-US" sz="1600" dirty="0"/>
                    </a:p>
                  </a:txBody>
                  <a:tcPr/>
                </a:tc>
                <a:tc>
                  <a:txBody>
                    <a:bodyPr/>
                    <a:lstStyle/>
                    <a:p>
                      <a:r>
                        <a:rPr lang="en-US" sz="1600" dirty="0" smtClean="0"/>
                        <a:t>8</a:t>
                      </a:r>
                      <a:endParaRPr lang="en-US" sz="1600" dirty="0"/>
                    </a:p>
                  </a:txBody>
                  <a:tcPr/>
                </a:tc>
              </a:tr>
              <a:tr h="370840">
                <a:tc>
                  <a:txBody>
                    <a:bodyPr/>
                    <a:lstStyle/>
                    <a:p>
                      <a:r>
                        <a:rPr lang="en-US" sz="1600" dirty="0" smtClean="0"/>
                        <a:t>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Temperature</a:t>
                      </a:r>
                    </a:p>
                  </a:txBody>
                  <a:tcPr/>
                </a:tc>
                <a:tc>
                  <a:txBody>
                    <a:bodyPr/>
                    <a:lstStyle/>
                    <a:p>
                      <a:r>
                        <a:rPr lang="en-US" sz="1600" dirty="0" smtClean="0"/>
                        <a:t>1/1/2013 2:30</a:t>
                      </a:r>
                      <a:endParaRPr lang="en-US" sz="1600" dirty="0"/>
                    </a:p>
                  </a:txBody>
                  <a:tcPr/>
                </a:tc>
                <a:tc>
                  <a:txBody>
                    <a:bodyPr/>
                    <a:lstStyle/>
                    <a:p>
                      <a:r>
                        <a:rPr lang="en-US" sz="1600" dirty="0" smtClean="0"/>
                        <a:t>10</a:t>
                      </a:r>
                      <a:endParaRPr lang="en-US" sz="1600" dirty="0"/>
                    </a:p>
                  </a:txBody>
                  <a:tcPr/>
                </a:tc>
              </a:tr>
              <a:tr h="370840">
                <a:tc>
                  <a:txBody>
                    <a:bodyPr/>
                    <a:lstStyle/>
                    <a:p>
                      <a:r>
                        <a:rPr lang="en-US" sz="1600" dirty="0" smtClean="0"/>
                        <a:t>6</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Temperature</a:t>
                      </a:r>
                    </a:p>
                  </a:txBody>
                  <a:tcPr/>
                </a:tc>
                <a:tc>
                  <a:txBody>
                    <a:bodyPr/>
                    <a:lstStyle/>
                    <a:p>
                      <a:r>
                        <a:rPr lang="en-US" sz="1600" dirty="0" smtClean="0"/>
                        <a:t>1/1/2013 3:30</a:t>
                      </a:r>
                      <a:endParaRPr lang="en-US" sz="1600" dirty="0"/>
                    </a:p>
                  </a:txBody>
                  <a:tcPr/>
                </a:tc>
                <a:tc>
                  <a:txBody>
                    <a:bodyPr/>
                    <a:lstStyle/>
                    <a:p>
                      <a:r>
                        <a:rPr lang="en-US" sz="1600" dirty="0" smtClean="0"/>
                        <a:t>12</a:t>
                      </a:r>
                      <a:endParaRPr lang="en-US" sz="1600" dirty="0"/>
                    </a:p>
                  </a:txBody>
                  <a:tcPr/>
                </a:tc>
              </a:tr>
              <a:tr h="370840">
                <a:tc>
                  <a:txBody>
                    <a:bodyPr/>
                    <a:lstStyle/>
                    <a:p>
                      <a:r>
                        <a:rPr lang="en-US" sz="1600" dirty="0" smtClean="0"/>
                        <a:t>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Temperature</a:t>
                      </a:r>
                    </a:p>
                  </a:txBody>
                  <a:tcPr/>
                </a:tc>
                <a:tc>
                  <a:txBody>
                    <a:bodyPr/>
                    <a:lstStyle/>
                    <a:p>
                      <a:r>
                        <a:rPr lang="en-US" sz="1600" dirty="0" smtClean="0"/>
                        <a:t>1/1/2013 4:30</a:t>
                      </a:r>
                      <a:endParaRPr lang="en-US" sz="1600" dirty="0"/>
                    </a:p>
                  </a:txBody>
                  <a:tcPr/>
                </a:tc>
                <a:tc>
                  <a:txBody>
                    <a:bodyPr/>
                    <a:lstStyle/>
                    <a:p>
                      <a:r>
                        <a:rPr lang="en-US" sz="1600" dirty="0" smtClean="0"/>
                        <a:t>13</a:t>
                      </a:r>
                      <a:endParaRPr lang="en-US" sz="1600" dirty="0"/>
                    </a:p>
                  </a:txBody>
                  <a:tcPr/>
                </a:tc>
              </a:tr>
              <a:tr h="370840">
                <a:tc>
                  <a:txBody>
                    <a:bodyPr/>
                    <a:lstStyle/>
                    <a:p>
                      <a:r>
                        <a:rPr lang="en-US" sz="1600" dirty="0" smtClean="0"/>
                        <a:t>8</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Temperature</a:t>
                      </a:r>
                    </a:p>
                  </a:txBody>
                  <a:tcPr/>
                </a:tc>
                <a:tc>
                  <a:txBody>
                    <a:bodyPr/>
                    <a:lstStyle/>
                    <a:p>
                      <a:r>
                        <a:rPr lang="en-US" sz="1600" dirty="0" smtClean="0"/>
                        <a:t>1/1/2013 5:30</a:t>
                      </a:r>
                      <a:endParaRPr lang="en-US" sz="1600" dirty="0"/>
                    </a:p>
                  </a:txBody>
                  <a:tcPr/>
                </a:tc>
                <a:tc>
                  <a:txBody>
                    <a:bodyPr/>
                    <a:lstStyle/>
                    <a:p>
                      <a:r>
                        <a:rPr lang="en-US" sz="1600" dirty="0" smtClean="0"/>
                        <a:t>16</a:t>
                      </a:r>
                      <a:endParaRPr lang="en-US" sz="1600" dirty="0"/>
                    </a:p>
                  </a:txBody>
                  <a:tcPr/>
                </a:tc>
              </a:tr>
              <a:tr h="370840">
                <a:tc>
                  <a:txBody>
                    <a:bodyPr/>
                    <a:lstStyle/>
                    <a:p>
                      <a:r>
                        <a:rPr lang="en-US" sz="1600" dirty="0" smtClean="0"/>
                        <a:t>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Temperature</a:t>
                      </a:r>
                    </a:p>
                  </a:txBody>
                  <a:tcPr/>
                </a:tc>
                <a:tc>
                  <a:txBody>
                    <a:bodyPr/>
                    <a:lstStyle/>
                    <a:p>
                      <a:r>
                        <a:rPr lang="en-US" sz="1600" dirty="0" smtClean="0"/>
                        <a:t>1/1/2013 6:30</a:t>
                      </a:r>
                      <a:endParaRPr lang="en-US" sz="1600" dirty="0"/>
                    </a:p>
                  </a:txBody>
                  <a:tcPr/>
                </a:tc>
                <a:tc>
                  <a:txBody>
                    <a:bodyPr/>
                    <a:lstStyle/>
                    <a:p>
                      <a:r>
                        <a:rPr lang="en-US" sz="1600" dirty="0" smtClean="0"/>
                        <a:t>13</a:t>
                      </a:r>
                      <a:endParaRPr lang="en-US" sz="1600" dirty="0"/>
                    </a:p>
                  </a:txBody>
                  <a:tcPr/>
                </a:tc>
              </a:tr>
              <a:tr h="370840">
                <a:tc>
                  <a:txBody>
                    <a:bodyPr/>
                    <a:lstStyle/>
                    <a:p>
                      <a:r>
                        <a:rPr lang="en-US" sz="1600" dirty="0" smtClean="0"/>
                        <a:t>10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Temperature</a:t>
                      </a:r>
                    </a:p>
                  </a:txBody>
                  <a:tcPr/>
                </a:tc>
                <a:tc>
                  <a:txBody>
                    <a:bodyPr/>
                    <a:lstStyle/>
                    <a:p>
                      <a:r>
                        <a:rPr lang="en-US" sz="1600" dirty="0" smtClean="0"/>
                        <a:t>1/1/2013 7:30</a:t>
                      </a:r>
                      <a:endParaRPr lang="en-US" sz="1600" dirty="0"/>
                    </a:p>
                  </a:txBody>
                  <a:tcPr/>
                </a:tc>
                <a:tc>
                  <a:txBody>
                    <a:bodyPr/>
                    <a:lstStyle/>
                    <a:p>
                      <a:r>
                        <a:rPr lang="en-US" sz="1600" dirty="0" smtClean="0"/>
                        <a:t>10</a:t>
                      </a:r>
                      <a:endParaRPr lang="en-US" sz="16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93711285"/>
              </p:ext>
            </p:extLst>
          </p:nvPr>
        </p:nvGraphicFramePr>
        <p:xfrm>
          <a:off x="5943600" y="3449320"/>
          <a:ext cx="3045919" cy="741680"/>
        </p:xfrm>
        <a:graphic>
          <a:graphicData uri="http://schemas.openxmlformats.org/drawingml/2006/table">
            <a:tbl>
              <a:tblPr firstRow="1" bandRow="1">
                <a:tableStyleId>{5C22544A-7EE6-4342-B048-85BDC9FD1C3A}</a:tableStyleId>
              </a:tblPr>
              <a:tblGrid>
                <a:gridCol w="1541780"/>
                <a:gridCol w="1504139"/>
              </a:tblGrid>
              <a:tr h="370840">
                <a:tc>
                  <a:txBody>
                    <a:bodyPr/>
                    <a:lstStyle/>
                    <a:p>
                      <a:r>
                        <a:rPr lang="en-US" dirty="0" err="1" smtClean="0"/>
                        <a:t>VariableName</a:t>
                      </a:r>
                      <a:endParaRPr lang="en-US" dirty="0"/>
                    </a:p>
                  </a:txBody>
                  <a:tcPr/>
                </a:tc>
                <a:tc>
                  <a:txBody>
                    <a:bodyPr/>
                    <a:lstStyle/>
                    <a:p>
                      <a:r>
                        <a:rPr lang="en-US" dirty="0" err="1" smtClean="0"/>
                        <a:t>AverageValue</a:t>
                      </a:r>
                      <a:endParaRPr lang="en-US" dirty="0"/>
                    </a:p>
                  </a:txBody>
                  <a:tcPr/>
                </a:tc>
              </a:tr>
              <a:tr h="370840">
                <a:tc>
                  <a:txBody>
                    <a:bodyPr/>
                    <a:lstStyle/>
                    <a:p>
                      <a:r>
                        <a:rPr lang="en-US" dirty="0" smtClean="0"/>
                        <a:t>Temperature</a:t>
                      </a:r>
                      <a:endParaRPr lang="en-US" dirty="0"/>
                    </a:p>
                  </a:txBody>
                  <a:tcPr/>
                </a:tc>
                <a:tc>
                  <a:txBody>
                    <a:bodyPr/>
                    <a:lstStyle/>
                    <a:p>
                      <a:r>
                        <a:rPr lang="en-US" dirty="0" smtClean="0"/>
                        <a:t>10.6</a:t>
                      </a:r>
                      <a:endParaRPr lang="en-US" dirty="0"/>
                    </a:p>
                  </a:txBody>
                  <a:tcPr/>
                </a:tc>
              </a:tr>
            </a:tbl>
          </a:graphicData>
        </a:graphic>
      </p:graphicFrame>
      <p:sp>
        <p:nvSpPr>
          <p:cNvPr id="6" name="Right Brace 5"/>
          <p:cNvSpPr/>
          <p:nvPr/>
        </p:nvSpPr>
        <p:spPr>
          <a:xfrm>
            <a:off x="4648200" y="2209800"/>
            <a:ext cx="1219200" cy="3505200"/>
          </a:xfrm>
          <a:prstGeom prst="rightBrac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5638800" y="4724400"/>
            <a:ext cx="3124200" cy="1200328"/>
          </a:xfrm>
          <a:prstGeom prst="rect">
            <a:avLst/>
          </a:prstGeom>
          <a:noFill/>
        </p:spPr>
        <p:txBody>
          <a:bodyPr wrap="square" rtlCol="0">
            <a:spAutoFit/>
          </a:bodyPr>
          <a:lstStyle/>
          <a:p>
            <a:r>
              <a:rPr lang="en-US" sz="2400" dirty="0" smtClean="0"/>
              <a:t>Calculate a single average value from a time series of values.</a:t>
            </a:r>
            <a:endParaRPr lang="en-US" sz="2400" dirty="0"/>
          </a:p>
        </p:txBody>
      </p:sp>
    </p:spTree>
    <p:extLst>
      <p:ext uri="{BB962C8B-B14F-4D97-AF65-F5344CB8AC3E}">
        <p14:creationId xmlns:p14="http://schemas.microsoft.com/office/powerpoint/2010/main" val="3701109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Example</a:t>
            </a:r>
            <a:endParaRPr lang="en-US" dirty="0"/>
          </a:p>
        </p:txBody>
      </p:sp>
      <p:sp>
        <p:nvSpPr>
          <p:cNvPr id="3" name="Content Placeholder 2"/>
          <p:cNvSpPr>
            <a:spLocks noGrp="1"/>
          </p:cNvSpPr>
          <p:nvPr>
            <p:ph idx="1"/>
          </p:nvPr>
        </p:nvSpPr>
        <p:spPr/>
        <p:txBody>
          <a:bodyPr>
            <a:normAutofit fontScale="77500" lnSpcReduction="20000"/>
          </a:bodyPr>
          <a:lstStyle/>
          <a:p>
            <a:r>
              <a:rPr lang="en-US" u="sng" dirty="0"/>
              <a:t>Example</a:t>
            </a:r>
            <a:r>
              <a:rPr lang="en-US" dirty="0"/>
              <a:t>: “Give me the </a:t>
            </a:r>
            <a:r>
              <a:rPr lang="en-US" dirty="0" smtClean="0"/>
              <a:t>number of observations and the minimum, maximum, and average quality controlled (</a:t>
            </a:r>
            <a:r>
              <a:rPr lang="en-US" dirty="0" err="1" smtClean="0"/>
              <a:t>QualityControlLevelID</a:t>
            </a:r>
            <a:r>
              <a:rPr lang="en-US" dirty="0" smtClean="0"/>
              <a:t> </a:t>
            </a:r>
            <a:r>
              <a:rPr lang="en-US" dirty="0"/>
              <a:t>= </a:t>
            </a:r>
            <a:r>
              <a:rPr lang="en-US" dirty="0" smtClean="0"/>
              <a:t>1) median </a:t>
            </a:r>
            <a:r>
              <a:rPr lang="en-US" dirty="0"/>
              <a:t>turbidity (</a:t>
            </a:r>
            <a:r>
              <a:rPr lang="en-US" dirty="0" err="1"/>
              <a:t>VariableID</a:t>
            </a:r>
            <a:r>
              <a:rPr lang="en-US" dirty="0"/>
              <a:t> = </a:t>
            </a:r>
            <a:r>
              <a:rPr lang="en-US" dirty="0" smtClean="0"/>
              <a:t>66</a:t>
            </a:r>
            <a:r>
              <a:rPr lang="en-US" dirty="0"/>
              <a:t>) value in the </a:t>
            </a:r>
            <a:r>
              <a:rPr lang="en-US" dirty="0" smtClean="0"/>
              <a:t>Logan </a:t>
            </a:r>
            <a:r>
              <a:rPr lang="en-US" dirty="0"/>
              <a:t>River at Mendon Road (</a:t>
            </a:r>
            <a:r>
              <a:rPr lang="en-US" dirty="0" err="1"/>
              <a:t>SiteID</a:t>
            </a:r>
            <a:r>
              <a:rPr lang="en-US" dirty="0"/>
              <a:t> = </a:t>
            </a:r>
            <a:r>
              <a:rPr lang="en-US" dirty="0" smtClean="0"/>
              <a:t>2).</a:t>
            </a:r>
          </a:p>
          <a:p>
            <a:endParaRPr lang="en-US" dirty="0" smtClean="0"/>
          </a:p>
          <a:p>
            <a:r>
              <a:rPr lang="en-US" dirty="0" smtClean="0"/>
              <a:t>First make sure you have the right set of </a:t>
            </a:r>
            <a:r>
              <a:rPr lang="en-US" dirty="0" err="1" smtClean="0"/>
              <a:t>DataValues</a:t>
            </a:r>
            <a:r>
              <a:rPr lang="en-US" dirty="0" smtClean="0"/>
              <a:t>:</a:t>
            </a:r>
          </a:p>
          <a:p>
            <a:endParaRPr lang="en-US" dirty="0"/>
          </a:p>
          <a:p>
            <a:pPr marL="0" indent="0">
              <a:buNone/>
            </a:pPr>
            <a:r>
              <a:rPr lang="en-US" dirty="0">
                <a:solidFill>
                  <a:srgbClr val="0000FF"/>
                </a:solidFill>
              </a:rPr>
              <a:t>SELECT</a:t>
            </a:r>
            <a:r>
              <a:rPr lang="en-US" dirty="0">
                <a:solidFill>
                  <a:prstClr val="black"/>
                </a:solidFill>
              </a:rPr>
              <a:t> </a:t>
            </a:r>
            <a:r>
              <a:rPr lang="en-US" dirty="0" smtClean="0"/>
              <a:t>*</a:t>
            </a:r>
          </a:p>
          <a:p>
            <a:pPr marL="0" indent="0">
              <a:buNone/>
            </a:pPr>
            <a:r>
              <a:rPr lang="en-US" dirty="0" smtClean="0">
                <a:solidFill>
                  <a:srgbClr val="0000FF"/>
                </a:solidFill>
              </a:rPr>
              <a:t>FROM</a:t>
            </a:r>
            <a:r>
              <a:rPr lang="en-US" dirty="0" smtClean="0">
                <a:solidFill>
                  <a:prstClr val="black"/>
                </a:solidFill>
              </a:rPr>
              <a:t> </a:t>
            </a:r>
            <a:r>
              <a:rPr lang="en-US" dirty="0" err="1">
                <a:solidFill>
                  <a:prstClr val="black"/>
                </a:solidFill>
              </a:rPr>
              <a:t>DataValues</a:t>
            </a:r>
            <a:endParaRPr lang="en-US" dirty="0">
              <a:solidFill>
                <a:prstClr val="black"/>
              </a:solidFill>
            </a:endParaRPr>
          </a:p>
          <a:p>
            <a:pPr marL="0" indent="0">
              <a:buNone/>
            </a:pPr>
            <a:r>
              <a:rPr lang="en-US" dirty="0" smtClean="0">
                <a:solidFill>
                  <a:srgbClr val="0000FF"/>
                </a:solidFill>
              </a:rPr>
              <a:t>WHERE</a:t>
            </a:r>
            <a:r>
              <a:rPr lang="en-US" dirty="0" smtClean="0">
                <a:solidFill>
                  <a:prstClr val="black"/>
                </a:solidFill>
              </a:rPr>
              <a:t> </a:t>
            </a:r>
            <a:r>
              <a:rPr lang="en-US" dirty="0" err="1">
                <a:solidFill>
                  <a:prstClr val="black"/>
                </a:solidFill>
              </a:rPr>
              <a:t>SiteID</a:t>
            </a:r>
            <a:r>
              <a:rPr lang="en-US" dirty="0">
                <a:solidFill>
                  <a:prstClr val="black"/>
                </a:solidFill>
              </a:rPr>
              <a:t> </a:t>
            </a:r>
            <a:r>
              <a:rPr lang="en-US" dirty="0">
                <a:solidFill>
                  <a:srgbClr val="000000"/>
                </a:solidFill>
              </a:rPr>
              <a:t>= </a:t>
            </a:r>
            <a:r>
              <a:rPr lang="en-US" dirty="0" smtClean="0">
                <a:solidFill>
                  <a:srgbClr val="FF6600"/>
                </a:solidFill>
              </a:rPr>
              <a:t>2</a:t>
            </a:r>
            <a:r>
              <a:rPr lang="en-US" dirty="0" smtClean="0">
                <a:solidFill>
                  <a:prstClr val="black"/>
                </a:solidFill>
              </a:rPr>
              <a:t> </a:t>
            </a:r>
            <a:r>
              <a:rPr lang="en-US" dirty="0">
                <a:solidFill>
                  <a:srgbClr val="0000FF"/>
                </a:solidFill>
              </a:rPr>
              <a:t>AND </a:t>
            </a:r>
            <a:r>
              <a:rPr lang="en-US" dirty="0" err="1">
                <a:solidFill>
                  <a:prstClr val="black"/>
                </a:solidFill>
              </a:rPr>
              <a:t>VariableID</a:t>
            </a:r>
            <a:r>
              <a:rPr lang="en-US" dirty="0">
                <a:solidFill>
                  <a:prstClr val="black"/>
                </a:solidFill>
              </a:rPr>
              <a:t> </a:t>
            </a:r>
            <a:r>
              <a:rPr lang="en-US" dirty="0"/>
              <a:t>= </a:t>
            </a:r>
            <a:r>
              <a:rPr lang="en-US" dirty="0" smtClean="0">
                <a:solidFill>
                  <a:srgbClr val="FF6600"/>
                </a:solidFill>
              </a:rPr>
              <a:t>66</a:t>
            </a:r>
            <a:r>
              <a:rPr lang="en-US" dirty="0" smtClean="0">
                <a:solidFill>
                  <a:prstClr val="black"/>
                </a:solidFill>
              </a:rPr>
              <a:t> </a:t>
            </a:r>
            <a:endParaRPr lang="en-US" dirty="0">
              <a:solidFill>
                <a:prstClr val="black"/>
              </a:solidFill>
            </a:endParaRPr>
          </a:p>
          <a:p>
            <a:pPr marL="0" indent="0">
              <a:buNone/>
            </a:pPr>
            <a:r>
              <a:rPr lang="en-US" dirty="0" smtClean="0">
                <a:solidFill>
                  <a:prstClr val="black"/>
                </a:solidFill>
              </a:rPr>
              <a:t>	</a:t>
            </a:r>
            <a:r>
              <a:rPr lang="en-US" dirty="0" smtClean="0">
                <a:solidFill>
                  <a:srgbClr val="0000FF"/>
                </a:solidFill>
              </a:rPr>
              <a:t>AND </a:t>
            </a:r>
            <a:r>
              <a:rPr lang="en-US" dirty="0" err="1">
                <a:solidFill>
                  <a:prstClr val="black"/>
                </a:solidFill>
              </a:rPr>
              <a:t>QualityControlLevelID</a:t>
            </a:r>
            <a:r>
              <a:rPr lang="en-US" dirty="0">
                <a:solidFill>
                  <a:prstClr val="black"/>
                </a:solidFill>
              </a:rPr>
              <a:t> </a:t>
            </a:r>
            <a:r>
              <a:rPr lang="en-US" dirty="0"/>
              <a:t>=</a:t>
            </a:r>
            <a:r>
              <a:rPr lang="en-US" dirty="0">
                <a:solidFill>
                  <a:prstClr val="black"/>
                </a:solidFill>
              </a:rPr>
              <a:t> </a:t>
            </a:r>
            <a:r>
              <a:rPr lang="en-US" dirty="0" smtClean="0">
                <a:solidFill>
                  <a:srgbClr val="FF6600"/>
                </a:solidFill>
              </a:rPr>
              <a:t>1</a:t>
            </a:r>
            <a:r>
              <a:rPr lang="en-US" dirty="0" smtClean="0">
                <a:solidFill>
                  <a:prstClr val="black"/>
                </a:solidFill>
              </a:rPr>
              <a:t>;</a:t>
            </a:r>
            <a:endParaRPr lang="en-US" dirty="0"/>
          </a:p>
        </p:txBody>
      </p:sp>
    </p:spTree>
    <p:extLst>
      <p:ext uri="{BB962C8B-B14F-4D97-AF65-F5344CB8AC3E}">
        <p14:creationId xmlns:p14="http://schemas.microsoft.com/office/powerpoint/2010/main" val="835019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Aggregation Example (cont.)</a:t>
            </a:r>
            <a:endParaRPr lang="en-US" dirty="0"/>
          </a:p>
        </p:txBody>
      </p:sp>
      <p:sp>
        <p:nvSpPr>
          <p:cNvPr id="3" name="Content Placeholder 2"/>
          <p:cNvSpPr>
            <a:spLocks noGrp="1"/>
          </p:cNvSpPr>
          <p:nvPr>
            <p:ph idx="1"/>
          </p:nvPr>
        </p:nvSpPr>
        <p:spPr>
          <a:xfrm>
            <a:off x="457200" y="1143000"/>
            <a:ext cx="8229600" cy="5334000"/>
          </a:xfrm>
        </p:spPr>
        <p:txBody>
          <a:bodyPr>
            <a:normAutofit fontScale="70000" lnSpcReduction="20000"/>
          </a:bodyPr>
          <a:lstStyle/>
          <a:p>
            <a:r>
              <a:rPr lang="en-US" u="sng" dirty="0"/>
              <a:t>Example</a:t>
            </a:r>
            <a:r>
              <a:rPr lang="en-US" dirty="0"/>
              <a:t>: “Give me the </a:t>
            </a:r>
            <a:r>
              <a:rPr lang="en-US" dirty="0" smtClean="0"/>
              <a:t>number of observations and the minimum, maximum, and average quality controlled (</a:t>
            </a:r>
            <a:r>
              <a:rPr lang="en-US" dirty="0" err="1" smtClean="0"/>
              <a:t>QualityControlLevelID</a:t>
            </a:r>
            <a:r>
              <a:rPr lang="en-US" dirty="0" smtClean="0"/>
              <a:t> </a:t>
            </a:r>
            <a:r>
              <a:rPr lang="en-US" dirty="0"/>
              <a:t>= </a:t>
            </a:r>
            <a:r>
              <a:rPr lang="en-US" dirty="0" smtClean="0"/>
              <a:t>1) median turbidity </a:t>
            </a:r>
            <a:r>
              <a:rPr lang="en-US" dirty="0"/>
              <a:t>(</a:t>
            </a:r>
            <a:r>
              <a:rPr lang="en-US" dirty="0" err="1"/>
              <a:t>VariableID</a:t>
            </a:r>
            <a:r>
              <a:rPr lang="en-US" dirty="0"/>
              <a:t> = </a:t>
            </a:r>
            <a:r>
              <a:rPr lang="en-US" dirty="0" smtClean="0"/>
              <a:t>66</a:t>
            </a:r>
            <a:r>
              <a:rPr lang="en-US" dirty="0"/>
              <a:t>) value in the </a:t>
            </a:r>
            <a:r>
              <a:rPr lang="en-US" dirty="0" smtClean="0"/>
              <a:t>Logan </a:t>
            </a:r>
            <a:r>
              <a:rPr lang="en-US" dirty="0"/>
              <a:t>River at Mendon Road (</a:t>
            </a:r>
            <a:r>
              <a:rPr lang="en-US" dirty="0" err="1"/>
              <a:t>SiteID</a:t>
            </a:r>
            <a:r>
              <a:rPr lang="en-US" dirty="0"/>
              <a:t> = </a:t>
            </a:r>
            <a:r>
              <a:rPr lang="en-US" dirty="0" smtClean="0"/>
              <a:t>2).</a:t>
            </a:r>
          </a:p>
          <a:p>
            <a:endParaRPr lang="en-US" dirty="0" smtClean="0"/>
          </a:p>
          <a:p>
            <a:r>
              <a:rPr lang="en-US" dirty="0" smtClean="0"/>
              <a:t>Now modify the SELECT statement to add the aggregation functions:</a:t>
            </a:r>
          </a:p>
          <a:p>
            <a:endParaRPr lang="en-US" dirty="0"/>
          </a:p>
          <a:p>
            <a:pPr marL="0" indent="0">
              <a:buNone/>
            </a:pPr>
            <a:r>
              <a:rPr lang="en-US" sz="3800" dirty="0">
                <a:solidFill>
                  <a:srgbClr val="0000FF"/>
                </a:solidFill>
              </a:rPr>
              <a:t>SELECT</a:t>
            </a:r>
            <a:r>
              <a:rPr lang="en-US" sz="3800" dirty="0">
                <a:solidFill>
                  <a:prstClr val="black"/>
                </a:solidFill>
              </a:rPr>
              <a:t> </a:t>
            </a:r>
            <a:r>
              <a:rPr lang="en-US" sz="3800" dirty="0" smtClean="0">
                <a:solidFill>
                  <a:srgbClr val="EA00CC"/>
                </a:solidFill>
              </a:rPr>
              <a:t>COUNT</a:t>
            </a:r>
            <a:r>
              <a:rPr lang="en-US" sz="3800" dirty="0" smtClean="0">
                <a:solidFill>
                  <a:prstClr val="black"/>
                </a:solidFill>
              </a:rPr>
              <a:t>(</a:t>
            </a:r>
            <a:r>
              <a:rPr lang="en-US" sz="3800" dirty="0" err="1" smtClean="0">
                <a:solidFill>
                  <a:prstClr val="black"/>
                </a:solidFill>
              </a:rPr>
              <a:t>DataValue</a:t>
            </a:r>
            <a:r>
              <a:rPr lang="en-US" sz="3800" dirty="0" smtClean="0">
                <a:solidFill>
                  <a:prstClr val="black"/>
                </a:solidFill>
              </a:rPr>
              <a:t>) </a:t>
            </a:r>
            <a:r>
              <a:rPr lang="en-US" sz="3800" dirty="0" smtClean="0">
                <a:solidFill>
                  <a:srgbClr val="0000FF"/>
                </a:solidFill>
              </a:rPr>
              <a:t>AS</a:t>
            </a:r>
            <a:r>
              <a:rPr lang="en-US" sz="3800" dirty="0" smtClean="0">
                <a:solidFill>
                  <a:prstClr val="black"/>
                </a:solidFill>
              </a:rPr>
              <a:t> Count, </a:t>
            </a:r>
            <a:r>
              <a:rPr lang="en-US" sz="3800" dirty="0" smtClean="0">
                <a:solidFill>
                  <a:srgbClr val="FF00FF"/>
                </a:solidFill>
              </a:rPr>
              <a:t>MIN</a:t>
            </a:r>
            <a:r>
              <a:rPr lang="en-US" sz="3800" dirty="0">
                <a:solidFill>
                  <a:srgbClr val="000000"/>
                </a:solidFill>
              </a:rPr>
              <a:t>(</a:t>
            </a:r>
            <a:r>
              <a:rPr lang="en-US" sz="3800" dirty="0" err="1">
                <a:solidFill>
                  <a:srgbClr val="000000"/>
                </a:solidFill>
              </a:rPr>
              <a:t>DataValue</a:t>
            </a:r>
            <a:r>
              <a:rPr lang="en-US" sz="3800" dirty="0">
                <a:solidFill>
                  <a:srgbClr val="000000"/>
                </a:solidFill>
              </a:rPr>
              <a:t>) </a:t>
            </a:r>
            <a:r>
              <a:rPr lang="en-US" sz="3800" dirty="0">
                <a:solidFill>
                  <a:srgbClr val="0000FF"/>
                </a:solidFill>
              </a:rPr>
              <a:t>AS</a:t>
            </a:r>
            <a:r>
              <a:rPr lang="en-US" sz="3800" dirty="0">
                <a:solidFill>
                  <a:prstClr val="black"/>
                </a:solidFill>
              </a:rPr>
              <a:t> </a:t>
            </a:r>
            <a:endParaRPr lang="en-US" sz="3800" dirty="0" smtClean="0">
              <a:solidFill>
                <a:prstClr val="black"/>
              </a:solidFill>
            </a:endParaRPr>
          </a:p>
          <a:p>
            <a:pPr marL="0" indent="0">
              <a:buNone/>
            </a:pPr>
            <a:r>
              <a:rPr lang="en-US" sz="3800" dirty="0">
                <a:solidFill>
                  <a:prstClr val="black"/>
                </a:solidFill>
              </a:rPr>
              <a:t> </a:t>
            </a:r>
            <a:r>
              <a:rPr lang="en-US" sz="3800" dirty="0" smtClean="0">
                <a:solidFill>
                  <a:prstClr val="black"/>
                </a:solidFill>
              </a:rPr>
              <a:t>   Minimum</a:t>
            </a:r>
            <a:r>
              <a:rPr lang="en-US" sz="3800" dirty="0" smtClean="0">
                <a:solidFill>
                  <a:srgbClr val="000000"/>
                </a:solidFill>
              </a:rPr>
              <a:t>,</a:t>
            </a:r>
            <a:r>
              <a:rPr lang="en-US" sz="3800" dirty="0" smtClean="0">
                <a:solidFill>
                  <a:prstClr val="black"/>
                </a:solidFill>
              </a:rPr>
              <a:t> </a:t>
            </a:r>
            <a:r>
              <a:rPr lang="en-US" sz="3800" dirty="0" smtClean="0">
                <a:solidFill>
                  <a:srgbClr val="FF00FF"/>
                </a:solidFill>
              </a:rPr>
              <a:t>MAX</a:t>
            </a:r>
            <a:r>
              <a:rPr lang="en-US" sz="3800" dirty="0"/>
              <a:t>(</a:t>
            </a:r>
            <a:r>
              <a:rPr lang="en-US" sz="3800" dirty="0" err="1"/>
              <a:t>DataValue</a:t>
            </a:r>
            <a:r>
              <a:rPr lang="en-US" sz="3800" dirty="0"/>
              <a:t>)</a:t>
            </a:r>
            <a:r>
              <a:rPr lang="en-US" sz="3800" dirty="0">
                <a:solidFill>
                  <a:prstClr val="black"/>
                </a:solidFill>
              </a:rPr>
              <a:t> </a:t>
            </a:r>
            <a:r>
              <a:rPr lang="en-US" sz="3800" dirty="0" smtClean="0">
                <a:solidFill>
                  <a:srgbClr val="0000FF"/>
                </a:solidFill>
              </a:rPr>
              <a:t>AS</a:t>
            </a:r>
            <a:r>
              <a:rPr lang="en-US" sz="3800" dirty="0" smtClean="0">
                <a:solidFill>
                  <a:prstClr val="black"/>
                </a:solidFill>
              </a:rPr>
              <a:t> </a:t>
            </a:r>
            <a:r>
              <a:rPr lang="en-US" sz="3800" dirty="0">
                <a:solidFill>
                  <a:prstClr val="black"/>
                </a:solidFill>
              </a:rPr>
              <a:t>Maximum</a:t>
            </a:r>
            <a:r>
              <a:rPr lang="en-US" sz="3800" dirty="0">
                <a:solidFill>
                  <a:srgbClr val="000000"/>
                </a:solidFill>
              </a:rPr>
              <a:t>,</a:t>
            </a:r>
            <a:r>
              <a:rPr lang="en-US" sz="3800" dirty="0">
                <a:solidFill>
                  <a:prstClr val="black"/>
                </a:solidFill>
              </a:rPr>
              <a:t> </a:t>
            </a:r>
            <a:endParaRPr lang="en-US" sz="3800" dirty="0" smtClean="0">
              <a:solidFill>
                <a:prstClr val="black"/>
              </a:solidFill>
            </a:endParaRPr>
          </a:p>
          <a:p>
            <a:pPr marL="0" indent="0">
              <a:buNone/>
            </a:pPr>
            <a:r>
              <a:rPr lang="en-US" sz="3800" dirty="0">
                <a:solidFill>
                  <a:prstClr val="black"/>
                </a:solidFill>
              </a:rPr>
              <a:t> </a:t>
            </a:r>
            <a:r>
              <a:rPr lang="en-US" sz="3800" dirty="0" smtClean="0">
                <a:solidFill>
                  <a:prstClr val="black"/>
                </a:solidFill>
              </a:rPr>
              <a:t>   </a:t>
            </a:r>
            <a:r>
              <a:rPr lang="en-US" sz="3800" dirty="0" smtClean="0">
                <a:solidFill>
                  <a:srgbClr val="FF00FF"/>
                </a:solidFill>
              </a:rPr>
              <a:t>AVG</a:t>
            </a:r>
            <a:r>
              <a:rPr lang="en-US" sz="3800" dirty="0">
                <a:solidFill>
                  <a:srgbClr val="000000"/>
                </a:solidFill>
              </a:rPr>
              <a:t>(</a:t>
            </a:r>
            <a:r>
              <a:rPr lang="en-US" sz="3800" dirty="0" err="1">
                <a:solidFill>
                  <a:srgbClr val="000000"/>
                </a:solidFill>
              </a:rPr>
              <a:t>DataValue</a:t>
            </a:r>
            <a:r>
              <a:rPr lang="en-US" sz="3800" dirty="0">
                <a:solidFill>
                  <a:srgbClr val="000000"/>
                </a:solidFill>
              </a:rPr>
              <a:t>) </a:t>
            </a:r>
            <a:r>
              <a:rPr lang="en-US" sz="3800" dirty="0">
                <a:solidFill>
                  <a:srgbClr val="0000FF"/>
                </a:solidFill>
              </a:rPr>
              <a:t>AS</a:t>
            </a:r>
            <a:r>
              <a:rPr lang="en-US" sz="3800" dirty="0">
                <a:solidFill>
                  <a:prstClr val="black"/>
                </a:solidFill>
              </a:rPr>
              <a:t> Average </a:t>
            </a:r>
            <a:endParaRPr lang="en-US" sz="3800" dirty="0" smtClean="0">
              <a:solidFill>
                <a:prstClr val="black"/>
              </a:solidFill>
            </a:endParaRPr>
          </a:p>
          <a:p>
            <a:pPr marL="0" indent="0">
              <a:buNone/>
            </a:pPr>
            <a:r>
              <a:rPr lang="en-US" sz="3800" dirty="0" smtClean="0">
                <a:solidFill>
                  <a:srgbClr val="0000FF"/>
                </a:solidFill>
              </a:rPr>
              <a:t>FROM</a:t>
            </a:r>
            <a:r>
              <a:rPr lang="en-US" sz="3800" dirty="0" smtClean="0">
                <a:solidFill>
                  <a:prstClr val="black"/>
                </a:solidFill>
              </a:rPr>
              <a:t> </a:t>
            </a:r>
            <a:r>
              <a:rPr lang="en-US" sz="3800" dirty="0" err="1">
                <a:solidFill>
                  <a:prstClr val="black"/>
                </a:solidFill>
              </a:rPr>
              <a:t>DataValues</a:t>
            </a:r>
            <a:endParaRPr lang="en-US" sz="3800" dirty="0">
              <a:solidFill>
                <a:prstClr val="black"/>
              </a:solidFill>
            </a:endParaRPr>
          </a:p>
          <a:p>
            <a:pPr marL="0" indent="0">
              <a:buNone/>
            </a:pPr>
            <a:r>
              <a:rPr lang="en-US" sz="3800" dirty="0" smtClean="0">
                <a:solidFill>
                  <a:srgbClr val="0000FF"/>
                </a:solidFill>
              </a:rPr>
              <a:t>WHERE</a:t>
            </a:r>
            <a:r>
              <a:rPr lang="en-US" sz="3800" dirty="0" smtClean="0">
                <a:solidFill>
                  <a:prstClr val="black"/>
                </a:solidFill>
              </a:rPr>
              <a:t> </a:t>
            </a:r>
            <a:r>
              <a:rPr lang="en-US" sz="3800" dirty="0" err="1">
                <a:solidFill>
                  <a:prstClr val="black"/>
                </a:solidFill>
              </a:rPr>
              <a:t>SiteID</a:t>
            </a:r>
            <a:r>
              <a:rPr lang="en-US" sz="3800" dirty="0">
                <a:solidFill>
                  <a:prstClr val="black"/>
                </a:solidFill>
              </a:rPr>
              <a:t> </a:t>
            </a:r>
            <a:r>
              <a:rPr lang="en-US" sz="3800" dirty="0">
                <a:solidFill>
                  <a:srgbClr val="000000"/>
                </a:solidFill>
              </a:rPr>
              <a:t>= </a:t>
            </a:r>
            <a:r>
              <a:rPr lang="en-US" sz="3800" dirty="0" smtClean="0">
                <a:solidFill>
                  <a:srgbClr val="FF6600"/>
                </a:solidFill>
              </a:rPr>
              <a:t>2</a:t>
            </a:r>
            <a:r>
              <a:rPr lang="en-US" sz="3800" dirty="0" smtClean="0">
                <a:solidFill>
                  <a:prstClr val="black"/>
                </a:solidFill>
              </a:rPr>
              <a:t> </a:t>
            </a:r>
            <a:r>
              <a:rPr lang="en-US" sz="3800" dirty="0">
                <a:solidFill>
                  <a:srgbClr val="0000FF"/>
                </a:solidFill>
              </a:rPr>
              <a:t>AND </a:t>
            </a:r>
            <a:r>
              <a:rPr lang="en-US" sz="3800" dirty="0" err="1">
                <a:solidFill>
                  <a:prstClr val="black"/>
                </a:solidFill>
              </a:rPr>
              <a:t>VariableID</a:t>
            </a:r>
            <a:r>
              <a:rPr lang="en-US" sz="3800" dirty="0">
                <a:solidFill>
                  <a:prstClr val="black"/>
                </a:solidFill>
              </a:rPr>
              <a:t> </a:t>
            </a:r>
            <a:r>
              <a:rPr lang="en-US" sz="3800" dirty="0"/>
              <a:t>= </a:t>
            </a:r>
            <a:r>
              <a:rPr lang="en-US" sz="3800" dirty="0" smtClean="0">
                <a:solidFill>
                  <a:srgbClr val="FF6600"/>
                </a:solidFill>
              </a:rPr>
              <a:t>66</a:t>
            </a:r>
            <a:r>
              <a:rPr lang="en-US" sz="3800" dirty="0" smtClean="0">
                <a:solidFill>
                  <a:prstClr val="black"/>
                </a:solidFill>
              </a:rPr>
              <a:t> </a:t>
            </a:r>
            <a:endParaRPr lang="en-US" sz="3800" dirty="0">
              <a:solidFill>
                <a:prstClr val="black"/>
              </a:solidFill>
            </a:endParaRPr>
          </a:p>
          <a:p>
            <a:pPr marL="0" indent="0">
              <a:buNone/>
            </a:pPr>
            <a:r>
              <a:rPr lang="en-US" sz="3800" dirty="0" smtClean="0">
                <a:solidFill>
                  <a:prstClr val="black"/>
                </a:solidFill>
              </a:rPr>
              <a:t>	</a:t>
            </a:r>
            <a:r>
              <a:rPr lang="en-US" sz="3800" dirty="0" smtClean="0">
                <a:solidFill>
                  <a:srgbClr val="0000FF"/>
                </a:solidFill>
              </a:rPr>
              <a:t>AND </a:t>
            </a:r>
            <a:r>
              <a:rPr lang="en-US" sz="3800" dirty="0" err="1">
                <a:solidFill>
                  <a:prstClr val="black"/>
                </a:solidFill>
              </a:rPr>
              <a:t>QualityControlLevelID</a:t>
            </a:r>
            <a:r>
              <a:rPr lang="en-US" sz="3800" dirty="0">
                <a:solidFill>
                  <a:prstClr val="black"/>
                </a:solidFill>
              </a:rPr>
              <a:t> </a:t>
            </a:r>
            <a:r>
              <a:rPr lang="en-US" sz="3800" dirty="0"/>
              <a:t>=</a:t>
            </a:r>
            <a:r>
              <a:rPr lang="en-US" sz="3800" dirty="0">
                <a:solidFill>
                  <a:prstClr val="black"/>
                </a:solidFill>
              </a:rPr>
              <a:t> </a:t>
            </a:r>
            <a:r>
              <a:rPr lang="en-US" sz="3800" dirty="0" smtClean="0">
                <a:solidFill>
                  <a:srgbClr val="FF6600"/>
                </a:solidFill>
              </a:rPr>
              <a:t>1</a:t>
            </a:r>
            <a:r>
              <a:rPr lang="en-US" sz="3800" dirty="0" smtClean="0">
                <a:solidFill>
                  <a:prstClr val="black"/>
                </a:solidFill>
              </a:rPr>
              <a:t>;</a:t>
            </a:r>
            <a:endParaRPr lang="en-US" sz="3800" dirty="0"/>
          </a:p>
        </p:txBody>
      </p:sp>
      <p:cxnSp>
        <p:nvCxnSpPr>
          <p:cNvPr id="6" name="Straight Arrow Connector 5"/>
          <p:cNvCxnSpPr/>
          <p:nvPr/>
        </p:nvCxnSpPr>
        <p:spPr>
          <a:xfrm flipH="1" flipV="1">
            <a:off x="6172200" y="4419600"/>
            <a:ext cx="990600" cy="838200"/>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6865951" y="4876800"/>
            <a:ext cx="1820849" cy="1200329"/>
          </a:xfrm>
          <a:prstGeom prst="rect">
            <a:avLst/>
          </a:prstGeom>
          <a:solidFill>
            <a:schemeClr val="bg1"/>
          </a:solidFill>
          <a:ln>
            <a:solidFill>
              <a:srgbClr val="FF0000"/>
            </a:solidFill>
          </a:ln>
        </p:spPr>
        <p:txBody>
          <a:bodyPr wrap="square" rtlCol="0">
            <a:spAutoFit/>
          </a:bodyPr>
          <a:lstStyle/>
          <a:p>
            <a:r>
              <a:rPr lang="en-US" dirty="0" smtClean="0">
                <a:solidFill>
                  <a:srgbClr val="FF0000"/>
                </a:solidFill>
              </a:rPr>
              <a:t>An alias is an alternative </a:t>
            </a:r>
          </a:p>
          <a:p>
            <a:r>
              <a:rPr lang="en-US" dirty="0" smtClean="0">
                <a:solidFill>
                  <a:srgbClr val="FF0000"/>
                </a:solidFill>
              </a:rPr>
              <a:t>name for a query output column</a:t>
            </a:r>
            <a:endParaRPr lang="en-US" dirty="0">
              <a:solidFill>
                <a:srgbClr val="FF0000"/>
              </a:solidFill>
            </a:endParaRPr>
          </a:p>
        </p:txBody>
      </p:sp>
    </p:spTree>
    <p:extLst>
      <p:ext uri="{BB962C8B-B14F-4D97-AF65-F5344CB8AC3E}">
        <p14:creationId xmlns:p14="http://schemas.microsoft.com/office/powerpoint/2010/main" val="2910599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Aggregate Functions and NULL Values </a:t>
            </a:r>
            <a:endParaRPr lang="en-US" dirty="0"/>
          </a:p>
        </p:txBody>
      </p:sp>
      <p:sp>
        <p:nvSpPr>
          <p:cNvPr id="3" name="Content Placeholder 2"/>
          <p:cNvSpPr>
            <a:spLocks noGrp="1"/>
          </p:cNvSpPr>
          <p:nvPr>
            <p:ph idx="1"/>
          </p:nvPr>
        </p:nvSpPr>
        <p:spPr/>
        <p:txBody>
          <a:bodyPr/>
          <a:lstStyle/>
          <a:p>
            <a:r>
              <a:rPr lang="en-US" dirty="0" smtClean="0"/>
              <a:t>All aggregation functions except </a:t>
            </a:r>
            <a:r>
              <a:rPr lang="en-US" dirty="0" smtClean="0">
                <a:solidFill>
                  <a:srgbClr val="EA00CC"/>
                </a:solidFill>
              </a:rPr>
              <a:t>COUNT</a:t>
            </a:r>
            <a:r>
              <a:rPr lang="en-US" dirty="0" smtClean="0"/>
              <a:t>(*) ignore NULL values in the input set</a:t>
            </a:r>
          </a:p>
          <a:p>
            <a:r>
              <a:rPr lang="en-US" dirty="0" smtClean="0"/>
              <a:t>If the input set is empty, NULL is returned</a:t>
            </a:r>
            <a:endParaRPr lang="en-US" dirty="0"/>
          </a:p>
        </p:txBody>
      </p:sp>
    </p:spTree>
    <p:extLst>
      <p:ext uri="{BB962C8B-B14F-4D97-AF65-F5344CB8AC3E}">
        <p14:creationId xmlns:p14="http://schemas.microsoft.com/office/powerpoint/2010/main" val="319247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GROUP BY </a:t>
            </a:r>
            <a:r>
              <a:rPr lang="en-US" dirty="0" smtClean="0"/>
              <a:t>Clause</a:t>
            </a:r>
            <a:endParaRPr lang="en-US" dirty="0"/>
          </a:p>
        </p:txBody>
      </p:sp>
      <p:sp>
        <p:nvSpPr>
          <p:cNvPr id="3" name="Content Placeholder 2"/>
          <p:cNvSpPr>
            <a:spLocks noGrp="1"/>
          </p:cNvSpPr>
          <p:nvPr>
            <p:ph idx="1"/>
          </p:nvPr>
        </p:nvSpPr>
        <p:spPr/>
        <p:txBody>
          <a:bodyPr>
            <a:normAutofit/>
          </a:bodyPr>
          <a:lstStyle/>
          <a:p>
            <a:r>
              <a:rPr lang="en-US" dirty="0" smtClean="0"/>
              <a:t>Used with Aggregate functions</a:t>
            </a:r>
          </a:p>
          <a:p>
            <a:r>
              <a:rPr lang="en-US" dirty="0" smtClean="0"/>
              <a:t>Groups records into sets for which the aggregate function should be evaluated </a:t>
            </a:r>
          </a:p>
          <a:p>
            <a:r>
              <a:rPr lang="en-US" dirty="0" smtClean="0"/>
              <a:t>When using aggregate functions, every selected field must be part of either an aggregate function or a “</a:t>
            </a:r>
            <a:r>
              <a:rPr lang="en-US" dirty="0" smtClean="0">
                <a:solidFill>
                  <a:srgbClr val="0000FF"/>
                </a:solidFill>
              </a:rPr>
              <a:t>GROUP BY</a:t>
            </a:r>
            <a:r>
              <a:rPr lang="en-US" dirty="0" smtClean="0"/>
              <a:t>” clause</a:t>
            </a:r>
          </a:p>
          <a:p>
            <a:endParaRPr lang="en-US" dirty="0"/>
          </a:p>
        </p:txBody>
      </p:sp>
    </p:spTree>
    <p:extLst>
      <p:ext uri="{BB962C8B-B14F-4D97-AF65-F5344CB8AC3E}">
        <p14:creationId xmlns:p14="http://schemas.microsoft.com/office/powerpoint/2010/main" val="467308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10396</TotalTime>
  <Words>1786</Words>
  <Application>Microsoft Macintosh PowerPoint</Application>
  <PresentationFormat>On-screen Show (4:3)</PresentationFormat>
  <Paragraphs>335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ＭＳ Ｐゴシック</vt:lpstr>
      <vt:lpstr>Times</vt:lpstr>
      <vt:lpstr>Arial</vt:lpstr>
      <vt:lpstr>Office Theme</vt:lpstr>
      <vt:lpstr>Using Structured Query Language (SQL) (continued)</vt:lpstr>
      <vt:lpstr>Objectives</vt:lpstr>
      <vt:lpstr>Quick Review</vt:lpstr>
      <vt:lpstr>Aggregate Functions</vt:lpstr>
      <vt:lpstr>Aggregate Function Example</vt:lpstr>
      <vt:lpstr>Aggregation Example</vt:lpstr>
      <vt:lpstr>Aggregation Example (cont.)</vt:lpstr>
      <vt:lpstr>Aggregate Functions and NULL Values </vt:lpstr>
      <vt:lpstr>GROUP BY Clause</vt:lpstr>
      <vt:lpstr>Aggregation Example with GROUP BY</vt:lpstr>
      <vt:lpstr>Example GROUP BY Clause</vt:lpstr>
      <vt:lpstr>Challenge Query 1</vt:lpstr>
      <vt:lpstr>Arithmetic Functions</vt:lpstr>
      <vt:lpstr>Mathematical Functions </vt:lpstr>
      <vt:lpstr>Date/Time Functions</vt:lpstr>
      <vt:lpstr>Challenge Query 2</vt:lpstr>
      <vt:lpstr>Sub-Queries</vt:lpstr>
      <vt:lpstr>Sub-Queries in the WHERE Clause</vt:lpstr>
      <vt:lpstr>Nested Sub-Queries</vt:lpstr>
      <vt:lpstr>Subqueries in the FROM Clause</vt:lpstr>
      <vt:lpstr>Assignment 4</vt:lpstr>
      <vt:lpstr>Water Temperature in the Logan River at Mendon Road</vt:lpstr>
      <vt:lpstr>Assignment 4 Queries</vt:lpstr>
      <vt:lpstr>Assignment 4 Queries</vt:lpstr>
      <vt:lpstr>Summary</vt:lpstr>
      <vt:lpstr>Advanced SQL Functionality</vt:lpstr>
      <vt:lpstr>PIVOT</vt:lpstr>
      <vt:lpstr>PIVOT</vt:lpstr>
      <vt:lpstr>PIVOT</vt:lpstr>
      <vt:lpstr>Steps in PIVOTing (1)</vt:lpstr>
      <vt:lpstr>Steps in PIVOTing (2)</vt:lpstr>
      <vt:lpstr>Steps in PIVOTing (3)</vt:lpstr>
      <vt:lpstr>Other Things You can do with SQL</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Horsburgh</dc:creator>
  <cp:lastModifiedBy>Jeff Horsburgh</cp:lastModifiedBy>
  <cp:revision>303</cp:revision>
  <dcterms:created xsi:type="dcterms:W3CDTF">2012-08-27T22:05:47Z</dcterms:created>
  <dcterms:modified xsi:type="dcterms:W3CDTF">2016-10-08T18:32:24Z</dcterms:modified>
</cp:coreProperties>
</file>