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61" r:id="rId2"/>
    <p:sldMasterId id="2147483674" r:id="rId3"/>
    <p:sldMasterId id="2147483687" r:id="rId4"/>
  </p:sldMasterIdLst>
  <p:notesMasterIdLst>
    <p:notesMasterId r:id="rId33"/>
  </p:notesMasterIdLst>
  <p:handoutMasterIdLst>
    <p:handoutMasterId r:id="rId34"/>
  </p:handoutMasterIdLst>
  <p:sldIdLst>
    <p:sldId id="424" r:id="rId5"/>
    <p:sldId id="376" r:id="rId6"/>
    <p:sldId id="387" r:id="rId7"/>
    <p:sldId id="377" r:id="rId8"/>
    <p:sldId id="378" r:id="rId9"/>
    <p:sldId id="369" r:id="rId10"/>
    <p:sldId id="370" r:id="rId11"/>
    <p:sldId id="431" r:id="rId12"/>
    <p:sldId id="429" r:id="rId13"/>
    <p:sldId id="432" r:id="rId14"/>
    <p:sldId id="379" r:id="rId15"/>
    <p:sldId id="371" r:id="rId16"/>
    <p:sldId id="433" r:id="rId17"/>
    <p:sldId id="425" r:id="rId18"/>
    <p:sldId id="426" r:id="rId19"/>
    <p:sldId id="419" r:id="rId20"/>
    <p:sldId id="427" r:id="rId21"/>
    <p:sldId id="420" r:id="rId22"/>
    <p:sldId id="388" r:id="rId23"/>
    <p:sldId id="421" r:id="rId24"/>
    <p:sldId id="428" r:id="rId25"/>
    <p:sldId id="389" r:id="rId26"/>
    <p:sldId id="390" r:id="rId27"/>
    <p:sldId id="380" r:id="rId28"/>
    <p:sldId id="423" r:id="rId29"/>
    <p:sldId id="391" r:id="rId30"/>
    <p:sldId id="430" r:id="rId31"/>
    <p:sldId id="436" r:id="rId32"/>
  </p:sldIdLst>
  <p:sldSz cx="9144000" cy="6858000" type="screen4x3"/>
  <p:notesSz cx="7019925" cy="93059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Garamond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Garamond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Garamond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Garamond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Garamond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Garamond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Garamond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Garamond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Garamond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0">
          <p15:clr>
            <a:srgbClr val="A4A3A4"/>
          </p15:clr>
        </p15:guide>
        <p15:guide id="2" pos="221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99"/>
    <a:srgbClr val="0099CC"/>
    <a:srgbClr val="0000FF"/>
    <a:srgbClr val="33CCFF"/>
    <a:srgbClr val="800080"/>
    <a:srgbClr val="6666FF"/>
    <a:srgbClr val="FF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 autoAdjust="0"/>
    <p:restoredTop sz="86000" autoAdjust="0"/>
  </p:normalViewPr>
  <p:slideViewPr>
    <p:cSldViewPr snapToGrid="0">
      <p:cViewPr varScale="1">
        <p:scale>
          <a:sx n="93" d="100"/>
          <a:sy n="93" d="100"/>
        </p:scale>
        <p:origin x="144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816" y="-72"/>
      </p:cViewPr>
      <p:guideLst>
        <p:guide orient="horz" pos="2930"/>
        <p:guide pos="221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4" Type="http://schemas.openxmlformats.org/officeDocument/2006/relationships/image" Target="../media/image2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14343" cy="501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24" tIns="45861" rIns="91724" bIns="45861" numCol="1" anchor="t" anchorCtr="0" compatLnSpc="1">
            <a:prstTxWarp prst="textNoShape">
              <a:avLst/>
            </a:prstTxWarp>
          </a:bodyPr>
          <a:lstStyle>
            <a:lvl1pPr defTabSz="916758">
              <a:defRPr sz="11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19811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4958" y="0"/>
            <a:ext cx="3015968" cy="501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24" tIns="45861" rIns="91724" bIns="45861" numCol="1" anchor="t" anchorCtr="0" compatLnSpc="1">
            <a:prstTxWarp prst="textNoShape">
              <a:avLst/>
            </a:prstTxWarp>
          </a:bodyPr>
          <a:lstStyle>
            <a:lvl1pPr algn="r" defTabSz="916758">
              <a:defRPr sz="11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19812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04899"/>
            <a:ext cx="3014343" cy="501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24" tIns="45861" rIns="91724" bIns="45861" numCol="1" anchor="b" anchorCtr="0" compatLnSpc="1">
            <a:prstTxWarp prst="textNoShape">
              <a:avLst/>
            </a:prstTxWarp>
          </a:bodyPr>
          <a:lstStyle>
            <a:lvl1pPr defTabSz="916758">
              <a:defRPr sz="11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19813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4958" y="8804899"/>
            <a:ext cx="3015968" cy="501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24" tIns="45861" rIns="91724" bIns="45861" numCol="1" anchor="b" anchorCtr="0" compatLnSpc="1">
            <a:prstTxWarp prst="textNoShape">
              <a:avLst/>
            </a:prstTxWarp>
          </a:bodyPr>
          <a:lstStyle>
            <a:lvl1pPr algn="r" defTabSz="916758">
              <a:defRPr sz="1100">
                <a:latin typeface="Times New Roman" pitchFamily="18" charset="0"/>
              </a:defRPr>
            </a:lvl1pPr>
          </a:lstStyle>
          <a:p>
            <a:fld id="{32A5925F-0334-4A26-87A0-BDEC2E023D2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7200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020843" cy="499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24" tIns="45861" rIns="91724" bIns="45861" numCol="1" anchor="t" anchorCtr="0" compatLnSpc="1">
            <a:prstTxWarp prst="textNoShape">
              <a:avLst/>
            </a:prstTxWarp>
          </a:bodyPr>
          <a:lstStyle>
            <a:lvl1pPr defTabSz="916758">
              <a:defRPr sz="11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4708" y="1"/>
            <a:ext cx="3019218" cy="499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24" tIns="45861" rIns="91724" bIns="45861" numCol="1" anchor="t" anchorCtr="0" compatLnSpc="1">
            <a:prstTxWarp prst="textNoShape">
              <a:avLst/>
            </a:prstTxWarp>
          </a:bodyPr>
          <a:lstStyle>
            <a:lvl1pPr algn="r" defTabSz="916758">
              <a:defRPr sz="11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6500" y="714375"/>
            <a:ext cx="4664075" cy="34988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53865" y="4428945"/>
            <a:ext cx="5167445" cy="4215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24" tIns="45861" rIns="91724" bIns="458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57891"/>
            <a:ext cx="3020843" cy="43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24" tIns="45861" rIns="91724" bIns="45861" numCol="1" anchor="b" anchorCtr="0" compatLnSpc="1">
            <a:prstTxWarp prst="textNoShape">
              <a:avLst/>
            </a:prstTxWarp>
          </a:bodyPr>
          <a:lstStyle>
            <a:lvl1pPr defTabSz="916758">
              <a:defRPr sz="11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4708" y="8857891"/>
            <a:ext cx="3019218" cy="43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24" tIns="45861" rIns="91724" bIns="45861" numCol="1" anchor="b" anchorCtr="0" compatLnSpc="1">
            <a:prstTxWarp prst="textNoShape">
              <a:avLst/>
            </a:prstTxWarp>
          </a:bodyPr>
          <a:lstStyle>
            <a:lvl1pPr algn="r" defTabSz="916758">
              <a:defRPr sz="1100">
                <a:latin typeface="Times New Roman" pitchFamily="18" charset="0"/>
              </a:defRPr>
            </a:lvl1pPr>
          </a:lstStyle>
          <a:p>
            <a:fld id="{E3D37664-11BF-4D4E-845E-622DFCF9D7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150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00E88B-BAF5-4F92-9138-7D67436003B3}" type="slidenum">
              <a:rPr lang="en-US"/>
              <a:pPr/>
              <a:t>2</a:t>
            </a:fld>
            <a:endParaRPr lang="en-US"/>
          </a:p>
        </p:txBody>
      </p:sp>
      <p:sp>
        <p:nvSpPr>
          <p:cNvPr id="305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5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/>
              <a:t>Figure 21.  Cross section through an unsaturated porous medium (from Chow et al. 1988)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612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653B61-4283-4122-9AD4-28F84830583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C0D898-F567-4DD8-ACA6-3C31FE16118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F2B604-6233-4AFE-824C-3726C2C354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48C2F368-D177-4CFF-8B14-A5C50829EA5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653B61-4283-4122-9AD4-28F84830583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65680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C38055-3DE2-418E-87DE-F9943495227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62163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F9704F-C475-4227-99AF-36010BF6F87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2850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4CD467-4DB6-49B3-915B-1AEB0EB67A90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6341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A5A018-1B82-4F9C-8F8C-C87B05B22825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43672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97A1C4-0FC5-436F-96F7-99FE999EB1A6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22885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F302FA-5905-4897-B9A6-4873DB3F1BA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1616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C38055-3DE2-418E-87DE-F9943495227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18ADF6-3C88-48B8-8C89-81B77C7FB8F6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5061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3280FA-F1A8-47F2-913F-67B99C1D9A57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4191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C0D898-F567-4DD8-ACA6-3C31FE16118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7192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F2B604-6233-4AFE-824C-3726C2C3545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680106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48C2F368-D177-4CFF-8B14-A5C50829EA5C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299807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653B61-4283-4122-9AD4-28F84830583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7696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C38055-3DE2-418E-87DE-F9943495227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562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F9704F-C475-4227-99AF-36010BF6F87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65349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4CD467-4DB6-49B3-915B-1AEB0EB67A90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7816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A5A018-1B82-4F9C-8F8C-C87B05B22825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9943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F9704F-C475-4227-99AF-36010BF6F87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97A1C4-0FC5-436F-96F7-99FE999EB1A6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427220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F302FA-5905-4897-B9A6-4873DB3F1BA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48129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18ADF6-3C88-48B8-8C89-81B77C7FB8F6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722510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3280FA-F1A8-47F2-913F-67B99C1D9A57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284167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C0D898-F567-4DD8-ACA6-3C31FE16118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22025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F2B604-6233-4AFE-824C-3726C2C3545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22344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48C2F368-D177-4CFF-8B14-A5C50829EA5C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70367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653B61-4283-4122-9AD4-28F84830583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826418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C38055-3DE2-418E-87DE-F9943495227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9375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F9704F-C475-4227-99AF-36010BF6F87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4027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4CD467-4DB6-49B3-915B-1AEB0EB67A9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4CD467-4DB6-49B3-915B-1AEB0EB67A90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4479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A5A018-1B82-4F9C-8F8C-C87B05B22825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40304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97A1C4-0FC5-436F-96F7-99FE999EB1A6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99088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F302FA-5905-4897-B9A6-4873DB3F1BA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120591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18ADF6-3C88-48B8-8C89-81B77C7FB8F6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643997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3280FA-F1A8-47F2-913F-67B99C1D9A57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043326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C0D898-F567-4DD8-ACA6-3C31FE16118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153167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F2B604-6233-4AFE-824C-3726C2C3545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791583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48C2F368-D177-4CFF-8B14-A5C50829EA5C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972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A5A018-1B82-4F9C-8F8C-C87B05B2282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97A1C4-0FC5-436F-96F7-99FE999EB1A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F302FA-5905-4897-B9A6-4873DB3F1BA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18ADF6-3C88-48B8-8C89-81B77C7FB8F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3280FA-F1A8-47F2-913F-67B99C1D9A5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5AEB4517-88A3-4501-87B1-899E20F3E55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5AEB4517-88A3-4501-87B1-899E20F3E55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4509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5AEB4517-88A3-4501-87B1-899E20F3E55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7673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5AEB4517-88A3-4501-87B1-899E20F3E55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481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30.xml"/><Relationship Id="rId1" Type="http://schemas.openxmlformats.org/officeDocument/2006/relationships/themeOverride" Target="../theme/themeOverride1.xml"/><Relationship Id="rId4" Type="http://schemas.openxmlformats.org/officeDocument/2006/relationships/hyperlink" Target="http://www.engineeringtoolbox.com/water-surface-tension-d_597.html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if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if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hydrology.usu.edu/rrp/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6.bin"/><Relationship Id="rId10" Type="http://schemas.openxmlformats.org/officeDocument/2006/relationships/image" Target="../media/image23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8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6.vml"/><Relationship Id="rId5" Type="http://schemas.openxmlformats.org/officeDocument/2006/relationships/hyperlink" Target="http://ars.usda.gov/Services/docs.htm?docid=8953" TargetMode="External"/><Relationship Id="rId4" Type="http://schemas.openxmlformats.org/officeDocument/2006/relationships/image" Target="../media/image24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5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6.e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4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9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8.wmf"/><Relationship Id="rId4" Type="http://schemas.openxmlformats.org/officeDocument/2006/relationships/image" Target="../media/image6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ngineeringtoolbox.com/water-dynamic-kinematic-viscosity-d_596.html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36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85800" y="370114"/>
            <a:ext cx="7772400" cy="925286"/>
          </a:xfrm>
        </p:spPr>
        <p:txBody>
          <a:bodyPr/>
          <a:lstStyle/>
          <a:p>
            <a:r>
              <a:rPr lang="en-US" dirty="0" smtClean="0"/>
              <a:t>Water in Soil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96686" y="1306285"/>
            <a:ext cx="7772400" cy="5181601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Learning objectives</a:t>
            </a:r>
          </a:p>
          <a:p>
            <a:r>
              <a:rPr lang="en-US" dirty="0" smtClean="0"/>
              <a:t>Be able to quantify the properties of water held in and flowing through soil (porosity, moisture content, pressure, suction, hydraulic conductivity)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dirty="0" smtClean="0"/>
              <a:t>References</a:t>
            </a:r>
          </a:p>
          <a:p>
            <a:r>
              <a:rPr lang="en-US" dirty="0" smtClean="0"/>
              <a:t>Rainfall-Runoff Processes workbook chapter 4</a:t>
            </a:r>
          </a:p>
          <a:p>
            <a:r>
              <a:rPr lang="en-US" dirty="0" err="1" smtClean="0"/>
              <a:t>Dingman</a:t>
            </a:r>
            <a:r>
              <a:rPr lang="en-US" dirty="0" smtClean="0"/>
              <a:t> Chapter 6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_03_04.jp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1841794" y="762000"/>
            <a:ext cx="5410200" cy="5304118"/>
          </a:xfrm>
          <a:prstGeom prst="rect">
            <a:avLst/>
          </a:prstGeom>
        </p:spPr>
      </p:pic>
      <p:sp>
        <p:nvSpPr>
          <p:cNvPr id="3" name="TextBox 2"/>
          <p:cNvSpPr txBox="1"/>
          <p:nvPr>
            <p:custDataLst>
              <p:tags r:id="rId2"/>
            </p:custDataLst>
          </p:nvPr>
        </p:nvSpPr>
        <p:spPr>
          <a:xfrm>
            <a:off x="2557407" y="304800"/>
            <a:ext cx="3978974" cy="33855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Arial"/>
              </a:rPr>
              <a:t>Range of values of Hydraulic Conductivity</a:t>
            </a:r>
            <a:endParaRPr lang="en-US" sz="160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31630" y="6488668"/>
            <a:ext cx="53090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From Mays, 2011, Ground and Surface Water Hydrology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874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500" name="Picture 4" descr="~AUT0013"/>
          <p:cNvPicPr>
            <a:picLocks noGrp="1" noChangeAspect="1" noChangeArrowheads="1"/>
          </p:cNvPicPr>
          <p:nvPr>
            <p:ph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0" y="935038"/>
            <a:ext cx="9144000" cy="4589462"/>
          </a:xfrm>
          <a:noFill/>
          <a:ln/>
        </p:spPr>
      </p:pic>
      <p:sp>
        <p:nvSpPr>
          <p:cNvPr id="234502" name="Rectangle 6"/>
          <p:cNvSpPr>
            <a:spLocks noChangeArrowheads="1"/>
          </p:cNvSpPr>
          <p:nvPr/>
        </p:nvSpPr>
        <p:spPr bwMode="auto">
          <a:xfrm>
            <a:off x="2868613" y="6154738"/>
            <a:ext cx="2798762" cy="33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r>
              <a:rPr lang="en-US" sz="1600"/>
              <a:t>(from Freeze and Cherry, 1979)</a:t>
            </a:r>
          </a:p>
        </p:txBody>
      </p:sp>
      <p:sp>
        <p:nvSpPr>
          <p:cNvPr id="234503" name="Text Box 7"/>
          <p:cNvSpPr txBox="1">
            <a:spLocks noChangeArrowheads="1"/>
          </p:cNvSpPr>
          <p:nvPr/>
        </p:nvSpPr>
        <p:spPr bwMode="auto">
          <a:xfrm>
            <a:off x="381000" y="263525"/>
            <a:ext cx="8656409" cy="52322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b="1" dirty="0"/>
              <a:t>Negative Pressure </a:t>
            </a:r>
            <a:r>
              <a:rPr lang="en-US" b="1" dirty="0" smtClean="0"/>
              <a:t>Head. </a:t>
            </a:r>
            <a:r>
              <a:rPr lang="en-US" b="1" dirty="0"/>
              <a:t>Suction </a:t>
            </a:r>
            <a:r>
              <a:rPr lang="en-US" b="1" dirty="0" err="1"/>
              <a:t>vs</a:t>
            </a:r>
            <a:r>
              <a:rPr lang="en-US" b="1" dirty="0"/>
              <a:t> Moisture content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34" name="Rectangle 22"/>
          <p:cNvSpPr>
            <a:spLocks noChangeArrowheads="1"/>
          </p:cNvSpPr>
          <p:nvPr/>
        </p:nvSpPr>
        <p:spPr bwMode="auto">
          <a:xfrm>
            <a:off x="290513" y="5780088"/>
            <a:ext cx="8516937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2000" b="1"/>
              <a:t>Illustration of capillary rise due to surface tension and relationship between pore size distribution and soil water retention curve.</a:t>
            </a:r>
          </a:p>
        </p:txBody>
      </p:sp>
      <p:grpSp>
        <p:nvGrpSpPr>
          <p:cNvPr id="218192" name="Group 80"/>
          <p:cNvGrpSpPr>
            <a:grpSpLocks/>
          </p:cNvGrpSpPr>
          <p:nvPr/>
        </p:nvGrpSpPr>
        <p:grpSpPr bwMode="auto">
          <a:xfrm>
            <a:off x="1485900" y="0"/>
            <a:ext cx="5746750" cy="5626100"/>
            <a:chOff x="2012" y="312"/>
            <a:chExt cx="2162" cy="2117"/>
          </a:xfrm>
        </p:grpSpPr>
        <p:grpSp>
          <p:nvGrpSpPr>
            <p:cNvPr id="218184" name="Group 72"/>
            <p:cNvGrpSpPr>
              <a:grpSpLocks/>
            </p:cNvGrpSpPr>
            <p:nvPr/>
          </p:nvGrpSpPr>
          <p:grpSpPr bwMode="auto">
            <a:xfrm>
              <a:off x="2292" y="420"/>
              <a:ext cx="1541" cy="1704"/>
              <a:chOff x="2292" y="231"/>
              <a:chExt cx="1541" cy="1704"/>
            </a:xfrm>
          </p:grpSpPr>
          <p:graphicFrame>
            <p:nvGraphicFramePr>
              <p:cNvPr id="218177" name="Object 65"/>
              <p:cNvGraphicFramePr>
                <a:graphicFrameLocks noChangeAspect="1"/>
              </p:cNvGraphicFramePr>
              <p:nvPr/>
            </p:nvGraphicFramePr>
            <p:xfrm>
              <a:off x="2292" y="231"/>
              <a:ext cx="1541" cy="17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8193" name="Bitmap Image" r:id="rId3" imgW="2446232" imgH="2704762" progId="PBrush">
                      <p:embed/>
                    </p:oleObj>
                  </mc:Choice>
                  <mc:Fallback>
                    <p:oleObj name="Bitmap Image" r:id="rId3" imgW="2446232" imgH="2704762" progId="PBrush">
                      <p:embed/>
                      <p:pic>
                        <p:nvPicPr>
                          <p:cNvPr id="0" name="Picture 6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92" y="231"/>
                            <a:ext cx="1541" cy="170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 type="none" w="lg" len="lg"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18180" name="Line 68"/>
              <p:cNvSpPr>
                <a:spLocks noChangeShapeType="1"/>
              </p:cNvSpPr>
              <p:nvPr/>
            </p:nvSpPr>
            <p:spPr bwMode="auto">
              <a:xfrm flipH="1" flipV="1">
                <a:off x="3324" y="1331"/>
                <a:ext cx="23" cy="11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8181" name="Line 69"/>
              <p:cNvSpPr>
                <a:spLocks noChangeShapeType="1"/>
              </p:cNvSpPr>
              <p:nvPr/>
            </p:nvSpPr>
            <p:spPr bwMode="auto">
              <a:xfrm flipV="1">
                <a:off x="3644" y="1331"/>
                <a:ext cx="23" cy="11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8182" name="Line 70"/>
              <p:cNvSpPr>
                <a:spLocks noChangeShapeType="1"/>
              </p:cNvSpPr>
              <p:nvPr/>
            </p:nvSpPr>
            <p:spPr bwMode="auto">
              <a:xfrm flipH="1" flipV="1">
                <a:off x="2465" y="417"/>
                <a:ext cx="23" cy="11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8183" name="Line 71"/>
              <p:cNvSpPr>
                <a:spLocks noChangeShapeType="1"/>
              </p:cNvSpPr>
              <p:nvPr/>
            </p:nvSpPr>
            <p:spPr bwMode="auto">
              <a:xfrm flipV="1">
                <a:off x="2561" y="417"/>
                <a:ext cx="23" cy="11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18185" name="Line 73"/>
            <p:cNvSpPr>
              <a:spLocks noChangeShapeType="1"/>
            </p:cNvSpPr>
            <p:nvPr/>
          </p:nvSpPr>
          <p:spPr bwMode="auto">
            <a:xfrm>
              <a:off x="2236" y="2229"/>
              <a:ext cx="19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8186" name="Line 74"/>
            <p:cNvSpPr>
              <a:spLocks noChangeShapeType="1"/>
            </p:cNvSpPr>
            <p:nvPr/>
          </p:nvSpPr>
          <p:spPr bwMode="auto">
            <a:xfrm flipV="1">
              <a:off x="2236" y="312"/>
              <a:ext cx="0" cy="19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8187" name="Rectangle 75"/>
            <p:cNvSpPr>
              <a:spLocks noChangeArrowheads="1"/>
            </p:cNvSpPr>
            <p:nvPr/>
          </p:nvSpPr>
          <p:spPr bwMode="auto">
            <a:xfrm>
              <a:off x="2565" y="2302"/>
              <a:ext cx="667" cy="1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600">
                  <a:latin typeface="Times New Roman" pitchFamily="18" charset="0"/>
                </a:rPr>
                <a:t>Moisture Content </a:t>
              </a:r>
              <a:r>
                <a:rPr lang="en-US" sz="1600">
                  <a:latin typeface="Times New Roman" pitchFamily="18" charset="0"/>
                  <a:sym typeface="Symbol" pitchFamily="18" charset="2"/>
                </a:rPr>
                <a:t>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218188" name="Rectangle 76"/>
            <p:cNvSpPr>
              <a:spLocks noChangeArrowheads="1"/>
            </p:cNvSpPr>
            <p:nvPr/>
          </p:nvSpPr>
          <p:spPr bwMode="auto">
            <a:xfrm rot="-5400000">
              <a:off x="1777" y="1428"/>
              <a:ext cx="596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600">
                  <a:latin typeface="Times New Roman" pitchFamily="18" charset="0"/>
                </a:rPr>
                <a:t>Suction head -|</a:t>
              </a:r>
              <a:r>
                <a:rPr lang="en-US" sz="1600">
                  <a:latin typeface="Times New Roman" pitchFamily="18" charset="0"/>
                  <a:sym typeface="Symbol" pitchFamily="18" charset="2"/>
                </a:rPr>
                <a:t>|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218189" name="Freeform 77"/>
            <p:cNvSpPr>
              <a:spLocks/>
            </p:cNvSpPr>
            <p:nvPr/>
          </p:nvSpPr>
          <p:spPr bwMode="auto">
            <a:xfrm>
              <a:off x="2440" y="407"/>
              <a:ext cx="1429" cy="1721"/>
            </a:xfrm>
            <a:custGeom>
              <a:avLst/>
              <a:gdLst/>
              <a:ahLst/>
              <a:cxnLst>
                <a:cxn ang="0">
                  <a:pos x="1429" y="1721"/>
                </a:cxn>
                <a:cxn ang="0">
                  <a:pos x="1267" y="1463"/>
                </a:cxn>
                <a:cxn ang="0">
                  <a:pos x="1050" y="1335"/>
                </a:cxn>
                <a:cxn ang="0">
                  <a:pos x="704" y="1097"/>
                </a:cxn>
                <a:cxn ang="0">
                  <a:pos x="447" y="908"/>
                </a:cxn>
                <a:cxn ang="0">
                  <a:pos x="243" y="691"/>
                </a:cxn>
                <a:cxn ang="0">
                  <a:pos x="81" y="332"/>
                </a:cxn>
                <a:cxn ang="0">
                  <a:pos x="0" y="0"/>
                </a:cxn>
              </a:cxnLst>
              <a:rect l="0" t="0" r="r" b="b"/>
              <a:pathLst>
                <a:path w="1429" h="1721">
                  <a:moveTo>
                    <a:pt x="1429" y="1721"/>
                  </a:moveTo>
                  <a:cubicBezTo>
                    <a:pt x="1402" y="1678"/>
                    <a:pt x="1330" y="1527"/>
                    <a:pt x="1267" y="1463"/>
                  </a:cubicBezTo>
                  <a:cubicBezTo>
                    <a:pt x="1204" y="1399"/>
                    <a:pt x="1144" y="1396"/>
                    <a:pt x="1050" y="1335"/>
                  </a:cubicBezTo>
                  <a:cubicBezTo>
                    <a:pt x="956" y="1274"/>
                    <a:pt x="804" y="1168"/>
                    <a:pt x="704" y="1097"/>
                  </a:cubicBezTo>
                  <a:cubicBezTo>
                    <a:pt x="604" y="1026"/>
                    <a:pt x="524" y="976"/>
                    <a:pt x="447" y="908"/>
                  </a:cubicBezTo>
                  <a:cubicBezTo>
                    <a:pt x="370" y="840"/>
                    <a:pt x="304" y="787"/>
                    <a:pt x="243" y="691"/>
                  </a:cubicBezTo>
                  <a:cubicBezTo>
                    <a:pt x="182" y="595"/>
                    <a:pt x="122" y="447"/>
                    <a:pt x="81" y="332"/>
                  </a:cubicBezTo>
                  <a:cubicBezTo>
                    <a:pt x="40" y="217"/>
                    <a:pt x="17" y="69"/>
                    <a:pt x="0" y="0"/>
                  </a:cubicBezTo>
                </a:path>
              </a:pathLst>
            </a:custGeom>
            <a:noFill/>
            <a:ln w="28575" cap="flat" cmpd="sng">
              <a:solidFill>
                <a:srgbClr val="FF3300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Surface Tension</a:t>
            </a:r>
            <a:endParaRPr lang="en-US" dirty="0"/>
          </a:p>
        </p:txBody>
      </p:sp>
      <p:pic>
        <p:nvPicPr>
          <p:cNvPr id="3133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518" y="1664333"/>
            <a:ext cx="7184273" cy="322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218050" y="6488668"/>
            <a:ext cx="7016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From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  <a:hlinkClick r:id="rId4"/>
              </a:rPr>
              <a:t>http://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  <a:hlinkClick r:id="rId4"/>
              </a:rPr>
              <a:t>www.engineeringtoolbox.com/water-surface-tension-d_597.html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689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1.tif"/>
          <p:cNvPicPr>
            <a:picLocks noChangeAspect="1"/>
          </p:cNvPicPr>
          <p:nvPr/>
        </p:nvPicPr>
        <p:blipFill>
          <a:blip r:embed="rId2" cstate="print"/>
          <a:srcRect b="45582"/>
          <a:stretch>
            <a:fillRect/>
          </a:stretch>
        </p:blipFill>
        <p:spPr>
          <a:xfrm>
            <a:off x="153801" y="330928"/>
            <a:ext cx="8698725" cy="522078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281057" y="6259285"/>
            <a:ext cx="24492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From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Brutsaert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, 2005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1.tif"/>
          <p:cNvPicPr>
            <a:picLocks noChangeAspect="1"/>
          </p:cNvPicPr>
          <p:nvPr/>
        </p:nvPicPr>
        <p:blipFill>
          <a:blip r:embed="rId2" cstate="print"/>
          <a:srcRect l="3464" t="53866"/>
          <a:stretch>
            <a:fillRect/>
          </a:stretch>
        </p:blipFill>
        <p:spPr>
          <a:xfrm>
            <a:off x="0" y="889527"/>
            <a:ext cx="9114006" cy="480370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281057" y="6259285"/>
            <a:ext cx="24492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From </a:t>
            </a:r>
            <a:r>
              <a:rPr lang="en-US" sz="2000" dirty="0" err="1" smtClean="0">
                <a:solidFill>
                  <a:schemeClr val="bg1">
                    <a:lumMod val="50000"/>
                  </a:schemeClr>
                </a:solidFill>
              </a:rPr>
              <a:t>Brutsaert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, 2005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180" name="Picture 4" descr="~AUT0014"/>
          <p:cNvPicPr>
            <a:picLocks noChangeAspect="1" noChangeArrowheads="1"/>
          </p:cNvPicPr>
          <p:nvPr/>
        </p:nvPicPr>
        <p:blipFill>
          <a:blip r:embed="rId2" cstate="print"/>
          <a:srcRect b="45613"/>
          <a:stretch>
            <a:fillRect/>
          </a:stretch>
        </p:blipFill>
        <p:spPr bwMode="auto">
          <a:xfrm>
            <a:off x="1012825" y="215900"/>
            <a:ext cx="7224713" cy="562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06182" name="Text Box 6"/>
          <p:cNvSpPr txBox="1">
            <a:spLocks noChangeArrowheads="1"/>
          </p:cNvSpPr>
          <p:nvPr/>
        </p:nvSpPr>
        <p:spPr bwMode="auto">
          <a:xfrm>
            <a:off x="5494338" y="3954463"/>
            <a:ext cx="1497012" cy="8255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itchFamily="18" charset="0"/>
              </a:rPr>
              <a:t>Residual moisture content </a:t>
            </a:r>
            <a:r>
              <a:rPr lang="en-US" sz="1600">
                <a:latin typeface="Times New Roman" pitchFamily="18" charset="0"/>
                <a:sym typeface="Symbol" pitchFamily="18" charset="2"/>
              </a:rPr>
              <a:t></a:t>
            </a:r>
            <a:r>
              <a:rPr lang="en-US" sz="1600" baseline="-25000">
                <a:latin typeface="Times New Roman" pitchFamily="18" charset="0"/>
                <a:sym typeface="Symbol" pitchFamily="18" charset="2"/>
              </a:rPr>
              <a:t>r</a:t>
            </a:r>
            <a:r>
              <a:rPr lang="en-US" sz="1600">
                <a:latin typeface="Times New Roman" pitchFamily="18" charset="0"/>
                <a:sym typeface="Symbol" pitchFamily="18" charset="2"/>
              </a:rPr>
              <a:t> =5%</a:t>
            </a:r>
          </a:p>
        </p:txBody>
      </p:sp>
      <p:sp>
        <p:nvSpPr>
          <p:cNvPr id="306183" name="Line 7"/>
          <p:cNvSpPr>
            <a:spLocks noChangeShapeType="1"/>
          </p:cNvSpPr>
          <p:nvPr/>
        </p:nvSpPr>
        <p:spPr bwMode="auto">
          <a:xfrm>
            <a:off x="4456113" y="4476750"/>
            <a:ext cx="106838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non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6181" name="Rectangle 5"/>
          <p:cNvSpPr>
            <a:spLocks noChangeArrowheads="1"/>
          </p:cNvSpPr>
          <p:nvPr/>
        </p:nvSpPr>
        <p:spPr bwMode="auto">
          <a:xfrm>
            <a:off x="800100" y="5834063"/>
            <a:ext cx="7578725" cy="9461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/>
              <a:t>Characteristic curve relating moisture content to pressure head (from Freeze and Cherry, 1979). 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2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408" y="968835"/>
            <a:ext cx="5469390" cy="5462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12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22" y="968835"/>
            <a:ext cx="5469390" cy="5462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343" y="97971"/>
            <a:ext cx="7772400" cy="762000"/>
          </a:xfrm>
        </p:spPr>
        <p:txBody>
          <a:bodyPr/>
          <a:lstStyle/>
          <a:p>
            <a:r>
              <a:rPr lang="en-US" dirty="0" smtClean="0"/>
              <a:t>Basis for Hysteresis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68074" y="6399743"/>
            <a:ext cx="75212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See </a:t>
            </a:r>
            <a:r>
              <a:rPr lang="en-US" sz="2400" dirty="0" smtClean="0">
                <a:latin typeface="Arial" pitchFamily="34" charset="0"/>
                <a:cs typeface="Arial" pitchFamily="34" charset="0"/>
                <a:hlinkClick r:id="rId4"/>
              </a:rPr>
              <a:t>http</a:t>
            </a:r>
            <a:r>
              <a:rPr lang="en-US" sz="2400" dirty="0">
                <a:latin typeface="Arial" pitchFamily="34" charset="0"/>
                <a:cs typeface="Arial" pitchFamily="34" charset="0"/>
                <a:hlinkClick r:id="rId4"/>
              </a:rPr>
              <a:t>://hydrology.usu.edu/rrp</a:t>
            </a:r>
            <a:r>
              <a:rPr lang="en-US" sz="2400" dirty="0" smtClean="0">
                <a:latin typeface="Arial" pitchFamily="34" charset="0"/>
                <a:cs typeface="Arial" pitchFamily="34" charset="0"/>
                <a:hlinkClick r:id="rId4"/>
              </a:rPr>
              <a:t>/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hysteresis animation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46287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03" name="Picture 3" descr="~AUT0014"/>
          <p:cNvPicPr>
            <a:picLocks noChangeAspect="1" noChangeArrowheads="1"/>
          </p:cNvPicPr>
          <p:nvPr/>
        </p:nvPicPr>
        <p:blipFill>
          <a:blip r:embed="rId2" cstate="print"/>
          <a:srcRect t="55492" b="5185"/>
          <a:stretch>
            <a:fillRect/>
          </a:stretch>
        </p:blipFill>
        <p:spPr bwMode="auto">
          <a:xfrm>
            <a:off x="539750" y="515938"/>
            <a:ext cx="79279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07206" name="Rectangle 6"/>
          <p:cNvSpPr>
            <a:spLocks noChangeArrowheads="1"/>
          </p:cNvSpPr>
          <p:nvPr/>
        </p:nvSpPr>
        <p:spPr bwMode="auto">
          <a:xfrm>
            <a:off x="822325" y="5284788"/>
            <a:ext cx="7578725" cy="9461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/>
              <a:t>Characteristic curve relating Hydraulic Conductivity to pressure head (from Freeze and Cherry, 1979). 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839" name="Picture 7" descr="fig414_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60000">
            <a:off x="1695450" y="3175"/>
            <a:ext cx="5664200" cy="6278563"/>
          </a:xfrm>
          <a:prstGeom prst="rect">
            <a:avLst/>
          </a:prstGeom>
          <a:noFill/>
        </p:spPr>
      </p:pic>
      <p:sp>
        <p:nvSpPr>
          <p:cNvPr id="248836" name="Rectangle 4"/>
          <p:cNvSpPr>
            <a:spLocks noChangeArrowheads="1"/>
          </p:cNvSpPr>
          <p:nvPr/>
        </p:nvSpPr>
        <p:spPr bwMode="auto">
          <a:xfrm>
            <a:off x="0" y="5883275"/>
            <a:ext cx="9144000" cy="9461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/>
              <a:t>Variation of soil suction head, |</a:t>
            </a:r>
            <a:r>
              <a:rPr lang="en-US">
                <a:sym typeface="Symbol" pitchFamily="18" charset="2"/>
              </a:rPr>
              <a:t></a:t>
            </a:r>
            <a:r>
              <a:rPr lang="en-US"/>
              <a:t>|, and hydraulic conductivity, K, with moisture content.</a:t>
            </a:r>
            <a:r>
              <a:rPr lang="en-US">
                <a:sym typeface="Symbol" pitchFamily="18" charset="2"/>
              </a:rPr>
              <a:t>  (from Chow et al, 1988)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356" name="Picture 4" descr="~AUT0010"/>
          <p:cNvPicPr>
            <a:picLocks noGrp="1" noChangeAspect="1" noChangeArrowheads="1"/>
          </p:cNvPicPr>
          <p:nvPr>
            <p:ph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225425" y="777875"/>
            <a:ext cx="8704263" cy="4532313"/>
          </a:xfrm>
          <a:noFill/>
          <a:ln/>
        </p:spPr>
      </p:pic>
      <p:sp>
        <p:nvSpPr>
          <p:cNvPr id="228358" name="Rectangle 6"/>
          <p:cNvSpPr>
            <a:spLocks noChangeArrowheads="1"/>
          </p:cNvSpPr>
          <p:nvPr/>
        </p:nvSpPr>
        <p:spPr bwMode="auto">
          <a:xfrm>
            <a:off x="2641600" y="3856038"/>
            <a:ext cx="3617913" cy="3048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 sz="1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74688" y="244475"/>
            <a:ext cx="7772400" cy="1208088"/>
          </a:xfrm>
        </p:spPr>
        <p:txBody>
          <a:bodyPr/>
          <a:lstStyle/>
          <a:p>
            <a:r>
              <a:rPr lang="en-US" sz="4000"/>
              <a:t>Equations to representing soil water characteristic functions</a:t>
            </a:r>
          </a:p>
        </p:txBody>
      </p:sp>
      <p:sp>
        <p:nvSpPr>
          <p:cNvPr id="308229" name="Rectangle 5"/>
          <p:cNvSpPr>
            <a:spLocks noChangeArrowheads="1"/>
          </p:cNvSpPr>
          <p:nvPr/>
        </p:nvSpPr>
        <p:spPr bwMode="auto">
          <a:xfrm>
            <a:off x="0" y="32115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08228" name="Object 4"/>
          <p:cNvGraphicFramePr>
            <a:graphicFrameLocks noChangeAspect="1"/>
          </p:cNvGraphicFramePr>
          <p:nvPr/>
        </p:nvGraphicFramePr>
        <p:xfrm>
          <a:off x="3540125" y="1736725"/>
          <a:ext cx="1490663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97" name="Equation" r:id="rId3" imgW="748975" imgH="431613" progId="Equation.3">
                  <p:embed/>
                </p:oleObj>
              </mc:Choice>
              <mc:Fallback>
                <p:oleObj name="Equation" r:id="rId3" imgW="748975" imgH="431613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0125" y="1736725"/>
                        <a:ext cx="1490663" cy="869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231" name="Rectangle 7"/>
          <p:cNvSpPr>
            <a:spLocks noChangeArrowheads="1"/>
          </p:cNvSpPr>
          <p:nvPr/>
        </p:nvSpPr>
        <p:spPr bwMode="auto">
          <a:xfrm>
            <a:off x="0" y="31892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08230" name="Object 6"/>
          <p:cNvGraphicFramePr>
            <a:graphicFrameLocks noChangeAspect="1"/>
          </p:cNvGraphicFramePr>
          <p:nvPr/>
        </p:nvGraphicFramePr>
        <p:xfrm>
          <a:off x="977900" y="3470275"/>
          <a:ext cx="2230438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98" name="Equation" r:id="rId5" imgW="1104900" imgH="482600" progId="Equation.3">
                  <p:embed/>
                </p:oleObj>
              </mc:Choice>
              <mc:Fallback>
                <p:oleObj name="Equation" r:id="rId5" imgW="1104900" imgH="4826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7900" y="3470275"/>
                        <a:ext cx="2230438" cy="968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232" name="Rectangle 8"/>
          <p:cNvSpPr>
            <a:spLocks noChangeArrowheads="1"/>
          </p:cNvSpPr>
          <p:nvPr/>
        </p:nvSpPr>
        <p:spPr bwMode="auto">
          <a:xfrm>
            <a:off x="733425" y="2751138"/>
            <a:ext cx="3644900" cy="51911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2"/>
                </a:solidFill>
              </a:rPr>
              <a:t>Brooks and Corey (1966)</a:t>
            </a:r>
          </a:p>
        </p:txBody>
      </p:sp>
      <p:sp>
        <p:nvSpPr>
          <p:cNvPr id="308234" name="Rectangle 10"/>
          <p:cNvSpPr>
            <a:spLocks noChangeArrowheads="1"/>
          </p:cNvSpPr>
          <p:nvPr/>
        </p:nvSpPr>
        <p:spPr bwMode="auto">
          <a:xfrm>
            <a:off x="0" y="31130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08233" name="Object 9"/>
          <p:cNvGraphicFramePr>
            <a:graphicFrameLocks noChangeAspect="1"/>
          </p:cNvGraphicFramePr>
          <p:nvPr/>
        </p:nvGraphicFramePr>
        <p:xfrm>
          <a:off x="903288" y="5230813"/>
          <a:ext cx="4140200" cy="1262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99" name="Equation" r:id="rId7" imgW="2069202" imgH="634725" progId="Equation.3">
                  <p:embed/>
                </p:oleObj>
              </mc:Choice>
              <mc:Fallback>
                <p:oleObj name="Equation" r:id="rId7" imgW="2069202" imgH="634725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3288" y="5230813"/>
                        <a:ext cx="4140200" cy="1262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235" name="Rectangle 11"/>
          <p:cNvSpPr>
            <a:spLocks noChangeArrowheads="1"/>
          </p:cNvSpPr>
          <p:nvPr/>
        </p:nvSpPr>
        <p:spPr bwMode="auto">
          <a:xfrm>
            <a:off x="819150" y="4654550"/>
            <a:ext cx="3354388" cy="5191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r>
              <a:rPr lang="en-US"/>
              <a:t>van Genuchten (1980) </a:t>
            </a:r>
          </a:p>
        </p:txBody>
      </p:sp>
      <p:sp>
        <p:nvSpPr>
          <p:cNvPr id="308237" name="Rectangle 13"/>
          <p:cNvSpPr>
            <a:spLocks noChangeArrowheads="1"/>
          </p:cNvSpPr>
          <p:nvPr/>
        </p:nvSpPr>
        <p:spPr bwMode="auto">
          <a:xfrm>
            <a:off x="0" y="2960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08236" name="Object 12"/>
          <p:cNvGraphicFramePr>
            <a:graphicFrameLocks noChangeAspect="1"/>
          </p:cNvGraphicFramePr>
          <p:nvPr/>
        </p:nvGraphicFramePr>
        <p:xfrm>
          <a:off x="5829300" y="3703638"/>
          <a:ext cx="2439988" cy="187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00" name="Equation" r:id="rId9" imgW="1219200" imgH="939800" progId="Equation.3">
                  <p:embed/>
                </p:oleObj>
              </mc:Choice>
              <mc:Fallback>
                <p:oleObj name="Equation" r:id="rId9" imgW="1219200" imgH="9398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9300" y="3703638"/>
                        <a:ext cx="2439988" cy="1874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238" name="Rectangle 14"/>
          <p:cNvSpPr>
            <a:spLocks noChangeArrowheads="1"/>
          </p:cNvSpPr>
          <p:nvPr/>
        </p:nvSpPr>
        <p:spPr bwMode="auto">
          <a:xfrm>
            <a:off x="4791075" y="2976563"/>
            <a:ext cx="4352925" cy="51911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r>
              <a:rPr lang="en-US"/>
              <a:t>Clapp and Hornberger (1978)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9553" name="Object 30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5845555"/>
              </p:ext>
            </p:extLst>
          </p:nvPr>
        </p:nvGraphicFramePr>
        <p:xfrm>
          <a:off x="360363" y="1291766"/>
          <a:ext cx="8537575" cy="518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13" name="Document" r:id="rId3" imgW="4272633" imgH="2592796" progId="Word.Document.8">
                  <p:embed/>
                </p:oleObj>
              </mc:Choice>
              <mc:Fallback>
                <p:oleObj name="Document" r:id="rId3" imgW="4272633" imgH="259279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363" y="1291766"/>
                        <a:ext cx="8537575" cy="518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lg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9556" name="Rectangle 308"/>
          <p:cNvSpPr>
            <a:spLocks noChangeArrowheads="1"/>
          </p:cNvSpPr>
          <p:nvPr/>
        </p:nvSpPr>
        <p:spPr bwMode="auto">
          <a:xfrm>
            <a:off x="0" y="2706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09559" name="Rectangle 311"/>
          <p:cNvSpPr>
            <a:spLocks noChangeArrowheads="1"/>
          </p:cNvSpPr>
          <p:nvPr/>
        </p:nvSpPr>
        <p:spPr bwMode="auto">
          <a:xfrm>
            <a:off x="473075" y="117471"/>
            <a:ext cx="8421688" cy="10064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Garamond" pitchFamily="18" charset="0"/>
              </a:rPr>
              <a:t>Clapp and </a:t>
            </a:r>
            <a:r>
              <a:rPr lang="en-US" sz="2000" dirty="0" err="1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Garamond" pitchFamily="18" charset="0"/>
              </a:rPr>
              <a:t>Hornberger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Garamond" pitchFamily="18" charset="0"/>
              </a:rPr>
              <a:t> (1978) parameters for Soil Moisture Characteristic functions  based on analysis of 1845 soils.  Values in parentheses are standard deviations.</a:t>
            </a:r>
            <a:endParaRPr lang="en-US" sz="4400" dirty="0">
              <a:solidFill>
                <a:srgbClr val="000000"/>
              </a:solidFill>
              <a:latin typeface="Times New Roman" pitchFamily="18" charset="0"/>
              <a:ea typeface="Times New Roman" pitchFamily="18" charset="0"/>
              <a:cs typeface="Garamond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30476" y="6019054"/>
            <a:ext cx="816428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Also see Rosetta model  (Update to URL in Module)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hlinkClick r:id="rId5"/>
              </a:rPr>
              <a:t>http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hlinkClick r:id="rId5"/>
              </a:rPr>
              <a:t>://</a:t>
            </a:r>
            <a:r>
              <a:rPr lang="en-US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hlinkClick r:id="rId5"/>
              </a:rPr>
              <a:t>ars.usda.gov/Services/docs.htm?docid=8953</a:t>
            </a:r>
            <a:r>
              <a:rPr lang="en-US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sz="20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211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60" name="Rectangle 4"/>
          <p:cNvSpPr>
            <a:spLocks noChangeArrowheads="1"/>
          </p:cNvSpPr>
          <p:nvPr/>
        </p:nvSpPr>
        <p:spPr bwMode="auto">
          <a:xfrm>
            <a:off x="0" y="5597525"/>
            <a:ext cx="9144000" cy="10668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3200">
                <a:sym typeface="Symbol" pitchFamily="18" charset="2"/>
              </a:rPr>
              <a:t>Soil suction head, |</a:t>
            </a:r>
            <a:r>
              <a:rPr lang="en-US" sz="3200"/>
              <a:t>|, for different soil textures using the Clapp and Hornberger (1978) parameterization.</a:t>
            </a:r>
            <a:endParaRPr lang="en-US" sz="3200">
              <a:sym typeface="Symbol" pitchFamily="18" charset="2"/>
            </a:endParaRPr>
          </a:p>
        </p:txBody>
      </p:sp>
      <p:graphicFrame>
        <p:nvGraphicFramePr>
          <p:cNvPr id="249861" name="Object 5"/>
          <p:cNvGraphicFramePr>
            <a:graphicFrameLocks noChangeAspect="1"/>
          </p:cNvGraphicFramePr>
          <p:nvPr/>
        </p:nvGraphicFramePr>
        <p:xfrm>
          <a:off x="1014413" y="0"/>
          <a:ext cx="6986587" cy="577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877" name="Chart" r:id="rId3" imgW="5006292" imgH="4137517" progId="Excel.Sheet.8">
                  <p:embed/>
                </p:oleObj>
              </mc:Choice>
              <mc:Fallback>
                <p:oleObj name="Chart" r:id="rId3" imgW="5006292" imgH="4137517" progId="Excel.Sheet.8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4413" y="0"/>
                        <a:ext cx="6986587" cy="577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lg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4" name="Rectangle 4"/>
          <p:cNvSpPr>
            <a:spLocks noChangeArrowheads="1"/>
          </p:cNvSpPr>
          <p:nvPr/>
        </p:nvSpPr>
        <p:spPr bwMode="auto">
          <a:xfrm>
            <a:off x="0" y="5911850"/>
            <a:ext cx="9144000" cy="9461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 algn="ctr"/>
            <a:r>
              <a:rPr lang="en-US">
                <a:sym typeface="Symbol" pitchFamily="18" charset="2"/>
              </a:rPr>
              <a:t>Hydraulic conductivity K(</a:t>
            </a:r>
            <a:r>
              <a:rPr lang="en-US"/>
              <a:t>) for different soil textures using the Clapp and Hornberger (1978) parameterization.</a:t>
            </a:r>
          </a:p>
        </p:txBody>
      </p:sp>
      <p:graphicFrame>
        <p:nvGraphicFramePr>
          <p:cNvPr id="250885" name="Object 5"/>
          <p:cNvGraphicFramePr>
            <a:graphicFrameLocks noChangeAspect="1"/>
          </p:cNvGraphicFramePr>
          <p:nvPr/>
        </p:nvGraphicFramePr>
        <p:xfrm>
          <a:off x="685800" y="26988"/>
          <a:ext cx="7799388" cy="589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901" name="Chart" r:id="rId3" imgW="5006292" imgH="3787140" progId="Excel.Sheet.8">
                  <p:embed/>
                </p:oleObj>
              </mc:Choice>
              <mc:Fallback>
                <p:oleObj name="Chart" r:id="rId3" imgW="5006292" imgH="3787140" progId="Excel.Sheet.8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6988"/>
                        <a:ext cx="7799388" cy="589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lg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551" name="Picture 7" descr="untitled"/>
          <p:cNvPicPr>
            <a:picLocks noGrp="1" noChangeAspect="1" noChangeArrowheads="1"/>
          </p:cNvPicPr>
          <p:nvPr>
            <p:ph/>
          </p:nvPr>
        </p:nvPicPr>
        <p:blipFill>
          <a:blip r:embed="rId2" cstate="print"/>
          <a:srcRect l="3716" t="17293" b="35417"/>
          <a:stretch>
            <a:fillRect/>
          </a:stretch>
        </p:blipFill>
        <p:spPr>
          <a:xfrm>
            <a:off x="0" y="180975"/>
            <a:ext cx="9144000" cy="4437063"/>
          </a:xfrm>
          <a:noFill/>
          <a:ln/>
        </p:spPr>
      </p:pic>
      <p:sp>
        <p:nvSpPr>
          <p:cNvPr id="236552" name="Rectangle 8"/>
          <p:cNvSpPr>
            <a:spLocks noChangeArrowheads="1"/>
          </p:cNvSpPr>
          <p:nvPr/>
        </p:nvSpPr>
        <p:spPr bwMode="auto">
          <a:xfrm>
            <a:off x="171450" y="5038725"/>
            <a:ext cx="8777288" cy="11874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2400" b="1"/>
              <a:t>Soil-water status as a function of pressure (tension).  Natural soils do not have tensions exceeding about -31000 cm; in this range water is absorbed from the air.  [from Dingman, 1994]</a:t>
            </a:r>
          </a:p>
        </p:txBody>
      </p:sp>
      <p:sp>
        <p:nvSpPr>
          <p:cNvPr id="236553" name="Oval 9"/>
          <p:cNvSpPr>
            <a:spLocks noChangeArrowheads="1"/>
          </p:cNvSpPr>
          <p:nvPr/>
        </p:nvSpPr>
        <p:spPr bwMode="auto">
          <a:xfrm>
            <a:off x="3609975" y="1447800"/>
            <a:ext cx="1130300" cy="201295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36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55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274" name="Picture 2" descr="~AUT0014"/>
          <p:cNvPicPr>
            <a:picLocks noChangeAspect="1" noChangeArrowheads="1"/>
          </p:cNvPicPr>
          <p:nvPr/>
        </p:nvPicPr>
        <p:blipFill>
          <a:blip r:embed="rId2" cstate="print"/>
          <a:srcRect b="45613"/>
          <a:stretch>
            <a:fillRect/>
          </a:stretch>
        </p:blipFill>
        <p:spPr bwMode="auto">
          <a:xfrm>
            <a:off x="1012825" y="215900"/>
            <a:ext cx="7224713" cy="562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10275" name="Text Box 3"/>
          <p:cNvSpPr txBox="1">
            <a:spLocks noChangeArrowheads="1"/>
          </p:cNvSpPr>
          <p:nvPr/>
        </p:nvSpPr>
        <p:spPr bwMode="auto">
          <a:xfrm>
            <a:off x="5494338" y="3954463"/>
            <a:ext cx="1497012" cy="8255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itchFamily="18" charset="0"/>
              </a:rPr>
              <a:t>Residual moisture content </a:t>
            </a:r>
            <a:r>
              <a:rPr lang="en-US" sz="1600">
                <a:latin typeface="Times New Roman" pitchFamily="18" charset="0"/>
                <a:sym typeface="Symbol" pitchFamily="18" charset="2"/>
              </a:rPr>
              <a:t></a:t>
            </a:r>
            <a:r>
              <a:rPr lang="en-US" sz="1600" baseline="-25000">
                <a:latin typeface="Times New Roman" pitchFamily="18" charset="0"/>
                <a:sym typeface="Symbol" pitchFamily="18" charset="2"/>
              </a:rPr>
              <a:t>r</a:t>
            </a:r>
            <a:r>
              <a:rPr lang="en-US" sz="1600">
                <a:latin typeface="Times New Roman" pitchFamily="18" charset="0"/>
                <a:sym typeface="Symbol" pitchFamily="18" charset="2"/>
              </a:rPr>
              <a:t> =5%</a:t>
            </a:r>
          </a:p>
        </p:txBody>
      </p:sp>
      <p:sp>
        <p:nvSpPr>
          <p:cNvPr id="310276" name="Line 4"/>
          <p:cNvSpPr>
            <a:spLocks noChangeShapeType="1"/>
          </p:cNvSpPr>
          <p:nvPr/>
        </p:nvSpPr>
        <p:spPr bwMode="auto">
          <a:xfrm>
            <a:off x="4456113" y="4476750"/>
            <a:ext cx="106838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non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0277" name="Rectangle 5"/>
          <p:cNvSpPr>
            <a:spLocks noChangeArrowheads="1"/>
          </p:cNvSpPr>
          <p:nvPr/>
        </p:nvSpPr>
        <p:spPr bwMode="auto">
          <a:xfrm>
            <a:off x="800100" y="5834063"/>
            <a:ext cx="7578725" cy="9461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/>
              <a:t>Characteristic curve relating moisture content to pressure head (from Freeze and Cherry, 1979).  </a:t>
            </a:r>
          </a:p>
        </p:txBody>
      </p:sp>
      <p:sp>
        <p:nvSpPr>
          <p:cNvPr id="310278" name="Oval 6"/>
          <p:cNvSpPr>
            <a:spLocks noChangeArrowheads="1"/>
          </p:cNvSpPr>
          <p:nvPr/>
        </p:nvSpPr>
        <p:spPr bwMode="auto">
          <a:xfrm>
            <a:off x="5211763" y="3868738"/>
            <a:ext cx="1970087" cy="1152525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10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27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8" name="Rectangle 4"/>
          <p:cNvSpPr>
            <a:spLocks noChangeArrowheads="1"/>
          </p:cNvSpPr>
          <p:nvPr/>
        </p:nvSpPr>
        <p:spPr bwMode="auto">
          <a:xfrm>
            <a:off x="5815013" y="1270000"/>
            <a:ext cx="2916237" cy="35083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r>
              <a:rPr lang="en-US"/>
              <a:t>Ranges of porosities, field capacities, and permanent wilting points for soils of various textures.  (from Dunne and Leopold, 1978)</a:t>
            </a:r>
          </a:p>
        </p:txBody>
      </p:sp>
      <p:pic>
        <p:nvPicPr>
          <p:cNvPr id="251909" name="Picture 5" descr="f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1463" y="0"/>
            <a:ext cx="5421312" cy="66500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4914" y="0"/>
            <a:ext cx="7772400" cy="707571"/>
          </a:xfrm>
        </p:spPr>
        <p:txBody>
          <a:bodyPr/>
          <a:lstStyle/>
          <a:p>
            <a:r>
              <a:rPr lang="en-US" sz="3600" dirty="0" smtClean="0"/>
              <a:t>Problem 17 example</a:t>
            </a:r>
            <a:endParaRPr lang="en-US" sz="3600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1081046"/>
              </p:ext>
            </p:extLst>
          </p:nvPr>
        </p:nvGraphicFramePr>
        <p:xfrm>
          <a:off x="62592" y="808263"/>
          <a:ext cx="8962293" cy="58804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37" name="Document" r:id="rId3" imgW="5601433" imgH="3675259" progId="Word.Document.12">
                  <p:embed/>
                </p:oleObj>
              </mc:Choice>
              <mc:Fallback>
                <p:oleObj name="Document" r:id="rId3" imgW="5601433" imgH="367525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592" y="808263"/>
                        <a:ext cx="8962293" cy="58804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112548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Arial" pitchFamily="34" charset="0"/>
                <a:cs typeface="Arial" pitchFamily="34" charset="0"/>
              </a:rPr>
              <a:t>Group learning challenge 2.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Figure out an approximate height of capillary rise (the height of the capillary fringe) in sand with average pore size approximated as 0.05 mm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Figure out an approximate height of capillary rise (the height of the capillary fringe) in silt with average pore size of 0.005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mm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69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7816" name="Object 8"/>
          <p:cNvGraphicFramePr>
            <a:graphicFrameLocks noChangeAspect="1"/>
          </p:cNvGraphicFramePr>
          <p:nvPr/>
        </p:nvGraphicFramePr>
        <p:xfrm>
          <a:off x="901700" y="601663"/>
          <a:ext cx="7450138" cy="4922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833" name="Chart" r:id="rId3" imgW="7452265" imgH="4922615" progId="Excel.Sheet.8">
                  <p:embed/>
                </p:oleObj>
              </mc:Choice>
              <mc:Fallback>
                <p:oleObj name="Chart" r:id="rId3" imgW="7452265" imgH="4922615" progId="Excel.Sheet.8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1700" y="601663"/>
                        <a:ext cx="7450138" cy="4922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lg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7813" name="Rectangle 5"/>
          <p:cNvSpPr>
            <a:spLocks noChangeArrowheads="1"/>
          </p:cNvSpPr>
          <p:nvPr/>
        </p:nvSpPr>
        <p:spPr bwMode="auto">
          <a:xfrm>
            <a:off x="942975" y="5489575"/>
            <a:ext cx="7481888" cy="10064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r>
              <a:rPr lang="en-US" sz="2000"/>
              <a:t>Figure 22.  Illustrative grain-size distribution curves.  The boundaries between size classes designated as clay, silt, sand and gravel are shown as vertical lines.  </a:t>
            </a:r>
          </a:p>
        </p:txBody>
      </p:sp>
      <p:sp>
        <p:nvSpPr>
          <p:cNvPr id="247814" name="Text Box 6"/>
          <p:cNvSpPr txBox="1">
            <a:spLocks noChangeArrowheads="1"/>
          </p:cNvSpPr>
          <p:nvPr/>
        </p:nvSpPr>
        <p:spPr bwMode="auto">
          <a:xfrm rot="-4105130">
            <a:off x="3573462" y="3157538"/>
            <a:ext cx="2073275" cy="33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latin typeface="Times New Roman" pitchFamily="18" charset="0"/>
              </a:rPr>
              <a:t>Uniformly graded sand</a:t>
            </a:r>
          </a:p>
        </p:txBody>
      </p:sp>
      <p:sp>
        <p:nvSpPr>
          <p:cNvPr id="247815" name="Text Box 7"/>
          <p:cNvSpPr txBox="1">
            <a:spLocks noChangeArrowheads="1"/>
          </p:cNvSpPr>
          <p:nvPr/>
        </p:nvSpPr>
        <p:spPr bwMode="auto">
          <a:xfrm rot="-1846286">
            <a:off x="4694238" y="1600200"/>
            <a:ext cx="2008187" cy="5810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600">
                <a:latin typeface="Times New Roman" pitchFamily="18" charset="0"/>
              </a:rPr>
              <a:t>Well graded silt, sand, gravel mixture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404" name="Picture 4" descr="~AUT0011"/>
          <p:cNvPicPr>
            <a:picLocks noGrp="1" noChangeAspect="1" noChangeArrowheads="1"/>
          </p:cNvPicPr>
          <p:nvPr>
            <p:ph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057275" y="0"/>
            <a:ext cx="6732588" cy="5805488"/>
          </a:xfrm>
          <a:noFill/>
          <a:ln/>
        </p:spPr>
      </p:pic>
      <p:sp>
        <p:nvSpPr>
          <p:cNvPr id="230406" name="Rectangle 6"/>
          <p:cNvSpPr>
            <a:spLocks noChangeArrowheads="1"/>
          </p:cNvSpPr>
          <p:nvPr/>
        </p:nvSpPr>
        <p:spPr bwMode="auto">
          <a:xfrm>
            <a:off x="257175" y="5799138"/>
            <a:ext cx="8763000" cy="8223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2400" b="1"/>
              <a:t>Soil texture triangle, showing the textural terms applied to soils with various fractions of sand, silt and clay.  (from Dingman, 2002)</a:t>
            </a:r>
          </a:p>
        </p:txBody>
      </p:sp>
      <p:sp>
        <p:nvSpPr>
          <p:cNvPr id="230407" name="Oval 7"/>
          <p:cNvSpPr>
            <a:spLocks noChangeArrowheads="1"/>
          </p:cNvSpPr>
          <p:nvPr/>
        </p:nvSpPr>
        <p:spPr bwMode="auto">
          <a:xfrm>
            <a:off x="2516188" y="4397375"/>
            <a:ext cx="88900" cy="889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0408" name="Oval 8"/>
          <p:cNvSpPr>
            <a:spLocks noChangeArrowheads="1"/>
          </p:cNvSpPr>
          <p:nvPr/>
        </p:nvSpPr>
        <p:spPr bwMode="auto">
          <a:xfrm>
            <a:off x="4195763" y="4324350"/>
            <a:ext cx="88900" cy="889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0409" name="Text Box 9"/>
          <p:cNvSpPr txBox="1">
            <a:spLocks noChangeArrowheads="1"/>
          </p:cNvSpPr>
          <p:nvPr/>
        </p:nvSpPr>
        <p:spPr bwMode="auto">
          <a:xfrm>
            <a:off x="4200525" y="4162425"/>
            <a:ext cx="368300" cy="396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Times New Roman" pitchFamily="18" charset="0"/>
              </a:rPr>
              <a:t>A</a:t>
            </a:r>
          </a:p>
        </p:txBody>
      </p:sp>
      <p:sp>
        <p:nvSpPr>
          <p:cNvPr id="230410" name="Text Box 10"/>
          <p:cNvSpPr txBox="1">
            <a:spLocks noChangeArrowheads="1"/>
          </p:cNvSpPr>
          <p:nvPr/>
        </p:nvSpPr>
        <p:spPr bwMode="auto">
          <a:xfrm>
            <a:off x="2578100" y="4251325"/>
            <a:ext cx="354013" cy="396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Times New Roman" pitchFamily="18" charset="0"/>
              </a:rPr>
              <a:t>B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452" name="Picture 4" descr="~AUT0012"/>
          <p:cNvPicPr>
            <a:picLocks noGrp="1" noChangeAspect="1" noChangeArrowheads="1"/>
          </p:cNvPicPr>
          <p:nvPr>
            <p:ph/>
          </p:nvPr>
        </p:nvPicPr>
        <p:blipFill>
          <a:blip r:embed="rId2" cstate="print"/>
          <a:srcRect l="63643"/>
          <a:stretch>
            <a:fillRect/>
          </a:stretch>
        </p:blipFill>
        <p:spPr>
          <a:xfrm>
            <a:off x="1879600" y="2344738"/>
            <a:ext cx="5178425" cy="2811462"/>
          </a:xfrm>
          <a:noFill/>
          <a:ln/>
        </p:spPr>
      </p:pic>
      <p:sp>
        <p:nvSpPr>
          <p:cNvPr id="232454" name="Rectangle 6"/>
          <p:cNvSpPr>
            <a:spLocks noChangeArrowheads="1"/>
          </p:cNvSpPr>
          <p:nvPr/>
        </p:nvSpPr>
        <p:spPr bwMode="auto">
          <a:xfrm>
            <a:off x="460375" y="5548313"/>
            <a:ext cx="8494713" cy="9461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b="1"/>
              <a:t>Macroscopic and microscopic concepts of porous medium flow. (from Freeze and Cherry, 1979)</a:t>
            </a:r>
          </a:p>
        </p:txBody>
      </p:sp>
      <p:pic>
        <p:nvPicPr>
          <p:cNvPr id="232455" name="Picture 7" descr="~AUT0012"/>
          <p:cNvPicPr>
            <a:picLocks noChangeAspect="1" noChangeArrowheads="1"/>
          </p:cNvPicPr>
          <p:nvPr/>
        </p:nvPicPr>
        <p:blipFill>
          <a:blip r:embed="rId2" cstate="print"/>
          <a:srcRect r="51645"/>
          <a:stretch>
            <a:fillRect/>
          </a:stretch>
        </p:blipFill>
        <p:spPr bwMode="auto">
          <a:xfrm>
            <a:off x="1316038" y="471488"/>
            <a:ext cx="5805487" cy="2370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22" name="Rectangle 6"/>
          <p:cNvSpPr>
            <a:spLocks noChangeArrowheads="1"/>
          </p:cNvSpPr>
          <p:nvPr/>
        </p:nvSpPr>
        <p:spPr bwMode="auto">
          <a:xfrm>
            <a:off x="685800" y="5478463"/>
            <a:ext cx="8086725" cy="9461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b="1"/>
              <a:t>Experimental apparatus for the illustration of Darcy's equation.  (From Freeze and Cherry)</a:t>
            </a:r>
          </a:p>
        </p:txBody>
      </p:sp>
      <p:grpSp>
        <p:nvGrpSpPr>
          <p:cNvPr id="214031" name="Group 15"/>
          <p:cNvGrpSpPr>
            <a:grpSpLocks/>
          </p:cNvGrpSpPr>
          <p:nvPr/>
        </p:nvGrpSpPr>
        <p:grpSpPr bwMode="auto">
          <a:xfrm>
            <a:off x="0" y="347663"/>
            <a:ext cx="9144000" cy="4964112"/>
            <a:chOff x="0" y="219"/>
            <a:chExt cx="5760" cy="3127"/>
          </a:xfrm>
        </p:grpSpPr>
        <p:pic>
          <p:nvPicPr>
            <p:cNvPr id="214020" name="Picture 4" descr="Darcy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219"/>
              <a:ext cx="5760" cy="3127"/>
            </a:xfrm>
            <a:prstGeom prst="rect">
              <a:avLst/>
            </a:prstGeom>
            <a:noFill/>
            <a:ln/>
            <a:effectLst/>
          </p:spPr>
        </p:pic>
        <p:sp>
          <p:nvSpPr>
            <p:cNvPr id="214023" name="Text Box 7"/>
            <p:cNvSpPr txBox="1">
              <a:spLocks noChangeArrowheads="1"/>
            </p:cNvSpPr>
            <p:nvPr/>
          </p:nvSpPr>
          <p:spPr bwMode="auto">
            <a:xfrm flipH="1">
              <a:off x="103" y="1379"/>
              <a:ext cx="21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r>
                <a:rPr lang="en-US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14024" name="Line 8"/>
            <p:cNvSpPr>
              <a:spLocks noChangeShapeType="1"/>
            </p:cNvSpPr>
            <p:nvPr/>
          </p:nvSpPr>
          <p:spPr bwMode="auto">
            <a:xfrm flipV="1">
              <a:off x="332" y="1452"/>
              <a:ext cx="466" cy="79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4025" name="Text Box 9"/>
            <p:cNvSpPr txBox="1">
              <a:spLocks noChangeArrowheads="1"/>
            </p:cNvSpPr>
            <p:nvPr/>
          </p:nvSpPr>
          <p:spPr bwMode="auto">
            <a:xfrm>
              <a:off x="1194" y="2620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14026" name="Line 10"/>
            <p:cNvSpPr>
              <a:spLocks noChangeShapeType="1"/>
            </p:cNvSpPr>
            <p:nvPr/>
          </p:nvSpPr>
          <p:spPr bwMode="auto">
            <a:xfrm flipV="1">
              <a:off x="1340" y="2301"/>
              <a:ext cx="175" cy="38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4027" name="Line 11"/>
            <p:cNvSpPr>
              <a:spLocks noChangeShapeType="1"/>
            </p:cNvSpPr>
            <p:nvPr/>
          </p:nvSpPr>
          <p:spPr bwMode="auto">
            <a:xfrm flipH="1">
              <a:off x="3152" y="1143"/>
              <a:ext cx="7" cy="109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arrow" w="lg" len="lg"/>
              <a:tailEnd type="arrow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4028" name="Line 12"/>
            <p:cNvSpPr>
              <a:spLocks noChangeShapeType="1"/>
            </p:cNvSpPr>
            <p:nvPr/>
          </p:nvSpPr>
          <p:spPr bwMode="auto">
            <a:xfrm>
              <a:off x="3580" y="593"/>
              <a:ext cx="0" cy="83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arrow" w="lg" len="lg"/>
              <a:tailEnd type="arrow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4029" name="Text Box 13"/>
            <p:cNvSpPr txBox="1">
              <a:spLocks noChangeArrowheads="1"/>
            </p:cNvSpPr>
            <p:nvPr/>
          </p:nvSpPr>
          <p:spPr bwMode="auto">
            <a:xfrm>
              <a:off x="3603" y="744"/>
              <a:ext cx="27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latin typeface="Times New Roman" pitchFamily="18" charset="0"/>
                  <a:sym typeface="Symbol" pitchFamily="18" charset="2"/>
                </a:rPr>
                <a:t></a:t>
              </a:r>
              <a:r>
                <a:rPr lang="en-US" sz="2000" baseline="-25000">
                  <a:latin typeface="Times New Roman" pitchFamily="18" charset="0"/>
                  <a:sym typeface="Symbol" pitchFamily="18" charset="2"/>
                </a:rPr>
                <a:t>1</a:t>
              </a:r>
              <a:endParaRPr lang="en-US" sz="2000">
                <a:latin typeface="Times New Roman" pitchFamily="18" charset="0"/>
                <a:sym typeface="Symbol" pitchFamily="18" charset="2"/>
              </a:endParaRPr>
            </a:p>
          </p:txBody>
        </p:sp>
        <p:sp>
          <p:nvSpPr>
            <p:cNvPr id="214030" name="Text Box 14"/>
            <p:cNvSpPr txBox="1">
              <a:spLocks noChangeArrowheads="1"/>
            </p:cNvSpPr>
            <p:nvPr/>
          </p:nvSpPr>
          <p:spPr bwMode="auto">
            <a:xfrm>
              <a:off x="3128" y="1579"/>
              <a:ext cx="27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latin typeface="Times New Roman" pitchFamily="18" charset="0"/>
                  <a:sym typeface="Symbol" pitchFamily="18" charset="2"/>
                </a:rPr>
                <a:t></a:t>
              </a:r>
              <a:r>
                <a:rPr lang="en-US" sz="2000" baseline="-25000">
                  <a:latin typeface="Times New Roman" pitchFamily="18" charset="0"/>
                  <a:sym typeface="Symbol" pitchFamily="18" charset="2"/>
                </a:rPr>
                <a:t>2</a:t>
              </a:r>
              <a:endParaRPr lang="en-US" sz="2000">
                <a:latin typeface="Times New Roman" pitchFamily="18" charset="0"/>
                <a:sym typeface="Symbol" pitchFamily="18" charset="2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175" name="Rectangle 87"/>
          <p:cNvSpPr>
            <a:spLocks noChangeArrowheads="1"/>
          </p:cNvSpPr>
          <p:nvPr/>
        </p:nvSpPr>
        <p:spPr bwMode="auto">
          <a:xfrm>
            <a:off x="5535613" y="5454650"/>
            <a:ext cx="2024062" cy="893763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7174" name="Rectangle 86"/>
          <p:cNvSpPr>
            <a:spLocks noChangeArrowheads="1"/>
          </p:cNvSpPr>
          <p:nvPr/>
        </p:nvSpPr>
        <p:spPr bwMode="auto">
          <a:xfrm>
            <a:off x="2876550" y="4305300"/>
            <a:ext cx="1624013" cy="893763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7092" name="Rectangle 4"/>
          <p:cNvSpPr>
            <a:spLocks noChangeArrowheads="1"/>
          </p:cNvSpPr>
          <p:nvPr/>
        </p:nvSpPr>
        <p:spPr bwMode="auto">
          <a:xfrm>
            <a:off x="1908175" y="360363"/>
            <a:ext cx="5359400" cy="9461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b="1"/>
              <a:t>Parallel conduit conceptual model for porous media flow.</a:t>
            </a:r>
          </a:p>
        </p:txBody>
      </p:sp>
      <p:grpSp>
        <p:nvGrpSpPr>
          <p:cNvPr id="217117" name="Group 29"/>
          <p:cNvGrpSpPr>
            <a:grpSpLocks/>
          </p:cNvGrpSpPr>
          <p:nvPr/>
        </p:nvGrpSpPr>
        <p:grpSpPr bwMode="auto">
          <a:xfrm>
            <a:off x="735013" y="457200"/>
            <a:ext cx="7802562" cy="2959100"/>
            <a:chOff x="1564" y="1937"/>
            <a:chExt cx="2384" cy="904"/>
          </a:xfrm>
        </p:grpSpPr>
        <p:sp>
          <p:nvSpPr>
            <p:cNvPr id="217097" name="AutoShape 9"/>
            <p:cNvSpPr>
              <a:spLocks noChangeArrowheads="1"/>
            </p:cNvSpPr>
            <p:nvPr/>
          </p:nvSpPr>
          <p:spPr bwMode="auto">
            <a:xfrm rot="-5400000">
              <a:off x="2702" y="1396"/>
              <a:ext cx="101" cy="1901"/>
            </a:xfrm>
            <a:prstGeom prst="parallelogram">
              <a:avLst>
                <a:gd name="adj" fmla="val 25000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7098" name="AutoShape 10"/>
            <p:cNvSpPr>
              <a:spLocks noChangeArrowheads="1"/>
            </p:cNvSpPr>
            <p:nvPr/>
          </p:nvSpPr>
          <p:spPr bwMode="auto">
            <a:xfrm rot="-5400000">
              <a:off x="2707" y="1526"/>
              <a:ext cx="101" cy="1901"/>
            </a:xfrm>
            <a:prstGeom prst="parallelogram">
              <a:avLst>
                <a:gd name="adj" fmla="val 25000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7099" name="Line 11"/>
            <p:cNvSpPr>
              <a:spLocks noChangeShapeType="1"/>
            </p:cNvSpPr>
            <p:nvPr/>
          </p:nvSpPr>
          <p:spPr bwMode="auto">
            <a:xfrm flipV="1">
              <a:off x="1565" y="1941"/>
              <a:ext cx="0" cy="8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7100" name="AutoShape 12"/>
            <p:cNvSpPr>
              <a:spLocks noChangeArrowheads="1"/>
            </p:cNvSpPr>
            <p:nvPr/>
          </p:nvSpPr>
          <p:spPr bwMode="auto">
            <a:xfrm rot="-5400000">
              <a:off x="2707" y="1675"/>
              <a:ext cx="101" cy="1901"/>
            </a:xfrm>
            <a:prstGeom prst="parallelogram">
              <a:avLst>
                <a:gd name="adj" fmla="val 25000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7101" name="AutoShape 13"/>
            <p:cNvSpPr>
              <a:spLocks noChangeArrowheads="1"/>
            </p:cNvSpPr>
            <p:nvPr/>
          </p:nvSpPr>
          <p:spPr bwMode="auto">
            <a:xfrm rot="-5400000">
              <a:off x="2707" y="1786"/>
              <a:ext cx="101" cy="1901"/>
            </a:xfrm>
            <a:prstGeom prst="parallelogram">
              <a:avLst>
                <a:gd name="adj" fmla="val 25000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7102" name="Line 14"/>
            <p:cNvSpPr>
              <a:spLocks noChangeShapeType="1"/>
            </p:cNvSpPr>
            <p:nvPr/>
          </p:nvSpPr>
          <p:spPr bwMode="auto">
            <a:xfrm flipV="1">
              <a:off x="3948" y="1956"/>
              <a:ext cx="0" cy="8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7103" name="Line 15"/>
            <p:cNvSpPr>
              <a:spLocks noChangeShapeType="1"/>
            </p:cNvSpPr>
            <p:nvPr/>
          </p:nvSpPr>
          <p:spPr bwMode="auto">
            <a:xfrm>
              <a:off x="1570" y="2764"/>
              <a:ext cx="2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7104" name="Line 16"/>
            <p:cNvSpPr>
              <a:spLocks noChangeShapeType="1"/>
            </p:cNvSpPr>
            <p:nvPr/>
          </p:nvSpPr>
          <p:spPr bwMode="auto">
            <a:xfrm flipV="1">
              <a:off x="1801" y="1937"/>
              <a:ext cx="0" cy="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7105" name="Line 17"/>
            <p:cNvSpPr>
              <a:spLocks noChangeShapeType="1"/>
            </p:cNvSpPr>
            <p:nvPr/>
          </p:nvSpPr>
          <p:spPr bwMode="auto">
            <a:xfrm flipV="1">
              <a:off x="3702" y="1961"/>
              <a:ext cx="0" cy="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7106" name="Line 18"/>
            <p:cNvSpPr>
              <a:spLocks noChangeShapeType="1"/>
            </p:cNvSpPr>
            <p:nvPr/>
          </p:nvSpPr>
          <p:spPr bwMode="auto">
            <a:xfrm>
              <a:off x="3711" y="2788"/>
              <a:ext cx="2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7107" name="Line 19"/>
            <p:cNvSpPr>
              <a:spLocks noChangeShapeType="1"/>
            </p:cNvSpPr>
            <p:nvPr/>
          </p:nvSpPr>
          <p:spPr bwMode="auto">
            <a:xfrm>
              <a:off x="1564" y="2015"/>
              <a:ext cx="2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7108" name="Line 20"/>
            <p:cNvSpPr>
              <a:spLocks noChangeShapeType="1"/>
            </p:cNvSpPr>
            <p:nvPr/>
          </p:nvSpPr>
          <p:spPr bwMode="auto">
            <a:xfrm>
              <a:off x="3710" y="2255"/>
              <a:ext cx="2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7109" name="AutoShape 21"/>
            <p:cNvSpPr>
              <a:spLocks noChangeArrowheads="1"/>
            </p:cNvSpPr>
            <p:nvPr/>
          </p:nvSpPr>
          <p:spPr bwMode="auto">
            <a:xfrm flipV="1">
              <a:off x="1642" y="1958"/>
              <a:ext cx="56" cy="5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7110" name="AutoShape 22"/>
            <p:cNvSpPr>
              <a:spLocks noChangeArrowheads="1"/>
            </p:cNvSpPr>
            <p:nvPr/>
          </p:nvSpPr>
          <p:spPr bwMode="auto">
            <a:xfrm flipV="1">
              <a:off x="3797" y="2198"/>
              <a:ext cx="56" cy="5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7111" name="Line 23"/>
            <p:cNvSpPr>
              <a:spLocks noChangeShapeType="1"/>
            </p:cNvSpPr>
            <p:nvPr/>
          </p:nvSpPr>
          <p:spPr bwMode="auto">
            <a:xfrm>
              <a:off x="3562" y="2558"/>
              <a:ext cx="278" cy="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7112" name="Text Box 24"/>
            <p:cNvSpPr txBox="1">
              <a:spLocks noChangeArrowheads="1"/>
            </p:cNvSpPr>
            <p:nvPr/>
          </p:nvSpPr>
          <p:spPr bwMode="auto">
            <a:xfrm>
              <a:off x="3724" y="2360"/>
              <a:ext cx="198" cy="2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r>
                <a:rPr lang="en-US">
                  <a:latin typeface="Times New Roman" pitchFamily="18" charset="0"/>
                </a:rPr>
                <a:t>v</a:t>
              </a:r>
              <a:r>
                <a:rPr lang="en-US" baseline="-25000">
                  <a:latin typeface="Times New Roman" pitchFamily="18" charset="0"/>
                </a:rPr>
                <a:t>i	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217113" name="Text Box 25"/>
            <p:cNvSpPr txBox="1">
              <a:spLocks noChangeArrowheads="1"/>
            </p:cNvSpPr>
            <p:nvPr/>
          </p:nvSpPr>
          <p:spPr bwMode="auto">
            <a:xfrm>
              <a:off x="3710" y="2552"/>
              <a:ext cx="236" cy="2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r>
                <a:rPr lang="en-US">
                  <a:latin typeface="Times New Roman" pitchFamily="18" charset="0"/>
                </a:rPr>
                <a:t>A</a:t>
              </a:r>
              <a:r>
                <a:rPr lang="en-US" baseline="-25000">
                  <a:latin typeface="Times New Roman" pitchFamily="18" charset="0"/>
                </a:rPr>
                <a:t>i	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217114" name="Line 26"/>
            <p:cNvSpPr>
              <a:spLocks noChangeShapeType="1"/>
            </p:cNvSpPr>
            <p:nvPr/>
          </p:nvSpPr>
          <p:spPr bwMode="auto">
            <a:xfrm flipH="1">
              <a:off x="1661" y="2290"/>
              <a:ext cx="125" cy="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7115" name="Line 27"/>
            <p:cNvSpPr>
              <a:spLocks noChangeShapeType="1"/>
            </p:cNvSpPr>
            <p:nvPr/>
          </p:nvSpPr>
          <p:spPr bwMode="auto">
            <a:xfrm>
              <a:off x="1704" y="2290"/>
              <a:ext cx="0" cy="4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 type="arrow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7116" name="Text Box 28"/>
            <p:cNvSpPr txBox="1">
              <a:spLocks noChangeArrowheads="1"/>
            </p:cNvSpPr>
            <p:nvPr/>
          </p:nvSpPr>
          <p:spPr bwMode="auto">
            <a:xfrm>
              <a:off x="1564" y="2447"/>
              <a:ext cx="236" cy="2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r>
                <a:rPr lang="en-US">
                  <a:latin typeface="Times New Roman" pitchFamily="18" charset="0"/>
                </a:rPr>
                <a:t>A</a:t>
              </a:r>
              <a:r>
                <a:rPr lang="en-US" baseline="-25000">
                  <a:latin typeface="Times New Roman" pitchFamily="18" charset="0"/>
                </a:rPr>
                <a:t>	</a:t>
              </a:r>
              <a:endParaRPr lang="en-US">
                <a:latin typeface="Times New Roman" pitchFamily="18" charset="0"/>
              </a:endParaRPr>
            </a:p>
          </p:txBody>
        </p:sp>
      </p:grpSp>
      <p:sp>
        <p:nvSpPr>
          <p:cNvPr id="217119" name="Rectangle 31"/>
          <p:cNvSpPr>
            <a:spLocks noChangeArrowheads="1"/>
          </p:cNvSpPr>
          <p:nvPr/>
        </p:nvSpPr>
        <p:spPr bwMode="auto">
          <a:xfrm>
            <a:off x="0" y="26939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17118" name="Object 30"/>
          <p:cNvGraphicFramePr>
            <a:graphicFrameLocks noChangeAspect="1"/>
          </p:cNvGraphicFramePr>
          <p:nvPr/>
        </p:nvGraphicFramePr>
        <p:xfrm>
          <a:off x="842963" y="3287713"/>
          <a:ext cx="1828800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203" name="Equation" r:id="rId3" imgW="901700" imgH="444500" progId="Equation.3">
                  <p:embed/>
                </p:oleObj>
              </mc:Choice>
              <mc:Fallback>
                <p:oleObj name="Equation" r:id="rId3" imgW="901700" imgH="444500" progId="Equation.3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2963" y="3287713"/>
                        <a:ext cx="1828800" cy="898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17120" name="Picture 3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54075" y="4273550"/>
            <a:ext cx="406717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7122" name="Rectangle 34"/>
          <p:cNvSpPr>
            <a:spLocks noChangeArrowheads="1"/>
          </p:cNvSpPr>
          <p:nvPr/>
        </p:nvSpPr>
        <p:spPr bwMode="auto">
          <a:xfrm>
            <a:off x="0" y="30289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7173" name="Rectangle 85"/>
          <p:cNvSpPr>
            <a:spLocks noChangeArrowheads="1"/>
          </p:cNvSpPr>
          <p:nvPr/>
        </p:nvSpPr>
        <p:spPr bwMode="auto">
          <a:xfrm>
            <a:off x="0" y="30289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17172" name="Object 84"/>
          <p:cNvGraphicFramePr>
            <a:graphicFrameLocks noChangeAspect="1"/>
          </p:cNvGraphicFramePr>
          <p:nvPr/>
        </p:nvGraphicFramePr>
        <p:xfrm>
          <a:off x="2847975" y="4660900"/>
          <a:ext cx="5484813" cy="165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204" name="Picture" r:id="rId6" imgW="2743200" imgH="828720" progId="Word.Picture.8">
                  <p:embed/>
                </p:oleObj>
              </mc:Choice>
              <mc:Fallback>
                <p:oleObj name="Picture" r:id="rId6" imgW="2743200" imgH="828720" progId="Word.Picture.8">
                  <p:embed/>
                  <p:pic>
                    <p:nvPicPr>
                      <p:cNvPr id="0" name="Picture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7975" y="4660900"/>
                        <a:ext cx="5484813" cy="1654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568570"/>
            <a:ext cx="5462007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81000"/>
            <a:ext cx="7772400" cy="1143000"/>
          </a:xfrm>
        </p:spPr>
        <p:txBody>
          <a:bodyPr/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Water Viscosity at different temperatures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31630" y="6488668"/>
            <a:ext cx="8154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From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  <a:hlinkClick r:id="rId3"/>
              </a:rPr>
              <a:t>http://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  <a:hlinkClick r:id="rId3"/>
              </a:rPr>
              <a:t>www.engineeringtoolbox.com/water-dynamic-kinematic-viscosity-d_596.html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0344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0620772"/>
              </p:ext>
            </p:extLst>
          </p:nvPr>
        </p:nvGraphicFramePr>
        <p:xfrm>
          <a:off x="701268" y="209778"/>
          <a:ext cx="6378059" cy="61932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90" name="Document" r:id="rId3" imgW="4252039" imgH="4128812" progId="Word.Document.12">
                  <p:embed/>
                </p:oleObj>
              </mc:Choice>
              <mc:Fallback>
                <p:oleObj name="Document" r:id="rId3" imgW="4252039" imgH="412881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1268" y="209778"/>
                        <a:ext cx="6378059" cy="61932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4683760" y="3020725"/>
            <a:ext cx="4145280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Group learning challenge 1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Figure out how much the flow rate through a porous media will change for a 5 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/>
              </a:rPr>
              <a:t>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C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change in temperature.</a:t>
            </a:r>
          </a:p>
          <a:p>
            <a:pPr marL="342900" indent="-3429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Does flow rate increase or decrease as temperature increases</a:t>
            </a:r>
          </a:p>
        </p:txBody>
      </p:sp>
    </p:spTree>
    <p:extLst>
      <p:ext uri="{BB962C8B-B14F-4D97-AF65-F5344CB8AC3E}">
        <p14:creationId xmlns:p14="http://schemas.microsoft.com/office/powerpoint/2010/main" val="15100266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Box 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1"/>
</p:tagLst>
</file>

<file path=ppt/theme/theme1.xml><?xml version="1.0" encoding="utf-8"?>
<a:theme xmlns:a="http://schemas.openxmlformats.org/drawingml/2006/main" name="Blank Presentation">
  <a:themeElements>
    <a:clrScheme name="Custom 2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E5"/>
      </a:hlink>
      <a:folHlink>
        <a:srgbClr val="0000E5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Blank Presentation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33CC"/>
      </a:hlink>
      <a:folHlink>
        <a:srgbClr val="3333CC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Blank Presentation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33CC"/>
      </a:hlink>
      <a:folHlink>
        <a:srgbClr val="3333CC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Blank Presentation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33CC"/>
      </a:hlink>
      <a:folHlink>
        <a:srgbClr val="3333CC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3333CC"/>
    </a:hlink>
    <a:folHlink>
      <a:srgbClr val="3333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8132</TotalTime>
  <Words>624</Words>
  <Application>Microsoft Office PowerPoint</Application>
  <PresentationFormat>On-screen Show (4:3)</PresentationFormat>
  <Paragraphs>64</Paragraphs>
  <Slides>28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5</vt:i4>
      </vt:variant>
      <vt:variant>
        <vt:lpstr>Slide Titles</vt:lpstr>
      </vt:variant>
      <vt:variant>
        <vt:i4>28</vt:i4>
      </vt:variant>
    </vt:vector>
  </HeadingPairs>
  <TitlesOfParts>
    <vt:vector size="41" baseType="lpstr">
      <vt:lpstr>Arial</vt:lpstr>
      <vt:lpstr>Garamond</vt:lpstr>
      <vt:lpstr>Symbol</vt:lpstr>
      <vt:lpstr>Times New Roman</vt:lpstr>
      <vt:lpstr>Blank Presentation</vt:lpstr>
      <vt:lpstr>1_Blank Presentation</vt:lpstr>
      <vt:lpstr>2_Blank Presentation</vt:lpstr>
      <vt:lpstr>3_Blank Presentation</vt:lpstr>
      <vt:lpstr>Chart</vt:lpstr>
      <vt:lpstr>Equation</vt:lpstr>
      <vt:lpstr>Picture</vt:lpstr>
      <vt:lpstr>Document</vt:lpstr>
      <vt:lpstr>Bitmap Image</vt:lpstr>
      <vt:lpstr>Water in Soil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Water Viscosity at different temperatures</vt:lpstr>
      <vt:lpstr>PowerPoint Presentation</vt:lpstr>
      <vt:lpstr>PowerPoint Presentation</vt:lpstr>
      <vt:lpstr>PowerPoint Presentation</vt:lpstr>
      <vt:lpstr>PowerPoint Presentation</vt:lpstr>
      <vt:lpstr>Surface Tension</vt:lpstr>
      <vt:lpstr>PowerPoint Presentation</vt:lpstr>
      <vt:lpstr>PowerPoint Presentation</vt:lpstr>
      <vt:lpstr>PowerPoint Presentation</vt:lpstr>
      <vt:lpstr>Basis for Hysteresis</vt:lpstr>
      <vt:lpstr>PowerPoint Presentation</vt:lpstr>
      <vt:lpstr>PowerPoint Presentation</vt:lpstr>
      <vt:lpstr>Equations to representing soil water characteristic functions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Problem 17 example</vt:lpstr>
      <vt:lpstr>PowerPoint Presentation</vt:lpstr>
    </vt:vector>
  </TitlesOfParts>
  <Company>UTAH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Spatially Distributed Hydrologic Modeling and Scale Issues with Examples from Reynolds Creek Experimental Watershed</dc:title>
  <dc:creator>David Tarboton</dc:creator>
  <cp:lastModifiedBy>David Tarboton</cp:lastModifiedBy>
  <cp:revision>252</cp:revision>
  <cp:lastPrinted>2011-10-16T18:01:10Z</cp:lastPrinted>
  <dcterms:created xsi:type="dcterms:W3CDTF">1997-12-21T21:07:58Z</dcterms:created>
  <dcterms:modified xsi:type="dcterms:W3CDTF">2016-10-03T03:19:00Z</dcterms:modified>
</cp:coreProperties>
</file>