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8" r:id="rId2"/>
    <p:sldId id="296" r:id="rId3"/>
    <p:sldId id="297" r:id="rId4"/>
    <p:sldId id="299" r:id="rId5"/>
    <p:sldId id="300" r:id="rId6"/>
    <p:sldId id="286" r:id="rId7"/>
    <p:sldId id="287" r:id="rId8"/>
    <p:sldId id="288" r:id="rId9"/>
    <p:sldId id="289" r:id="rId10"/>
    <p:sldId id="301" r:id="rId11"/>
    <p:sldId id="303" r:id="rId12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 snapToGrid="0">
      <p:cViewPr>
        <p:scale>
          <a:sx n="50" d="100"/>
          <a:sy n="50" d="100"/>
        </p:scale>
        <p:origin x="2178" y="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t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963" y="0"/>
            <a:ext cx="29924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29924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b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963" y="8794750"/>
            <a:ext cx="29924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fld id="{728130D9-15C0-455B-B0CE-6024AD889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6219C-10DC-4A4C-8997-88AE2C63671E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0591-A643-47FC-A1C8-F5A496DF6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ECB32-D47C-4C6C-AED6-39C6D22DF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E8F70-6367-437F-9EAE-1211BDFF1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CC1EA-E07A-4AC7-91B9-1D68726BAF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F9101-94BC-4E14-8BC8-5B160C55B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D796E-BA25-47F3-A208-1077223CE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024CA-6A51-4F0E-8F2E-E06471F828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8AD6A-A3F8-4DD1-A7DA-30016F8D2A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AA3CF-AF42-4A7E-8BE7-0E66D9B5A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C6DA7-D1F3-4292-BA70-D597315D9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887CB-2DFB-481F-A4E0-D3BBFDFC1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F7B81-F241-4ECB-9D9C-5D86300CED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8429BB-BFCC-4DCA-9164-A71D09169B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hdsc.nws.noaa.gov/hdsc/pf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://www.nws.noaa.gov/oh/hdsc/PF_documents/Atlas2_Volume5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jobs\Bedient\chap01\tif\AACLNEP0.tif"/>
          <p:cNvPicPr>
            <a:picLocks noChangeAspect="1" noChangeArrowheads="1"/>
          </p:cNvPicPr>
          <p:nvPr/>
        </p:nvPicPr>
        <p:blipFill rotWithShape="1">
          <a:blip r:embed="rId2" cstate="print"/>
          <a:srcRect b="12222"/>
          <a:stretch/>
        </p:blipFill>
        <p:spPr bwMode="auto">
          <a:xfrm>
            <a:off x="1347284" y="784086"/>
            <a:ext cx="6553200" cy="6019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772400" y="6162683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Bedient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84" y="76200"/>
            <a:ext cx="7772400" cy="707886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Rainfall Averaging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NOAA </a:t>
            </a:r>
            <a:r>
              <a:rPr lang="en-US" dirty="0" err="1" smtClean="0"/>
              <a:t>Hydrometeorological</a:t>
            </a:r>
            <a:r>
              <a:rPr lang="en-US" dirty="0" smtClean="0"/>
              <a:t> Design Studies Center</a:t>
            </a:r>
            <a:br>
              <a:rPr lang="en-US" dirty="0" smtClean="0"/>
            </a:br>
            <a:r>
              <a:rPr lang="en-US" sz="2800" dirty="0" smtClean="0"/>
              <a:t>Precipitation Frequency Data Server (PFDS)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6878"/>
            <a:ext cx="7772400" cy="13597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hlinkClick r:id="rId2"/>
              </a:rPr>
              <a:t>http://hdsc.nws.noaa.gov/hdsc/pfds/</a:t>
            </a:r>
            <a:r>
              <a:rPr lang="en-US" sz="2400" dirty="0" smtClean="0"/>
              <a:t> </a:t>
            </a:r>
          </a:p>
          <a:p>
            <a:pPr algn="ctr">
              <a:buNone/>
            </a:pPr>
            <a:r>
              <a:rPr lang="en-US" sz="2400" dirty="0" smtClean="0"/>
              <a:t>The standard source for design storm data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CEE 3430 – Spring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David </a:t>
            </a:r>
            <a:r>
              <a:rPr lang="en-US" err="1"/>
              <a:t>Tarboton</a:t>
            </a:r>
            <a:r>
              <a:rPr lang="en-US"/>
              <a:t> </a:t>
            </a:r>
            <a:fld id="{AB75F671-6E97-4446-8269-406EA3FD3B7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174" y="2895600"/>
            <a:ext cx="30748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2873890"/>
            <a:ext cx="5986540" cy="3984110"/>
          </a:xfrm>
          <a:prstGeom prst="rect">
            <a:avLst/>
          </a:prstGeom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5" cstate="print"/>
          <a:srcRect l="2381" t="21223" r="10847" b="8561"/>
          <a:stretch>
            <a:fillRect/>
          </a:stretch>
        </p:blipFill>
        <p:spPr bwMode="auto">
          <a:xfrm>
            <a:off x="5996064" y="4516243"/>
            <a:ext cx="3147936" cy="234175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59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62858" y="935058"/>
            <a:ext cx="7030471" cy="538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19800"/>
            <a:ext cx="9144000" cy="838200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NOAA Atlas 2 </a:t>
            </a:r>
            <a:r>
              <a:rPr lang="en-US" sz="1600" dirty="0" smtClean="0">
                <a:hlinkClick r:id="rId4"/>
              </a:rPr>
              <a:t>http://www.nws.noaa.gov/oh/hdsc/PF_documents/Atlas2_Volume5.pdf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350671" y="0"/>
            <a:ext cx="6442658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point rainfall for application to drainage area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0"/>
            <a:ext cx="51745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607629" y="6438900"/>
            <a:ext cx="25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Dingman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1994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2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491206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607629" y="6438900"/>
            <a:ext cx="25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Dingman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1994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RADAR Rainfall Estimates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6172200" cy="4724400"/>
          </a:xfrm>
        </p:spPr>
        <p:txBody>
          <a:bodyPr/>
          <a:lstStyle/>
          <a:p>
            <a:r>
              <a:rPr lang="en-US" sz="2800" dirty="0"/>
              <a:t>NEXRAD provides real-time data </a:t>
            </a:r>
            <a:br>
              <a:rPr lang="en-US" sz="2800" dirty="0"/>
            </a:br>
            <a:r>
              <a:rPr lang="en-US" sz="2800" dirty="0"/>
              <a:t>on a ~16 km</a:t>
            </a:r>
            <a:r>
              <a:rPr lang="en-US" sz="2800" baseline="30000" dirty="0"/>
              <a:t>2</a:t>
            </a:r>
            <a:r>
              <a:rPr lang="en-US" sz="2800" dirty="0"/>
              <a:t> (6 mi</a:t>
            </a:r>
            <a:r>
              <a:rPr lang="en-US" sz="2800" baseline="30000" dirty="0"/>
              <a:t>2</a:t>
            </a:r>
            <a:r>
              <a:rPr lang="en-US" sz="2800" dirty="0"/>
              <a:t>) grid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estimate represents an average rainfall amount over the entire 4 x 4 km</a:t>
            </a:r>
            <a:r>
              <a:rPr lang="en-US" sz="2800" baseline="30000" dirty="0"/>
              <a:t>2</a:t>
            </a:r>
            <a:r>
              <a:rPr lang="en-US" sz="2800" dirty="0"/>
              <a:t> area</a:t>
            </a:r>
          </a:p>
          <a:p>
            <a:r>
              <a:rPr lang="en-US" sz="2800" dirty="0"/>
              <a:t>NEXRAD rainfall estimates compare well with point rain gage measurements (r</a:t>
            </a:r>
            <a:r>
              <a:rPr lang="en-US" sz="2800" baseline="30000" dirty="0"/>
              <a:t>2</a:t>
            </a:r>
            <a:r>
              <a:rPr lang="en-US" sz="2800" dirty="0"/>
              <a:t> ~ 0.9)</a:t>
            </a:r>
          </a:p>
        </p:txBody>
      </p:sp>
      <p:pic>
        <p:nvPicPr>
          <p:cNvPr id="73732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14550"/>
            <a:ext cx="2924175" cy="268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86400" y="6396335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Bedient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9507" name="Picture 3" descr="111501-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288"/>
            <a:ext cx="9144000" cy="6843712"/>
          </a:xfrm>
          <a:ln/>
        </p:spPr>
      </p:pic>
    </p:spTree>
    <p:extLst>
      <p:ext uri="{BB962C8B-B14F-4D97-AF65-F5344CB8AC3E}">
        <p14:creationId xmlns:p14="http://schemas.microsoft.com/office/powerpoint/2010/main" val="7798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842"/>
            <a:ext cx="9144000" cy="6126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9029" y="6457890"/>
            <a:ext cx="276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Dingman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2002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World Record Rainfall Amounts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40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78604" y="347963"/>
            <a:ext cx="6673755" cy="59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607629" y="6438900"/>
            <a:ext cx="25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Dingman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1994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068" y="450376"/>
            <a:ext cx="2579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Logarithmic - probability plots of depths of 1-, 6-, and 24-hr rainfall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5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503730" y="-1503731"/>
            <a:ext cx="6136539" cy="914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01003" y="5923129"/>
            <a:ext cx="68921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Depth – Duration – Frequency 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078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9029" y="6457890"/>
            <a:ext cx="276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Brutsaert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2005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t1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540000">
            <a:off x="79894" y="608141"/>
            <a:ext cx="8942086" cy="4285787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72886" y="3024415"/>
          <a:ext cx="2144486" cy="11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4" imgW="914400" imgH="482400" progId="Equation.3">
                  <p:embed/>
                </p:oleObj>
              </mc:Choice>
              <mc:Fallback>
                <p:oleObj name="Equation" r:id="rId4" imgW="914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886" y="3024415"/>
                        <a:ext cx="2144486" cy="11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4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1"/>
</p:tagLst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99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Default Design</vt:lpstr>
      <vt:lpstr>Equation</vt:lpstr>
      <vt:lpstr>Rainfall Averaging Methods</vt:lpstr>
      <vt:lpstr>PowerPoint Presentation</vt:lpstr>
      <vt:lpstr>PowerPoint Presentation</vt:lpstr>
      <vt:lpstr>RADAR Rainfall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NOAA Hydrometeorological Design Studies Center Precipitation Frequency Data Server (PFDS)</vt:lpstr>
      <vt:lpstr>From NOAA Atlas 2 http://www.nws.noaa.gov/oh/hdsc/PF_documents/Atlas2_Volume5.pdf </vt:lpstr>
    </vt:vector>
  </TitlesOfParts>
  <Company>USU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moisture in the air</dc:title>
  <dc:creator>David Tarboton</dc:creator>
  <cp:lastModifiedBy>David Tarboton</cp:lastModifiedBy>
  <cp:revision>32</cp:revision>
  <cp:lastPrinted>1999-09-14T16:13:09Z</cp:lastPrinted>
  <dcterms:created xsi:type="dcterms:W3CDTF">1999-09-14T05:42:38Z</dcterms:created>
  <dcterms:modified xsi:type="dcterms:W3CDTF">2016-09-26T00:29:33Z</dcterms:modified>
</cp:coreProperties>
</file>