
<file path=[Content_Types].xml><?xml version="1.0" encoding="utf-8"?>
<Types xmlns="http://schemas.openxmlformats.org/package/2006/content-types">
  <Default Extension="xml" ContentType="application/xml"/>
  <Default Extension="wmf" ContentType="image/x-wmf"/>
  <Default Extension="jpeg" ContentType="image/jpeg"/>
  <Default Extension="tiff" ContentType="image/tif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8.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1.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2.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 id="2147483939" r:id="rId2"/>
    <p:sldMasterId id="2147484064" r:id="rId3"/>
    <p:sldMasterId id="2147484193" r:id="rId4"/>
    <p:sldMasterId id="2147484207" r:id="rId5"/>
    <p:sldMasterId id="2147484220" r:id="rId6"/>
    <p:sldMasterId id="2147484233" r:id="rId7"/>
    <p:sldMasterId id="2147484246" r:id="rId8"/>
    <p:sldMasterId id="2147484343" r:id="rId9"/>
    <p:sldMasterId id="2147484355" r:id="rId10"/>
    <p:sldMasterId id="2147484367" r:id="rId11"/>
    <p:sldMasterId id="2147484379" r:id="rId12"/>
    <p:sldMasterId id="2147484391" r:id="rId13"/>
  </p:sldMasterIdLst>
  <p:notesMasterIdLst>
    <p:notesMasterId r:id="rId42"/>
  </p:notesMasterIdLst>
  <p:handoutMasterIdLst>
    <p:handoutMasterId r:id="rId43"/>
  </p:handoutMasterIdLst>
  <p:sldIdLst>
    <p:sldId id="411" r:id="rId14"/>
    <p:sldId id="514" r:id="rId15"/>
    <p:sldId id="492" r:id="rId16"/>
    <p:sldId id="493" r:id="rId17"/>
    <p:sldId id="494" r:id="rId18"/>
    <p:sldId id="347" r:id="rId19"/>
    <p:sldId id="316" r:id="rId20"/>
    <p:sldId id="318" r:id="rId21"/>
    <p:sldId id="367" r:id="rId22"/>
    <p:sldId id="369" r:id="rId23"/>
    <p:sldId id="496" r:id="rId24"/>
    <p:sldId id="508" r:id="rId25"/>
    <p:sldId id="497" r:id="rId26"/>
    <p:sldId id="498" r:id="rId27"/>
    <p:sldId id="509" r:id="rId28"/>
    <p:sldId id="510" r:id="rId29"/>
    <p:sldId id="511" r:id="rId30"/>
    <p:sldId id="512" r:id="rId31"/>
    <p:sldId id="414" r:id="rId32"/>
    <p:sldId id="415" r:id="rId33"/>
    <p:sldId id="416" r:id="rId34"/>
    <p:sldId id="417" r:id="rId35"/>
    <p:sldId id="418" r:id="rId36"/>
    <p:sldId id="419" r:id="rId37"/>
    <p:sldId id="424" r:id="rId38"/>
    <p:sldId id="425" r:id="rId39"/>
    <p:sldId id="426" r:id="rId40"/>
    <p:sldId id="513" r:id="rId41"/>
  </p:sldIdLst>
  <p:sldSz cx="9144000" cy="6858000" type="screen4x3"/>
  <p:notesSz cx="7010400" cy="9296400"/>
  <p:defaultTextStyle>
    <a:defPPr>
      <a:defRPr lang="en-AU"/>
    </a:defPPr>
    <a:lvl1pPr algn="l" rtl="0" fontAlgn="base">
      <a:spcBef>
        <a:spcPct val="20000"/>
      </a:spcBef>
      <a:spcAft>
        <a:spcPct val="0"/>
      </a:spcAft>
      <a:buChar char="•"/>
      <a:defRPr sz="2400" kern="1200">
        <a:solidFill>
          <a:srgbClr val="FFFF00"/>
        </a:solidFill>
        <a:latin typeface="Comic Sans MS" pitchFamily="66" charset="0"/>
        <a:ea typeface="+mn-ea"/>
        <a:cs typeface="+mn-cs"/>
      </a:defRPr>
    </a:lvl1pPr>
    <a:lvl2pPr marL="457200" algn="l" rtl="0" fontAlgn="base">
      <a:spcBef>
        <a:spcPct val="20000"/>
      </a:spcBef>
      <a:spcAft>
        <a:spcPct val="0"/>
      </a:spcAft>
      <a:buChar char="•"/>
      <a:defRPr sz="2400" kern="1200">
        <a:solidFill>
          <a:srgbClr val="FFFF00"/>
        </a:solidFill>
        <a:latin typeface="Comic Sans MS" pitchFamily="66" charset="0"/>
        <a:ea typeface="+mn-ea"/>
        <a:cs typeface="+mn-cs"/>
      </a:defRPr>
    </a:lvl2pPr>
    <a:lvl3pPr marL="914400" algn="l" rtl="0" fontAlgn="base">
      <a:spcBef>
        <a:spcPct val="20000"/>
      </a:spcBef>
      <a:spcAft>
        <a:spcPct val="0"/>
      </a:spcAft>
      <a:buChar char="•"/>
      <a:defRPr sz="2400" kern="1200">
        <a:solidFill>
          <a:srgbClr val="FFFF00"/>
        </a:solidFill>
        <a:latin typeface="Comic Sans MS" pitchFamily="66" charset="0"/>
        <a:ea typeface="+mn-ea"/>
        <a:cs typeface="+mn-cs"/>
      </a:defRPr>
    </a:lvl3pPr>
    <a:lvl4pPr marL="1371600" algn="l" rtl="0" fontAlgn="base">
      <a:spcBef>
        <a:spcPct val="20000"/>
      </a:spcBef>
      <a:spcAft>
        <a:spcPct val="0"/>
      </a:spcAft>
      <a:buChar char="•"/>
      <a:defRPr sz="2400" kern="1200">
        <a:solidFill>
          <a:srgbClr val="FFFF00"/>
        </a:solidFill>
        <a:latin typeface="Comic Sans MS" pitchFamily="66" charset="0"/>
        <a:ea typeface="+mn-ea"/>
        <a:cs typeface="+mn-cs"/>
      </a:defRPr>
    </a:lvl4pPr>
    <a:lvl5pPr marL="1828800" algn="l" rtl="0" fontAlgn="base">
      <a:spcBef>
        <a:spcPct val="20000"/>
      </a:spcBef>
      <a:spcAft>
        <a:spcPct val="0"/>
      </a:spcAft>
      <a:buChar char="•"/>
      <a:defRPr sz="2400" kern="1200">
        <a:solidFill>
          <a:srgbClr val="FFFF00"/>
        </a:solidFill>
        <a:latin typeface="Comic Sans MS" pitchFamily="66" charset="0"/>
        <a:ea typeface="+mn-ea"/>
        <a:cs typeface="+mn-cs"/>
      </a:defRPr>
    </a:lvl5pPr>
    <a:lvl6pPr marL="2286000" algn="l" defTabSz="914400" rtl="0" eaLnBrk="1" latinLnBrk="0" hangingPunct="1">
      <a:defRPr sz="2400" kern="1200">
        <a:solidFill>
          <a:srgbClr val="FFFF00"/>
        </a:solidFill>
        <a:latin typeface="Comic Sans MS" pitchFamily="66" charset="0"/>
        <a:ea typeface="+mn-ea"/>
        <a:cs typeface="+mn-cs"/>
      </a:defRPr>
    </a:lvl6pPr>
    <a:lvl7pPr marL="2743200" algn="l" defTabSz="914400" rtl="0" eaLnBrk="1" latinLnBrk="0" hangingPunct="1">
      <a:defRPr sz="2400" kern="1200">
        <a:solidFill>
          <a:srgbClr val="FFFF00"/>
        </a:solidFill>
        <a:latin typeface="Comic Sans MS" pitchFamily="66" charset="0"/>
        <a:ea typeface="+mn-ea"/>
        <a:cs typeface="+mn-cs"/>
      </a:defRPr>
    </a:lvl7pPr>
    <a:lvl8pPr marL="3200400" algn="l" defTabSz="914400" rtl="0" eaLnBrk="1" latinLnBrk="0" hangingPunct="1">
      <a:defRPr sz="2400" kern="1200">
        <a:solidFill>
          <a:srgbClr val="FFFF00"/>
        </a:solidFill>
        <a:latin typeface="Comic Sans MS" pitchFamily="66" charset="0"/>
        <a:ea typeface="+mn-ea"/>
        <a:cs typeface="+mn-cs"/>
      </a:defRPr>
    </a:lvl8pPr>
    <a:lvl9pPr marL="3657600" algn="l" defTabSz="914400" rtl="0" eaLnBrk="1" latinLnBrk="0" hangingPunct="1">
      <a:defRPr sz="2400" kern="1200">
        <a:solidFill>
          <a:srgbClr val="FFFF00"/>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37" autoAdjust="0"/>
    <p:restoredTop sz="71836" autoAdjust="0"/>
  </p:normalViewPr>
  <p:slideViewPr>
    <p:cSldViewPr snapToGrid="0">
      <p:cViewPr varScale="1">
        <p:scale>
          <a:sx n="78" d="100"/>
          <a:sy n="78" d="100"/>
        </p:scale>
        <p:origin x="1992" y="17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3037512" cy="464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smtClean="0"/>
            </a:lvl1pPr>
          </a:lstStyle>
          <a:p>
            <a:pPr>
              <a:defRPr/>
            </a:pPr>
            <a:endParaRPr lang="en-AU"/>
          </a:p>
        </p:txBody>
      </p:sp>
      <p:sp>
        <p:nvSpPr>
          <p:cNvPr id="19459" name="Rectangle 3"/>
          <p:cNvSpPr>
            <a:spLocks noGrp="1" noChangeArrowheads="1"/>
          </p:cNvSpPr>
          <p:nvPr>
            <p:ph type="dt" sz="quarter" idx="1"/>
          </p:nvPr>
        </p:nvSpPr>
        <p:spPr bwMode="auto">
          <a:xfrm>
            <a:off x="3972889" y="0"/>
            <a:ext cx="3037511" cy="464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smtClean="0"/>
            </a:lvl1pPr>
          </a:lstStyle>
          <a:p>
            <a:pPr>
              <a:defRPr/>
            </a:pPr>
            <a:endParaRPr lang="en-AU"/>
          </a:p>
        </p:txBody>
      </p:sp>
      <p:sp>
        <p:nvSpPr>
          <p:cNvPr id="19460" name="Rectangle 4"/>
          <p:cNvSpPr>
            <a:spLocks noGrp="1" noChangeArrowheads="1"/>
          </p:cNvSpPr>
          <p:nvPr>
            <p:ph type="ftr" sz="quarter" idx="2"/>
          </p:nvPr>
        </p:nvSpPr>
        <p:spPr bwMode="auto">
          <a:xfrm>
            <a:off x="1" y="8832175"/>
            <a:ext cx="3037512" cy="4642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smtClean="0"/>
            </a:lvl1pPr>
          </a:lstStyle>
          <a:p>
            <a:pPr>
              <a:defRPr/>
            </a:pPr>
            <a:endParaRPr lang="en-AU"/>
          </a:p>
        </p:txBody>
      </p:sp>
      <p:sp>
        <p:nvSpPr>
          <p:cNvPr id="19461" name="Rectangle 5"/>
          <p:cNvSpPr>
            <a:spLocks noGrp="1" noChangeArrowheads="1"/>
          </p:cNvSpPr>
          <p:nvPr>
            <p:ph type="sldNum" sz="quarter" idx="3"/>
          </p:nvPr>
        </p:nvSpPr>
        <p:spPr bwMode="auto">
          <a:xfrm>
            <a:off x="3972889" y="8832175"/>
            <a:ext cx="3037511" cy="4642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smtClean="0"/>
            </a:lvl1pPr>
          </a:lstStyle>
          <a:p>
            <a:pPr>
              <a:defRPr/>
            </a:pPr>
            <a:fld id="{EFDBA69C-F943-44FF-ABDE-441D3B07FD67}" type="slidenum">
              <a:rPr lang="en-AU"/>
              <a:pPr>
                <a:defRPr/>
              </a:pPr>
              <a:t>‹#›</a:t>
            </a:fld>
            <a:endParaRPr lang="en-AU"/>
          </a:p>
        </p:txBody>
      </p:sp>
    </p:spTree>
    <p:extLst>
      <p:ext uri="{BB962C8B-B14F-4D97-AF65-F5344CB8AC3E}">
        <p14:creationId xmlns:p14="http://schemas.microsoft.com/office/powerpoint/2010/main" val="2172162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512" cy="4642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1248" y="0"/>
            <a:ext cx="3037512" cy="464225"/>
          </a:xfrm>
          <a:prstGeom prst="rect">
            <a:avLst/>
          </a:prstGeom>
        </p:spPr>
        <p:txBody>
          <a:bodyPr vert="horz" lIns="91440" tIns="45720" rIns="91440" bIns="45720" rtlCol="0"/>
          <a:lstStyle>
            <a:lvl1pPr algn="r">
              <a:defRPr sz="1200"/>
            </a:lvl1pPr>
          </a:lstStyle>
          <a:p>
            <a:fld id="{6184CC5B-B408-404B-AB46-210AAE1ACFC4}" type="datetimeFigureOut">
              <a:rPr lang="en-US" smtClean="0"/>
              <a:pPr/>
              <a:t>10/15/16</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713" y="4416088"/>
            <a:ext cx="5608976" cy="41824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30688"/>
            <a:ext cx="3037512" cy="4642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1248" y="8830688"/>
            <a:ext cx="3037512" cy="464225"/>
          </a:xfrm>
          <a:prstGeom prst="rect">
            <a:avLst/>
          </a:prstGeom>
        </p:spPr>
        <p:txBody>
          <a:bodyPr vert="horz" lIns="91440" tIns="45720" rIns="91440" bIns="45720" rtlCol="0" anchor="b"/>
          <a:lstStyle>
            <a:lvl1pPr algn="r">
              <a:defRPr sz="1200"/>
            </a:lvl1pPr>
          </a:lstStyle>
          <a:p>
            <a:fld id="{18B25F3D-E95B-47CF-B126-D7F15EF6E615}" type="slidenum">
              <a:rPr lang="en-US" smtClean="0"/>
              <a:pPr/>
              <a:t>‹#›</a:t>
            </a:fld>
            <a:endParaRPr lang="en-US"/>
          </a:p>
        </p:txBody>
      </p:sp>
    </p:spTree>
    <p:extLst>
      <p:ext uri="{BB962C8B-B14F-4D97-AF65-F5344CB8AC3E}">
        <p14:creationId xmlns:p14="http://schemas.microsoft.com/office/powerpoint/2010/main" val="2495576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DONE</a:t>
            </a:r>
            <a:endParaRPr lang="en-US"/>
          </a:p>
        </p:txBody>
      </p:sp>
      <p:sp>
        <p:nvSpPr>
          <p:cNvPr id="4" name="Slide Number Placeholder 3"/>
          <p:cNvSpPr>
            <a:spLocks noGrp="1"/>
          </p:cNvSpPr>
          <p:nvPr>
            <p:ph type="sldNum" sz="quarter" idx="10"/>
          </p:nvPr>
        </p:nvSpPr>
        <p:spPr/>
        <p:txBody>
          <a:bodyPr/>
          <a:lstStyle/>
          <a:p>
            <a:fld id="{18B25F3D-E95B-47CF-B126-D7F15EF6E615}" type="slidenum">
              <a:rPr lang="en-US" smtClean="0"/>
              <a:pPr/>
              <a:t>8</a:t>
            </a:fld>
            <a:endParaRPr lang="en-US"/>
          </a:p>
        </p:txBody>
      </p:sp>
    </p:spTree>
    <p:extLst>
      <p:ext uri="{BB962C8B-B14F-4D97-AF65-F5344CB8AC3E}">
        <p14:creationId xmlns:p14="http://schemas.microsoft.com/office/powerpoint/2010/main" val="1935922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067E0-275B-4E40-8514-8BEB5590B8AC}" type="slidenum">
              <a:rPr lang="en-US">
                <a:solidFill>
                  <a:prstClr val="black"/>
                </a:solidFill>
              </a:rPr>
              <a:pPr/>
              <a:t>19</a:t>
            </a:fld>
            <a:endParaRPr lang="en-US">
              <a:solidFill>
                <a:prstClr val="black"/>
              </a:solidFill>
            </a:endParaRPr>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r>
              <a:rPr lang="en-US" sz="500">
                <a:solidFill>
                  <a:srgbClr val="000000"/>
                </a:solidFill>
                <a:latin typeface="Garamond" pitchFamily="18" charset="0"/>
                <a:cs typeface="Times New Roman" pitchFamily="18" charset="0"/>
              </a:rPr>
              <a:t>Figure 1. Physical Processes involved in Runoff Generation.</a:t>
            </a:r>
          </a:p>
        </p:txBody>
      </p:sp>
    </p:spTree>
    <p:extLst>
      <p:ext uri="{BB962C8B-B14F-4D97-AF65-F5344CB8AC3E}">
        <p14:creationId xmlns:p14="http://schemas.microsoft.com/office/powerpoint/2010/main" val="2515793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a:t>
            </a:r>
            <a:endParaRPr lang="en-US" dirty="0"/>
          </a:p>
        </p:txBody>
      </p:sp>
      <p:sp>
        <p:nvSpPr>
          <p:cNvPr id="4" name="Slide Number Placeholder 3"/>
          <p:cNvSpPr>
            <a:spLocks noGrp="1"/>
          </p:cNvSpPr>
          <p:nvPr>
            <p:ph type="sldNum" sz="quarter" idx="10"/>
          </p:nvPr>
        </p:nvSpPr>
        <p:spPr/>
        <p:txBody>
          <a:bodyPr/>
          <a:lstStyle/>
          <a:p>
            <a:fld id="{18B25F3D-E95B-47CF-B126-D7F15EF6E615}" type="slidenum">
              <a:rPr lang="en-US" smtClean="0"/>
              <a:pPr/>
              <a:t>9</a:t>
            </a:fld>
            <a:endParaRPr lang="en-US"/>
          </a:p>
        </p:txBody>
      </p:sp>
    </p:spTree>
    <p:extLst>
      <p:ext uri="{BB962C8B-B14F-4D97-AF65-F5344CB8AC3E}">
        <p14:creationId xmlns:p14="http://schemas.microsoft.com/office/powerpoint/2010/main" val="1568508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a:t>
            </a:r>
            <a:endParaRPr lang="en-US" dirty="0"/>
          </a:p>
        </p:txBody>
      </p:sp>
      <p:sp>
        <p:nvSpPr>
          <p:cNvPr id="4" name="Slide Number Placeholder 3"/>
          <p:cNvSpPr>
            <a:spLocks noGrp="1"/>
          </p:cNvSpPr>
          <p:nvPr>
            <p:ph type="sldNum" sz="quarter" idx="10"/>
          </p:nvPr>
        </p:nvSpPr>
        <p:spPr/>
        <p:txBody>
          <a:bodyPr/>
          <a:lstStyle/>
          <a:p>
            <a:fld id="{18B25F3D-E95B-47CF-B126-D7F15EF6E615}" type="slidenum">
              <a:rPr lang="en-US" smtClean="0"/>
              <a:pPr/>
              <a:t>10</a:t>
            </a:fld>
            <a:endParaRPr lang="en-US"/>
          </a:p>
        </p:txBody>
      </p:sp>
    </p:spTree>
    <p:extLst>
      <p:ext uri="{BB962C8B-B14F-4D97-AF65-F5344CB8AC3E}">
        <p14:creationId xmlns:p14="http://schemas.microsoft.com/office/powerpoint/2010/main" val="196134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a:t>
            </a:r>
            <a:endParaRPr lang="en-US" dirty="0"/>
          </a:p>
        </p:txBody>
      </p:sp>
      <p:sp>
        <p:nvSpPr>
          <p:cNvPr id="4" name="Slide Number Placeholder 3"/>
          <p:cNvSpPr>
            <a:spLocks noGrp="1"/>
          </p:cNvSpPr>
          <p:nvPr>
            <p:ph type="sldNum" sz="quarter" idx="10"/>
          </p:nvPr>
        </p:nvSpPr>
        <p:spPr/>
        <p:txBody>
          <a:bodyPr/>
          <a:lstStyle/>
          <a:p>
            <a:fld id="{18B25F3D-E95B-47CF-B126-D7F15EF6E615}" type="slidenum">
              <a:rPr lang="en-US" smtClean="0"/>
              <a:pPr/>
              <a:t>11</a:t>
            </a:fld>
            <a:endParaRPr lang="en-US"/>
          </a:p>
        </p:txBody>
      </p:sp>
    </p:spTree>
    <p:extLst>
      <p:ext uri="{BB962C8B-B14F-4D97-AF65-F5344CB8AC3E}">
        <p14:creationId xmlns:p14="http://schemas.microsoft.com/office/powerpoint/2010/main" val="2009022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a:t>
            </a:r>
            <a:endParaRPr lang="en-US" dirty="0"/>
          </a:p>
        </p:txBody>
      </p:sp>
      <p:sp>
        <p:nvSpPr>
          <p:cNvPr id="4" name="Slide Number Placeholder 3"/>
          <p:cNvSpPr>
            <a:spLocks noGrp="1"/>
          </p:cNvSpPr>
          <p:nvPr>
            <p:ph type="sldNum" sz="quarter" idx="10"/>
          </p:nvPr>
        </p:nvSpPr>
        <p:spPr/>
        <p:txBody>
          <a:bodyPr/>
          <a:lstStyle/>
          <a:p>
            <a:fld id="{18B25F3D-E95B-47CF-B126-D7F15EF6E615}" type="slidenum">
              <a:rPr lang="en-US" smtClean="0"/>
              <a:pPr/>
              <a:t>12</a:t>
            </a:fld>
            <a:endParaRPr lang="en-US"/>
          </a:p>
        </p:txBody>
      </p:sp>
    </p:spTree>
    <p:extLst>
      <p:ext uri="{BB962C8B-B14F-4D97-AF65-F5344CB8AC3E}">
        <p14:creationId xmlns:p14="http://schemas.microsoft.com/office/powerpoint/2010/main" val="1858452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DONES</a:t>
            </a:r>
            <a:endParaRPr lang="en-US" dirty="0"/>
          </a:p>
        </p:txBody>
      </p:sp>
      <p:sp>
        <p:nvSpPr>
          <p:cNvPr id="4" name="Slide Number Placeholder 3"/>
          <p:cNvSpPr>
            <a:spLocks noGrp="1"/>
          </p:cNvSpPr>
          <p:nvPr>
            <p:ph type="sldNum" sz="quarter" idx="10"/>
          </p:nvPr>
        </p:nvSpPr>
        <p:spPr/>
        <p:txBody>
          <a:bodyPr/>
          <a:lstStyle/>
          <a:p>
            <a:fld id="{18B25F3D-E95B-47CF-B126-D7F15EF6E615}" type="slidenum">
              <a:rPr lang="en-US" smtClean="0"/>
              <a:pPr/>
              <a:t>13</a:t>
            </a:fld>
            <a:endParaRPr lang="en-US"/>
          </a:p>
        </p:txBody>
      </p:sp>
    </p:spTree>
    <p:extLst>
      <p:ext uri="{BB962C8B-B14F-4D97-AF65-F5344CB8AC3E}">
        <p14:creationId xmlns:p14="http://schemas.microsoft.com/office/powerpoint/2010/main" val="962855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DOUBT:</a:t>
            </a:r>
          </a:p>
          <a:p>
            <a:r>
              <a:rPr lang="en-US" dirty="0" smtClean="0"/>
              <a:t>What is the takeaway? </a:t>
            </a:r>
          </a:p>
          <a:p>
            <a:r>
              <a:rPr lang="en-US" dirty="0" smtClean="0"/>
              <a:t>Why doldrums?</a:t>
            </a:r>
          </a:p>
          <a:p>
            <a:r>
              <a:rPr lang="en-US" dirty="0" smtClean="0"/>
              <a:t>Why</a:t>
            </a:r>
            <a:r>
              <a:rPr lang="en-US" baseline="0" dirty="0" smtClean="0"/>
              <a:t> NE trade winds in NH, SE trade wins in the SH?</a:t>
            </a:r>
          </a:p>
          <a:p>
            <a:r>
              <a:rPr lang="en-US" baseline="0" dirty="0" smtClean="0"/>
              <a:t>Why westerlies?</a:t>
            </a:r>
          </a:p>
          <a:p>
            <a:r>
              <a:rPr lang="en-US" baseline="0" dirty="0" smtClean="0"/>
              <a:t>Why polar easterlies?</a:t>
            </a:r>
            <a:endParaRPr lang="en-US" dirty="0"/>
          </a:p>
        </p:txBody>
      </p:sp>
      <p:sp>
        <p:nvSpPr>
          <p:cNvPr id="4" name="Slide Number Placeholder 3"/>
          <p:cNvSpPr>
            <a:spLocks noGrp="1"/>
          </p:cNvSpPr>
          <p:nvPr>
            <p:ph type="sldNum" sz="quarter" idx="10"/>
          </p:nvPr>
        </p:nvSpPr>
        <p:spPr/>
        <p:txBody>
          <a:bodyPr/>
          <a:lstStyle/>
          <a:p>
            <a:fld id="{18B25F3D-E95B-47CF-B126-D7F15EF6E615}" type="slidenum">
              <a:rPr lang="en-US" smtClean="0"/>
              <a:pPr/>
              <a:t>14</a:t>
            </a:fld>
            <a:endParaRPr lang="en-US"/>
          </a:p>
        </p:txBody>
      </p:sp>
    </p:spTree>
    <p:extLst>
      <p:ext uri="{BB962C8B-B14F-4D97-AF65-F5344CB8AC3E}">
        <p14:creationId xmlns:p14="http://schemas.microsoft.com/office/powerpoint/2010/main" val="142248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DOUBT!</a:t>
            </a:r>
            <a:endParaRPr lang="en-US" dirty="0"/>
          </a:p>
        </p:txBody>
      </p:sp>
      <p:sp>
        <p:nvSpPr>
          <p:cNvPr id="4" name="Slide Number Placeholder 3"/>
          <p:cNvSpPr>
            <a:spLocks noGrp="1"/>
          </p:cNvSpPr>
          <p:nvPr>
            <p:ph type="sldNum" sz="quarter" idx="10"/>
          </p:nvPr>
        </p:nvSpPr>
        <p:spPr/>
        <p:txBody>
          <a:bodyPr/>
          <a:lstStyle/>
          <a:p>
            <a:fld id="{18B25F3D-E95B-47CF-B126-D7F15EF6E615}" type="slidenum">
              <a:rPr lang="en-US" smtClean="0"/>
              <a:pPr/>
              <a:t>15</a:t>
            </a:fld>
            <a:endParaRPr lang="en-US"/>
          </a:p>
        </p:txBody>
      </p:sp>
    </p:spTree>
    <p:extLst>
      <p:ext uri="{BB962C8B-B14F-4D97-AF65-F5344CB8AC3E}">
        <p14:creationId xmlns:p14="http://schemas.microsoft.com/office/powerpoint/2010/main" val="2047255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a:t>
            </a:r>
            <a:endParaRPr lang="en-US" dirty="0"/>
          </a:p>
        </p:txBody>
      </p:sp>
      <p:sp>
        <p:nvSpPr>
          <p:cNvPr id="4" name="Slide Number Placeholder 3"/>
          <p:cNvSpPr>
            <a:spLocks noGrp="1"/>
          </p:cNvSpPr>
          <p:nvPr>
            <p:ph type="sldNum" sz="quarter" idx="10"/>
          </p:nvPr>
        </p:nvSpPr>
        <p:spPr/>
        <p:txBody>
          <a:bodyPr/>
          <a:lstStyle/>
          <a:p>
            <a:fld id="{18B25F3D-E95B-47CF-B126-D7F15EF6E615}" type="slidenum">
              <a:rPr lang="en-US" smtClean="0"/>
              <a:pPr/>
              <a:t>16</a:t>
            </a:fld>
            <a:endParaRPr lang="en-US"/>
          </a:p>
        </p:txBody>
      </p:sp>
    </p:spTree>
    <p:extLst>
      <p:ext uri="{BB962C8B-B14F-4D97-AF65-F5344CB8AC3E}">
        <p14:creationId xmlns:p14="http://schemas.microsoft.com/office/powerpoint/2010/main" val="25746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C47237C1-02FA-4C82-874C-A527A268E637}"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070C55E8-C923-45F3-86E3-FFCBEC092635}"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F4E6608-416A-4BE0-A932-02504286E0A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2082874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BBD02D9-19C4-42FC-A118-1D507973E55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6292981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BE83061-F74D-40B4-B9D8-3FE5B1FF54E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5994449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09EE86-8410-447B-BFA0-388D3225894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1304893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C260FD8-6574-4452-9784-E4B095BC93C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5329298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tint val="75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lvl1pPr>
              <a:defRPr smtClean="0"/>
            </a:lvl1pPr>
          </a:lstStyle>
          <a:p>
            <a:pPr>
              <a:defRPr/>
            </a:pPr>
            <a:fld id="{D9F24494-82D1-443C-A315-71254031BF7B}" type="slidenum">
              <a:rPr lang="en-US">
                <a:solidFill>
                  <a:srgbClr val="000000">
                    <a:tint val="75000"/>
                  </a:srgbClr>
                </a:solidFill>
              </a:rPr>
              <a:pPr>
                <a:defRPr/>
              </a:pPr>
              <a:t>‹#›</a:t>
            </a:fld>
            <a:endParaRPr lang="en-US">
              <a:solidFill>
                <a:srgbClr val="000000">
                  <a:tint val="75000"/>
                </a:srgbClr>
              </a:solidFill>
            </a:endParaRPr>
          </a:p>
        </p:txBody>
      </p:sp>
    </p:spTree>
    <p:extLst>
      <p:ext uri="{BB962C8B-B14F-4D97-AF65-F5344CB8AC3E}">
        <p14:creationId xmlns:p14="http://schemas.microsoft.com/office/powerpoint/2010/main" val="180431919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tint val="75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lvl1pPr>
              <a:defRPr smtClean="0"/>
            </a:lvl1pPr>
          </a:lstStyle>
          <a:p>
            <a:pPr>
              <a:defRPr/>
            </a:pPr>
            <a:fld id="{60A482DA-EE1B-4CB1-9730-BC589EDDEC46}" type="slidenum">
              <a:rPr lang="en-US">
                <a:solidFill>
                  <a:srgbClr val="000000">
                    <a:tint val="75000"/>
                  </a:srgbClr>
                </a:solidFill>
              </a:rPr>
              <a:pPr>
                <a:defRPr/>
              </a:pPr>
              <a:t>‹#›</a:t>
            </a:fld>
            <a:endParaRPr lang="en-US">
              <a:solidFill>
                <a:srgbClr val="000000">
                  <a:tint val="75000"/>
                </a:srgbClr>
              </a:solidFill>
            </a:endParaRPr>
          </a:p>
        </p:txBody>
      </p:sp>
    </p:spTree>
    <p:extLst>
      <p:ext uri="{BB962C8B-B14F-4D97-AF65-F5344CB8AC3E}">
        <p14:creationId xmlns:p14="http://schemas.microsoft.com/office/powerpoint/2010/main" val="404275614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tint val="75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lvl1pPr>
              <a:defRPr smtClean="0"/>
            </a:lvl1pPr>
          </a:lstStyle>
          <a:p>
            <a:pPr>
              <a:defRPr/>
            </a:pPr>
            <a:fld id="{5034AC86-3EB3-46B5-AB39-660E2D7D1A8D}" type="slidenum">
              <a:rPr lang="en-US">
                <a:solidFill>
                  <a:srgbClr val="000000">
                    <a:tint val="75000"/>
                  </a:srgbClr>
                </a:solidFill>
              </a:rPr>
              <a:pPr>
                <a:defRPr/>
              </a:pPr>
              <a:t>‹#›</a:t>
            </a:fld>
            <a:endParaRPr lang="en-US">
              <a:solidFill>
                <a:srgbClr val="000000">
                  <a:tint val="75000"/>
                </a:srgbClr>
              </a:solidFill>
            </a:endParaRPr>
          </a:p>
        </p:txBody>
      </p:sp>
    </p:spTree>
    <p:extLst>
      <p:ext uri="{BB962C8B-B14F-4D97-AF65-F5344CB8AC3E}">
        <p14:creationId xmlns:p14="http://schemas.microsoft.com/office/powerpoint/2010/main" val="99263509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solidFill>
                <a:srgbClr val="000000">
                  <a:tint val="75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lvl1pPr>
              <a:defRPr smtClean="0"/>
            </a:lvl1pPr>
          </a:lstStyle>
          <a:p>
            <a:pPr>
              <a:defRPr/>
            </a:pPr>
            <a:fld id="{79E0FFD4-A608-42EC-A129-E2B34833BC9F}" type="slidenum">
              <a:rPr lang="en-US">
                <a:solidFill>
                  <a:srgbClr val="000000">
                    <a:tint val="75000"/>
                  </a:srgbClr>
                </a:solidFill>
              </a:rPr>
              <a:pPr>
                <a:defRPr/>
              </a:pPr>
              <a:t>‹#›</a:t>
            </a:fld>
            <a:endParaRPr lang="en-US">
              <a:solidFill>
                <a:srgbClr val="000000">
                  <a:tint val="75000"/>
                </a:srgbClr>
              </a:solidFill>
            </a:endParaRPr>
          </a:p>
        </p:txBody>
      </p:sp>
    </p:spTree>
    <p:extLst>
      <p:ext uri="{BB962C8B-B14F-4D97-AF65-F5344CB8AC3E}">
        <p14:creationId xmlns:p14="http://schemas.microsoft.com/office/powerpoint/2010/main" val="192427069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solidFill>
                <a:srgbClr val="000000">
                  <a:tint val="75000"/>
                </a:srgb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
        <p:nvSpPr>
          <p:cNvPr id="9" name="Slide Number Placeholder 8"/>
          <p:cNvSpPr>
            <a:spLocks noGrp="1"/>
          </p:cNvSpPr>
          <p:nvPr>
            <p:ph type="sldNum" sz="quarter" idx="12"/>
          </p:nvPr>
        </p:nvSpPr>
        <p:spPr/>
        <p:txBody>
          <a:bodyPr/>
          <a:lstStyle>
            <a:lvl1pPr>
              <a:defRPr smtClean="0"/>
            </a:lvl1pPr>
          </a:lstStyle>
          <a:p>
            <a:pPr>
              <a:defRPr/>
            </a:pPr>
            <a:fld id="{8FADEBD7-7078-4124-97BA-6B00C12331F6}" type="slidenum">
              <a:rPr lang="en-US">
                <a:solidFill>
                  <a:srgbClr val="000000">
                    <a:tint val="75000"/>
                  </a:srgbClr>
                </a:solidFill>
              </a:rPr>
              <a:pPr>
                <a:defRPr/>
              </a:pPr>
              <a:t>‹#›</a:t>
            </a:fld>
            <a:endParaRPr lang="en-US">
              <a:solidFill>
                <a:srgbClr val="000000">
                  <a:tint val="75000"/>
                </a:srgbClr>
              </a:solidFill>
            </a:endParaRPr>
          </a:p>
        </p:txBody>
      </p:sp>
    </p:spTree>
    <p:extLst>
      <p:ext uri="{BB962C8B-B14F-4D97-AF65-F5344CB8AC3E}">
        <p14:creationId xmlns:p14="http://schemas.microsoft.com/office/powerpoint/2010/main" val="1101667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81D99F9D-0517-46EA-9D01-AE0FF90B6C45}"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solidFill>
                <a:srgbClr val="000000">
                  <a:tint val="75000"/>
                </a:srgbClr>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
        <p:nvSpPr>
          <p:cNvPr id="5" name="Slide Number Placeholder 4"/>
          <p:cNvSpPr>
            <a:spLocks noGrp="1"/>
          </p:cNvSpPr>
          <p:nvPr>
            <p:ph type="sldNum" sz="quarter" idx="12"/>
          </p:nvPr>
        </p:nvSpPr>
        <p:spPr/>
        <p:txBody>
          <a:bodyPr/>
          <a:lstStyle>
            <a:lvl1pPr>
              <a:defRPr smtClean="0"/>
            </a:lvl1pPr>
          </a:lstStyle>
          <a:p>
            <a:pPr>
              <a:defRPr/>
            </a:pPr>
            <a:fld id="{D0D57DE5-9F8E-4FE5-B19E-EC10352BE791}" type="slidenum">
              <a:rPr lang="en-US">
                <a:solidFill>
                  <a:srgbClr val="000000">
                    <a:tint val="75000"/>
                  </a:srgbClr>
                </a:solidFill>
              </a:rPr>
              <a:pPr>
                <a:defRPr/>
              </a:pPr>
              <a:t>‹#›</a:t>
            </a:fld>
            <a:endParaRPr lang="en-US">
              <a:solidFill>
                <a:srgbClr val="000000">
                  <a:tint val="75000"/>
                </a:srgbClr>
              </a:solidFill>
            </a:endParaRPr>
          </a:p>
        </p:txBody>
      </p:sp>
    </p:spTree>
    <p:extLst>
      <p:ext uri="{BB962C8B-B14F-4D97-AF65-F5344CB8AC3E}">
        <p14:creationId xmlns:p14="http://schemas.microsoft.com/office/powerpoint/2010/main" val="63370097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solidFill>
                <a:srgbClr val="000000">
                  <a:tint val="75000"/>
                </a:srgbClr>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
        <p:nvSpPr>
          <p:cNvPr id="4" name="Slide Number Placeholder 3"/>
          <p:cNvSpPr>
            <a:spLocks noGrp="1"/>
          </p:cNvSpPr>
          <p:nvPr>
            <p:ph type="sldNum" sz="quarter" idx="12"/>
          </p:nvPr>
        </p:nvSpPr>
        <p:spPr/>
        <p:txBody>
          <a:bodyPr/>
          <a:lstStyle>
            <a:lvl1pPr>
              <a:defRPr smtClean="0"/>
            </a:lvl1pPr>
          </a:lstStyle>
          <a:p>
            <a:pPr>
              <a:defRPr/>
            </a:pPr>
            <a:fld id="{B9DE5077-AB63-450B-8B6A-8E14C56535A5}" type="slidenum">
              <a:rPr lang="en-US">
                <a:solidFill>
                  <a:srgbClr val="000000">
                    <a:tint val="75000"/>
                  </a:srgbClr>
                </a:solidFill>
              </a:rPr>
              <a:pPr>
                <a:defRPr/>
              </a:pPr>
              <a:t>‹#›</a:t>
            </a:fld>
            <a:endParaRPr lang="en-US">
              <a:solidFill>
                <a:srgbClr val="000000">
                  <a:tint val="75000"/>
                </a:srgbClr>
              </a:solidFill>
            </a:endParaRPr>
          </a:p>
        </p:txBody>
      </p:sp>
    </p:spTree>
    <p:extLst>
      <p:ext uri="{BB962C8B-B14F-4D97-AF65-F5344CB8AC3E}">
        <p14:creationId xmlns:p14="http://schemas.microsoft.com/office/powerpoint/2010/main" val="328691751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solidFill>
                <a:srgbClr val="000000">
                  <a:tint val="75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lvl1pPr>
              <a:defRPr smtClean="0"/>
            </a:lvl1pPr>
          </a:lstStyle>
          <a:p>
            <a:pPr>
              <a:defRPr/>
            </a:pPr>
            <a:fld id="{E0830EB8-E511-4E1B-8162-37282292A73E}" type="slidenum">
              <a:rPr lang="en-US">
                <a:solidFill>
                  <a:srgbClr val="000000">
                    <a:tint val="75000"/>
                  </a:srgbClr>
                </a:solidFill>
              </a:rPr>
              <a:pPr>
                <a:defRPr/>
              </a:pPr>
              <a:t>‹#›</a:t>
            </a:fld>
            <a:endParaRPr lang="en-US">
              <a:solidFill>
                <a:srgbClr val="000000">
                  <a:tint val="75000"/>
                </a:srgbClr>
              </a:solidFill>
            </a:endParaRPr>
          </a:p>
        </p:txBody>
      </p:sp>
    </p:spTree>
    <p:extLst>
      <p:ext uri="{BB962C8B-B14F-4D97-AF65-F5344CB8AC3E}">
        <p14:creationId xmlns:p14="http://schemas.microsoft.com/office/powerpoint/2010/main" val="307395786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solidFill>
                <a:srgbClr val="000000">
                  <a:tint val="75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
        <p:nvSpPr>
          <p:cNvPr id="7" name="Slide Number Placeholder 6"/>
          <p:cNvSpPr>
            <a:spLocks noGrp="1"/>
          </p:cNvSpPr>
          <p:nvPr>
            <p:ph type="sldNum" sz="quarter" idx="12"/>
          </p:nvPr>
        </p:nvSpPr>
        <p:spPr/>
        <p:txBody>
          <a:bodyPr/>
          <a:lstStyle>
            <a:lvl1pPr>
              <a:defRPr smtClean="0"/>
            </a:lvl1pPr>
          </a:lstStyle>
          <a:p>
            <a:pPr>
              <a:defRPr/>
            </a:pPr>
            <a:fld id="{BEA4C0EB-4650-4D57-ADB9-39BD107849DC}" type="slidenum">
              <a:rPr lang="en-US">
                <a:solidFill>
                  <a:srgbClr val="000000">
                    <a:tint val="75000"/>
                  </a:srgbClr>
                </a:solidFill>
              </a:rPr>
              <a:pPr>
                <a:defRPr/>
              </a:pPr>
              <a:t>‹#›</a:t>
            </a:fld>
            <a:endParaRPr lang="en-US">
              <a:solidFill>
                <a:srgbClr val="000000">
                  <a:tint val="75000"/>
                </a:srgbClr>
              </a:solidFill>
            </a:endParaRPr>
          </a:p>
        </p:txBody>
      </p:sp>
    </p:spTree>
    <p:extLst>
      <p:ext uri="{BB962C8B-B14F-4D97-AF65-F5344CB8AC3E}">
        <p14:creationId xmlns:p14="http://schemas.microsoft.com/office/powerpoint/2010/main" val="378528262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tint val="75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lvl1pPr>
              <a:defRPr smtClean="0"/>
            </a:lvl1pPr>
          </a:lstStyle>
          <a:p>
            <a:pPr>
              <a:defRPr/>
            </a:pPr>
            <a:fld id="{A789247F-0AE3-49A6-9C47-3CA1CF7C5956}" type="slidenum">
              <a:rPr lang="en-US">
                <a:solidFill>
                  <a:srgbClr val="000000">
                    <a:tint val="75000"/>
                  </a:srgbClr>
                </a:solidFill>
              </a:rPr>
              <a:pPr>
                <a:defRPr/>
              </a:pPr>
              <a:t>‹#›</a:t>
            </a:fld>
            <a:endParaRPr lang="en-US">
              <a:solidFill>
                <a:srgbClr val="000000">
                  <a:tint val="75000"/>
                </a:srgbClr>
              </a:solidFill>
            </a:endParaRPr>
          </a:p>
        </p:txBody>
      </p:sp>
    </p:spTree>
    <p:extLst>
      <p:ext uri="{BB962C8B-B14F-4D97-AF65-F5344CB8AC3E}">
        <p14:creationId xmlns:p14="http://schemas.microsoft.com/office/powerpoint/2010/main" val="92418633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tint val="75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
        <p:nvSpPr>
          <p:cNvPr id="6" name="Slide Number Placeholder 5"/>
          <p:cNvSpPr>
            <a:spLocks noGrp="1"/>
          </p:cNvSpPr>
          <p:nvPr>
            <p:ph type="sldNum" sz="quarter" idx="12"/>
          </p:nvPr>
        </p:nvSpPr>
        <p:spPr/>
        <p:txBody>
          <a:bodyPr/>
          <a:lstStyle>
            <a:lvl1pPr>
              <a:defRPr smtClean="0"/>
            </a:lvl1pPr>
          </a:lstStyle>
          <a:p>
            <a:pPr>
              <a:defRPr/>
            </a:pPr>
            <a:fld id="{B393E465-540A-4017-AC90-36B65064364F}" type="slidenum">
              <a:rPr lang="en-US">
                <a:solidFill>
                  <a:srgbClr val="000000">
                    <a:tint val="75000"/>
                  </a:srgbClr>
                </a:solidFill>
              </a:rPr>
              <a:pPr>
                <a:defRPr/>
              </a:pPr>
              <a:t>‹#›</a:t>
            </a:fld>
            <a:endParaRPr lang="en-US">
              <a:solidFill>
                <a:srgbClr val="000000">
                  <a:tint val="75000"/>
                </a:srgbClr>
              </a:solidFill>
            </a:endParaRPr>
          </a:p>
        </p:txBody>
      </p:sp>
    </p:spTree>
    <p:extLst>
      <p:ext uri="{BB962C8B-B14F-4D97-AF65-F5344CB8AC3E}">
        <p14:creationId xmlns:p14="http://schemas.microsoft.com/office/powerpoint/2010/main" val="3429386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F8ECB32-D47C-4C6C-AED6-39C6D22DF19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597134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C7F9101-94BC-4E14-8BC8-5B160C55B0E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3733353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9AD796E-BA25-47F3-A208-1077223CEAA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969642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A024CA-6A51-4F0E-8F2E-E06471F828D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04574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buFontTx/>
              <a:buChar char="•"/>
            </a:pPr>
            <a:fld id="{B48153AD-C227-4479-9D25-38157DBFCC03}"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0038AD6A-A3F8-4DD1-A7DA-30016F8D2A4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1573061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F7EAA3CF-AF42-4A7E-8BE7-0E66D9B5A5F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6559623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EBC6DA7-D1F3-4292-BA70-D597315D9C4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0673638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A3887CB-2DFB-481F-A4E0-D3BBFDFC195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9839979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40F7B81-F241-4ECB-9D9C-5D86300CED5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688900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8CE8F70-6367-437F-9EAE-1211BDFF1F4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5329228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45CC1EA-E07A-4AC7-91B9-1D68726BAFA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0675645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F8ECB32-D47C-4C6C-AED6-39C6D22DF19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0602431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C7F9101-94BC-4E14-8BC8-5B160C55B0E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3883727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9AD796E-BA25-47F3-A208-1077223CEAA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56437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buFontTx/>
              <a:buChar char="•"/>
            </a:pPr>
            <a:fld id="{4399AA46-CFD3-4D8F-849A-E71FFB5911C6}"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6A024CA-6A51-4F0E-8F2E-E06471F828D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4578698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0038AD6A-A3F8-4DD1-A7DA-30016F8D2A4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2935238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F7EAA3CF-AF42-4A7E-8BE7-0E66D9B5A5F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4099378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EBC6DA7-D1F3-4292-BA70-D597315D9C4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4564554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A3887CB-2DFB-481F-A4E0-D3BBFDFC195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5339987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40F7B81-F241-4ECB-9D9C-5D86300CED5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5326457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8CE8F70-6367-437F-9EAE-1211BDFF1F4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6443235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45CC1EA-E07A-4AC7-91B9-1D68726BAFA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075174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2653B61-4283-4122-9AD4-28F84830583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2159681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CC38055-3DE2-418E-87DE-F9943495227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49618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buFontTx/>
              <a:buChar char="•"/>
            </a:pPr>
            <a:fld id="{B98330F9-D8E4-4C26-9BBA-43BAC90747DA}"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AF9704F-C475-4227-99AF-36010BF6F87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8873702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24CD467-4DB6-49B3-915B-1AEB0EB67A9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3190876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3A5A018-1B82-4F9C-8F8C-C87B05B2282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8102022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597A1C4-0FC5-436F-96F7-99FE999EB1A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5109131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9F302FA-5905-4897-B9A6-4873DB3F1BA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9456447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618ADF6-3C88-48B8-8C89-81B77C7FB8F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1299044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73280FA-F1A8-47F2-913F-67B99C1D9A5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0407308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2C0D898-F567-4DD8-ACA6-3C31FE16118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0065228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1F2B604-6233-4AFE-824C-3726C2C3545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4194546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85800" y="6248400"/>
            <a:ext cx="1905000" cy="457200"/>
          </a:xfrm>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48C2F368-D177-4CFF-8B14-A5C50829EA5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2391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buFontTx/>
              <a:buChar char="•"/>
            </a:pPr>
            <a:fld id="{47300E78-0A31-447A-AA60-67B414C7BA61}"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fontAlgn="base">
              <a:spcBef>
                <a:spcPct val="0"/>
              </a:spcBef>
              <a:spcAft>
                <a:spcPct val="0"/>
              </a:spcAft>
              <a:buFontTx/>
              <a:buChar char="•"/>
            </a:pPr>
            <a:fld id="{150C544F-8D8E-445C-99A2-D3FF2F4AEA3C}"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fontAlgn="base">
              <a:spcBef>
                <a:spcPct val="0"/>
              </a:spcBef>
              <a:spcAft>
                <a:spcPct val="0"/>
              </a:spcAft>
              <a:buFontTx/>
              <a:buChar char="•"/>
            </a:pPr>
            <a:fld id="{836E5B59-8F50-443B-BBAE-DA2E053A94F7}"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fontAlgn="base">
              <a:spcBef>
                <a:spcPct val="0"/>
              </a:spcBef>
              <a:spcAft>
                <a:spcPct val="0"/>
              </a:spcAft>
              <a:buFontTx/>
              <a:buChar char="•"/>
            </a:pPr>
            <a:fld id="{01338B58-A13F-4706-9411-2CA4FDA3CB44}"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buFontTx/>
              <a:buChar char="•"/>
            </a:pPr>
            <a:fld id="{49B2F029-B561-42B3-9D5B-A7F32D2367EF}"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E0F67FDE-A842-4DF9-AFA0-6C0282BF2D5D}"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buFontTx/>
              <a:buChar char="•"/>
            </a:pPr>
            <a:fld id="{86766D63-9861-44AF-8825-BDB8A2A77224}"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buFontTx/>
              <a:buChar char="•"/>
            </a:pPr>
            <a:fld id="{33C58DC0-3D82-4FB0-AD07-EFA25CE98875}"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buFontTx/>
              <a:buChar char="•"/>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buFontTx/>
              <a:buChar char="•"/>
            </a:pPr>
            <a:fld id="{0283642A-5C19-4282-ACFC-E9C247AC0F21}" type="slidenum">
              <a:rPr lang="en-US" sz="1400" kern="1200">
                <a:solidFill>
                  <a:srgbClr val="000000"/>
                </a:solidFill>
                <a:latin typeface="Times New Roman" pitchFamily="18" charset="0"/>
                <a:ea typeface="+mn-ea"/>
                <a:cs typeface="+mn-cs"/>
              </a:rPr>
              <a:pPr algn="r" rtl="0" fontAlgn="base">
                <a:spcBef>
                  <a:spcPct val="0"/>
                </a:spcBef>
                <a:spcAft>
                  <a:spcPct val="0"/>
                </a:spcAft>
                <a:buFontTx/>
                <a:buChar char="•"/>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37D4E97-A8BC-45F3-8B44-27483E2F348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7CDBC1D0-D44A-4B84-93F0-18263C63FC67}"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015F7868-DAF4-4237-8EE4-24A47FA301F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9FC8414-BC69-4379-91CB-94BA25BBE2B6}"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0B245E2-2EFB-4885-9D21-D69517DD282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D18946E-320A-4590-B8AD-DC33964D8266}"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DD65647-5E72-414D-A90E-642F2CFDFFD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Slide Number Placeholder 5"/>
          <p:cNvSpPr>
            <a:spLocks noGrp="1"/>
          </p:cNvSpPr>
          <p:nvPr>
            <p:ph type="sldNum" sz="quarter" idx="12"/>
          </p:nvPr>
        </p:nvSpPr>
        <p:spPr/>
        <p:txBody>
          <a:bodyPr/>
          <a:lstStyle>
            <a:lvl1pPr>
              <a:defRPr/>
            </a:lvl1pPr>
          </a:lstStyle>
          <a:p>
            <a:pPr algn="r" rtl="0" fontAlgn="base">
              <a:spcBef>
                <a:spcPct val="0"/>
              </a:spcBef>
              <a:spcAft>
                <a:spcPct val="0"/>
              </a:spcAft>
            </a:pPr>
            <a:fld id="{234FE065-9469-43D9-A838-11E06213251D}"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214E2494-269E-48E1-86FD-27C8D6F035E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8FA3DB6-87C4-47A9-A893-F2ABDFAEDE7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0E39BE1-A793-42AB-91ED-B1AE4EB8D1A6}"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19431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0"/>
            <a:ext cx="56769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ctr"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D5ED6A1-42FB-4C96-AD94-FD5D171A092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1194B70-0D59-43FD-9B30-518B473C504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885922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589C065-086E-4E3D-918D-5011440C28A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252832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FBB4DFD-FCB8-422D-BC40-A849F023589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39374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7E5FF0D-9A2D-4E86-92D0-8B759E4B2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775816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44299D1-FE8A-4BB3-A094-897E06DB933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275826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447320F-E879-45CF-97A2-3BD4E6F92F9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1178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pPr>
            <a:fld id="{7D3BE9F7-F045-4331-8680-F5B97C2EFFE5}"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3A7A3FF-5BAC-4EE1-86BD-8908FFC5D4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515098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A85BCA3-B509-4934-B636-767BB76B1C4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3268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2284D8E-053C-4C2F-BB3A-2C7F18305A2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775523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23FDD8F-3A3E-40CC-AC1C-ACC4A6055F3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747124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511D2F4-89A9-4849-9C07-C758B3BAEFE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478451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4F83B88-4030-4DD0-B7C5-50774AB20B5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791612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AA1D0F9-8E7E-4F76-9DCB-C17486CAA65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946425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6CAEC73-3815-4CC4-9DD2-743255C102D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794473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7B92982-6A3B-4CB9-A389-2ECDCE0BF89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020166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03E54C5-02D9-442E-A9DD-4CC48053393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4489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8" name="Footer Placeholder 7"/>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9" name="Slide Number Placeholder 8"/>
          <p:cNvSpPr>
            <a:spLocks noGrp="1"/>
          </p:cNvSpPr>
          <p:nvPr>
            <p:ph type="sldNum" sz="quarter" idx="12"/>
          </p:nvPr>
        </p:nvSpPr>
        <p:spPr/>
        <p:txBody>
          <a:bodyPr/>
          <a:lstStyle>
            <a:lvl1pPr>
              <a:defRPr/>
            </a:lvl1pPr>
          </a:lstStyle>
          <a:p>
            <a:pPr algn="r" rtl="0" fontAlgn="base">
              <a:spcBef>
                <a:spcPct val="0"/>
              </a:spcBef>
              <a:spcAft>
                <a:spcPct val="0"/>
              </a:spcAft>
            </a:pPr>
            <a:fld id="{20EB62A0-EAF7-4BF0-ACE1-AC234436700B}"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F5A46B98-BC7F-4E73-882A-3453AD69083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50898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F9BC387-2D75-413F-B60E-8F4FAC28162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374813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2A77057-8628-4CD8-ABB3-5F1BCC4141E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284648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E33AE61-EF6B-456D-9295-13C35DCD99C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311061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6DF1737-C4E5-4EE6-8B65-3613DB42DE7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410746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D4C41C-26C4-47BF-BF27-4E29FA34645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434771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381072-41C4-4F89-B947-8F647D490C6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572034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85800" y="6248400"/>
            <a:ext cx="1905000" cy="457200"/>
          </a:xfrm>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082B8D59-65DA-44B4-AED1-961FB311B5D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467978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AA1D0F9-8E7E-4F76-9DCB-C17486CAA65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50523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6CAEC73-3815-4CC4-9DD2-743255C102D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0415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4" name="Footer Placeholder 3"/>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5" name="Slide Number Placeholder 4"/>
          <p:cNvSpPr>
            <a:spLocks noGrp="1"/>
          </p:cNvSpPr>
          <p:nvPr>
            <p:ph type="sldNum" sz="quarter" idx="12"/>
          </p:nvPr>
        </p:nvSpPr>
        <p:spPr/>
        <p:txBody>
          <a:bodyPr/>
          <a:lstStyle>
            <a:lvl1pPr>
              <a:defRPr/>
            </a:lvl1pPr>
          </a:lstStyle>
          <a:p>
            <a:pPr algn="r" rtl="0" fontAlgn="base">
              <a:spcBef>
                <a:spcPct val="0"/>
              </a:spcBef>
              <a:spcAft>
                <a:spcPct val="0"/>
              </a:spcAft>
            </a:pPr>
            <a:fld id="{B3C4D159-5FD3-4B43-B655-9991320BC247}"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7B92982-6A3B-4CB9-A389-2ECDCE0BF89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78265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03E54C5-02D9-442E-A9DD-4CC48053393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980981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F5A46B98-BC7F-4E73-882A-3453AD69083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163319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F9BC387-2D75-413F-B60E-8F4FAC28162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278931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2A77057-8628-4CD8-ABB3-5F1BCC4141E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175444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E33AE61-EF6B-456D-9295-13C35DCD99C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752915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6DF1737-C4E5-4EE6-8B65-3613DB42DE7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832795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D4C41C-26C4-47BF-BF27-4E29FA34645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084888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381072-41C4-4F89-B947-8F647D490C6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630603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85800" y="6248400"/>
            <a:ext cx="1905000" cy="457200"/>
          </a:xfrm>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082B8D59-65DA-44B4-AED1-961FB311B5D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1933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3" name="Footer Placeholder 2"/>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4" name="Slide Number Placeholder 3"/>
          <p:cNvSpPr>
            <a:spLocks noGrp="1"/>
          </p:cNvSpPr>
          <p:nvPr>
            <p:ph type="sldNum" sz="quarter" idx="12"/>
          </p:nvPr>
        </p:nvSpPr>
        <p:spPr/>
        <p:txBody>
          <a:bodyPr/>
          <a:lstStyle>
            <a:lvl1pPr>
              <a:defRPr/>
            </a:lvl1pPr>
          </a:lstStyle>
          <a:p>
            <a:pPr algn="r" rtl="0" fontAlgn="base">
              <a:spcBef>
                <a:spcPct val="0"/>
              </a:spcBef>
              <a:spcAft>
                <a:spcPct val="0"/>
              </a:spcAft>
            </a:pPr>
            <a:fld id="{49DB472C-EAAF-4082-9DE9-B85375533293}"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AA1D0F9-8E7E-4F76-9DCB-C17486CAA65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889941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6CAEC73-3815-4CC4-9DD2-743255C102D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8066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7B92982-6A3B-4CB9-A389-2ECDCE0BF89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34230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03E54C5-02D9-442E-A9DD-4CC48053393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1382162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F5A46B98-BC7F-4E73-882A-3453AD69083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142299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F9BC387-2D75-413F-B60E-8F4FAC28162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7945378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2A77057-8628-4CD8-ABB3-5F1BCC4141E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252349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E33AE61-EF6B-456D-9295-13C35DCD99C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0231637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6DF1737-C4E5-4EE6-8B65-3613DB42DE7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7860987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D4C41C-26C4-47BF-BF27-4E29FA34645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6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pPr>
            <a:fld id="{C38890DD-DE9A-4DAB-8ED8-E96745E0B559}"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381072-41C4-4F89-B947-8F647D490C6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3735720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85800" y="6248400"/>
            <a:ext cx="1905000" cy="457200"/>
          </a:xfrm>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082B8D59-65DA-44B4-AED1-961FB311B5D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05013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2653B61-4283-4122-9AD4-28F84830583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1682606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CC38055-3DE2-418E-87DE-F9943495227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3280497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AF9704F-C475-4227-99AF-36010BF6F87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4951239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24CD467-4DB6-49B3-915B-1AEB0EB67A9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878440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3A5A018-1B82-4F9C-8F8C-C87B05B2282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1888936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597A1C4-0FC5-436F-96F7-99FE999EB1A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333230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9F302FA-5905-4897-B9A6-4873DB3F1BA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063968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618ADF6-3C88-48B8-8C89-81B77C7FB8F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14413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sz="1400" kern="1200">
              <a:solidFill>
                <a:srgbClr val="000000"/>
              </a:solidFill>
              <a:latin typeface="Times New Roman" pitchFamily="18" charset="0"/>
              <a:ea typeface="+mn-ea"/>
              <a:cs typeface="Arial"/>
            </a:endParaRPr>
          </a:p>
        </p:txBody>
      </p:sp>
      <p:sp>
        <p:nvSpPr>
          <p:cNvPr id="7" name="Slide Number Placeholder 6"/>
          <p:cNvSpPr>
            <a:spLocks noGrp="1"/>
          </p:cNvSpPr>
          <p:nvPr>
            <p:ph type="sldNum" sz="quarter" idx="12"/>
          </p:nvPr>
        </p:nvSpPr>
        <p:spPr/>
        <p:txBody>
          <a:bodyPr/>
          <a:lstStyle>
            <a:lvl1pPr>
              <a:defRPr/>
            </a:lvl1pPr>
          </a:lstStyle>
          <a:p>
            <a:pPr algn="r" rtl="0" fontAlgn="base">
              <a:spcBef>
                <a:spcPct val="0"/>
              </a:spcBef>
              <a:spcAft>
                <a:spcPct val="0"/>
              </a:spcAft>
            </a:pPr>
            <a:fld id="{3505F041-CA11-42DF-B66F-567069CFBD30}" type="slidenum">
              <a:rPr lang="en-US" sz="1400" kern="1200">
                <a:solidFill>
                  <a:srgbClr val="000000"/>
                </a:solidFill>
                <a:latin typeface="Times New Roman" pitchFamily="18" charset="0"/>
                <a:ea typeface="+mn-ea"/>
                <a:cs typeface="Arial"/>
              </a:rPr>
              <a:pPr algn="r" rtl="0" fontAlgn="base">
                <a:spcBef>
                  <a:spcPct val="0"/>
                </a:spcBef>
                <a:spcAft>
                  <a:spcPct val="0"/>
                </a:spcAft>
              </a:pPr>
              <a:t>‹#›</a:t>
            </a:fld>
            <a:endParaRPr lang="en-US" sz="1400" kern="1200">
              <a:solidFill>
                <a:srgbClr val="000000"/>
              </a:solidFill>
              <a:latin typeface="Times New Roman" pitchFamily="18" charset="0"/>
              <a:ea typeface="+mn-ea"/>
              <a:cs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73280FA-F1A8-47F2-913F-67B99C1D9A5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8763513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2C0D898-F567-4DD8-ACA6-3C31FE16118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8835783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1F2B604-6233-4AFE-824C-3726C2C3545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7414424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685800" y="6248400"/>
            <a:ext cx="1905000" cy="457200"/>
          </a:xfrm>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a:xfrm>
            <a:off x="6553200" y="6248400"/>
            <a:ext cx="1905000" cy="457200"/>
          </a:xfrm>
        </p:spPr>
        <p:txBody>
          <a:bodyPr/>
          <a:lstStyle>
            <a:lvl1pPr>
              <a:defRPr/>
            </a:lvl1pPr>
          </a:lstStyle>
          <a:p>
            <a:fld id="{48C2F368-D177-4CFF-8B14-A5C50829EA5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9574978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C1F406F-2876-4069-B562-DF0353B61F1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7278202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2F37C98-6AF1-4E10-ADFD-BE8DC0424C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5730212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E560D0C-7ADB-4415-8945-F922459C163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4764060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A73D93E-7B9D-4758-8969-8CDD3D4F0C9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1200841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74FB042-6E2E-4EE6-97F1-ED6B1A2F8FE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0533201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2651206-8550-4F8B-8041-FE5F46C2D98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876449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5.xml"/><Relationship Id="rId12" Type="http://schemas.openxmlformats.org/officeDocument/2006/relationships/theme" Target="../theme/theme10.xml"/><Relationship Id="rId1" Type="http://schemas.openxmlformats.org/officeDocument/2006/relationships/slideLayout" Target="../slideLayouts/slideLayout105.xml"/><Relationship Id="rId2" Type="http://schemas.openxmlformats.org/officeDocument/2006/relationships/slideLayout" Target="../slideLayouts/slideLayout106.xml"/><Relationship Id="rId3" Type="http://schemas.openxmlformats.org/officeDocument/2006/relationships/slideLayout" Target="../slideLayouts/slideLayout107.xml"/><Relationship Id="rId4" Type="http://schemas.openxmlformats.org/officeDocument/2006/relationships/slideLayout" Target="../slideLayouts/slideLayout108.xml"/><Relationship Id="rId5" Type="http://schemas.openxmlformats.org/officeDocument/2006/relationships/slideLayout" Target="../slideLayouts/slideLayout109.xml"/><Relationship Id="rId6" Type="http://schemas.openxmlformats.org/officeDocument/2006/relationships/slideLayout" Target="../slideLayouts/slideLayout110.xml"/><Relationship Id="rId7" Type="http://schemas.openxmlformats.org/officeDocument/2006/relationships/slideLayout" Target="../slideLayouts/slideLayout111.xml"/><Relationship Id="rId8" Type="http://schemas.openxmlformats.org/officeDocument/2006/relationships/slideLayout" Target="../slideLayouts/slideLayout112.xml"/><Relationship Id="rId9" Type="http://schemas.openxmlformats.org/officeDocument/2006/relationships/slideLayout" Target="../slideLayouts/slideLayout113.xml"/><Relationship Id="rId10"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6.xml"/><Relationship Id="rId12" Type="http://schemas.openxmlformats.org/officeDocument/2006/relationships/theme" Target="../theme/theme11.xml"/><Relationship Id="rId1" Type="http://schemas.openxmlformats.org/officeDocument/2006/relationships/slideLayout" Target="../slideLayouts/slideLayout116.xml"/><Relationship Id="rId2" Type="http://schemas.openxmlformats.org/officeDocument/2006/relationships/slideLayout" Target="../slideLayouts/slideLayout117.xml"/><Relationship Id="rId3" Type="http://schemas.openxmlformats.org/officeDocument/2006/relationships/slideLayout" Target="../slideLayouts/slideLayout118.xml"/><Relationship Id="rId4" Type="http://schemas.openxmlformats.org/officeDocument/2006/relationships/slideLayout" Target="../slideLayouts/slideLayout119.xml"/><Relationship Id="rId5" Type="http://schemas.openxmlformats.org/officeDocument/2006/relationships/slideLayout" Target="../slideLayouts/slideLayout120.xml"/><Relationship Id="rId6" Type="http://schemas.openxmlformats.org/officeDocument/2006/relationships/slideLayout" Target="../slideLayouts/slideLayout121.xml"/><Relationship Id="rId7" Type="http://schemas.openxmlformats.org/officeDocument/2006/relationships/slideLayout" Target="../slideLayouts/slideLayout122.xml"/><Relationship Id="rId8" Type="http://schemas.openxmlformats.org/officeDocument/2006/relationships/slideLayout" Target="../slideLayouts/slideLayout123.xml"/><Relationship Id="rId9" Type="http://schemas.openxmlformats.org/officeDocument/2006/relationships/slideLayout" Target="../slideLayouts/slideLayout124.xml"/><Relationship Id="rId10" Type="http://schemas.openxmlformats.org/officeDocument/2006/relationships/slideLayout" Target="../slideLayouts/slideLayout125.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7.xml"/><Relationship Id="rId12" Type="http://schemas.openxmlformats.org/officeDocument/2006/relationships/theme" Target="../theme/theme12.xml"/><Relationship Id="rId1" Type="http://schemas.openxmlformats.org/officeDocument/2006/relationships/slideLayout" Target="../slideLayouts/slideLayout127.xml"/><Relationship Id="rId2" Type="http://schemas.openxmlformats.org/officeDocument/2006/relationships/slideLayout" Target="../slideLayouts/slideLayout128.xml"/><Relationship Id="rId3" Type="http://schemas.openxmlformats.org/officeDocument/2006/relationships/slideLayout" Target="../slideLayouts/slideLayout129.xml"/><Relationship Id="rId4" Type="http://schemas.openxmlformats.org/officeDocument/2006/relationships/slideLayout" Target="../slideLayouts/slideLayout130.xml"/><Relationship Id="rId5" Type="http://schemas.openxmlformats.org/officeDocument/2006/relationships/slideLayout" Target="../slideLayouts/slideLayout131.xml"/><Relationship Id="rId6" Type="http://schemas.openxmlformats.org/officeDocument/2006/relationships/slideLayout" Target="../slideLayouts/slideLayout132.xml"/><Relationship Id="rId7" Type="http://schemas.openxmlformats.org/officeDocument/2006/relationships/slideLayout" Target="../slideLayouts/slideLayout133.xml"/><Relationship Id="rId8" Type="http://schemas.openxmlformats.org/officeDocument/2006/relationships/slideLayout" Target="../slideLayouts/slideLayout134.xml"/><Relationship Id="rId9" Type="http://schemas.openxmlformats.org/officeDocument/2006/relationships/slideLayout" Target="../slideLayouts/slideLayout135.xml"/><Relationship Id="rId10" Type="http://schemas.openxmlformats.org/officeDocument/2006/relationships/slideLayout" Target="../slideLayouts/slideLayout136.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8.xml"/><Relationship Id="rId12" Type="http://schemas.openxmlformats.org/officeDocument/2006/relationships/slideLayout" Target="../slideLayouts/slideLayout149.xml"/><Relationship Id="rId13" Type="http://schemas.openxmlformats.org/officeDocument/2006/relationships/theme" Target="../theme/theme13.xml"/><Relationship Id="rId1" Type="http://schemas.openxmlformats.org/officeDocument/2006/relationships/slideLayout" Target="../slideLayouts/slideLayout138.xml"/><Relationship Id="rId2" Type="http://schemas.openxmlformats.org/officeDocument/2006/relationships/slideLayout" Target="../slideLayouts/slideLayout139.xml"/><Relationship Id="rId3" Type="http://schemas.openxmlformats.org/officeDocument/2006/relationships/slideLayout" Target="../slideLayouts/slideLayout140.xml"/><Relationship Id="rId4" Type="http://schemas.openxmlformats.org/officeDocument/2006/relationships/slideLayout" Target="../slideLayouts/slideLayout141.xml"/><Relationship Id="rId5" Type="http://schemas.openxmlformats.org/officeDocument/2006/relationships/slideLayout" Target="../slideLayouts/slideLayout142.xml"/><Relationship Id="rId6" Type="http://schemas.openxmlformats.org/officeDocument/2006/relationships/slideLayout" Target="../slideLayouts/slideLayout143.xml"/><Relationship Id="rId7" Type="http://schemas.openxmlformats.org/officeDocument/2006/relationships/slideLayout" Target="../slideLayouts/slideLayout144.xml"/><Relationship Id="rId8" Type="http://schemas.openxmlformats.org/officeDocument/2006/relationships/slideLayout" Target="../slideLayouts/slideLayout145.xml"/><Relationship Id="rId9" Type="http://schemas.openxmlformats.org/officeDocument/2006/relationships/slideLayout" Target="../slideLayouts/slideLayout146.xml"/><Relationship Id="rId10" Type="http://schemas.openxmlformats.org/officeDocument/2006/relationships/slideLayout" Target="../slideLayouts/slideLayout14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theme" Target="../theme/theme5.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theme" Target="../theme/theme6.xml"/><Relationship Id="rId1" Type="http://schemas.openxmlformats.org/officeDocument/2006/relationships/slideLayout" Target="../slideLayouts/slideLayout58.xml"/><Relationship Id="rId2" Type="http://schemas.openxmlformats.org/officeDocument/2006/relationships/slideLayout" Target="../slideLayouts/slideLayout59.xml"/><Relationship Id="rId3" Type="http://schemas.openxmlformats.org/officeDocument/2006/relationships/slideLayout" Target="../slideLayouts/slideLayout60.xml"/><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theme" Target="../theme/theme7.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theme" Target="../theme/theme8.xml"/><Relationship Id="rId1" Type="http://schemas.openxmlformats.org/officeDocument/2006/relationships/slideLayout" Target="../slideLayouts/slideLayout82.xml"/><Relationship Id="rId2" Type="http://schemas.openxmlformats.org/officeDocument/2006/relationships/slideLayout" Target="../slideLayouts/slideLayout83.xml"/><Relationship Id="rId3" Type="http://schemas.openxmlformats.org/officeDocument/2006/relationships/slideLayout" Target="../slideLayouts/slideLayout84.xml"/><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4.xml"/><Relationship Id="rId12" Type="http://schemas.openxmlformats.org/officeDocument/2006/relationships/theme" Target="../theme/theme9.xml"/><Relationship Id="rId1" Type="http://schemas.openxmlformats.org/officeDocument/2006/relationships/slideLayout" Target="../slideLayouts/slideLayout94.xml"/><Relationship Id="rId2" Type="http://schemas.openxmlformats.org/officeDocument/2006/relationships/slideLayout" Target="../slideLayouts/slideLayout95.xml"/><Relationship Id="rId3" Type="http://schemas.openxmlformats.org/officeDocument/2006/relationships/slideLayout" Target="../slideLayouts/slideLayout96.xml"/><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101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101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lgn="l" rtl="0" fontAlgn="base">
              <a:spcBef>
                <a:spcPct val="0"/>
              </a:spcBef>
              <a:spcAft>
                <a:spcPct val="0"/>
              </a:spcAft>
            </a:pPr>
            <a:endParaRPr lang="en-US" kern="1200">
              <a:solidFill>
                <a:srgbClr val="000000"/>
              </a:solidFill>
              <a:latin typeface="Times New Roman" pitchFamily="18" charset="0"/>
              <a:ea typeface="+mn-ea"/>
              <a:cs typeface="Arial"/>
            </a:endParaRPr>
          </a:p>
        </p:txBody>
      </p:sp>
      <p:sp>
        <p:nvSpPr>
          <p:cNvPr id="17101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rtl="0" fontAlgn="base">
              <a:spcBef>
                <a:spcPct val="0"/>
              </a:spcBef>
              <a:spcAft>
                <a:spcPct val="0"/>
              </a:spcAft>
            </a:pPr>
            <a:endParaRPr lang="en-US" kern="1200">
              <a:solidFill>
                <a:srgbClr val="000000"/>
              </a:solidFill>
              <a:latin typeface="Times New Roman" pitchFamily="18" charset="0"/>
              <a:ea typeface="+mn-ea"/>
              <a:cs typeface="Arial"/>
            </a:endParaRPr>
          </a:p>
        </p:txBody>
      </p:sp>
      <p:sp>
        <p:nvSpPr>
          <p:cNvPr id="171014"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rtl="0" fontAlgn="base">
              <a:spcBef>
                <a:spcPct val="0"/>
              </a:spcBef>
              <a:spcAft>
                <a:spcPct val="0"/>
              </a:spcAft>
            </a:pPr>
            <a:fld id="{9B309720-9F9F-4764-AFD3-F38CD64A3521}" type="slidenum">
              <a:rPr lang="en-US" kern="1200">
                <a:solidFill>
                  <a:srgbClr val="000000"/>
                </a:solidFill>
                <a:latin typeface="Times New Roman" pitchFamily="18" charset="0"/>
                <a:ea typeface="+mn-ea"/>
                <a:cs typeface="Arial"/>
              </a:rPr>
              <a:pPr rtl="0" fontAlgn="base">
                <a:spcBef>
                  <a:spcPct val="0"/>
                </a:spcBef>
                <a:spcAft>
                  <a:spcPct val="0"/>
                </a:spcAft>
              </a:pPr>
              <a:t>‹#›</a:t>
            </a:fld>
            <a:endParaRPr lang="en-US" kern="1200">
              <a:solidFill>
                <a:srgbClr val="000000"/>
              </a:solidFill>
              <a:latin typeface="Times New Roman" pitchFamily="18" charset="0"/>
              <a:ea typeface="+mn-ea"/>
              <a:cs typeface="Arial"/>
            </a:endParaRP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cs typeface="Arial" pitchFamily="34" charset="0"/>
        </a:defRPr>
      </a:lvl2pPr>
      <a:lvl3pPr algn="ctr" rtl="0" fontAlgn="base">
        <a:spcBef>
          <a:spcPct val="0"/>
        </a:spcBef>
        <a:spcAft>
          <a:spcPct val="0"/>
        </a:spcAft>
        <a:defRPr sz="4400">
          <a:solidFill>
            <a:schemeClr val="tx2"/>
          </a:solidFill>
          <a:latin typeface="Times New Roman" pitchFamily="18" charset="0"/>
          <a:cs typeface="Arial" pitchFamily="34" charset="0"/>
        </a:defRPr>
      </a:lvl3pPr>
      <a:lvl4pPr algn="ctr" rtl="0" fontAlgn="base">
        <a:spcBef>
          <a:spcPct val="0"/>
        </a:spcBef>
        <a:spcAft>
          <a:spcPct val="0"/>
        </a:spcAft>
        <a:defRPr sz="4400">
          <a:solidFill>
            <a:schemeClr val="tx2"/>
          </a:solidFill>
          <a:latin typeface="Times New Roman" pitchFamily="18" charset="0"/>
          <a:cs typeface="Arial" pitchFamily="34" charset="0"/>
        </a:defRPr>
      </a:lvl4pPr>
      <a:lvl5pPr algn="ctr" rtl="0" fontAlgn="base">
        <a:spcBef>
          <a:spcPct val="0"/>
        </a:spcBef>
        <a:spcAft>
          <a:spcPct val="0"/>
        </a:spcAft>
        <a:defRPr sz="4400">
          <a:solidFill>
            <a:schemeClr val="tx2"/>
          </a:solidFill>
          <a:latin typeface="Times New Roman" pitchFamily="18" charset="0"/>
          <a:cs typeface="Arial" pitchFamily="34" charset="0"/>
        </a:defRPr>
      </a:lvl5pPr>
      <a:lvl6pPr marL="457200" algn="ctr" rtl="0" fontAlgn="base">
        <a:spcBef>
          <a:spcPct val="0"/>
        </a:spcBef>
        <a:spcAft>
          <a:spcPct val="0"/>
        </a:spcAft>
        <a:defRPr sz="4400">
          <a:solidFill>
            <a:schemeClr val="tx2"/>
          </a:solidFill>
          <a:latin typeface="Times New Roman" pitchFamily="18" charset="0"/>
          <a:cs typeface="Arial" pitchFamily="34" charset="0"/>
        </a:defRPr>
      </a:lvl6pPr>
      <a:lvl7pPr marL="914400" algn="ctr" rtl="0" fontAlgn="base">
        <a:spcBef>
          <a:spcPct val="0"/>
        </a:spcBef>
        <a:spcAft>
          <a:spcPct val="0"/>
        </a:spcAft>
        <a:defRPr sz="4400">
          <a:solidFill>
            <a:schemeClr val="tx2"/>
          </a:solidFill>
          <a:latin typeface="Times New Roman" pitchFamily="18" charset="0"/>
          <a:cs typeface="Arial" pitchFamily="34" charset="0"/>
        </a:defRPr>
      </a:lvl7pPr>
      <a:lvl8pPr marL="1371600" algn="ctr" rtl="0" fontAlgn="base">
        <a:spcBef>
          <a:spcPct val="0"/>
        </a:spcBef>
        <a:spcAft>
          <a:spcPct val="0"/>
        </a:spcAft>
        <a:defRPr sz="4400">
          <a:solidFill>
            <a:schemeClr val="tx2"/>
          </a:solidFill>
          <a:latin typeface="Times New Roman" pitchFamily="18" charset="0"/>
          <a:cs typeface="Arial" pitchFamily="34" charset="0"/>
        </a:defRPr>
      </a:lvl8pPr>
      <a:lvl9pPr marL="1828800" algn="ctr" rtl="0" fontAlgn="base">
        <a:spcBef>
          <a:spcPct val="0"/>
        </a:spcBef>
        <a:spcAft>
          <a:spcPct val="0"/>
        </a:spcAft>
        <a:defRPr sz="4400">
          <a:solidFill>
            <a:schemeClr val="tx2"/>
          </a:solidFill>
          <a:latin typeface="Times New Roman" pitchFamily="18"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65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6659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solidFill>
                <a:srgbClr val="000000">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srgbClr val="000000">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41AB756A-04E4-4D0E-ABE2-027EB3DC6962}" type="slidenum">
              <a:rPr lang="en-US">
                <a:solidFill>
                  <a:srgbClr val="000000">
                    <a:tint val="75000"/>
                  </a:srgbClr>
                </a:solidFill>
              </a:rPr>
              <a:pPr>
                <a:defRPr/>
              </a:pPr>
              <a:t>‹#›</a:t>
            </a:fld>
            <a:endParaRPr lang="en-US">
              <a:solidFill>
                <a:srgbClr val="000000">
                  <a:tint val="75000"/>
                </a:srgbClr>
              </a:solidFill>
            </a:endParaRPr>
          </a:p>
        </p:txBody>
      </p:sp>
    </p:spTree>
    <p:extLst>
      <p:ext uri="{BB962C8B-B14F-4D97-AF65-F5344CB8AC3E}">
        <p14:creationId xmlns:p14="http://schemas.microsoft.com/office/powerpoint/2010/main" val="1142105584"/>
      </p:ext>
    </p:extLst>
  </p:cSld>
  <p:clrMap bg1="lt1" tx1="dk1" bg2="lt2" tx2="dk2" accent1="accent1" accent2="accent2" accent3="accent3" accent4="accent4" accent5="accent5" accent6="accent6" hlink="hlink" folHlink="folHlink"/>
  <p:sldLayoutIdLst>
    <p:sldLayoutId id="2147484356" r:id="rId1"/>
    <p:sldLayoutId id="2147484357" r:id="rId2"/>
    <p:sldLayoutId id="2147484358" r:id="rId3"/>
    <p:sldLayoutId id="2147484359" r:id="rId4"/>
    <p:sldLayoutId id="2147484360" r:id="rId5"/>
    <p:sldLayoutId id="2147484361" r:id="rId6"/>
    <p:sldLayoutId id="2147484362" r:id="rId7"/>
    <p:sldLayoutId id="2147484363" r:id="rId8"/>
    <p:sldLayoutId id="2147484364" r:id="rId9"/>
    <p:sldLayoutId id="2147484365" r:id="rId10"/>
    <p:sldLayoutId id="2147484366" r:id="rId11"/>
  </p:sldLayoutIdLst>
  <p:txStyles>
    <p:titleStyle>
      <a:lvl1pPr algn="ctr" rtl="0" fontAlgn="base">
        <a:spcBef>
          <a:spcPct val="0"/>
        </a:spcBef>
        <a:spcAft>
          <a:spcPct val="0"/>
        </a:spcAft>
        <a:defRPr sz="44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a:solidFill>
            <a:schemeClr val="tx1"/>
          </a:solidFill>
          <a:latin typeface="+mn-lt"/>
        </a:defRPr>
      </a:lvl2pPr>
      <a:lvl3pPr marL="1143000" indent="-228600" algn="l" rtl="0" fontAlgn="base">
        <a:spcBef>
          <a:spcPct val="20000"/>
        </a:spcBef>
        <a:spcAft>
          <a:spcPct val="0"/>
        </a:spcAft>
        <a:buFont typeface="Arial" pitchFamily="34" charset="0"/>
        <a:buChar char="•"/>
        <a:defRPr sz="2400">
          <a:solidFill>
            <a:schemeClr val="tx1"/>
          </a:solidFill>
          <a:latin typeface="+mn-lt"/>
        </a:defRPr>
      </a:lvl3pPr>
      <a:lvl4pPr marL="1600200" indent="-228600" algn="l" rtl="0" fontAlgn="base">
        <a:spcBef>
          <a:spcPct val="20000"/>
        </a:spcBef>
        <a:spcAft>
          <a:spcPct val="0"/>
        </a:spcAft>
        <a:buFont typeface="Arial" pitchFamily="34" charset="0"/>
        <a:buChar char="–"/>
        <a:defRPr sz="2000">
          <a:solidFill>
            <a:schemeClr val="tx1"/>
          </a:solidFill>
          <a:latin typeface="+mn-lt"/>
        </a:defRPr>
      </a:lvl4pPr>
      <a:lvl5pPr marL="2057400" indent="-228600" algn="l" rtl="0" fontAlgn="base">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pPr>
            <a:endParaRPr lang="en-US">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eaLnBrk="0" hangingPunct="0">
              <a:spcBef>
                <a:spcPct val="0"/>
              </a:spcBef>
              <a:buFontTx/>
              <a:buNone/>
            </a:pPr>
            <a:endParaRPr lang="en-US">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918429BB-BFCC-4DCA-9164-A71D09169B46}" type="slidenum">
              <a:rPr lang="en-US">
                <a:solidFill>
                  <a:srgbClr val="000000"/>
                </a:solidFill>
                <a:latin typeface="Times New Roman" pitchFamily="18" charset="0"/>
              </a:rPr>
              <a:pPr eaLnBrk="0" hangingPunct="0">
                <a:spcBef>
                  <a:spcPct val="0"/>
                </a:spcBef>
                <a:buFontTx/>
                <a:buNone/>
              </a:pPr>
              <a:t>‹#›</a:t>
            </a:fld>
            <a:endParaRPr lang="en-US">
              <a:solidFill>
                <a:srgbClr val="000000"/>
              </a:solidFill>
              <a:latin typeface="Times New Roman" pitchFamily="18" charset="0"/>
            </a:endParaRPr>
          </a:p>
        </p:txBody>
      </p:sp>
    </p:spTree>
    <p:extLst>
      <p:ext uri="{BB962C8B-B14F-4D97-AF65-F5344CB8AC3E}">
        <p14:creationId xmlns:p14="http://schemas.microsoft.com/office/powerpoint/2010/main" val="1425147506"/>
      </p:ext>
    </p:extLst>
  </p:cSld>
  <p:clrMap bg1="lt1" tx1="dk1" bg2="lt2" tx2="dk2" accent1="accent1" accent2="accent2" accent3="accent3" accent4="accent4" accent5="accent5" accent6="accent6" hlink="hlink" folHlink="folHlink"/>
  <p:sldLayoutIdLst>
    <p:sldLayoutId id="2147484368" r:id="rId1"/>
    <p:sldLayoutId id="2147484369" r:id="rId2"/>
    <p:sldLayoutId id="2147484370" r:id="rId3"/>
    <p:sldLayoutId id="2147484371" r:id="rId4"/>
    <p:sldLayoutId id="2147484372" r:id="rId5"/>
    <p:sldLayoutId id="2147484373" r:id="rId6"/>
    <p:sldLayoutId id="2147484374" r:id="rId7"/>
    <p:sldLayoutId id="2147484375" r:id="rId8"/>
    <p:sldLayoutId id="2147484376" r:id="rId9"/>
    <p:sldLayoutId id="2147484377" r:id="rId10"/>
    <p:sldLayoutId id="214748437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pPr>
            <a:endParaRPr lang="en-US">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eaLnBrk="0" hangingPunct="0">
              <a:spcBef>
                <a:spcPct val="0"/>
              </a:spcBef>
              <a:buFontTx/>
              <a:buNone/>
            </a:pPr>
            <a:endParaRPr lang="en-US">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pPr>
            <a:fld id="{918429BB-BFCC-4DCA-9164-A71D09169B46}" type="slidenum">
              <a:rPr lang="en-US">
                <a:solidFill>
                  <a:srgbClr val="000000"/>
                </a:solidFill>
                <a:latin typeface="Times New Roman" pitchFamily="18" charset="0"/>
              </a:rPr>
              <a:pPr eaLnBrk="0" hangingPunct="0">
                <a:spcBef>
                  <a:spcPct val="0"/>
                </a:spcBef>
                <a:buFontTx/>
                <a:buNone/>
              </a:pPr>
              <a:t>‹#›</a:t>
            </a:fld>
            <a:endParaRPr lang="en-US">
              <a:solidFill>
                <a:srgbClr val="000000"/>
              </a:solidFill>
              <a:latin typeface="Times New Roman" pitchFamily="18" charset="0"/>
            </a:endParaRPr>
          </a:p>
        </p:txBody>
      </p:sp>
    </p:spTree>
    <p:extLst>
      <p:ext uri="{BB962C8B-B14F-4D97-AF65-F5344CB8AC3E}">
        <p14:creationId xmlns:p14="http://schemas.microsoft.com/office/powerpoint/2010/main" val="4051024109"/>
      </p:ext>
    </p:extLst>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eaLnBrk="0" hangingPunct="0">
              <a:spcBef>
                <a:spcPct val="0"/>
              </a:spcBef>
              <a:buFontTx/>
              <a:buNone/>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eaLnBrk="0" hangingPunct="0">
              <a:spcBef>
                <a:spcPct val="0"/>
              </a:spcBef>
              <a:buFontTx/>
              <a:buNone/>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eaLnBrk="0" hangingPunct="0">
              <a:spcBef>
                <a:spcPct val="0"/>
              </a:spcBef>
              <a:buFontTx/>
              <a:buNone/>
            </a:pPr>
            <a:fld id="{5AEB4517-88A3-4501-87B1-899E20F3E558}" type="slidenum">
              <a:rPr lang="en-US">
                <a:solidFill>
                  <a:srgbClr val="000000"/>
                </a:solidFill>
              </a:rPr>
              <a:pPr eaLnBrk="0" hangingPunct="0">
                <a:spcBef>
                  <a:spcPct val="0"/>
                </a:spcBef>
                <a:buFontTx/>
                <a:buNone/>
              </a:pPr>
              <a:t>‹#›</a:t>
            </a:fld>
            <a:endParaRPr lang="en-US">
              <a:solidFill>
                <a:srgbClr val="000000"/>
              </a:solidFill>
            </a:endParaRPr>
          </a:p>
        </p:txBody>
      </p:sp>
    </p:spTree>
    <p:extLst>
      <p:ext uri="{BB962C8B-B14F-4D97-AF65-F5344CB8AC3E}">
        <p14:creationId xmlns:p14="http://schemas.microsoft.com/office/powerpoint/2010/main" val="546246958"/>
      </p:ext>
    </p:extLst>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 id="214748440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lgn="l" rtl="0" fontAlgn="base">
              <a:spcBef>
                <a:spcPct val="0"/>
              </a:spcBef>
              <a:spcAft>
                <a:spcPct val="0"/>
              </a:spcAft>
              <a:buFontTx/>
              <a:buChar char="•"/>
            </a:pPr>
            <a:endParaRPr lang="en-US" kern="1200">
              <a:solidFill>
                <a:srgbClr val="000000"/>
              </a:solidFill>
              <a:latin typeface="Times New Roman" pitchFamily="18" charset="0"/>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rtl="0" fontAlgn="base">
              <a:spcBef>
                <a:spcPct val="0"/>
              </a:spcBef>
              <a:spcAft>
                <a:spcPct val="0"/>
              </a:spcAft>
              <a:buFontTx/>
              <a:buChar char="•"/>
            </a:pP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rtl="0" fontAlgn="base">
              <a:spcBef>
                <a:spcPct val="0"/>
              </a:spcBef>
              <a:spcAft>
                <a:spcPct val="0"/>
              </a:spcAft>
              <a:buFontTx/>
              <a:buChar char="•"/>
            </a:pPr>
            <a:fld id="{485E0E58-6C95-4AC5-8D7E-800E4E6048D1}" type="slidenum">
              <a:rPr lang="en-US" kern="1200">
                <a:solidFill>
                  <a:srgbClr val="000000"/>
                </a:solidFill>
                <a:latin typeface="Times New Roman" pitchFamily="18" charset="0"/>
                <a:ea typeface="+mn-ea"/>
                <a:cs typeface="+mn-cs"/>
              </a:rPr>
              <a:pPr rtl="0" fontAlgn="base">
                <a:spcBef>
                  <a:spcPct val="0"/>
                </a:spcBef>
                <a:spcAft>
                  <a:spcPct val="0"/>
                </a:spcAft>
                <a:buFontTx/>
                <a:buChar char="•"/>
              </a:pPr>
              <a:t>‹#›</a:t>
            </a:fld>
            <a:endParaRPr lang="en-US" kern="1200">
              <a:solidFill>
                <a:srgbClr val="000000"/>
              </a:solidFill>
              <a:latin typeface="Times New Roman"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685800" y="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0115" name="Rectangle 3"/>
          <p:cNvSpPr>
            <a:spLocks noGrp="1" noChangeArrowheads="1"/>
          </p:cNvSpPr>
          <p:nvPr>
            <p:ph type="body" idx="1"/>
          </p:nvPr>
        </p:nvSpPr>
        <p:spPr bwMode="auto">
          <a:xfrm>
            <a:off x="685800" y="1371600"/>
            <a:ext cx="77724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11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lgn="l" rtl="0" fontAlgn="base">
              <a:spcBef>
                <a:spcPct val="0"/>
              </a:spcBef>
              <a:spcAft>
                <a:spcPct val="0"/>
              </a:spcAft>
            </a:pPr>
            <a:endParaRPr lang="en-US" kern="1200">
              <a:solidFill>
                <a:srgbClr val="000000"/>
              </a:solidFill>
              <a:latin typeface="Times New Roman" pitchFamily="18" charset="0"/>
              <a:ea typeface="+mn-ea"/>
              <a:cs typeface="+mn-cs"/>
            </a:endParaRPr>
          </a:p>
        </p:txBody>
      </p:sp>
      <p:sp>
        <p:nvSpPr>
          <p:cNvPr id="9011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rtl="0" fontAlgn="base">
              <a:spcBef>
                <a:spcPct val="0"/>
              </a:spcBef>
              <a:spcAft>
                <a:spcPct val="0"/>
              </a:spcAft>
            </a:pPr>
            <a:endParaRPr lang="en-US" kern="1200">
              <a:solidFill>
                <a:srgbClr val="000000"/>
              </a:solidFill>
              <a:latin typeface="Times New Roman" pitchFamily="18" charset="0"/>
              <a:ea typeface="+mn-ea"/>
              <a:cs typeface="+mn-cs"/>
            </a:endParaRPr>
          </a:p>
        </p:txBody>
      </p:sp>
      <p:sp>
        <p:nvSpPr>
          <p:cNvPr id="9011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rtl="0" fontAlgn="base">
              <a:spcBef>
                <a:spcPct val="0"/>
              </a:spcBef>
              <a:spcAft>
                <a:spcPct val="0"/>
              </a:spcAft>
            </a:pPr>
            <a:fld id="{FCD796BA-3BCD-456E-B479-A4BC569F41CC}" type="slidenum">
              <a:rPr lang="en-US" kern="1200">
                <a:solidFill>
                  <a:srgbClr val="000000"/>
                </a:solidFill>
                <a:latin typeface="Times New Roman" pitchFamily="18" charset="0"/>
                <a:ea typeface="+mn-ea"/>
                <a:cs typeface="+mn-cs"/>
              </a:rPr>
              <a:pPr rtl="0" fontAlgn="base">
                <a:spcBef>
                  <a:spcPct val="0"/>
                </a:spcBef>
                <a:spcAft>
                  <a:spcPct val="0"/>
                </a:spcAft>
              </a:pPr>
              <a:t>‹#›</a:t>
            </a:fld>
            <a:endParaRPr lang="en-US" kern="1200">
              <a:solidFill>
                <a:srgbClr val="000000"/>
              </a:solidFill>
              <a:latin typeface="Times New Roman"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spcBef>
                <a:spcPct val="0"/>
              </a:spcBef>
              <a:buFontTx/>
              <a:buNone/>
              <a:defRPr/>
            </a:pPr>
            <a:endParaRPr lang="en-US">
              <a:solidFill>
                <a:srgbClr val="000000"/>
              </a:solidFill>
              <a:latin typeface="Arial"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spcBef>
                <a:spcPct val="0"/>
              </a:spcBef>
              <a:buFontTx/>
              <a:buNone/>
              <a:defRPr/>
            </a:pPr>
            <a:endParaRPr lang="en-US">
              <a:solidFill>
                <a:srgbClr val="000000"/>
              </a:solidFill>
              <a:latin typeface="Arial"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spcBef>
                <a:spcPct val="0"/>
              </a:spcBef>
              <a:buFontTx/>
              <a:buNone/>
              <a:defRPr/>
            </a:pPr>
            <a:fld id="{167EAA63-9534-4DF4-855F-BCC9BBAE5CA1}" type="slidenum">
              <a:rPr lang="en-US">
                <a:solidFill>
                  <a:srgbClr val="000000"/>
                </a:solidFill>
                <a:latin typeface="Arial" charset="0"/>
              </a:rPr>
              <a:pPr>
                <a:spcBef>
                  <a:spcPct val="0"/>
                </a:spcBef>
                <a:buFontTx/>
                <a:buNone/>
                <a:defRPr/>
              </a:pPr>
              <a:t>‹#›</a:t>
            </a:fld>
            <a:endParaRPr lang="en-US">
              <a:solidFill>
                <a:srgbClr val="000000"/>
              </a:solidFill>
              <a:latin typeface="Arial" charset="0"/>
            </a:endParaRPr>
          </a:p>
        </p:txBody>
      </p:sp>
    </p:spTree>
    <p:extLst>
      <p:ext uri="{BB962C8B-B14F-4D97-AF65-F5344CB8AC3E}">
        <p14:creationId xmlns:p14="http://schemas.microsoft.com/office/powerpoint/2010/main" val="1686581770"/>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eaLnBrk="0" hangingPunct="0">
              <a:spcBef>
                <a:spcPct val="0"/>
              </a:spcBef>
              <a:buFontTx/>
              <a:buNone/>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eaLnBrk="0" hangingPunct="0">
              <a:spcBef>
                <a:spcPct val="0"/>
              </a:spcBef>
              <a:buFontTx/>
              <a:buNone/>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eaLnBrk="0" hangingPunct="0">
              <a:spcBef>
                <a:spcPct val="0"/>
              </a:spcBef>
              <a:buFontTx/>
              <a:buNone/>
            </a:pPr>
            <a:fld id="{7E1A9882-1DBA-49AE-AB4C-AB87221A23B3}" type="slidenum">
              <a:rPr lang="en-US">
                <a:solidFill>
                  <a:srgbClr val="000000"/>
                </a:solidFill>
              </a:rPr>
              <a:pPr eaLnBrk="0" hangingPunct="0">
                <a:spcBef>
                  <a:spcPct val="0"/>
                </a:spcBef>
                <a:buFontTx/>
                <a:buNone/>
              </a:pPr>
              <a:t>‹#›</a:t>
            </a:fld>
            <a:endParaRPr lang="en-US">
              <a:solidFill>
                <a:srgbClr val="000000"/>
              </a:solidFill>
            </a:endParaRPr>
          </a:p>
        </p:txBody>
      </p:sp>
    </p:spTree>
    <p:extLst>
      <p:ext uri="{BB962C8B-B14F-4D97-AF65-F5344CB8AC3E}">
        <p14:creationId xmlns:p14="http://schemas.microsoft.com/office/powerpoint/2010/main" val="291179559"/>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eaLnBrk="0" hangingPunct="0">
              <a:spcBef>
                <a:spcPct val="0"/>
              </a:spcBef>
              <a:buFontTx/>
              <a:buNone/>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eaLnBrk="0" hangingPunct="0">
              <a:spcBef>
                <a:spcPct val="0"/>
              </a:spcBef>
              <a:buFontTx/>
              <a:buNone/>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eaLnBrk="0" hangingPunct="0">
              <a:spcBef>
                <a:spcPct val="0"/>
              </a:spcBef>
              <a:buFontTx/>
              <a:buNone/>
            </a:pPr>
            <a:fld id="{7E1A9882-1DBA-49AE-AB4C-AB87221A23B3}" type="slidenum">
              <a:rPr lang="en-US">
                <a:solidFill>
                  <a:srgbClr val="000000"/>
                </a:solidFill>
              </a:rPr>
              <a:pPr eaLnBrk="0" hangingPunct="0">
                <a:spcBef>
                  <a:spcPct val="0"/>
                </a:spcBef>
                <a:buFontTx/>
                <a:buNone/>
              </a:pPr>
              <a:t>‹#›</a:t>
            </a:fld>
            <a:endParaRPr lang="en-US">
              <a:solidFill>
                <a:srgbClr val="000000"/>
              </a:solidFill>
            </a:endParaRPr>
          </a:p>
        </p:txBody>
      </p:sp>
    </p:spTree>
    <p:extLst>
      <p:ext uri="{BB962C8B-B14F-4D97-AF65-F5344CB8AC3E}">
        <p14:creationId xmlns:p14="http://schemas.microsoft.com/office/powerpoint/2010/main" val="712507591"/>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eaLnBrk="0" hangingPunct="0">
              <a:spcBef>
                <a:spcPct val="0"/>
              </a:spcBef>
              <a:buFontTx/>
              <a:buNone/>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eaLnBrk="0" hangingPunct="0">
              <a:spcBef>
                <a:spcPct val="0"/>
              </a:spcBef>
              <a:buFontTx/>
              <a:buNone/>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eaLnBrk="0" hangingPunct="0">
              <a:spcBef>
                <a:spcPct val="0"/>
              </a:spcBef>
              <a:buFontTx/>
              <a:buNone/>
            </a:pPr>
            <a:fld id="{7E1A9882-1DBA-49AE-AB4C-AB87221A23B3}" type="slidenum">
              <a:rPr lang="en-US">
                <a:solidFill>
                  <a:srgbClr val="000000"/>
                </a:solidFill>
              </a:rPr>
              <a:pPr eaLnBrk="0" hangingPunct="0">
                <a:spcBef>
                  <a:spcPct val="0"/>
                </a:spcBef>
                <a:buFontTx/>
                <a:buNone/>
              </a:pPr>
              <a:t>‹#›</a:t>
            </a:fld>
            <a:endParaRPr lang="en-US">
              <a:solidFill>
                <a:srgbClr val="000000"/>
              </a:solidFill>
            </a:endParaRPr>
          </a:p>
        </p:txBody>
      </p:sp>
    </p:spTree>
    <p:extLst>
      <p:ext uri="{BB962C8B-B14F-4D97-AF65-F5344CB8AC3E}">
        <p14:creationId xmlns:p14="http://schemas.microsoft.com/office/powerpoint/2010/main" val="3085092183"/>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eaLnBrk="0" hangingPunct="0">
              <a:spcBef>
                <a:spcPct val="0"/>
              </a:spcBef>
              <a:buFontTx/>
              <a:buNone/>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eaLnBrk="0" hangingPunct="0">
              <a:spcBef>
                <a:spcPct val="0"/>
              </a:spcBef>
              <a:buFontTx/>
              <a:buNone/>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eaLnBrk="0" hangingPunct="0">
              <a:spcBef>
                <a:spcPct val="0"/>
              </a:spcBef>
              <a:buFontTx/>
              <a:buNone/>
            </a:pPr>
            <a:fld id="{5AEB4517-88A3-4501-87B1-899E20F3E558}" type="slidenum">
              <a:rPr lang="en-US">
                <a:solidFill>
                  <a:srgbClr val="000000"/>
                </a:solidFill>
              </a:rPr>
              <a:pPr eaLnBrk="0" hangingPunct="0">
                <a:spcBef>
                  <a:spcPct val="0"/>
                </a:spcBef>
                <a:buFontTx/>
                <a:buNone/>
              </a:pPr>
              <a:t>‹#›</a:t>
            </a:fld>
            <a:endParaRPr lang="en-US">
              <a:solidFill>
                <a:srgbClr val="000000"/>
              </a:solidFill>
            </a:endParaRPr>
          </a:p>
        </p:txBody>
      </p:sp>
    </p:spTree>
    <p:extLst>
      <p:ext uri="{BB962C8B-B14F-4D97-AF65-F5344CB8AC3E}">
        <p14:creationId xmlns:p14="http://schemas.microsoft.com/office/powerpoint/2010/main" val="2041826565"/>
      </p:ext>
    </p:extLst>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5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eaLnBrk="0" hangingPunct="0">
              <a:spcBef>
                <a:spcPct val="0"/>
              </a:spcBef>
              <a:buFontTx/>
              <a:buNone/>
              <a:defRPr/>
            </a:pPr>
            <a:endParaRPr lang="en-US">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eaLnBrk="0" hangingPunct="0">
              <a:spcBef>
                <a:spcPct val="0"/>
              </a:spcBef>
              <a:buFontTx/>
              <a:buNone/>
              <a:defRPr/>
            </a:pPr>
            <a:endParaRPr lang="en-US">
              <a:solidFill>
                <a:srgbClr val="000000"/>
              </a:solidFill>
              <a:latin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eaLnBrk="0" hangingPunct="0">
              <a:spcBef>
                <a:spcPct val="0"/>
              </a:spcBef>
              <a:buFontTx/>
              <a:buNone/>
              <a:defRPr/>
            </a:pPr>
            <a:fld id="{5CF62EF5-1394-4B3F-9D7F-7A0A988E6616}" type="slidenum">
              <a:rPr lang="en-US">
                <a:solidFill>
                  <a:srgbClr val="000000"/>
                </a:solidFill>
                <a:latin typeface="Times New Roman" pitchFamily="18" charset="0"/>
              </a:rPr>
              <a:pPr eaLnBrk="0" hangingPunct="0">
                <a:spcBef>
                  <a:spcPct val="0"/>
                </a:spcBef>
                <a:buFontTx/>
                <a:buNone/>
                <a:defRPr/>
              </a:pPr>
              <a:t>‹#›</a:t>
            </a:fld>
            <a:endParaRPr lang="en-US">
              <a:solidFill>
                <a:srgbClr val="000000"/>
              </a:solidFill>
              <a:latin typeface="Times New Roman" pitchFamily="18" charset="0"/>
            </a:endParaRPr>
          </a:p>
        </p:txBody>
      </p:sp>
    </p:spTree>
    <p:extLst>
      <p:ext uri="{BB962C8B-B14F-4D97-AF65-F5344CB8AC3E}">
        <p14:creationId xmlns:p14="http://schemas.microsoft.com/office/powerpoint/2010/main" val="2951182506"/>
      </p:ext>
    </p:extLst>
  </p:cSld>
  <p:clrMap bg1="lt1" tx1="dk1" bg2="lt2" tx2="dk2" accent1="accent1" accent2="accent2" accent3="accent3" accent4="accent4" accent5="accent5" accent6="accent6" hlink="hlink" folHlink="folHlink"/>
  <p:sldLayoutIdLst>
    <p:sldLayoutId id="2147484344" r:id="rId1"/>
    <p:sldLayoutId id="2147484345" r:id="rId2"/>
    <p:sldLayoutId id="2147484346" r:id="rId3"/>
    <p:sldLayoutId id="2147484347" r:id="rId4"/>
    <p:sldLayoutId id="2147484348" r:id="rId5"/>
    <p:sldLayoutId id="2147484349" r:id="rId6"/>
    <p:sldLayoutId id="2147484350" r:id="rId7"/>
    <p:sldLayoutId id="2147484351" r:id="rId8"/>
    <p:sldLayoutId id="2147484352" r:id="rId9"/>
    <p:sldLayoutId id="2147484353" r:id="rId10"/>
    <p:sldLayoutId id="214748435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9.gif"/><Relationship Id="rId5" Type="http://schemas.openxmlformats.org/officeDocument/2006/relationships/oleObject" Target="../embeddings/oleObject3.bin"/><Relationship Id="rId6"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4.bin"/><Relationship Id="rId5" Type="http://schemas.openxmlformats.org/officeDocument/2006/relationships/image" Target="../media/image10.wmf"/><Relationship Id="rId6" Type="http://schemas.openxmlformats.org/officeDocument/2006/relationships/image" Target="../media/image11.png"/><Relationship Id="rId1" Type="http://schemas.openxmlformats.org/officeDocument/2006/relationships/vmlDrawing" Target="../drawings/vmlDrawing4.vml"/><Relationship Id="rId2" Type="http://schemas.openxmlformats.org/officeDocument/2006/relationships/slideLayout" Target="../slideLayouts/slideLayout9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6.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1" Type="http://schemas.openxmlformats.org/officeDocument/2006/relationships/slideLayout" Target="../slideLayouts/slideLayout106.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hyperlink" Target="http://dipper.nws.noaa.gov/hdsc/pfds/" TargetMode="External"/><Relationship Id="rId4" Type="http://schemas.openxmlformats.org/officeDocument/2006/relationships/image" Target="../media/image17.png"/><Relationship Id="rId1" Type="http://schemas.openxmlformats.org/officeDocument/2006/relationships/slideLayout" Target="../slideLayouts/slideLayout12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2.xml"/><Relationship Id="rId2" Type="http://schemas.openxmlformats.org/officeDocument/2006/relationships/image" Target="../media/image18.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0.xml"/><Relationship Id="rId3"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image" Target="../media/image20.jpeg"/><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hyperlink" Target="http://hydrology.neng.usu.edu/RRP/" TargetMode="External"/><Relationship Id="rId4" Type="http://schemas.openxmlformats.org/officeDocument/2006/relationships/oleObject" Target="../embeddings/oleObject5.bin"/><Relationship Id="rId5" Type="http://schemas.openxmlformats.org/officeDocument/2006/relationships/image" Target="../media/image22.png"/><Relationship Id="rId1" Type="http://schemas.openxmlformats.org/officeDocument/2006/relationships/vmlDrawing" Target="../drawings/vmlDrawing5.vml"/><Relationship Id="rId2"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image" Target="../media/image24.png"/><Relationship Id="rId3" Type="http://schemas.openxmlformats.org/officeDocument/2006/relationships/hyperlink" Target="http://hydrology.neng.usu.edu/RRP/" TargetMode="Externa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5.png"/><Relationship Id="rId5" Type="http://schemas.openxmlformats.org/officeDocument/2006/relationships/hyperlink" Target="http://hydrology.neng.usu.edu/RRP/" TargetMode="External"/><Relationship Id="rId1" Type="http://schemas.openxmlformats.org/officeDocument/2006/relationships/vmlDrawing" Target="../drawings/vmlDrawing6.vml"/><Relationship Id="rId2"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35.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4.xml"/><Relationship Id="rId2"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4.png"/><Relationship Id="rId5" Type="http://schemas.openxmlformats.org/officeDocument/2006/relationships/oleObject" Target="../embeddings/oleObject1.bin"/><Relationship Id="rId6"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5.xml"/><Relationship Id="rId4" Type="http://schemas.openxmlformats.org/officeDocument/2006/relationships/notesSlide" Target="../notesSlides/notesSlide2.xml"/><Relationship Id="rId5" Type="http://schemas.openxmlformats.org/officeDocument/2006/relationships/oleObject" Target="../embeddings/oleObject2.bin"/><Relationship Id="rId6" Type="http://schemas.openxmlformats.org/officeDocument/2006/relationships/image" Target="../media/image5.wmf"/><Relationship Id="rId7" Type="http://schemas.openxmlformats.org/officeDocument/2006/relationships/image" Target="../media/image6.png"/><Relationship Id="rId1" Type="http://schemas.openxmlformats.org/officeDocument/2006/relationships/themeOverride" Target="../theme/themeOverride1.xml"/><Relationship Id="rId2"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ctrTitle"/>
          </p:nvPr>
        </p:nvSpPr>
        <p:spPr>
          <a:xfrm>
            <a:off x="685800" y="1314863"/>
            <a:ext cx="7772400" cy="1470025"/>
          </a:xfrm>
        </p:spPr>
        <p:txBody>
          <a:bodyPr/>
          <a:lstStyle/>
          <a:p>
            <a:pPr eaLnBrk="1" hangingPunct="1"/>
            <a:r>
              <a:rPr lang="en-US" dirty="0" smtClean="0"/>
              <a:t>Midterm Review</a:t>
            </a: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87817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p:cNvPicPr>
            <a:picLocks noChangeAspect="1" noChangeArrowheads="1"/>
          </p:cNvPicPr>
          <p:nvPr/>
        </p:nvPicPr>
        <p:blipFill>
          <a:blip r:embed="rId3" cstate="print"/>
          <a:srcRect/>
          <a:stretch>
            <a:fillRect/>
          </a:stretch>
        </p:blipFill>
        <p:spPr bwMode="auto">
          <a:xfrm>
            <a:off x="166688" y="-209550"/>
            <a:ext cx="8977312" cy="7067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5800" y="370114"/>
            <a:ext cx="7772400" cy="925286"/>
          </a:xfrm>
        </p:spPr>
        <p:txBody>
          <a:bodyPr/>
          <a:lstStyle/>
          <a:p>
            <a:r>
              <a:rPr lang="en-US" dirty="0" smtClean="0"/>
              <a:t>The climate system and global hydrology</a:t>
            </a:r>
            <a:endParaRPr lang="en-US" dirty="0"/>
          </a:p>
        </p:txBody>
      </p:sp>
      <p:sp>
        <p:nvSpPr>
          <p:cNvPr id="7" name="Content Placeholder 6"/>
          <p:cNvSpPr>
            <a:spLocks noGrp="1"/>
          </p:cNvSpPr>
          <p:nvPr>
            <p:ph idx="1"/>
          </p:nvPr>
        </p:nvSpPr>
        <p:spPr>
          <a:xfrm>
            <a:off x="696685" y="1417498"/>
            <a:ext cx="7780049" cy="5181601"/>
          </a:xfrm>
        </p:spPr>
        <p:txBody>
          <a:bodyPr/>
          <a:lstStyle/>
          <a:p>
            <a:pPr lvl="0"/>
            <a:r>
              <a:rPr lang="en-US" sz="2800" dirty="0" smtClean="0"/>
              <a:t>Perform simple analysis </a:t>
            </a:r>
            <a:r>
              <a:rPr lang="en-US" sz="2800" dirty="0"/>
              <a:t>of the global energy balance and sensitivity of surface temperature to factors involved, such as albedo and the greenhouse </a:t>
            </a:r>
            <a:r>
              <a:rPr lang="en-US" sz="2800" dirty="0" smtClean="0"/>
              <a:t>effect</a:t>
            </a:r>
            <a:endParaRPr lang="en-US" sz="1600" dirty="0" smtClean="0"/>
          </a:p>
        </p:txBody>
      </p:sp>
      <p:pic>
        <p:nvPicPr>
          <p:cNvPr id="5" name="Picture 4" descr="E:\Dave\Academics\cee6400\Fall03\hw2\hw22.GIF"/>
          <p:cNvPicPr/>
          <p:nvPr/>
        </p:nvPicPr>
        <p:blipFill rotWithShape="1">
          <a:blip r:embed="rId4" cstate="print"/>
          <a:srcRect l="28712" r="32461"/>
          <a:stretch/>
        </p:blipFill>
        <p:spPr bwMode="auto">
          <a:xfrm>
            <a:off x="3669960" y="3822233"/>
            <a:ext cx="3089189" cy="2059588"/>
          </a:xfrm>
          <a:prstGeom prst="rect">
            <a:avLst/>
          </a:prstGeom>
          <a:noFill/>
          <a:ln w="9525">
            <a:noFill/>
            <a:miter lim="800000"/>
            <a:headEnd/>
            <a:tailEnd/>
          </a:ln>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nvPr>
        </p:nvGraphicFramePr>
        <p:xfrm>
          <a:off x="679622" y="3299249"/>
          <a:ext cx="2767913" cy="3170519"/>
        </p:xfrm>
        <a:graphic>
          <a:graphicData uri="http://schemas.openxmlformats.org/presentationml/2006/ole">
            <mc:AlternateContent xmlns:mc="http://schemas.openxmlformats.org/markup-compatibility/2006">
              <mc:Choice xmlns:v="urn:schemas-microsoft-com:vml" Requires="v">
                <p:oleObj spid="_x0000_s258067" name="Equation" r:id="rId5" imgW="1574800" imgH="1803400" progId="Equation.3">
                  <p:embed/>
                </p:oleObj>
              </mc:Choice>
              <mc:Fallback>
                <p:oleObj name="Equation" r:id="rId5" imgW="1574800" imgH="1803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622" y="3299249"/>
                        <a:ext cx="2767913" cy="3170519"/>
                      </a:xfrm>
                      <a:prstGeom prst="rect">
                        <a:avLst/>
                      </a:prstGeom>
                      <a:solidFill>
                        <a:schemeClr val="bg1"/>
                      </a:solidFill>
                    </p:spPr>
                  </p:pic>
                </p:oleObj>
              </mc:Fallback>
            </mc:AlternateContent>
          </a:graphicData>
        </a:graphic>
      </p:graphicFrame>
      <p:pic>
        <p:nvPicPr>
          <p:cNvPr id="8" name="Picture 7" descr="E:\Dave\Academics\cee6400\Fall03\hw2\hw22.GIF"/>
          <p:cNvPicPr/>
          <p:nvPr/>
        </p:nvPicPr>
        <p:blipFill rotWithShape="1">
          <a:blip r:embed="rId4" cstate="print"/>
          <a:srcRect l="78668" r="-877"/>
          <a:stretch/>
        </p:blipFill>
        <p:spPr bwMode="auto">
          <a:xfrm>
            <a:off x="6549084" y="3834590"/>
            <a:ext cx="1767016" cy="2059588"/>
          </a:xfrm>
          <a:prstGeom prst="rect">
            <a:avLst/>
          </a:prstGeom>
          <a:noFill/>
          <a:ln w="9525">
            <a:noFill/>
            <a:miter lim="800000"/>
            <a:headEnd/>
            <a:tailEnd/>
          </a:ln>
        </p:spPr>
      </p:pic>
    </p:spTree>
    <p:extLst>
      <p:ext uri="{BB962C8B-B14F-4D97-AF65-F5344CB8AC3E}">
        <p14:creationId xmlns:p14="http://schemas.microsoft.com/office/powerpoint/2010/main" val="392937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23"/>
          <p:cNvGraphicFramePr>
            <a:graphicFrameLocks noChangeAspect="1"/>
          </p:cNvGraphicFramePr>
          <p:nvPr>
            <p:extLst>
              <p:ext uri="{D42A27DB-BD31-4B8C-83A1-F6EECF244321}">
                <p14:modId xmlns:p14="http://schemas.microsoft.com/office/powerpoint/2010/main" val="3489611106"/>
              </p:ext>
            </p:extLst>
          </p:nvPr>
        </p:nvGraphicFramePr>
        <p:xfrm>
          <a:off x="152400" y="2177145"/>
          <a:ext cx="9286875" cy="4084638"/>
        </p:xfrm>
        <a:graphic>
          <a:graphicData uri="http://schemas.openxmlformats.org/presentationml/2006/ole">
            <mc:AlternateContent xmlns:mc="http://schemas.openxmlformats.org/markup-compatibility/2006">
              <mc:Choice xmlns:v="urn:schemas-microsoft-com:vml" Requires="v">
                <p:oleObj spid="_x0000_s259091" name="Picture" r:id="rId4" imgW="6194854" imgH="2726724" progId="Word.Picture.8">
                  <p:embed/>
                </p:oleObj>
              </mc:Choice>
              <mc:Fallback>
                <p:oleObj name="Picture" r:id="rId4" imgW="6194854" imgH="272672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177145"/>
                        <a:ext cx="9286875"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1" name="Rectangle 2"/>
          <p:cNvSpPr>
            <a:spLocks noGrp="1" noChangeArrowheads="1"/>
          </p:cNvSpPr>
          <p:nvPr>
            <p:ph type="title"/>
          </p:nvPr>
        </p:nvSpPr>
        <p:spPr>
          <a:xfrm>
            <a:off x="685800" y="117567"/>
            <a:ext cx="7772400" cy="914400"/>
          </a:xfrm>
        </p:spPr>
        <p:txBody>
          <a:bodyPr/>
          <a:lstStyle/>
          <a:p>
            <a:r>
              <a:rPr lang="en-US" sz="3600" dirty="0" smtClean="0">
                <a:solidFill>
                  <a:schemeClr val="accent2"/>
                </a:solidFill>
              </a:rPr>
              <a:t>The Greenhouse Effect - Two layer atmosphere energy balance</a:t>
            </a:r>
          </a:p>
        </p:txBody>
      </p:sp>
      <p:sp>
        <p:nvSpPr>
          <p:cNvPr id="58372" name="Freeform 5"/>
          <p:cNvSpPr>
            <a:spLocks/>
          </p:cNvSpPr>
          <p:nvPr/>
        </p:nvSpPr>
        <p:spPr bwMode="auto">
          <a:xfrm>
            <a:off x="457200" y="3643995"/>
            <a:ext cx="330200" cy="514350"/>
          </a:xfrm>
          <a:custGeom>
            <a:avLst/>
            <a:gdLst>
              <a:gd name="T0" fmla="*/ 276834 w 330708"/>
              <a:gd name="T1" fmla="*/ 44759 h 514995"/>
              <a:gd name="T2" fmla="*/ 293545 w 330708"/>
              <a:gd name="T3" fmla="*/ 41631 h 514995"/>
              <a:gd name="T4" fmla="*/ 316497 w 330708"/>
              <a:gd name="T5" fmla="*/ 294534 h 514995"/>
              <a:gd name="T6" fmla="*/ 226501 w 330708"/>
              <a:gd name="T7" fmla="*/ 435507 h 514995"/>
              <a:gd name="T8" fmla="*/ 0 w 330708"/>
              <a:gd name="T9" fmla="*/ 511137 h 514995"/>
              <a:gd name="T10" fmla="*/ 0 60000 65536"/>
              <a:gd name="T11" fmla="*/ 0 60000 65536"/>
              <a:gd name="T12" fmla="*/ 0 60000 65536"/>
              <a:gd name="T13" fmla="*/ 0 60000 65536"/>
              <a:gd name="T14" fmla="*/ 0 60000 65536"/>
              <a:gd name="T15" fmla="*/ 0 w 330708"/>
              <a:gd name="T16" fmla="*/ 0 h 514995"/>
              <a:gd name="T17" fmla="*/ 330708 w 330708"/>
              <a:gd name="T18" fmla="*/ 514995 h 514995"/>
            </a:gdLst>
            <a:ahLst/>
            <a:cxnLst>
              <a:cxn ang="T10">
                <a:pos x="T0" y="T1"/>
              </a:cxn>
              <a:cxn ang="T11">
                <a:pos x="T2" y="T3"/>
              </a:cxn>
              <a:cxn ang="T12">
                <a:pos x="T4" y="T5"/>
              </a:cxn>
              <a:cxn ang="T13">
                <a:pos x="T6" y="T7"/>
              </a:cxn>
              <a:cxn ang="T14">
                <a:pos x="T8" y="T9"/>
              </a:cxn>
            </a:cxnLst>
            <a:rect l="T15" t="T16" r="T17" b="T18"/>
            <a:pathLst>
              <a:path w="330708" h="514995">
                <a:moveTo>
                  <a:pt x="279400" y="45095"/>
                </a:moveTo>
                <a:cubicBezTo>
                  <a:pt x="279772" y="44570"/>
                  <a:pt x="289593" y="0"/>
                  <a:pt x="296265" y="41944"/>
                </a:cubicBezTo>
                <a:cubicBezTo>
                  <a:pt x="302937" y="83888"/>
                  <a:pt x="330708" y="230615"/>
                  <a:pt x="319430" y="296757"/>
                </a:cubicBezTo>
                <a:cubicBezTo>
                  <a:pt x="304782" y="340700"/>
                  <a:pt x="274556" y="415816"/>
                  <a:pt x="228600" y="438794"/>
                </a:cubicBezTo>
                <a:cubicBezTo>
                  <a:pt x="224814" y="440687"/>
                  <a:pt x="4233" y="514995"/>
                  <a:pt x="0" y="514995"/>
                </a:cubicBezTo>
              </a:path>
            </a:pathLst>
          </a:custGeom>
          <a:noFill/>
          <a:ln w="19050" cap="flat" cmpd="sng" algn="ctr">
            <a:solidFill>
              <a:schemeClr val="tx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58373" name="Freeform 6"/>
          <p:cNvSpPr>
            <a:spLocks/>
          </p:cNvSpPr>
          <p:nvPr/>
        </p:nvSpPr>
        <p:spPr bwMode="auto">
          <a:xfrm>
            <a:off x="755650" y="4717145"/>
            <a:ext cx="330200" cy="423863"/>
          </a:xfrm>
          <a:custGeom>
            <a:avLst/>
            <a:gdLst>
              <a:gd name="T0" fmla="*/ 276834 w 330708"/>
              <a:gd name="T1" fmla="*/ 11528 h 514995"/>
              <a:gd name="T2" fmla="*/ 293545 w 330708"/>
              <a:gd name="T3" fmla="*/ 10723 h 514995"/>
              <a:gd name="T4" fmla="*/ 316497 w 330708"/>
              <a:gd name="T5" fmla="*/ 75866 h 514995"/>
              <a:gd name="T6" fmla="*/ 226501 w 330708"/>
              <a:gd name="T7" fmla="*/ 112177 h 514995"/>
              <a:gd name="T8" fmla="*/ 0 w 330708"/>
              <a:gd name="T9" fmla="*/ 131657 h 514995"/>
              <a:gd name="T10" fmla="*/ 0 60000 65536"/>
              <a:gd name="T11" fmla="*/ 0 60000 65536"/>
              <a:gd name="T12" fmla="*/ 0 60000 65536"/>
              <a:gd name="T13" fmla="*/ 0 60000 65536"/>
              <a:gd name="T14" fmla="*/ 0 60000 65536"/>
              <a:gd name="T15" fmla="*/ 0 w 330708"/>
              <a:gd name="T16" fmla="*/ 0 h 514995"/>
              <a:gd name="T17" fmla="*/ 330708 w 330708"/>
              <a:gd name="T18" fmla="*/ 514995 h 514995"/>
            </a:gdLst>
            <a:ahLst/>
            <a:cxnLst>
              <a:cxn ang="T10">
                <a:pos x="T0" y="T1"/>
              </a:cxn>
              <a:cxn ang="T11">
                <a:pos x="T2" y="T3"/>
              </a:cxn>
              <a:cxn ang="T12">
                <a:pos x="T4" y="T5"/>
              </a:cxn>
              <a:cxn ang="T13">
                <a:pos x="T6" y="T7"/>
              </a:cxn>
              <a:cxn ang="T14">
                <a:pos x="T8" y="T9"/>
              </a:cxn>
            </a:cxnLst>
            <a:rect l="T15" t="T16" r="T17" b="T18"/>
            <a:pathLst>
              <a:path w="330708" h="514995">
                <a:moveTo>
                  <a:pt x="279400" y="45095"/>
                </a:moveTo>
                <a:cubicBezTo>
                  <a:pt x="279772" y="44570"/>
                  <a:pt x="289593" y="0"/>
                  <a:pt x="296265" y="41944"/>
                </a:cubicBezTo>
                <a:cubicBezTo>
                  <a:pt x="302937" y="83888"/>
                  <a:pt x="330708" y="230615"/>
                  <a:pt x="319430" y="296757"/>
                </a:cubicBezTo>
                <a:cubicBezTo>
                  <a:pt x="304782" y="340700"/>
                  <a:pt x="274556" y="415816"/>
                  <a:pt x="228600" y="438794"/>
                </a:cubicBezTo>
                <a:cubicBezTo>
                  <a:pt x="224814" y="440687"/>
                  <a:pt x="4233" y="514995"/>
                  <a:pt x="0" y="514995"/>
                </a:cubicBezTo>
              </a:path>
            </a:pathLst>
          </a:custGeom>
          <a:noFill/>
          <a:ln w="19050" cap="flat" cmpd="sng" algn="ctr">
            <a:solidFill>
              <a:schemeClr val="tx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58374" name="Freeform 7"/>
          <p:cNvSpPr>
            <a:spLocks noChangeAspect="1"/>
          </p:cNvSpPr>
          <p:nvPr/>
        </p:nvSpPr>
        <p:spPr bwMode="auto">
          <a:xfrm>
            <a:off x="5033963" y="3569383"/>
            <a:ext cx="60325" cy="371475"/>
          </a:xfrm>
          <a:custGeom>
            <a:avLst/>
            <a:gdLst>
              <a:gd name="T0" fmla="*/ 923 w 104922"/>
              <a:gd name="T1" fmla="*/ 2168 h 875426"/>
              <a:gd name="T2" fmla="*/ 1816 w 104922"/>
              <a:gd name="T3" fmla="*/ 1853 h 875426"/>
              <a:gd name="T4" fmla="*/ 114 w 104922"/>
              <a:gd name="T5" fmla="*/ 1628 h 875426"/>
              <a:gd name="T6" fmla="*/ 2003 w 104922"/>
              <a:gd name="T7" fmla="*/ 1340 h 875426"/>
              <a:gd name="T8" fmla="*/ 82 w 104922"/>
              <a:gd name="T9" fmla="*/ 1066 h 875426"/>
              <a:gd name="T10" fmla="*/ 1936 w 104922"/>
              <a:gd name="T11" fmla="*/ 823 h 875426"/>
              <a:gd name="T12" fmla="*/ 858 w 104922"/>
              <a:gd name="T13" fmla="*/ 569 h 875426"/>
              <a:gd name="T14" fmla="*/ 1268 w 104922"/>
              <a:gd name="T15" fmla="*/ 321 h 875426"/>
              <a:gd name="T16" fmla="*/ 1008 w 104922"/>
              <a:gd name="T17" fmla="*/ 0 h 8754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922"/>
              <a:gd name="T28" fmla="*/ 0 h 875426"/>
              <a:gd name="T29" fmla="*/ 104922 w 104922"/>
              <a:gd name="T30" fmla="*/ 875426 h 8754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922" h="875426">
                <a:moveTo>
                  <a:pt x="45454" y="875426"/>
                </a:moveTo>
                <a:cubicBezTo>
                  <a:pt x="36604" y="800090"/>
                  <a:pt x="94933" y="819083"/>
                  <a:pt x="89385" y="748004"/>
                </a:cubicBezTo>
                <a:cubicBezTo>
                  <a:pt x="82070" y="704843"/>
                  <a:pt x="0" y="711213"/>
                  <a:pt x="5615" y="657387"/>
                </a:cubicBezTo>
                <a:cubicBezTo>
                  <a:pt x="3058" y="594819"/>
                  <a:pt x="104922" y="587751"/>
                  <a:pt x="98584" y="540829"/>
                </a:cubicBezTo>
                <a:cubicBezTo>
                  <a:pt x="101022" y="479687"/>
                  <a:pt x="1579" y="497491"/>
                  <a:pt x="4017" y="430198"/>
                </a:cubicBezTo>
                <a:cubicBezTo>
                  <a:pt x="13288" y="373719"/>
                  <a:pt x="96223" y="409440"/>
                  <a:pt x="95296" y="332400"/>
                </a:cubicBezTo>
                <a:cubicBezTo>
                  <a:pt x="94369" y="262504"/>
                  <a:pt x="38565" y="308720"/>
                  <a:pt x="42222" y="229972"/>
                </a:cubicBezTo>
                <a:cubicBezTo>
                  <a:pt x="35550" y="162862"/>
                  <a:pt x="61176" y="168086"/>
                  <a:pt x="62407" y="129757"/>
                </a:cubicBezTo>
                <a:cubicBezTo>
                  <a:pt x="63638" y="91428"/>
                  <a:pt x="40470" y="28702"/>
                  <a:pt x="49608" y="0"/>
                </a:cubicBezTo>
              </a:path>
            </a:pathLst>
          </a:custGeom>
          <a:noFill/>
          <a:ln w="19050"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58375" name="Freeform 8"/>
          <p:cNvSpPr>
            <a:spLocks noChangeAspect="1"/>
          </p:cNvSpPr>
          <p:nvPr/>
        </p:nvSpPr>
        <p:spPr bwMode="auto">
          <a:xfrm flipV="1">
            <a:off x="5029200" y="4293283"/>
            <a:ext cx="58738" cy="371475"/>
          </a:xfrm>
          <a:custGeom>
            <a:avLst/>
            <a:gdLst>
              <a:gd name="T0" fmla="*/ 787 w 104922"/>
              <a:gd name="T1" fmla="*/ 2168 h 875426"/>
              <a:gd name="T2" fmla="*/ 1547 w 104922"/>
              <a:gd name="T3" fmla="*/ 1853 h 875426"/>
              <a:gd name="T4" fmla="*/ 97 w 104922"/>
              <a:gd name="T5" fmla="*/ 1628 h 875426"/>
              <a:gd name="T6" fmla="*/ 1707 w 104922"/>
              <a:gd name="T7" fmla="*/ 1340 h 875426"/>
              <a:gd name="T8" fmla="*/ 69 w 104922"/>
              <a:gd name="T9" fmla="*/ 1066 h 875426"/>
              <a:gd name="T10" fmla="*/ 1650 w 104922"/>
              <a:gd name="T11" fmla="*/ 823 h 875426"/>
              <a:gd name="T12" fmla="*/ 731 w 104922"/>
              <a:gd name="T13" fmla="*/ 569 h 875426"/>
              <a:gd name="T14" fmla="*/ 1080 w 104922"/>
              <a:gd name="T15" fmla="*/ 321 h 875426"/>
              <a:gd name="T16" fmla="*/ 859 w 104922"/>
              <a:gd name="T17" fmla="*/ 0 h 8754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922"/>
              <a:gd name="T28" fmla="*/ 0 h 875426"/>
              <a:gd name="T29" fmla="*/ 104922 w 104922"/>
              <a:gd name="T30" fmla="*/ 875426 h 8754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922" h="875426">
                <a:moveTo>
                  <a:pt x="45454" y="875426"/>
                </a:moveTo>
                <a:cubicBezTo>
                  <a:pt x="36604" y="800090"/>
                  <a:pt x="94933" y="819083"/>
                  <a:pt x="89385" y="748004"/>
                </a:cubicBezTo>
                <a:cubicBezTo>
                  <a:pt x="82070" y="704843"/>
                  <a:pt x="0" y="711213"/>
                  <a:pt x="5615" y="657387"/>
                </a:cubicBezTo>
                <a:cubicBezTo>
                  <a:pt x="3058" y="594819"/>
                  <a:pt x="104922" y="587751"/>
                  <a:pt x="98584" y="540829"/>
                </a:cubicBezTo>
                <a:cubicBezTo>
                  <a:pt x="101022" y="479687"/>
                  <a:pt x="1579" y="497491"/>
                  <a:pt x="4017" y="430198"/>
                </a:cubicBezTo>
                <a:cubicBezTo>
                  <a:pt x="13288" y="373719"/>
                  <a:pt x="96223" y="409440"/>
                  <a:pt x="95296" y="332400"/>
                </a:cubicBezTo>
                <a:cubicBezTo>
                  <a:pt x="94369" y="262504"/>
                  <a:pt x="38565" y="308720"/>
                  <a:pt x="42222" y="229972"/>
                </a:cubicBezTo>
                <a:cubicBezTo>
                  <a:pt x="35550" y="162862"/>
                  <a:pt x="61176" y="168086"/>
                  <a:pt x="62407" y="129757"/>
                </a:cubicBezTo>
                <a:cubicBezTo>
                  <a:pt x="63638" y="91428"/>
                  <a:pt x="40470" y="28702"/>
                  <a:pt x="49608" y="0"/>
                </a:cubicBezTo>
              </a:path>
            </a:pathLst>
          </a:custGeom>
          <a:noFill/>
          <a:ln w="19050"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58376" name="Freeform 9"/>
          <p:cNvSpPr>
            <a:spLocks noChangeAspect="1"/>
          </p:cNvSpPr>
          <p:nvPr/>
        </p:nvSpPr>
        <p:spPr bwMode="auto">
          <a:xfrm>
            <a:off x="5038725" y="4696508"/>
            <a:ext cx="60325" cy="371475"/>
          </a:xfrm>
          <a:custGeom>
            <a:avLst/>
            <a:gdLst>
              <a:gd name="T0" fmla="*/ 923 w 104922"/>
              <a:gd name="T1" fmla="*/ 2168 h 875426"/>
              <a:gd name="T2" fmla="*/ 1816 w 104922"/>
              <a:gd name="T3" fmla="*/ 1853 h 875426"/>
              <a:gd name="T4" fmla="*/ 114 w 104922"/>
              <a:gd name="T5" fmla="*/ 1628 h 875426"/>
              <a:gd name="T6" fmla="*/ 2003 w 104922"/>
              <a:gd name="T7" fmla="*/ 1340 h 875426"/>
              <a:gd name="T8" fmla="*/ 82 w 104922"/>
              <a:gd name="T9" fmla="*/ 1066 h 875426"/>
              <a:gd name="T10" fmla="*/ 1936 w 104922"/>
              <a:gd name="T11" fmla="*/ 823 h 875426"/>
              <a:gd name="T12" fmla="*/ 858 w 104922"/>
              <a:gd name="T13" fmla="*/ 569 h 875426"/>
              <a:gd name="T14" fmla="*/ 1268 w 104922"/>
              <a:gd name="T15" fmla="*/ 321 h 875426"/>
              <a:gd name="T16" fmla="*/ 1008 w 104922"/>
              <a:gd name="T17" fmla="*/ 0 h 8754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922"/>
              <a:gd name="T28" fmla="*/ 0 h 875426"/>
              <a:gd name="T29" fmla="*/ 104922 w 104922"/>
              <a:gd name="T30" fmla="*/ 875426 h 8754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922" h="875426">
                <a:moveTo>
                  <a:pt x="45454" y="875426"/>
                </a:moveTo>
                <a:cubicBezTo>
                  <a:pt x="36604" y="800090"/>
                  <a:pt x="94933" y="819083"/>
                  <a:pt x="89385" y="748004"/>
                </a:cubicBezTo>
                <a:cubicBezTo>
                  <a:pt x="82070" y="704843"/>
                  <a:pt x="0" y="711213"/>
                  <a:pt x="5615" y="657387"/>
                </a:cubicBezTo>
                <a:cubicBezTo>
                  <a:pt x="3058" y="594819"/>
                  <a:pt x="104922" y="587751"/>
                  <a:pt x="98584" y="540829"/>
                </a:cubicBezTo>
                <a:cubicBezTo>
                  <a:pt x="101022" y="479687"/>
                  <a:pt x="1579" y="497491"/>
                  <a:pt x="4017" y="430198"/>
                </a:cubicBezTo>
                <a:cubicBezTo>
                  <a:pt x="13288" y="373719"/>
                  <a:pt x="96223" y="409440"/>
                  <a:pt x="95296" y="332400"/>
                </a:cubicBezTo>
                <a:cubicBezTo>
                  <a:pt x="94369" y="262504"/>
                  <a:pt x="38565" y="308720"/>
                  <a:pt x="42222" y="229972"/>
                </a:cubicBezTo>
                <a:cubicBezTo>
                  <a:pt x="35550" y="162862"/>
                  <a:pt x="61176" y="168086"/>
                  <a:pt x="62407" y="129757"/>
                </a:cubicBezTo>
                <a:cubicBezTo>
                  <a:pt x="63638" y="91428"/>
                  <a:pt x="40470" y="28702"/>
                  <a:pt x="49608" y="0"/>
                </a:cubicBezTo>
              </a:path>
            </a:pathLst>
          </a:custGeom>
          <a:noFill/>
          <a:ln w="19050"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58377" name="Freeform 10"/>
          <p:cNvSpPr>
            <a:spLocks noChangeAspect="1"/>
          </p:cNvSpPr>
          <p:nvPr/>
        </p:nvSpPr>
        <p:spPr bwMode="auto">
          <a:xfrm flipV="1">
            <a:off x="5054600" y="5379133"/>
            <a:ext cx="58738" cy="371475"/>
          </a:xfrm>
          <a:custGeom>
            <a:avLst/>
            <a:gdLst>
              <a:gd name="T0" fmla="*/ 787 w 104922"/>
              <a:gd name="T1" fmla="*/ 2168 h 875426"/>
              <a:gd name="T2" fmla="*/ 1547 w 104922"/>
              <a:gd name="T3" fmla="*/ 1853 h 875426"/>
              <a:gd name="T4" fmla="*/ 97 w 104922"/>
              <a:gd name="T5" fmla="*/ 1628 h 875426"/>
              <a:gd name="T6" fmla="*/ 1707 w 104922"/>
              <a:gd name="T7" fmla="*/ 1340 h 875426"/>
              <a:gd name="T8" fmla="*/ 69 w 104922"/>
              <a:gd name="T9" fmla="*/ 1066 h 875426"/>
              <a:gd name="T10" fmla="*/ 1650 w 104922"/>
              <a:gd name="T11" fmla="*/ 823 h 875426"/>
              <a:gd name="T12" fmla="*/ 731 w 104922"/>
              <a:gd name="T13" fmla="*/ 569 h 875426"/>
              <a:gd name="T14" fmla="*/ 1080 w 104922"/>
              <a:gd name="T15" fmla="*/ 321 h 875426"/>
              <a:gd name="T16" fmla="*/ 859 w 104922"/>
              <a:gd name="T17" fmla="*/ 0 h 8754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922"/>
              <a:gd name="T28" fmla="*/ 0 h 875426"/>
              <a:gd name="T29" fmla="*/ 104922 w 104922"/>
              <a:gd name="T30" fmla="*/ 875426 h 8754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922" h="875426">
                <a:moveTo>
                  <a:pt x="45454" y="875426"/>
                </a:moveTo>
                <a:cubicBezTo>
                  <a:pt x="36604" y="800090"/>
                  <a:pt x="94933" y="819083"/>
                  <a:pt x="89385" y="748004"/>
                </a:cubicBezTo>
                <a:cubicBezTo>
                  <a:pt x="82070" y="704843"/>
                  <a:pt x="0" y="711213"/>
                  <a:pt x="5615" y="657387"/>
                </a:cubicBezTo>
                <a:cubicBezTo>
                  <a:pt x="3058" y="594819"/>
                  <a:pt x="104922" y="587751"/>
                  <a:pt x="98584" y="540829"/>
                </a:cubicBezTo>
                <a:cubicBezTo>
                  <a:pt x="101022" y="479687"/>
                  <a:pt x="1579" y="497491"/>
                  <a:pt x="4017" y="430198"/>
                </a:cubicBezTo>
                <a:cubicBezTo>
                  <a:pt x="13288" y="373719"/>
                  <a:pt x="96223" y="409440"/>
                  <a:pt x="95296" y="332400"/>
                </a:cubicBezTo>
                <a:cubicBezTo>
                  <a:pt x="94369" y="262504"/>
                  <a:pt x="38565" y="308720"/>
                  <a:pt x="42222" y="229972"/>
                </a:cubicBezTo>
                <a:cubicBezTo>
                  <a:pt x="35550" y="162862"/>
                  <a:pt x="61176" y="168086"/>
                  <a:pt x="62407" y="129757"/>
                </a:cubicBezTo>
                <a:cubicBezTo>
                  <a:pt x="63638" y="91428"/>
                  <a:pt x="40470" y="28702"/>
                  <a:pt x="49608" y="0"/>
                </a:cubicBezTo>
              </a:path>
            </a:pathLst>
          </a:custGeom>
          <a:noFill/>
          <a:ln w="19050"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eaLnBrk="0" hangingPunct="0">
              <a:spcBef>
                <a:spcPct val="0"/>
              </a:spcBef>
              <a:buFontTx/>
              <a:buNone/>
            </a:pPr>
            <a:endParaRPr lang="en-US">
              <a:solidFill>
                <a:srgbClr val="000000"/>
              </a:solidFill>
              <a:latin typeface="Times New Roman" pitchFamily="18" charset="0"/>
            </a:endParaRPr>
          </a:p>
        </p:txBody>
      </p:sp>
      <p:cxnSp>
        <p:nvCxnSpPr>
          <p:cNvPr id="58378" name="Straight Arrow Connector 12"/>
          <p:cNvCxnSpPr>
            <a:cxnSpLocks noChangeShapeType="1"/>
          </p:cNvCxnSpPr>
          <p:nvPr/>
        </p:nvCxnSpPr>
        <p:spPr bwMode="auto">
          <a:xfrm rot="16200000" flipV="1">
            <a:off x="5590382" y="5481526"/>
            <a:ext cx="569912" cy="9525"/>
          </a:xfrm>
          <a:prstGeom prst="straightConnector1">
            <a:avLst/>
          </a:prstGeom>
          <a:noFill/>
          <a:ln w="19050" algn="ctr">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8379" name="Straight Arrow Connector 14"/>
          <p:cNvCxnSpPr>
            <a:cxnSpLocks noChangeShapeType="1"/>
          </p:cNvCxnSpPr>
          <p:nvPr/>
        </p:nvCxnSpPr>
        <p:spPr bwMode="auto">
          <a:xfrm rot="5400000" flipH="1" flipV="1">
            <a:off x="3097212" y="5614083"/>
            <a:ext cx="295275" cy="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8380" name="Freeform 16"/>
          <p:cNvSpPr>
            <a:spLocks/>
          </p:cNvSpPr>
          <p:nvPr/>
        </p:nvSpPr>
        <p:spPr bwMode="auto">
          <a:xfrm flipV="1">
            <a:off x="2832100" y="5091795"/>
            <a:ext cx="511175" cy="300038"/>
          </a:xfrm>
          <a:custGeom>
            <a:avLst/>
            <a:gdLst>
              <a:gd name="T0" fmla="*/ 4664450 w 353635"/>
              <a:gd name="T1" fmla="*/ 0 h 476210"/>
              <a:gd name="T2" fmla="*/ 3524235 w 353635"/>
              <a:gd name="T3" fmla="*/ 7680 h 476210"/>
              <a:gd name="T4" fmla="*/ 2036057 w 353635"/>
              <a:gd name="T5" fmla="*/ 15516 h 476210"/>
              <a:gd name="T6" fmla="*/ 0 w 353635"/>
              <a:gd name="T7" fmla="*/ 18769 h 476210"/>
              <a:gd name="T8" fmla="*/ 0 60000 65536"/>
              <a:gd name="T9" fmla="*/ 0 60000 65536"/>
              <a:gd name="T10" fmla="*/ 0 60000 65536"/>
              <a:gd name="T11" fmla="*/ 0 60000 65536"/>
              <a:gd name="T12" fmla="*/ 0 w 353635"/>
              <a:gd name="T13" fmla="*/ 0 h 476210"/>
              <a:gd name="T14" fmla="*/ 353635 w 353635"/>
              <a:gd name="T15" fmla="*/ 476210 h 476210"/>
            </a:gdLst>
            <a:ahLst/>
            <a:cxnLst>
              <a:cxn ang="T8">
                <a:pos x="T0" y="T1"/>
              </a:cxn>
              <a:cxn ang="T9">
                <a:pos x="T2" y="T3"/>
              </a:cxn>
              <a:cxn ang="T10">
                <a:pos x="T4" y="T5"/>
              </a:cxn>
              <a:cxn ang="T11">
                <a:pos x="T6" y="T7"/>
              </a:cxn>
            </a:cxnLst>
            <a:rect l="T12" t="T13" r="T14" b="T15"/>
            <a:pathLst>
              <a:path w="353635" h="476210">
                <a:moveTo>
                  <a:pt x="353635" y="0"/>
                </a:moveTo>
                <a:cubicBezTo>
                  <a:pt x="346509" y="53744"/>
                  <a:pt x="288029" y="128203"/>
                  <a:pt x="267190" y="194871"/>
                </a:cubicBezTo>
                <a:cubicBezTo>
                  <a:pt x="252542" y="238814"/>
                  <a:pt x="200320" y="370720"/>
                  <a:pt x="154364" y="393698"/>
                </a:cubicBezTo>
                <a:cubicBezTo>
                  <a:pt x="150578" y="395591"/>
                  <a:pt x="4233" y="476210"/>
                  <a:pt x="0" y="476210"/>
                </a:cubicBezTo>
              </a:path>
            </a:pathLst>
          </a:custGeom>
          <a:noFill/>
          <a:ln w="19050" cap="flat" cmpd="sng" algn="ctr">
            <a:solidFill>
              <a:schemeClr val="tx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eaLnBrk="0" hangingPunct="0">
              <a:spcBef>
                <a:spcPct val="0"/>
              </a:spcBef>
              <a:buFontTx/>
              <a:buNone/>
            </a:pPr>
            <a:endParaRPr lang="en-US">
              <a:solidFill>
                <a:srgbClr val="000000"/>
              </a:solidFill>
              <a:latin typeface="Times New Roman" pitchFamily="18" charset="0"/>
            </a:endParaRPr>
          </a:p>
        </p:txBody>
      </p:sp>
      <p:cxnSp>
        <p:nvCxnSpPr>
          <p:cNvPr id="58381" name="Straight Arrow Connector 17"/>
          <p:cNvCxnSpPr>
            <a:cxnSpLocks noChangeShapeType="1"/>
          </p:cNvCxnSpPr>
          <p:nvPr/>
        </p:nvCxnSpPr>
        <p:spPr bwMode="auto">
          <a:xfrm rot="16200000" flipV="1">
            <a:off x="2001044" y="5981589"/>
            <a:ext cx="417512" cy="6350"/>
          </a:xfrm>
          <a:prstGeom prst="straightConnector1">
            <a:avLst/>
          </a:prstGeom>
          <a:noFill/>
          <a:ln w="19050" algn="ctr">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58382" name="Rectangle 5"/>
          <p:cNvSpPr>
            <a:spLocks noChangeArrowheads="1"/>
          </p:cNvSpPr>
          <p:nvPr/>
        </p:nvSpPr>
        <p:spPr bwMode="auto">
          <a:xfrm>
            <a:off x="2246313" y="5907770"/>
            <a:ext cx="50641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spcBef>
                <a:spcPct val="0"/>
              </a:spcBef>
              <a:spcAft>
                <a:spcPts val="1000"/>
              </a:spcAft>
              <a:buFontTx/>
              <a:buNone/>
            </a:pPr>
            <a:r>
              <a:rPr lang="en-US" sz="1800">
                <a:solidFill>
                  <a:srgbClr val="000000"/>
                </a:solidFill>
                <a:latin typeface="Times" pitchFamily="18" charset="0"/>
              </a:rPr>
              <a:t> W</a:t>
            </a:r>
            <a:endParaRPr lang="en-US" sz="3600">
              <a:solidFill>
                <a:srgbClr val="000000"/>
              </a:solidFill>
              <a:latin typeface="Times New Roman" pitchFamily="18" charset="0"/>
            </a:endParaRPr>
          </a:p>
        </p:txBody>
      </p:sp>
      <p:pic>
        <p:nvPicPr>
          <p:cNvPr id="2" name="Picture 1"/>
          <p:cNvPicPr>
            <a:picLocks noChangeAspect="1"/>
          </p:cNvPicPr>
          <p:nvPr/>
        </p:nvPicPr>
        <p:blipFill>
          <a:blip r:embed="rId6"/>
          <a:stretch>
            <a:fillRect/>
          </a:stretch>
        </p:blipFill>
        <p:spPr>
          <a:xfrm>
            <a:off x="5461000" y="1039521"/>
            <a:ext cx="3683000" cy="2451100"/>
          </a:xfrm>
          <a:prstGeom prst="rect">
            <a:avLst/>
          </a:prstGeom>
          <a:ln>
            <a:noFill/>
          </a:ln>
          <a:effectLst>
            <a:softEdge rad="112500"/>
          </a:effectLst>
        </p:spPr>
      </p:pic>
      <p:sp>
        <p:nvSpPr>
          <p:cNvPr id="3" name="TextBox 2"/>
          <p:cNvSpPr txBox="1"/>
          <p:nvPr/>
        </p:nvSpPr>
        <p:spPr>
          <a:xfrm>
            <a:off x="4421875" y="6014796"/>
            <a:ext cx="4435522" cy="646331"/>
          </a:xfrm>
          <a:prstGeom prst="rect">
            <a:avLst/>
          </a:prstGeom>
          <a:noFill/>
        </p:spPr>
        <p:txBody>
          <a:bodyPr wrap="square" rtlCol="0">
            <a:spAutoFit/>
          </a:bodyPr>
          <a:lstStyle/>
          <a:p>
            <a:pPr eaLnBrk="0" hangingPunct="0">
              <a:spcBef>
                <a:spcPct val="0"/>
              </a:spcBef>
              <a:buFontTx/>
              <a:buNone/>
            </a:pPr>
            <a:r>
              <a:rPr lang="en-US" sz="1800" dirty="0" smtClean="0">
                <a:solidFill>
                  <a:srgbClr val="000000"/>
                </a:solidFill>
                <a:latin typeface="Times New Roman" pitchFamily="18" charset="0"/>
              </a:rPr>
              <a:t>Refer to Box 3-2 for definitions of quantities and numerical estimates of parameters</a:t>
            </a:r>
            <a:endParaRPr lang="en-US" sz="1800" dirty="0">
              <a:solidFill>
                <a:srgbClr val="000000"/>
              </a:solidFill>
              <a:latin typeface="Times New Roman" pitchFamily="18" charset="0"/>
            </a:endParaRPr>
          </a:p>
        </p:txBody>
      </p:sp>
    </p:spTree>
    <p:extLst>
      <p:ext uri="{BB962C8B-B14F-4D97-AF65-F5344CB8AC3E}">
        <p14:creationId xmlns:p14="http://schemas.microsoft.com/office/powerpoint/2010/main" val="1933599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gburt03_15.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 y="0"/>
            <a:ext cx="8226023" cy="6858000"/>
          </a:xfrm>
          <a:prstGeom prst="rect">
            <a:avLst/>
          </a:prstGeom>
        </p:spPr>
      </p:pic>
      <p:sp>
        <p:nvSpPr>
          <p:cNvPr id="3" name="Rounded Rectangle 2"/>
          <p:cNvSpPr/>
          <p:nvPr/>
        </p:nvSpPr>
        <p:spPr>
          <a:xfrm>
            <a:off x="1969018" y="579580"/>
            <a:ext cx="1304155" cy="383545"/>
          </a:xfrm>
          <a:prstGeom prst="roundRect">
            <a:avLst/>
          </a:prstGeom>
          <a:noFill/>
          <a:ln w="5715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spcBef>
                <a:spcPct val="0"/>
              </a:spcBef>
              <a:buFontTx/>
              <a:buNone/>
            </a:pPr>
            <a:endParaRPr lang="en-US">
              <a:solidFill>
                <a:prstClr val="white"/>
              </a:solidFill>
            </a:endParaRPr>
          </a:p>
        </p:txBody>
      </p:sp>
      <p:sp>
        <p:nvSpPr>
          <p:cNvPr id="4" name="Rounded Rectangle 3"/>
          <p:cNvSpPr/>
          <p:nvPr/>
        </p:nvSpPr>
        <p:spPr>
          <a:xfrm>
            <a:off x="7125969" y="5480434"/>
            <a:ext cx="757596" cy="655271"/>
          </a:xfrm>
          <a:prstGeom prst="roundRect">
            <a:avLst/>
          </a:prstGeom>
          <a:noFill/>
          <a:ln w="57150" cmpd="sng">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eaLnBrk="0" hangingPunct="0">
              <a:spcBef>
                <a:spcPct val="0"/>
              </a:spcBef>
              <a:buFontTx/>
              <a:buNone/>
            </a:pPr>
            <a:endParaRPr lang="en-US">
              <a:solidFill>
                <a:prstClr val="white"/>
              </a:solidFill>
            </a:endParaRPr>
          </a:p>
        </p:txBody>
      </p:sp>
    </p:spTree>
    <p:extLst>
      <p:ext uri="{BB962C8B-B14F-4D97-AF65-F5344CB8AC3E}">
        <p14:creationId xmlns:p14="http://schemas.microsoft.com/office/powerpoint/2010/main" val="1036637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http://www.ux1.eiu.edu/~cfjps/1400/FIG07_006.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36700" y="975819"/>
            <a:ext cx="6496050"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Box 27"/>
          <p:cNvSpPr txBox="1">
            <a:spLocks noChangeArrowheads="1"/>
          </p:cNvSpPr>
          <p:nvPr/>
        </p:nvSpPr>
        <p:spPr bwMode="auto">
          <a:xfrm flipH="1">
            <a:off x="669925" y="228600"/>
            <a:ext cx="7804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0"/>
              </a:spcBef>
              <a:buFontTx/>
              <a:buNone/>
            </a:pPr>
            <a:r>
              <a:rPr lang="en-US" sz="2800" dirty="0" smtClean="0">
                <a:solidFill>
                  <a:srgbClr val="FF0000"/>
                </a:solidFill>
                <a:latin typeface="Calibri" pitchFamily="34" charset="0"/>
              </a:rPr>
              <a:t>General Circulation of the Atmosphere</a:t>
            </a:r>
            <a:endParaRPr lang="en-US" sz="2800" dirty="0">
              <a:solidFill>
                <a:srgbClr val="FF0000"/>
              </a:solidFill>
              <a:latin typeface="Calibri" pitchFamily="34" charset="0"/>
            </a:endParaRPr>
          </a:p>
        </p:txBody>
      </p:sp>
      <p:sp>
        <p:nvSpPr>
          <p:cNvPr id="70660" name="TextBox 3"/>
          <p:cNvSpPr txBox="1">
            <a:spLocks noChangeArrowheads="1"/>
          </p:cNvSpPr>
          <p:nvPr/>
        </p:nvSpPr>
        <p:spPr bwMode="auto">
          <a:xfrm>
            <a:off x="5486400" y="6519863"/>
            <a:ext cx="3657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0" hangingPunct="0">
              <a:spcBef>
                <a:spcPct val="0"/>
              </a:spcBef>
              <a:buFontTx/>
              <a:buNone/>
            </a:pPr>
            <a:r>
              <a:rPr lang="en-US" sz="1600">
                <a:solidFill>
                  <a:srgbClr val="000000"/>
                </a:solidFill>
                <a:latin typeface="Arial" charset="0"/>
                <a:cs typeface="Arial" charset="0"/>
              </a:rPr>
              <a:t>Slide from Simon Wang</a:t>
            </a:r>
          </a:p>
        </p:txBody>
      </p:sp>
    </p:spTree>
    <p:extLst>
      <p:ext uri="{BB962C8B-B14F-4D97-AF65-F5344CB8AC3E}">
        <p14:creationId xmlns:p14="http://schemas.microsoft.com/office/powerpoint/2010/main" val="3621698867"/>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p:cNvSpPr>
          <p:nvPr>
            <p:ph type="title"/>
          </p:nvPr>
        </p:nvSpPr>
        <p:spPr>
          <a:xfrm>
            <a:off x="457200" y="274638"/>
            <a:ext cx="8229600" cy="675915"/>
          </a:xfrm>
        </p:spPr>
        <p:txBody>
          <a:bodyPr/>
          <a:lstStyle/>
          <a:p>
            <a:r>
              <a:rPr lang="en-US" sz="2400" b="1" dirty="0" smtClean="0"/>
              <a:t>Water Balance (</a:t>
            </a:r>
            <a:r>
              <a:rPr lang="en-US" sz="2400" b="1" dirty="0" err="1" smtClean="0"/>
              <a:t>Budyko</a:t>
            </a:r>
            <a:r>
              <a:rPr lang="en-US" sz="2400" b="1" dirty="0" smtClean="0"/>
              <a:t> </a:t>
            </a:r>
            <a:r>
              <a:rPr lang="en-US" sz="2400" b="1" dirty="0"/>
              <a:t>curve</a:t>
            </a:r>
            <a:r>
              <a:rPr lang="en-US" sz="2400" b="1" dirty="0" smtClean="0"/>
              <a:t>)</a:t>
            </a:r>
            <a:endParaRPr lang="en-US" sz="2400" b="1" dirty="0"/>
          </a:p>
        </p:txBody>
      </p:sp>
      <p:grpSp>
        <p:nvGrpSpPr>
          <p:cNvPr id="2" name="Group 3"/>
          <p:cNvGrpSpPr>
            <a:grpSpLocks/>
          </p:cNvGrpSpPr>
          <p:nvPr/>
        </p:nvGrpSpPr>
        <p:grpSpPr bwMode="auto">
          <a:xfrm>
            <a:off x="800622" y="1199474"/>
            <a:ext cx="6243637" cy="4651375"/>
            <a:chOff x="152" y="1172"/>
            <a:chExt cx="3283" cy="2446"/>
          </a:xfrm>
        </p:grpSpPr>
        <p:sp>
          <p:nvSpPr>
            <p:cNvPr id="401412" name="Text Box 4"/>
            <p:cNvSpPr txBox="1">
              <a:spLocks noChangeArrowheads="1"/>
            </p:cNvSpPr>
            <p:nvPr/>
          </p:nvSpPr>
          <p:spPr bwMode="auto">
            <a:xfrm rot="16200000">
              <a:off x="-614" y="2219"/>
              <a:ext cx="1710" cy="177"/>
            </a:xfrm>
            <a:prstGeom prst="rect">
              <a:avLst/>
            </a:prstGeom>
            <a:noFill/>
            <a:ln w="9525">
              <a:noFill/>
              <a:miter lim="800000"/>
              <a:headEnd/>
              <a:tailEnd type="none" w="lg" len="lg"/>
            </a:ln>
            <a:effectLst/>
          </p:spPr>
          <p:txBody>
            <a:bodyPr>
              <a:spAutoFit/>
            </a:bodyPr>
            <a:lstStyle/>
            <a:p>
              <a:pPr eaLnBrk="0" hangingPunct="0">
                <a:spcBef>
                  <a:spcPct val="0"/>
                </a:spcBef>
                <a:buFontTx/>
                <a:buNone/>
              </a:pPr>
              <a:r>
                <a:rPr lang="en-US" sz="1600">
                  <a:solidFill>
                    <a:srgbClr val="000000"/>
                  </a:solidFill>
                  <a:latin typeface="Arial" pitchFamily="34" charset="0"/>
                  <a:cs typeface="Arial" pitchFamily="34" charset="0"/>
                </a:rPr>
                <a:t>Evapotranspiration  fraction</a:t>
              </a:r>
            </a:p>
          </p:txBody>
        </p:sp>
        <p:sp>
          <p:nvSpPr>
            <p:cNvPr id="401413" name="Text Box 5"/>
            <p:cNvSpPr txBox="1">
              <a:spLocks noChangeArrowheads="1"/>
            </p:cNvSpPr>
            <p:nvPr/>
          </p:nvSpPr>
          <p:spPr bwMode="auto">
            <a:xfrm>
              <a:off x="496" y="3441"/>
              <a:ext cx="1717" cy="177"/>
            </a:xfrm>
            <a:prstGeom prst="rect">
              <a:avLst/>
            </a:prstGeom>
            <a:noFill/>
            <a:ln w="9525">
              <a:noFill/>
              <a:miter lim="800000"/>
              <a:headEnd/>
              <a:tailEnd type="none" w="lg" len="lg"/>
            </a:ln>
            <a:effectLst/>
          </p:spPr>
          <p:txBody>
            <a:bodyPr wrap="none">
              <a:spAutoFit/>
            </a:bodyPr>
            <a:lstStyle/>
            <a:p>
              <a:pPr eaLnBrk="0" hangingPunct="0">
                <a:spcBef>
                  <a:spcPct val="0"/>
                </a:spcBef>
                <a:buFontTx/>
                <a:buNone/>
              </a:pPr>
              <a:r>
                <a:rPr lang="en-US" sz="1600" dirty="0">
                  <a:solidFill>
                    <a:srgbClr val="000000"/>
                  </a:solidFill>
                  <a:latin typeface="Arial" pitchFamily="34" charset="0"/>
                  <a:cs typeface="Arial" pitchFamily="34" charset="0"/>
                </a:rPr>
                <a:t>Dryness (available energy /</a:t>
              </a:r>
              <a:r>
                <a:rPr lang="en-US" sz="1600" dirty="0" err="1">
                  <a:solidFill>
                    <a:srgbClr val="000000"/>
                  </a:solidFill>
                  <a:latin typeface="Arial" pitchFamily="34" charset="0"/>
                  <a:cs typeface="Arial" pitchFamily="34" charset="0"/>
                </a:rPr>
                <a:t>precip</a:t>
              </a:r>
              <a:r>
                <a:rPr lang="en-US" sz="1600" dirty="0">
                  <a:solidFill>
                    <a:srgbClr val="000000"/>
                  </a:solidFill>
                  <a:latin typeface="Arial" pitchFamily="34" charset="0"/>
                  <a:cs typeface="Arial" pitchFamily="34" charset="0"/>
                </a:rPr>
                <a:t>)</a:t>
              </a:r>
            </a:p>
          </p:txBody>
        </p:sp>
        <p:sp>
          <p:nvSpPr>
            <p:cNvPr id="401414" name="Line 6"/>
            <p:cNvSpPr>
              <a:spLocks noChangeShapeType="1"/>
            </p:cNvSpPr>
            <p:nvPr/>
          </p:nvSpPr>
          <p:spPr bwMode="auto">
            <a:xfrm>
              <a:off x="494" y="3149"/>
              <a:ext cx="2126" cy="0"/>
            </a:xfrm>
            <a:prstGeom prst="line">
              <a:avLst/>
            </a:prstGeom>
            <a:noFill/>
            <a:ln w="19050">
              <a:solidFill>
                <a:schemeClr val="tx1"/>
              </a:solidFill>
              <a:round/>
              <a:headEnd/>
              <a:tailEnd type="triangle" w="lg" len="lg"/>
            </a:ln>
            <a:effec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401415" name="Text Box 7"/>
            <p:cNvSpPr txBox="1">
              <a:spLocks noChangeArrowheads="1"/>
            </p:cNvSpPr>
            <p:nvPr/>
          </p:nvSpPr>
          <p:spPr bwMode="auto">
            <a:xfrm>
              <a:off x="289" y="2037"/>
              <a:ext cx="512" cy="177"/>
            </a:xfrm>
            <a:prstGeom prst="rect">
              <a:avLst/>
            </a:prstGeom>
            <a:noFill/>
            <a:ln w="9525">
              <a:noFill/>
              <a:miter lim="800000"/>
              <a:headEnd/>
              <a:tailEnd type="none" w="lg" len="lg"/>
            </a:ln>
            <a:effectLst/>
          </p:spPr>
          <p:txBody>
            <a:bodyPr>
              <a:spAutoFit/>
            </a:bodyPr>
            <a:lstStyle/>
            <a:p>
              <a:pPr eaLnBrk="0" hangingPunct="0">
                <a:spcBef>
                  <a:spcPct val="50000"/>
                </a:spcBef>
                <a:buFontTx/>
                <a:buNone/>
              </a:pPr>
              <a:r>
                <a:rPr lang="en-US" sz="1600" b="1">
                  <a:solidFill>
                    <a:srgbClr val="000000"/>
                  </a:solidFill>
                  <a:latin typeface="Arial" pitchFamily="34" charset="0"/>
                  <a:cs typeface="Arial" pitchFamily="34" charset="0"/>
                </a:rPr>
                <a:t>1</a:t>
              </a:r>
            </a:p>
          </p:txBody>
        </p:sp>
        <p:sp>
          <p:nvSpPr>
            <p:cNvPr id="401416" name="Line 8"/>
            <p:cNvSpPr>
              <a:spLocks noChangeShapeType="1"/>
            </p:cNvSpPr>
            <p:nvPr/>
          </p:nvSpPr>
          <p:spPr bwMode="auto">
            <a:xfrm>
              <a:off x="484" y="2158"/>
              <a:ext cx="2174" cy="0"/>
            </a:xfrm>
            <a:prstGeom prst="line">
              <a:avLst/>
            </a:prstGeom>
            <a:noFill/>
            <a:ln w="19050">
              <a:solidFill>
                <a:schemeClr val="tx1"/>
              </a:solidFill>
              <a:round/>
              <a:headEnd/>
              <a:tailEnd type="none" w="lg" len="lg"/>
            </a:ln>
            <a:effec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401417" name="Text Box 9"/>
            <p:cNvSpPr txBox="1">
              <a:spLocks noChangeArrowheads="1"/>
            </p:cNvSpPr>
            <p:nvPr/>
          </p:nvSpPr>
          <p:spPr bwMode="auto">
            <a:xfrm>
              <a:off x="682" y="3134"/>
              <a:ext cx="353" cy="162"/>
            </a:xfrm>
            <a:prstGeom prst="rect">
              <a:avLst/>
            </a:prstGeom>
            <a:noFill/>
            <a:ln w="9525">
              <a:noFill/>
              <a:miter lim="800000"/>
              <a:headEnd/>
              <a:tailEnd/>
            </a:ln>
            <a:effectLst/>
          </p:spPr>
          <p:txBody>
            <a:bodyPr wrap="none">
              <a:spAutoFit/>
            </a:bodyPr>
            <a:lstStyle/>
            <a:p>
              <a:pPr>
                <a:spcBef>
                  <a:spcPct val="0"/>
                </a:spcBef>
                <a:buFontTx/>
                <a:buNone/>
              </a:pPr>
              <a:r>
                <a:rPr lang="en-US" sz="1400" dirty="0">
                  <a:solidFill>
                    <a:srgbClr val="000000"/>
                  </a:solidFill>
                  <a:latin typeface="Arial" pitchFamily="34" charset="0"/>
                  <a:cs typeface="Arial" pitchFamily="34" charset="0"/>
                </a:rPr>
                <a:t>humid</a:t>
              </a:r>
            </a:p>
          </p:txBody>
        </p:sp>
        <p:sp>
          <p:nvSpPr>
            <p:cNvPr id="401418" name="Text Box 10"/>
            <p:cNvSpPr txBox="1">
              <a:spLocks noChangeArrowheads="1"/>
            </p:cNvSpPr>
            <p:nvPr/>
          </p:nvSpPr>
          <p:spPr bwMode="auto">
            <a:xfrm>
              <a:off x="1900" y="3124"/>
              <a:ext cx="254" cy="162"/>
            </a:xfrm>
            <a:prstGeom prst="rect">
              <a:avLst/>
            </a:prstGeom>
            <a:noFill/>
            <a:ln w="9525">
              <a:noFill/>
              <a:miter lim="800000"/>
              <a:headEnd/>
              <a:tailEnd/>
            </a:ln>
            <a:effectLst/>
          </p:spPr>
          <p:txBody>
            <a:bodyPr wrap="none">
              <a:spAutoFit/>
            </a:bodyPr>
            <a:lstStyle/>
            <a:p>
              <a:pPr>
                <a:spcBef>
                  <a:spcPct val="0"/>
                </a:spcBef>
                <a:buFontTx/>
                <a:buNone/>
              </a:pPr>
              <a:r>
                <a:rPr lang="en-US" sz="1400">
                  <a:solidFill>
                    <a:srgbClr val="000000"/>
                  </a:solidFill>
                  <a:latin typeface="Arial" pitchFamily="34" charset="0"/>
                  <a:cs typeface="Arial" pitchFamily="34" charset="0"/>
                </a:rPr>
                <a:t>arid</a:t>
              </a:r>
            </a:p>
          </p:txBody>
        </p:sp>
        <p:sp>
          <p:nvSpPr>
            <p:cNvPr id="401419" name="Text Box 11"/>
            <p:cNvSpPr txBox="1">
              <a:spLocks noChangeArrowheads="1"/>
            </p:cNvSpPr>
            <p:nvPr/>
          </p:nvSpPr>
          <p:spPr bwMode="auto">
            <a:xfrm>
              <a:off x="433" y="3256"/>
              <a:ext cx="683" cy="162"/>
            </a:xfrm>
            <a:prstGeom prst="rect">
              <a:avLst/>
            </a:prstGeom>
            <a:noFill/>
            <a:ln w="9525">
              <a:noFill/>
              <a:miter lim="800000"/>
              <a:headEnd/>
              <a:tailEnd/>
            </a:ln>
            <a:effectLst/>
          </p:spPr>
          <p:txBody>
            <a:bodyPr wrap="none">
              <a:spAutoFit/>
            </a:bodyPr>
            <a:lstStyle/>
            <a:p>
              <a:pPr>
                <a:spcBef>
                  <a:spcPct val="0"/>
                </a:spcBef>
                <a:buFontTx/>
                <a:buNone/>
              </a:pPr>
              <a:r>
                <a:rPr lang="en-US" sz="1400">
                  <a:solidFill>
                    <a:srgbClr val="000000"/>
                  </a:solidFill>
                  <a:latin typeface="Arial" pitchFamily="34" charset="0"/>
                  <a:cs typeface="Arial" pitchFamily="34" charset="0"/>
                </a:rPr>
                <a:t>energy limited</a:t>
              </a:r>
            </a:p>
          </p:txBody>
        </p:sp>
        <p:sp>
          <p:nvSpPr>
            <p:cNvPr id="401420" name="Text Box 12"/>
            <p:cNvSpPr txBox="1">
              <a:spLocks noChangeArrowheads="1"/>
            </p:cNvSpPr>
            <p:nvPr/>
          </p:nvSpPr>
          <p:spPr bwMode="auto">
            <a:xfrm>
              <a:off x="1660" y="3260"/>
              <a:ext cx="626" cy="162"/>
            </a:xfrm>
            <a:prstGeom prst="rect">
              <a:avLst/>
            </a:prstGeom>
            <a:noFill/>
            <a:ln w="9525">
              <a:noFill/>
              <a:miter lim="800000"/>
              <a:headEnd/>
              <a:tailEnd/>
            </a:ln>
            <a:effectLst/>
          </p:spPr>
          <p:txBody>
            <a:bodyPr wrap="none">
              <a:spAutoFit/>
            </a:bodyPr>
            <a:lstStyle/>
            <a:p>
              <a:pPr>
                <a:spcBef>
                  <a:spcPct val="0"/>
                </a:spcBef>
                <a:buFontTx/>
                <a:buNone/>
              </a:pPr>
              <a:r>
                <a:rPr lang="en-US" sz="1400">
                  <a:solidFill>
                    <a:srgbClr val="000000"/>
                  </a:solidFill>
                  <a:latin typeface="Arial" pitchFamily="34" charset="0"/>
                  <a:cs typeface="Arial" pitchFamily="34" charset="0"/>
                </a:rPr>
                <a:t>water limited</a:t>
              </a:r>
            </a:p>
          </p:txBody>
        </p:sp>
        <p:sp>
          <p:nvSpPr>
            <p:cNvPr id="401421" name="Text Box 13"/>
            <p:cNvSpPr txBox="1">
              <a:spLocks noChangeArrowheads="1"/>
            </p:cNvSpPr>
            <p:nvPr/>
          </p:nvSpPr>
          <p:spPr bwMode="auto">
            <a:xfrm>
              <a:off x="2578" y="3018"/>
              <a:ext cx="274" cy="177"/>
            </a:xfrm>
            <a:prstGeom prst="rect">
              <a:avLst/>
            </a:prstGeom>
            <a:noFill/>
            <a:ln w="9525">
              <a:noFill/>
              <a:miter lim="800000"/>
              <a:headEnd/>
              <a:tailEnd type="none" w="lg" len="lg"/>
            </a:ln>
            <a:effectLst/>
          </p:spPr>
          <p:txBody>
            <a:bodyPr wrap="none">
              <a:spAutoFit/>
            </a:bodyPr>
            <a:lstStyle/>
            <a:p>
              <a:pPr eaLnBrk="0" hangingPunct="0">
                <a:spcBef>
                  <a:spcPct val="0"/>
                </a:spcBef>
                <a:buFontTx/>
                <a:buNone/>
              </a:pPr>
              <a:r>
                <a:rPr lang="en-US" sz="1600">
                  <a:solidFill>
                    <a:srgbClr val="000000"/>
                  </a:solidFill>
                  <a:latin typeface="Arial" pitchFamily="34" charset="0"/>
                  <a:cs typeface="Arial" pitchFamily="34" charset="0"/>
                </a:rPr>
                <a:t>R/P</a:t>
              </a:r>
            </a:p>
          </p:txBody>
        </p:sp>
        <p:sp>
          <p:nvSpPr>
            <p:cNvPr id="401422" name="Line 14"/>
            <p:cNvSpPr>
              <a:spLocks noChangeShapeType="1"/>
            </p:cNvSpPr>
            <p:nvPr/>
          </p:nvSpPr>
          <p:spPr bwMode="auto">
            <a:xfrm flipV="1">
              <a:off x="494" y="1454"/>
              <a:ext cx="0" cy="1682"/>
            </a:xfrm>
            <a:prstGeom prst="line">
              <a:avLst/>
            </a:prstGeom>
            <a:noFill/>
            <a:ln w="19050">
              <a:solidFill>
                <a:schemeClr val="tx1"/>
              </a:solidFill>
              <a:round/>
              <a:headEnd/>
              <a:tailEnd type="triangle" w="lg" len="lg"/>
            </a:ln>
            <a:effec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401423" name="Text Box 15"/>
            <p:cNvSpPr txBox="1">
              <a:spLocks noChangeArrowheads="1"/>
            </p:cNvSpPr>
            <p:nvPr/>
          </p:nvSpPr>
          <p:spPr bwMode="auto">
            <a:xfrm>
              <a:off x="206" y="1237"/>
              <a:ext cx="269" cy="177"/>
            </a:xfrm>
            <a:prstGeom prst="rect">
              <a:avLst/>
            </a:prstGeom>
            <a:noFill/>
            <a:ln w="9525">
              <a:noFill/>
              <a:miter lim="800000"/>
              <a:headEnd/>
              <a:tailEnd type="none" w="lg" len="lg"/>
            </a:ln>
            <a:effectLst/>
          </p:spPr>
          <p:txBody>
            <a:bodyPr wrap="none">
              <a:spAutoFit/>
            </a:bodyPr>
            <a:lstStyle/>
            <a:p>
              <a:pPr eaLnBrk="0" hangingPunct="0">
                <a:spcBef>
                  <a:spcPct val="0"/>
                </a:spcBef>
                <a:buFontTx/>
                <a:buNone/>
              </a:pPr>
              <a:r>
                <a:rPr lang="en-US" sz="1600">
                  <a:solidFill>
                    <a:srgbClr val="000000"/>
                  </a:solidFill>
                  <a:latin typeface="Arial" pitchFamily="34" charset="0"/>
                  <a:cs typeface="Arial" pitchFamily="34" charset="0"/>
                </a:rPr>
                <a:t>E/P</a:t>
              </a:r>
            </a:p>
          </p:txBody>
        </p:sp>
        <p:sp>
          <p:nvSpPr>
            <p:cNvPr id="401424" name="Text Box 16"/>
            <p:cNvSpPr txBox="1">
              <a:spLocks noChangeArrowheads="1"/>
            </p:cNvSpPr>
            <p:nvPr/>
          </p:nvSpPr>
          <p:spPr bwMode="auto">
            <a:xfrm>
              <a:off x="2098" y="1298"/>
              <a:ext cx="1337" cy="275"/>
            </a:xfrm>
            <a:prstGeom prst="rect">
              <a:avLst/>
            </a:prstGeom>
            <a:noFill/>
            <a:ln w="9525">
              <a:noFill/>
              <a:miter lim="800000"/>
              <a:headEnd/>
              <a:tailEnd type="none" w="lg" len="lg"/>
            </a:ln>
            <a:effectLst/>
          </p:spPr>
          <p:txBody>
            <a:bodyPr>
              <a:spAutoFit/>
            </a:bodyPr>
            <a:lstStyle/>
            <a:p>
              <a:pPr eaLnBrk="0" hangingPunct="0">
                <a:spcBef>
                  <a:spcPct val="0"/>
                </a:spcBef>
                <a:buFontTx/>
                <a:buNone/>
              </a:pPr>
              <a:r>
                <a:rPr lang="en-US" sz="1400">
                  <a:solidFill>
                    <a:srgbClr val="000000"/>
                  </a:solidFill>
                  <a:latin typeface="Arial" pitchFamily="34" charset="0"/>
                  <a:cs typeface="Arial" pitchFamily="34" charset="0"/>
                </a:rPr>
                <a:t>E = R : energy limited upper bound</a:t>
              </a:r>
            </a:p>
          </p:txBody>
        </p:sp>
        <p:sp>
          <p:nvSpPr>
            <p:cNvPr id="401425" name="Line 17"/>
            <p:cNvSpPr>
              <a:spLocks noChangeShapeType="1"/>
            </p:cNvSpPr>
            <p:nvPr/>
          </p:nvSpPr>
          <p:spPr bwMode="auto">
            <a:xfrm flipV="1">
              <a:off x="480" y="1526"/>
              <a:ext cx="1637" cy="1631"/>
            </a:xfrm>
            <a:prstGeom prst="line">
              <a:avLst/>
            </a:prstGeom>
            <a:noFill/>
            <a:ln w="19050">
              <a:solidFill>
                <a:schemeClr val="tx1"/>
              </a:solidFill>
              <a:round/>
              <a:headEnd/>
              <a:tailEnd type="none" w="lg" len="lg"/>
            </a:ln>
            <a:effec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401426" name="Freeform 18"/>
            <p:cNvSpPr>
              <a:spLocks/>
            </p:cNvSpPr>
            <p:nvPr/>
          </p:nvSpPr>
          <p:spPr bwMode="auto">
            <a:xfrm>
              <a:off x="484" y="2149"/>
              <a:ext cx="2170" cy="1008"/>
            </a:xfrm>
            <a:custGeom>
              <a:avLst/>
              <a:gdLst/>
              <a:ahLst/>
              <a:cxnLst>
                <a:cxn ang="0">
                  <a:pos x="0" y="1306"/>
                </a:cxn>
                <a:cxn ang="0">
                  <a:pos x="301" y="996"/>
                </a:cxn>
                <a:cxn ang="0">
                  <a:pos x="619" y="671"/>
                </a:cxn>
                <a:cxn ang="0">
                  <a:pos x="1303" y="14"/>
                </a:cxn>
                <a:cxn ang="0">
                  <a:pos x="2096" y="0"/>
                </a:cxn>
                <a:cxn ang="0">
                  <a:pos x="2801" y="14"/>
                </a:cxn>
              </a:cxnLst>
              <a:rect l="0" t="0" r="r" b="b"/>
              <a:pathLst>
                <a:path w="2801" h="1306">
                  <a:moveTo>
                    <a:pt x="0" y="1306"/>
                  </a:moveTo>
                  <a:cubicBezTo>
                    <a:pt x="50" y="1254"/>
                    <a:pt x="198" y="1102"/>
                    <a:pt x="301" y="996"/>
                  </a:cubicBezTo>
                  <a:cubicBezTo>
                    <a:pt x="404" y="890"/>
                    <a:pt x="452" y="835"/>
                    <a:pt x="619" y="671"/>
                  </a:cubicBezTo>
                  <a:lnTo>
                    <a:pt x="1303" y="14"/>
                  </a:lnTo>
                  <a:lnTo>
                    <a:pt x="2096" y="0"/>
                  </a:lnTo>
                  <a:cubicBezTo>
                    <a:pt x="2346" y="0"/>
                    <a:pt x="2654" y="11"/>
                    <a:pt x="2801" y="14"/>
                  </a:cubicBezTo>
                </a:path>
              </a:pathLst>
            </a:custGeom>
            <a:noFill/>
            <a:ln w="57150" cap="flat" cmpd="sng">
              <a:solidFill>
                <a:srgbClr val="3399FF"/>
              </a:solidFill>
              <a:prstDash val="solid"/>
              <a:round/>
              <a:headEnd type="none" w="med" len="med"/>
              <a:tailEnd type="none" w="lg" len="lg"/>
            </a:ln>
            <a:effec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401427" name="Line 19"/>
            <p:cNvSpPr>
              <a:spLocks noChangeShapeType="1"/>
            </p:cNvSpPr>
            <p:nvPr/>
          </p:nvSpPr>
          <p:spPr bwMode="auto">
            <a:xfrm>
              <a:off x="1480" y="1990"/>
              <a:ext cx="0" cy="1157"/>
            </a:xfrm>
            <a:prstGeom prst="line">
              <a:avLst/>
            </a:prstGeom>
            <a:noFill/>
            <a:ln w="19050">
              <a:solidFill>
                <a:schemeClr val="tx1"/>
              </a:solidFill>
              <a:prstDash val="dash"/>
              <a:round/>
              <a:headEnd/>
              <a:tailEnd/>
            </a:ln>
            <a:effec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401428" name="Line 20"/>
            <p:cNvSpPr>
              <a:spLocks noChangeShapeType="1"/>
            </p:cNvSpPr>
            <p:nvPr/>
          </p:nvSpPr>
          <p:spPr bwMode="auto">
            <a:xfrm>
              <a:off x="608" y="1604"/>
              <a:ext cx="379" cy="0"/>
            </a:xfrm>
            <a:prstGeom prst="line">
              <a:avLst/>
            </a:prstGeom>
            <a:noFill/>
            <a:ln w="57150">
              <a:solidFill>
                <a:srgbClr val="3399FF"/>
              </a:solidFill>
              <a:round/>
              <a:headEnd/>
              <a:tailEnd/>
            </a:ln>
            <a:effec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401429" name="Text Box 21"/>
            <p:cNvSpPr txBox="1">
              <a:spLocks noChangeArrowheads="1"/>
            </p:cNvSpPr>
            <p:nvPr/>
          </p:nvSpPr>
          <p:spPr bwMode="auto">
            <a:xfrm>
              <a:off x="1013" y="1506"/>
              <a:ext cx="306" cy="162"/>
            </a:xfrm>
            <a:prstGeom prst="rect">
              <a:avLst/>
            </a:prstGeom>
            <a:noFill/>
            <a:ln w="9525">
              <a:noFill/>
              <a:miter lim="800000"/>
              <a:headEnd/>
              <a:tailEnd/>
            </a:ln>
            <a:effectLst/>
          </p:spPr>
          <p:txBody>
            <a:bodyPr wrap="none">
              <a:spAutoFit/>
            </a:bodyPr>
            <a:lstStyle/>
            <a:p>
              <a:pPr>
                <a:spcBef>
                  <a:spcPct val="0"/>
                </a:spcBef>
                <a:buFontTx/>
                <a:buNone/>
              </a:pPr>
              <a:r>
                <a:rPr lang="en-US" sz="1400" dirty="0">
                  <a:solidFill>
                    <a:srgbClr val="000000"/>
                  </a:solidFill>
                  <a:latin typeface="Arial" pitchFamily="34" charset="0"/>
                  <a:cs typeface="Arial" pitchFamily="34" charset="0"/>
                </a:rPr>
                <a:t>large</a:t>
              </a:r>
            </a:p>
          </p:txBody>
        </p:sp>
        <p:sp>
          <p:nvSpPr>
            <p:cNvPr id="401430" name="Freeform 22"/>
            <p:cNvSpPr>
              <a:spLocks/>
            </p:cNvSpPr>
            <p:nvPr/>
          </p:nvSpPr>
          <p:spPr bwMode="auto">
            <a:xfrm>
              <a:off x="491" y="2416"/>
              <a:ext cx="2185" cy="743"/>
            </a:xfrm>
            <a:custGeom>
              <a:avLst/>
              <a:gdLst/>
              <a:ahLst/>
              <a:cxnLst>
                <a:cxn ang="0">
                  <a:pos x="0" y="1155"/>
                </a:cxn>
                <a:cxn ang="0">
                  <a:pos x="407" y="830"/>
                </a:cxn>
                <a:cxn ang="0">
                  <a:pos x="1094" y="447"/>
                </a:cxn>
                <a:cxn ang="0">
                  <a:pos x="1440" y="332"/>
                </a:cxn>
                <a:cxn ang="0">
                  <a:pos x="1915" y="202"/>
                </a:cxn>
                <a:cxn ang="0">
                  <a:pos x="2318" y="130"/>
                </a:cxn>
                <a:cxn ang="0">
                  <a:pos x="2836" y="58"/>
                </a:cxn>
                <a:cxn ang="0">
                  <a:pos x="3384" y="0"/>
                </a:cxn>
              </a:cxnLst>
              <a:rect l="0" t="0" r="r" b="b"/>
              <a:pathLst>
                <a:path w="3384" h="1155">
                  <a:moveTo>
                    <a:pt x="0" y="1155"/>
                  </a:moveTo>
                  <a:cubicBezTo>
                    <a:pt x="67" y="1101"/>
                    <a:pt x="225" y="948"/>
                    <a:pt x="407" y="830"/>
                  </a:cubicBezTo>
                  <a:cubicBezTo>
                    <a:pt x="589" y="712"/>
                    <a:pt x="922" y="530"/>
                    <a:pt x="1094" y="447"/>
                  </a:cubicBezTo>
                  <a:cubicBezTo>
                    <a:pt x="1266" y="364"/>
                    <a:pt x="1303" y="373"/>
                    <a:pt x="1440" y="332"/>
                  </a:cubicBezTo>
                  <a:cubicBezTo>
                    <a:pt x="1577" y="291"/>
                    <a:pt x="1769" y="236"/>
                    <a:pt x="1915" y="202"/>
                  </a:cubicBezTo>
                  <a:cubicBezTo>
                    <a:pt x="2061" y="168"/>
                    <a:pt x="2165" y="154"/>
                    <a:pt x="2318" y="130"/>
                  </a:cubicBezTo>
                  <a:cubicBezTo>
                    <a:pt x="2471" y="106"/>
                    <a:pt x="2658" y="80"/>
                    <a:pt x="2836" y="58"/>
                  </a:cubicBezTo>
                  <a:cubicBezTo>
                    <a:pt x="3014" y="36"/>
                    <a:pt x="3270" y="12"/>
                    <a:pt x="3384" y="0"/>
                  </a:cubicBezTo>
                </a:path>
              </a:pathLst>
            </a:custGeom>
            <a:noFill/>
            <a:ln w="57150" cap="flat" cmpd="sng">
              <a:solidFill>
                <a:srgbClr val="FF5050"/>
              </a:solidFill>
              <a:prstDash val="solid"/>
              <a:round/>
              <a:headEnd type="none" w="med" len="med"/>
              <a:tailEnd type="none" w="lg" len="lg"/>
            </a:ln>
            <a:effec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401431" name="Line 23"/>
            <p:cNvSpPr>
              <a:spLocks noChangeShapeType="1"/>
            </p:cNvSpPr>
            <p:nvPr/>
          </p:nvSpPr>
          <p:spPr bwMode="auto">
            <a:xfrm>
              <a:off x="608" y="1976"/>
              <a:ext cx="379" cy="0"/>
            </a:xfrm>
            <a:prstGeom prst="line">
              <a:avLst/>
            </a:prstGeom>
            <a:noFill/>
            <a:ln w="57150">
              <a:solidFill>
                <a:srgbClr val="FF5050"/>
              </a:solidFill>
              <a:round/>
              <a:headEnd/>
              <a:tailEnd/>
            </a:ln>
            <a:effec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401432" name="Text Box 24"/>
            <p:cNvSpPr txBox="1">
              <a:spLocks noChangeArrowheads="1"/>
            </p:cNvSpPr>
            <p:nvPr/>
          </p:nvSpPr>
          <p:spPr bwMode="auto">
            <a:xfrm>
              <a:off x="1013" y="1895"/>
              <a:ext cx="317" cy="162"/>
            </a:xfrm>
            <a:prstGeom prst="rect">
              <a:avLst/>
            </a:prstGeom>
            <a:noFill/>
            <a:ln w="9525">
              <a:noFill/>
              <a:miter lim="800000"/>
              <a:headEnd/>
              <a:tailEnd/>
            </a:ln>
            <a:effectLst/>
          </p:spPr>
          <p:txBody>
            <a:bodyPr wrap="none">
              <a:spAutoFit/>
            </a:bodyPr>
            <a:lstStyle/>
            <a:p>
              <a:pPr>
                <a:spcBef>
                  <a:spcPct val="0"/>
                </a:spcBef>
                <a:buFontTx/>
                <a:buNone/>
              </a:pPr>
              <a:r>
                <a:rPr lang="en-US" sz="1400">
                  <a:solidFill>
                    <a:srgbClr val="000000"/>
                  </a:solidFill>
                  <a:latin typeface="Arial" pitchFamily="34" charset="0"/>
                  <a:cs typeface="Arial" pitchFamily="34" charset="0"/>
                </a:rPr>
                <a:t>small</a:t>
              </a:r>
            </a:p>
          </p:txBody>
        </p:sp>
        <p:sp>
          <p:nvSpPr>
            <p:cNvPr id="401433" name="Rectangle 25"/>
            <p:cNvSpPr>
              <a:spLocks noChangeArrowheads="1"/>
            </p:cNvSpPr>
            <p:nvPr/>
          </p:nvSpPr>
          <p:spPr bwMode="auto">
            <a:xfrm>
              <a:off x="566" y="1172"/>
              <a:ext cx="981" cy="388"/>
            </a:xfrm>
            <a:prstGeom prst="rect">
              <a:avLst/>
            </a:prstGeom>
            <a:noFill/>
            <a:ln w="9525" algn="ctr">
              <a:noFill/>
              <a:miter lim="800000"/>
              <a:headEnd/>
              <a:tailEnd/>
            </a:ln>
            <a:effectLst/>
          </p:spPr>
          <p:txBody>
            <a:bodyPr>
              <a:spAutoFit/>
            </a:bodyPr>
            <a:lstStyle/>
            <a:p>
              <a:pPr algn="ctr" defTabSz="4389438">
                <a:spcBef>
                  <a:spcPct val="0"/>
                </a:spcBef>
                <a:buFontTx/>
                <a:buNone/>
              </a:pPr>
              <a:r>
                <a:rPr lang="en-US" sz="1400" dirty="0" smtClean="0">
                  <a:solidFill>
                    <a:srgbClr val="000000"/>
                  </a:solidFill>
                  <a:latin typeface="Arial" pitchFamily="34" charset="0"/>
                  <a:cs typeface="Arial" pitchFamily="34" charset="0"/>
                </a:rPr>
                <a:t>Soil Storage/ Retention </a:t>
              </a:r>
              <a:r>
                <a:rPr lang="en-US" sz="1400" dirty="0">
                  <a:solidFill>
                    <a:srgbClr val="000000"/>
                  </a:solidFill>
                  <a:latin typeface="Arial" pitchFamily="34" charset="0"/>
                  <a:cs typeface="Arial" pitchFamily="34" charset="0"/>
                </a:rPr>
                <a:t>or Residence time</a:t>
              </a:r>
            </a:p>
          </p:txBody>
        </p:sp>
        <p:sp>
          <p:nvSpPr>
            <p:cNvPr id="401434" name="Line 26"/>
            <p:cNvSpPr>
              <a:spLocks noChangeShapeType="1"/>
            </p:cNvSpPr>
            <p:nvPr/>
          </p:nvSpPr>
          <p:spPr bwMode="auto">
            <a:xfrm>
              <a:off x="608" y="1791"/>
              <a:ext cx="379" cy="0"/>
            </a:xfrm>
            <a:prstGeom prst="line">
              <a:avLst/>
            </a:prstGeom>
            <a:noFill/>
            <a:ln w="57150">
              <a:solidFill>
                <a:srgbClr val="66FF66"/>
              </a:solidFill>
              <a:round/>
              <a:headEnd/>
              <a:tailEnd/>
            </a:ln>
            <a:effec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401435" name="Text Box 27"/>
            <p:cNvSpPr txBox="1">
              <a:spLocks noChangeArrowheads="1"/>
            </p:cNvSpPr>
            <p:nvPr/>
          </p:nvSpPr>
          <p:spPr bwMode="auto">
            <a:xfrm>
              <a:off x="1013" y="1691"/>
              <a:ext cx="432" cy="162"/>
            </a:xfrm>
            <a:prstGeom prst="rect">
              <a:avLst/>
            </a:prstGeom>
            <a:noFill/>
            <a:ln w="9525">
              <a:noFill/>
              <a:miter lim="800000"/>
              <a:headEnd/>
              <a:tailEnd/>
            </a:ln>
            <a:effectLst/>
          </p:spPr>
          <p:txBody>
            <a:bodyPr wrap="none">
              <a:spAutoFit/>
            </a:bodyPr>
            <a:lstStyle/>
            <a:p>
              <a:pPr>
                <a:spcBef>
                  <a:spcPct val="0"/>
                </a:spcBef>
                <a:buFontTx/>
                <a:buNone/>
              </a:pPr>
              <a:r>
                <a:rPr lang="en-US" sz="1400" dirty="0">
                  <a:solidFill>
                    <a:srgbClr val="000000"/>
                  </a:solidFill>
                  <a:latin typeface="Arial" pitchFamily="34" charset="0"/>
                  <a:cs typeface="Arial" pitchFamily="34" charset="0"/>
                </a:rPr>
                <a:t>medium</a:t>
              </a:r>
            </a:p>
          </p:txBody>
        </p:sp>
        <p:sp>
          <p:nvSpPr>
            <p:cNvPr id="401436" name="Freeform 28"/>
            <p:cNvSpPr>
              <a:spLocks/>
            </p:cNvSpPr>
            <p:nvPr/>
          </p:nvSpPr>
          <p:spPr bwMode="auto">
            <a:xfrm>
              <a:off x="501" y="2268"/>
              <a:ext cx="2147" cy="882"/>
            </a:xfrm>
            <a:custGeom>
              <a:avLst/>
              <a:gdLst/>
              <a:ahLst/>
              <a:cxnLst>
                <a:cxn ang="0">
                  <a:pos x="0" y="1371"/>
                </a:cxn>
                <a:cxn ang="0">
                  <a:pos x="475" y="936"/>
                </a:cxn>
                <a:cxn ang="0">
                  <a:pos x="1094" y="518"/>
                </a:cxn>
                <a:cxn ang="0">
                  <a:pos x="1642" y="274"/>
                </a:cxn>
                <a:cxn ang="0">
                  <a:pos x="2002" y="158"/>
                </a:cxn>
                <a:cxn ang="0">
                  <a:pos x="2477" y="72"/>
                </a:cxn>
                <a:cxn ang="0">
                  <a:pos x="2923" y="29"/>
                </a:cxn>
                <a:cxn ang="0">
                  <a:pos x="3326" y="0"/>
                </a:cxn>
              </a:cxnLst>
              <a:rect l="0" t="0" r="r" b="b"/>
              <a:pathLst>
                <a:path w="3326" h="1371">
                  <a:moveTo>
                    <a:pt x="0" y="1371"/>
                  </a:moveTo>
                  <a:cubicBezTo>
                    <a:pt x="79" y="1299"/>
                    <a:pt x="293" y="1078"/>
                    <a:pt x="475" y="936"/>
                  </a:cubicBezTo>
                  <a:cubicBezTo>
                    <a:pt x="657" y="794"/>
                    <a:pt x="899" y="628"/>
                    <a:pt x="1094" y="518"/>
                  </a:cubicBezTo>
                  <a:cubicBezTo>
                    <a:pt x="1289" y="408"/>
                    <a:pt x="1491" y="334"/>
                    <a:pt x="1642" y="274"/>
                  </a:cubicBezTo>
                  <a:cubicBezTo>
                    <a:pt x="1793" y="214"/>
                    <a:pt x="1863" y="192"/>
                    <a:pt x="2002" y="158"/>
                  </a:cubicBezTo>
                  <a:cubicBezTo>
                    <a:pt x="2141" y="124"/>
                    <a:pt x="2324" y="93"/>
                    <a:pt x="2477" y="72"/>
                  </a:cubicBezTo>
                  <a:cubicBezTo>
                    <a:pt x="2630" y="51"/>
                    <a:pt x="2782" y="41"/>
                    <a:pt x="2923" y="29"/>
                  </a:cubicBezTo>
                  <a:cubicBezTo>
                    <a:pt x="3064" y="17"/>
                    <a:pt x="3242" y="6"/>
                    <a:pt x="3326" y="0"/>
                  </a:cubicBezTo>
                </a:path>
              </a:pathLst>
            </a:custGeom>
            <a:noFill/>
            <a:ln w="57150" cap="flat" cmpd="sng">
              <a:solidFill>
                <a:srgbClr val="66FF66"/>
              </a:solidFill>
              <a:prstDash val="solid"/>
              <a:round/>
              <a:headEnd type="none" w="med" len="med"/>
              <a:tailEnd type="none" w="lg" len="lg"/>
            </a:ln>
            <a:effectLst/>
          </p:spPr>
          <p:txBody>
            <a:bodyPr/>
            <a:lstStyle/>
            <a:p>
              <a:pPr eaLnBrk="0" hangingPunct="0">
                <a:spcBef>
                  <a:spcPct val="0"/>
                </a:spcBef>
                <a:buFontTx/>
                <a:buNone/>
              </a:pPr>
              <a:endParaRPr lang="en-US">
                <a:solidFill>
                  <a:srgbClr val="000000"/>
                </a:solidFill>
                <a:latin typeface="Times New Roman" pitchFamily="18" charset="0"/>
              </a:endParaRPr>
            </a:p>
          </p:txBody>
        </p:sp>
        <p:sp>
          <p:nvSpPr>
            <p:cNvPr id="401437" name="Text Box 29"/>
            <p:cNvSpPr txBox="1">
              <a:spLocks noChangeArrowheads="1"/>
            </p:cNvSpPr>
            <p:nvPr/>
          </p:nvSpPr>
          <p:spPr bwMode="auto">
            <a:xfrm>
              <a:off x="1702" y="1980"/>
              <a:ext cx="1638" cy="162"/>
            </a:xfrm>
            <a:prstGeom prst="rect">
              <a:avLst/>
            </a:prstGeom>
            <a:noFill/>
            <a:ln w="9525" algn="ctr">
              <a:noFill/>
              <a:miter lim="800000"/>
              <a:headEnd/>
              <a:tailEnd type="none" w="lg" len="lg"/>
            </a:ln>
            <a:effectLst/>
          </p:spPr>
          <p:txBody>
            <a:bodyPr wrap="square">
              <a:spAutoFit/>
            </a:bodyPr>
            <a:lstStyle/>
            <a:p>
              <a:pPr eaLnBrk="0" hangingPunct="0">
                <a:spcBef>
                  <a:spcPct val="0"/>
                </a:spcBef>
                <a:buFontTx/>
                <a:buNone/>
              </a:pPr>
              <a:r>
                <a:rPr lang="en-US" sz="1400" dirty="0">
                  <a:solidFill>
                    <a:srgbClr val="000000"/>
                  </a:solidFill>
                  <a:latin typeface="Arial" pitchFamily="34" charset="0"/>
                  <a:cs typeface="Arial" pitchFamily="34" charset="0"/>
                </a:rPr>
                <a:t>E = P : water limited upper bound</a:t>
              </a:r>
            </a:p>
          </p:txBody>
        </p:sp>
      </p:grpSp>
      <p:sp>
        <p:nvSpPr>
          <p:cNvPr id="32" name="Line 13"/>
          <p:cNvSpPr>
            <a:spLocks noChangeShapeType="1"/>
          </p:cNvSpPr>
          <p:nvPr/>
        </p:nvSpPr>
        <p:spPr bwMode="auto">
          <a:xfrm>
            <a:off x="4987161" y="3132234"/>
            <a:ext cx="90841" cy="665754"/>
          </a:xfrm>
          <a:prstGeom prst="line">
            <a:avLst/>
          </a:prstGeom>
          <a:noFill/>
          <a:ln w="38100">
            <a:solidFill>
              <a:srgbClr val="CC00FF"/>
            </a:solidFill>
            <a:round/>
            <a:headEnd/>
            <a:tailEnd type="triangle" w="med" len="med"/>
          </a:ln>
          <a:effectLst/>
        </p:spPr>
        <p:txBody>
          <a:bodyPr/>
          <a:lstStyle/>
          <a:p>
            <a:endParaRPr lang="en-US">
              <a:solidFill>
                <a:srgbClr val="000000"/>
              </a:solidFill>
            </a:endParaRPr>
          </a:p>
        </p:txBody>
      </p:sp>
      <p:sp>
        <p:nvSpPr>
          <p:cNvPr id="33" name="Text Box 14"/>
          <p:cNvSpPr txBox="1">
            <a:spLocks noChangeArrowheads="1"/>
          </p:cNvSpPr>
          <p:nvPr/>
        </p:nvSpPr>
        <p:spPr bwMode="auto">
          <a:xfrm>
            <a:off x="5648609" y="3088665"/>
            <a:ext cx="2597150" cy="830997"/>
          </a:xfrm>
          <a:prstGeom prst="rect">
            <a:avLst/>
          </a:prstGeom>
          <a:noFill/>
          <a:ln w="9525">
            <a:noFill/>
            <a:miter lim="800000"/>
            <a:headEnd/>
            <a:tailEnd/>
          </a:ln>
          <a:effectLst/>
        </p:spPr>
        <p:txBody>
          <a:bodyPr>
            <a:spAutoFit/>
          </a:bodyPr>
          <a:lstStyle/>
          <a:p>
            <a:pPr eaLnBrk="1" hangingPunct="1">
              <a:buNone/>
            </a:pPr>
            <a:r>
              <a:rPr lang="en-US" sz="1600" dirty="0">
                <a:solidFill>
                  <a:srgbClr val="CC00FF"/>
                </a:solidFill>
                <a:latin typeface="Arial" pitchFamily="34" charset="0"/>
                <a:cs typeface="Arial" pitchFamily="34" charset="0"/>
              </a:rPr>
              <a:t>Increasing variability in soil capacity or areas of imperviousness</a:t>
            </a:r>
          </a:p>
        </p:txBody>
      </p:sp>
      <p:sp>
        <p:nvSpPr>
          <p:cNvPr id="34" name="Line 11"/>
          <p:cNvSpPr>
            <a:spLocks noChangeShapeType="1"/>
          </p:cNvSpPr>
          <p:nvPr/>
        </p:nvSpPr>
        <p:spPr bwMode="auto">
          <a:xfrm>
            <a:off x="3844596" y="3235982"/>
            <a:ext cx="144353" cy="658227"/>
          </a:xfrm>
          <a:prstGeom prst="line">
            <a:avLst/>
          </a:prstGeom>
          <a:noFill/>
          <a:ln w="38100">
            <a:solidFill>
              <a:schemeClr val="hlink"/>
            </a:solidFill>
            <a:round/>
            <a:headEnd/>
            <a:tailEnd type="triangle" w="med" len="med"/>
          </a:ln>
          <a:effectLst/>
        </p:spPr>
        <p:txBody>
          <a:bodyPr/>
          <a:lstStyle/>
          <a:p>
            <a:endParaRPr lang="en-US">
              <a:solidFill>
                <a:srgbClr val="000000"/>
              </a:solidFill>
            </a:endParaRPr>
          </a:p>
        </p:txBody>
      </p:sp>
      <p:sp>
        <p:nvSpPr>
          <p:cNvPr id="35" name="Text Box 12"/>
          <p:cNvSpPr txBox="1">
            <a:spLocks noChangeArrowheads="1"/>
          </p:cNvSpPr>
          <p:nvPr/>
        </p:nvSpPr>
        <p:spPr bwMode="auto">
          <a:xfrm>
            <a:off x="3558992" y="3922544"/>
            <a:ext cx="2863850" cy="523220"/>
          </a:xfrm>
          <a:prstGeom prst="rect">
            <a:avLst/>
          </a:prstGeom>
          <a:noFill/>
          <a:ln w="9525">
            <a:noFill/>
            <a:miter lim="800000"/>
            <a:headEnd/>
            <a:tailEnd/>
          </a:ln>
          <a:effectLst/>
        </p:spPr>
        <p:txBody>
          <a:bodyPr wrap="square">
            <a:spAutoFit/>
          </a:bodyPr>
          <a:lstStyle/>
          <a:p>
            <a:pPr eaLnBrk="1" hangingPunct="1">
              <a:buNone/>
            </a:pPr>
            <a:r>
              <a:rPr lang="en-US" sz="1400" dirty="0">
                <a:solidFill>
                  <a:srgbClr val="0000FF"/>
                </a:solidFill>
                <a:latin typeface="Arial" pitchFamily="34" charset="0"/>
                <a:cs typeface="Arial" pitchFamily="34" charset="0"/>
              </a:rPr>
              <a:t>Increasing variability in P – both seasonally and with storm events</a:t>
            </a:r>
          </a:p>
        </p:txBody>
      </p:sp>
      <p:sp>
        <p:nvSpPr>
          <p:cNvPr id="36" name="Line 7"/>
          <p:cNvSpPr>
            <a:spLocks noChangeShapeType="1"/>
          </p:cNvSpPr>
          <p:nvPr/>
        </p:nvSpPr>
        <p:spPr bwMode="auto">
          <a:xfrm>
            <a:off x="3048039" y="3477195"/>
            <a:ext cx="180435" cy="610725"/>
          </a:xfrm>
          <a:prstGeom prst="line">
            <a:avLst/>
          </a:prstGeom>
          <a:noFill/>
          <a:ln w="38100">
            <a:solidFill>
              <a:srgbClr val="FF0000"/>
            </a:solidFill>
            <a:round/>
            <a:headEnd type="triangle" w="med" len="med"/>
            <a:tailEnd/>
          </a:ln>
          <a:effectLst/>
        </p:spPr>
        <p:txBody>
          <a:bodyPr/>
          <a:lstStyle/>
          <a:p>
            <a:pPr>
              <a:buNone/>
            </a:pPr>
            <a:endParaRPr lang="en-US" sz="1800">
              <a:solidFill>
                <a:srgbClr val="000000"/>
              </a:solidFill>
            </a:endParaRPr>
          </a:p>
        </p:txBody>
      </p:sp>
      <p:sp>
        <p:nvSpPr>
          <p:cNvPr id="37" name="Text Box 8"/>
          <p:cNvSpPr txBox="1">
            <a:spLocks noChangeArrowheads="1"/>
          </p:cNvSpPr>
          <p:nvPr/>
        </p:nvSpPr>
        <p:spPr bwMode="auto">
          <a:xfrm>
            <a:off x="2328249" y="4374914"/>
            <a:ext cx="1855215" cy="523220"/>
          </a:xfrm>
          <a:prstGeom prst="rect">
            <a:avLst/>
          </a:prstGeom>
          <a:noFill/>
          <a:ln w="9525">
            <a:noFill/>
            <a:miter lim="800000"/>
            <a:headEnd/>
            <a:tailEnd/>
          </a:ln>
          <a:effectLst/>
        </p:spPr>
        <p:txBody>
          <a:bodyPr wrap="square">
            <a:spAutoFit/>
          </a:bodyPr>
          <a:lstStyle/>
          <a:p>
            <a:pPr eaLnBrk="1" hangingPunct="1">
              <a:buNone/>
            </a:pPr>
            <a:r>
              <a:rPr lang="en-US" sz="1400" dirty="0">
                <a:solidFill>
                  <a:srgbClr val="FF0000"/>
                </a:solidFill>
                <a:latin typeface="Arial" pitchFamily="34" charset="0"/>
                <a:cs typeface="Arial" pitchFamily="34" charset="0"/>
              </a:rPr>
              <a:t>Increasing </a:t>
            </a:r>
            <a:r>
              <a:rPr lang="en-US" sz="1400" dirty="0" smtClean="0">
                <a:solidFill>
                  <a:srgbClr val="FF0000"/>
                </a:solidFill>
                <a:latin typeface="Arial" pitchFamily="34" charset="0"/>
                <a:cs typeface="Arial" pitchFamily="34" charset="0"/>
              </a:rPr>
              <a:t>Retention or Soil </a:t>
            </a:r>
            <a:r>
              <a:rPr lang="en-US" sz="1400" dirty="0">
                <a:solidFill>
                  <a:srgbClr val="FF0000"/>
                </a:solidFill>
                <a:latin typeface="Arial" pitchFamily="34" charset="0"/>
                <a:cs typeface="Arial" pitchFamily="34" charset="0"/>
              </a:rPr>
              <a:t>capacity</a:t>
            </a:r>
          </a:p>
        </p:txBody>
      </p:sp>
    </p:spTree>
    <p:extLst>
      <p:ext uri="{BB962C8B-B14F-4D97-AF65-F5344CB8AC3E}">
        <p14:creationId xmlns:p14="http://schemas.microsoft.com/office/powerpoint/2010/main" val="3119949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Precipitation</a:t>
            </a:r>
            <a:endParaRPr lang="en-US" dirty="0"/>
          </a:p>
        </p:txBody>
      </p:sp>
      <p:sp>
        <p:nvSpPr>
          <p:cNvPr id="3" name="Content Placeholder 2"/>
          <p:cNvSpPr>
            <a:spLocks noGrp="1"/>
          </p:cNvSpPr>
          <p:nvPr>
            <p:ph idx="1"/>
          </p:nvPr>
        </p:nvSpPr>
        <p:spPr/>
        <p:txBody>
          <a:bodyPr/>
          <a:lstStyle/>
          <a:p>
            <a:r>
              <a:rPr lang="en-US" dirty="0" smtClean="0"/>
              <a:t>Area Averaging</a:t>
            </a:r>
            <a:endParaRPr lang="en-US" dirty="0"/>
          </a:p>
        </p:txBody>
      </p:sp>
      <p:pic>
        <p:nvPicPr>
          <p:cNvPr id="4" name="Picture 3"/>
          <p:cNvPicPr>
            <a:picLocks noChangeAspect="1"/>
          </p:cNvPicPr>
          <p:nvPr/>
        </p:nvPicPr>
        <p:blipFill>
          <a:blip r:embed="rId3"/>
          <a:stretch>
            <a:fillRect/>
          </a:stretch>
        </p:blipFill>
        <p:spPr>
          <a:xfrm>
            <a:off x="5314555" y="1508918"/>
            <a:ext cx="3372245" cy="4708525"/>
          </a:xfrm>
          <a:prstGeom prst="rect">
            <a:avLst/>
          </a:prstGeom>
        </p:spPr>
      </p:pic>
      <p:pic>
        <p:nvPicPr>
          <p:cNvPr id="5" name="Picture 2" descr="\\berlin\dtarb\Documents\My Scans\scan0003.jpg"/>
          <p:cNvPicPr>
            <a:picLocks noChangeAspect="1" noChangeArrowheads="1"/>
          </p:cNvPicPr>
          <p:nvPr/>
        </p:nvPicPr>
        <p:blipFill rotWithShape="1">
          <a:blip r:embed="rId4" cstate="print"/>
          <a:srcRect t="46532" r="52055" b="18223"/>
          <a:stretch/>
        </p:blipFill>
        <p:spPr bwMode="auto">
          <a:xfrm>
            <a:off x="833360" y="2416629"/>
            <a:ext cx="3320630" cy="3357154"/>
          </a:xfrm>
          <a:prstGeom prst="rect">
            <a:avLst/>
          </a:prstGeom>
          <a:noFill/>
          <a:ln w="9525">
            <a:noFill/>
            <a:miter lim="800000"/>
            <a:headEnd/>
            <a:tailEnd/>
          </a:ln>
        </p:spPr>
      </p:pic>
    </p:spTree>
    <p:extLst>
      <p:ext uri="{BB962C8B-B14F-4D97-AF65-F5344CB8AC3E}">
        <p14:creationId xmlns:p14="http://schemas.microsoft.com/office/powerpoint/2010/main" val="1499277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2521"/>
            <a:ext cx="7534275"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2457" y="51525"/>
            <a:ext cx="7939086" cy="830997"/>
          </a:xfrm>
          <a:prstGeom prst="rect">
            <a:avLst/>
          </a:prstGeom>
        </p:spPr>
        <p:txBody>
          <a:bodyPr wrap="square">
            <a:spAutoFit/>
          </a:bodyPr>
          <a:lstStyle/>
          <a:p>
            <a:pPr algn="ctr" eaLnBrk="0" hangingPunct="0">
              <a:spcBef>
                <a:spcPct val="0"/>
              </a:spcBef>
              <a:buFontTx/>
              <a:buNone/>
            </a:pPr>
            <a:r>
              <a:rPr lang="en-US" dirty="0" smtClean="0">
                <a:solidFill>
                  <a:srgbClr val="000000"/>
                </a:solidFill>
                <a:latin typeface="Arial" pitchFamily="34" charset="0"/>
                <a:cs typeface="Arial" pitchFamily="34" charset="0"/>
              </a:rPr>
              <a:t>Climatology and statistical Variability </a:t>
            </a:r>
            <a:r>
              <a:rPr lang="en-US" dirty="0" smtClean="0">
                <a:solidFill>
                  <a:srgbClr val="000000"/>
                </a:solidFill>
                <a:latin typeface="Arial" pitchFamily="34" charset="0"/>
                <a:cs typeface="Arial" pitchFamily="34" charset="0"/>
                <a:hlinkClick r:id="rId3"/>
              </a:rPr>
              <a:t>http</a:t>
            </a:r>
            <a:r>
              <a:rPr lang="en-US" dirty="0">
                <a:solidFill>
                  <a:srgbClr val="000000"/>
                </a:solidFill>
                <a:latin typeface="Arial" pitchFamily="34" charset="0"/>
                <a:cs typeface="Arial" pitchFamily="34" charset="0"/>
                <a:hlinkClick r:id="rId3"/>
              </a:rPr>
              <a:t>://dipper.nws.noaa.gov/hdsc/pfds</a:t>
            </a:r>
            <a:r>
              <a:rPr lang="en-US" dirty="0" smtClean="0">
                <a:solidFill>
                  <a:srgbClr val="000000"/>
                </a:solidFill>
                <a:latin typeface="Arial" pitchFamily="34" charset="0"/>
                <a:cs typeface="Arial" pitchFamily="34" charset="0"/>
                <a:hlinkClick r:id="rId3"/>
              </a:rPr>
              <a:t>/</a:t>
            </a:r>
            <a:r>
              <a:rPr lang="en-US" dirty="0" smtClean="0">
                <a:solidFill>
                  <a:srgbClr val="000000"/>
                </a:solidFill>
                <a:latin typeface="Arial" pitchFamily="34" charset="0"/>
                <a:cs typeface="Arial" pitchFamily="34" charset="0"/>
              </a:rPr>
              <a:t> </a:t>
            </a:r>
            <a:endParaRPr lang="en-US" dirty="0">
              <a:solidFill>
                <a:srgbClr val="000000"/>
              </a:solidFill>
              <a:latin typeface="Arial" pitchFamily="34" charset="0"/>
              <a:cs typeface="Arial" pitchFamily="34" charset="0"/>
            </a:endParaRPr>
          </a:p>
        </p:txBody>
      </p:sp>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581400"/>
            <a:ext cx="77724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212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3.tif"/>
          <p:cNvPicPr>
            <a:picLocks noChangeAspect="1"/>
          </p:cNvPicPr>
          <p:nvPr/>
        </p:nvPicPr>
        <p:blipFill>
          <a:blip r:embed="rId2" cstate="print"/>
          <a:stretch>
            <a:fillRect/>
          </a:stretch>
        </p:blipFill>
        <p:spPr>
          <a:xfrm rot="60000">
            <a:off x="164594" y="1046427"/>
            <a:ext cx="8930891" cy="5637590"/>
          </a:xfrm>
          <a:prstGeom prst="rect">
            <a:avLst/>
          </a:prstGeom>
        </p:spPr>
      </p:pic>
      <p:sp>
        <p:nvSpPr>
          <p:cNvPr id="3" name="TextBox 2"/>
          <p:cNvSpPr txBox="1"/>
          <p:nvPr/>
        </p:nvSpPr>
        <p:spPr>
          <a:xfrm>
            <a:off x="7184571" y="6457890"/>
            <a:ext cx="1959429" cy="400110"/>
          </a:xfrm>
          <a:prstGeom prst="rect">
            <a:avLst/>
          </a:prstGeom>
          <a:noFill/>
        </p:spPr>
        <p:txBody>
          <a:bodyPr wrap="square" rtlCol="0">
            <a:spAutoFit/>
          </a:bodyPr>
          <a:lstStyle/>
          <a:p>
            <a:pPr eaLnBrk="0" hangingPunct="0">
              <a:spcBef>
                <a:spcPct val="0"/>
              </a:spcBef>
              <a:buFontTx/>
              <a:buNone/>
            </a:pPr>
            <a:r>
              <a:rPr lang="en-US" sz="2000" dirty="0" smtClean="0">
                <a:solidFill>
                  <a:srgbClr val="FFFFFF">
                    <a:lumMod val="50000"/>
                  </a:srgbClr>
                </a:solidFill>
                <a:latin typeface="Times New Roman" pitchFamily="18" charset="0"/>
              </a:rPr>
              <a:t>From Bras, 1990</a:t>
            </a:r>
            <a:endParaRPr lang="en-US" sz="2000" dirty="0">
              <a:solidFill>
                <a:srgbClr val="FFFFFF">
                  <a:lumMod val="50000"/>
                </a:srgbClr>
              </a:solidFill>
              <a:latin typeface="Times New Roman" pitchFamily="18" charset="0"/>
            </a:endParaRPr>
          </a:p>
        </p:txBody>
      </p:sp>
      <p:cxnSp>
        <p:nvCxnSpPr>
          <p:cNvPr id="5" name="Straight Connector 4"/>
          <p:cNvCxnSpPr/>
          <p:nvPr/>
        </p:nvCxnSpPr>
        <p:spPr bwMode="auto">
          <a:xfrm rot="5400000">
            <a:off x="7380520" y="2373086"/>
            <a:ext cx="3113314" cy="1588"/>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6" name="Straight Connector 5"/>
          <p:cNvCxnSpPr/>
          <p:nvPr/>
        </p:nvCxnSpPr>
        <p:spPr bwMode="auto">
          <a:xfrm>
            <a:off x="674914" y="6594569"/>
            <a:ext cx="5486400" cy="1588"/>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2" name="Title 1"/>
          <p:cNvSpPr>
            <a:spLocks noGrp="1"/>
          </p:cNvSpPr>
          <p:nvPr>
            <p:ph type="title"/>
          </p:nvPr>
        </p:nvSpPr>
        <p:spPr>
          <a:xfrm>
            <a:off x="739479" y="0"/>
            <a:ext cx="7772400" cy="1143000"/>
          </a:xfrm>
        </p:spPr>
        <p:txBody>
          <a:bodyPr/>
          <a:lstStyle/>
          <a:p>
            <a:r>
              <a:rPr lang="en-US" dirty="0" smtClean="0"/>
              <a:t>Uncertainty in Areal precipitation</a:t>
            </a:r>
            <a:endParaRPr lang="en-US" dirty="0"/>
          </a:p>
        </p:txBody>
      </p:sp>
    </p:spTree>
    <p:extLst>
      <p:ext uri="{BB962C8B-B14F-4D97-AF65-F5344CB8AC3E}">
        <p14:creationId xmlns:p14="http://schemas.microsoft.com/office/powerpoint/2010/main" val="637830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62" name="Picture 14" descr="figure1"/>
          <p:cNvPicPr>
            <a:picLocks noChangeAspect="1" noChangeArrowheads="1"/>
          </p:cNvPicPr>
          <p:nvPr/>
        </p:nvPicPr>
        <p:blipFill>
          <a:blip r:embed="rId3" cstate="print"/>
          <a:srcRect/>
          <a:stretch>
            <a:fillRect/>
          </a:stretch>
        </p:blipFill>
        <p:spPr bwMode="auto">
          <a:xfrm>
            <a:off x="1022350" y="806450"/>
            <a:ext cx="7316788" cy="5360988"/>
          </a:xfrm>
          <a:prstGeom prst="rect">
            <a:avLst/>
          </a:prstGeom>
          <a:noFill/>
        </p:spPr>
      </p:pic>
      <p:sp>
        <p:nvSpPr>
          <p:cNvPr id="181250" name="Rectangle 2"/>
          <p:cNvSpPr>
            <a:spLocks noGrp="1" noChangeArrowheads="1"/>
          </p:cNvSpPr>
          <p:nvPr>
            <p:ph type="title"/>
          </p:nvPr>
        </p:nvSpPr>
        <p:spPr>
          <a:xfrm>
            <a:off x="881063" y="6256338"/>
            <a:ext cx="7437437" cy="265112"/>
          </a:xfrm>
        </p:spPr>
        <p:txBody>
          <a:bodyPr/>
          <a:lstStyle/>
          <a:p>
            <a:r>
              <a:rPr lang="en-US" sz="2400" b="1">
                <a:solidFill>
                  <a:schemeClr val="tx1"/>
                </a:solidFill>
                <a:latin typeface="Garamond" pitchFamily="18" charset="0"/>
                <a:cs typeface="Times New Roman" pitchFamily="18" charset="0"/>
              </a:rPr>
              <a:t>Physical Processes involved in Runoff Generation</a:t>
            </a:r>
          </a:p>
        </p:txBody>
      </p:sp>
      <p:sp>
        <p:nvSpPr>
          <p:cNvPr id="181263" name="Text Box 15"/>
          <p:cNvSpPr txBox="1">
            <a:spLocks noChangeArrowheads="1"/>
          </p:cNvSpPr>
          <p:nvPr/>
        </p:nvSpPr>
        <p:spPr bwMode="auto">
          <a:xfrm>
            <a:off x="2386013" y="233363"/>
            <a:ext cx="4051300" cy="519112"/>
          </a:xfrm>
          <a:prstGeom prst="rect">
            <a:avLst/>
          </a:prstGeom>
          <a:noFill/>
          <a:ln w="9525">
            <a:noFill/>
            <a:miter lim="800000"/>
            <a:headEnd/>
            <a:tailEnd type="none" w="lg" len="lg"/>
          </a:ln>
          <a:effectLst/>
        </p:spPr>
        <p:txBody>
          <a:bodyPr wrap="none">
            <a:spAutoFit/>
          </a:bodyPr>
          <a:lstStyle/>
          <a:p>
            <a:pPr eaLnBrk="0" hangingPunct="0">
              <a:spcBef>
                <a:spcPct val="0"/>
              </a:spcBef>
              <a:buFontTx/>
              <a:buNone/>
            </a:pPr>
            <a:r>
              <a:rPr lang="en-US" sz="2800" b="1">
                <a:solidFill>
                  <a:srgbClr val="FF3300"/>
                </a:solidFill>
                <a:latin typeface="Garamond" pitchFamily="18" charset="0"/>
              </a:rPr>
              <a:t>Rainfall Runoff Processes</a:t>
            </a:r>
          </a:p>
        </p:txBody>
      </p:sp>
    </p:spTree>
    <p:extLst>
      <p:ext uri="{BB962C8B-B14F-4D97-AF65-F5344CB8AC3E}">
        <p14:creationId xmlns:p14="http://schemas.microsoft.com/office/powerpoint/2010/main" val="1872681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a:t>
            </a:r>
            <a:endParaRPr lang="en-US" dirty="0"/>
          </a:p>
        </p:txBody>
      </p:sp>
      <p:sp>
        <p:nvSpPr>
          <p:cNvPr id="3" name="Content Placeholder 2"/>
          <p:cNvSpPr>
            <a:spLocks noGrp="1"/>
          </p:cNvSpPr>
          <p:nvPr>
            <p:ph idx="1"/>
          </p:nvPr>
        </p:nvSpPr>
        <p:spPr>
          <a:xfrm>
            <a:off x="172995" y="1303637"/>
            <a:ext cx="8612659" cy="4525963"/>
          </a:xfrm>
        </p:spPr>
        <p:txBody>
          <a:bodyPr/>
          <a:lstStyle/>
          <a:p>
            <a:r>
              <a:rPr lang="en-US" sz="2000" dirty="0">
                <a:ea typeface="Times New Roman"/>
              </a:rPr>
              <a:t>Closed book portion.  Answer all questions.  Please answer on this paper.  Calculators are permitted</a:t>
            </a:r>
            <a:r>
              <a:rPr lang="en-US" sz="2000" dirty="0" smtClean="0">
                <a:ea typeface="Times New Roman"/>
              </a:rPr>
              <a:t>.  (20 min)</a:t>
            </a:r>
            <a:endParaRPr lang="en-US" sz="2000" dirty="0"/>
          </a:p>
          <a:p>
            <a:r>
              <a:rPr lang="en-US" sz="2000" dirty="0" smtClean="0"/>
              <a:t>Open </a:t>
            </a:r>
            <a:r>
              <a:rPr lang="en-US" sz="2000" dirty="0"/>
              <a:t>Book Portion.  Answer all questions.  Please answer on separate sheets of paper.  You may refer to the textbook, notes, solutions to </a:t>
            </a:r>
            <a:r>
              <a:rPr lang="en-US" sz="2000" dirty="0" err="1"/>
              <a:t>homeworks</a:t>
            </a:r>
            <a:r>
              <a:rPr lang="en-US" sz="2000" dirty="0"/>
              <a:t> and any other written or printed reference material that you have brought with you.  </a:t>
            </a:r>
            <a:r>
              <a:rPr lang="en-US" sz="2000" dirty="0" smtClean="0"/>
              <a:t>(60 min)</a:t>
            </a:r>
            <a:endParaRPr lang="en-US" sz="2000" dirty="0"/>
          </a:p>
          <a:p>
            <a:r>
              <a:rPr lang="en-US" sz="2000" dirty="0"/>
              <a:t>Calculator use.  You may use a programmable calculator or equivalent calculating device (e.g. calculator functionality on a phone).  You should limit the use of the calculating device to the performance of calculations.  You may use programs that you have written to evaluate quantities commonly used in this </a:t>
            </a:r>
            <a:r>
              <a:rPr lang="en-US" sz="2000" dirty="0" smtClean="0"/>
              <a:t>class.  </a:t>
            </a:r>
            <a:r>
              <a:rPr lang="en-US" sz="2000" dirty="0"/>
              <a:t>You may not use your calculating device to retrieve stored reference material in any form.  You may not send messages or access the internet or communicate in any way with anyone other than the instructor or moderator regarding solutions to these questions.</a:t>
            </a:r>
          </a:p>
          <a:p>
            <a:endParaRPr lang="en-US" sz="2000" dirty="0"/>
          </a:p>
        </p:txBody>
      </p:sp>
    </p:spTree>
    <p:extLst>
      <p:ext uri="{BB962C8B-B14F-4D97-AF65-F5344CB8AC3E}">
        <p14:creationId xmlns:p14="http://schemas.microsoft.com/office/powerpoint/2010/main" val="857485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8" name="Picture 4" descr="profile_photo"/>
          <p:cNvPicPr>
            <a:picLocks noChangeAspect="1" noChangeArrowheads="1"/>
          </p:cNvPicPr>
          <p:nvPr/>
        </p:nvPicPr>
        <p:blipFill>
          <a:blip r:embed="rId2" cstate="print"/>
          <a:srcRect/>
          <a:stretch>
            <a:fillRect/>
          </a:stretch>
        </p:blipFill>
        <p:spPr bwMode="auto">
          <a:xfrm>
            <a:off x="598488" y="1096963"/>
            <a:ext cx="4329112" cy="3875087"/>
          </a:xfrm>
          <a:prstGeom prst="rect">
            <a:avLst/>
          </a:prstGeom>
          <a:noFill/>
        </p:spPr>
      </p:pic>
      <p:sp>
        <p:nvSpPr>
          <p:cNvPr id="272390" name="Rectangle 6"/>
          <p:cNvSpPr>
            <a:spLocks noChangeArrowheads="1"/>
          </p:cNvSpPr>
          <p:nvPr/>
        </p:nvSpPr>
        <p:spPr bwMode="auto">
          <a:xfrm>
            <a:off x="558800" y="5502275"/>
            <a:ext cx="8164513" cy="1187450"/>
          </a:xfrm>
          <a:prstGeom prst="rect">
            <a:avLst/>
          </a:prstGeom>
          <a:noFill/>
          <a:ln w="9525">
            <a:noFill/>
            <a:miter lim="800000"/>
            <a:headEnd/>
            <a:tailEnd type="none" w="lg" len="lg"/>
          </a:ln>
          <a:effectLst/>
        </p:spPr>
        <p:txBody>
          <a:bodyPr anchor="ctr">
            <a:spAutoFit/>
          </a:bodyPr>
          <a:lstStyle/>
          <a:p>
            <a:pPr eaLnBrk="0" hangingPunct="0">
              <a:spcBef>
                <a:spcPct val="0"/>
              </a:spcBef>
              <a:buFontTx/>
              <a:buNone/>
            </a:pPr>
            <a:r>
              <a:rPr lang="en-US">
                <a:solidFill>
                  <a:srgbClr val="000000"/>
                </a:solidFill>
                <a:latin typeface="Garamond" pitchFamily="18" charset="0"/>
              </a:rPr>
              <a:t>(a) Photograph of cross section through soil following dye tracing experiment. (b) Moisture content inferred from dye tracing experiment.  (Courtesy of Markus Weiler)</a:t>
            </a:r>
          </a:p>
        </p:txBody>
      </p:sp>
      <p:sp>
        <p:nvSpPr>
          <p:cNvPr id="272393" name="Text Box 9"/>
          <p:cNvSpPr txBox="1">
            <a:spLocks noChangeArrowheads="1"/>
          </p:cNvSpPr>
          <p:nvPr/>
        </p:nvSpPr>
        <p:spPr bwMode="auto">
          <a:xfrm>
            <a:off x="792163" y="369888"/>
            <a:ext cx="7467600" cy="579437"/>
          </a:xfrm>
          <a:prstGeom prst="rect">
            <a:avLst/>
          </a:prstGeom>
          <a:noFill/>
          <a:ln w="9525">
            <a:noFill/>
            <a:miter lim="800000"/>
            <a:headEnd/>
            <a:tailEnd type="none" w="lg" len="lg"/>
          </a:ln>
          <a:effectLst/>
        </p:spPr>
        <p:txBody>
          <a:bodyPr>
            <a:spAutoFit/>
          </a:bodyPr>
          <a:lstStyle/>
          <a:p>
            <a:pPr eaLnBrk="0" hangingPunct="0">
              <a:spcBef>
                <a:spcPct val="50000"/>
              </a:spcBef>
              <a:buFontTx/>
              <a:buNone/>
            </a:pPr>
            <a:r>
              <a:rPr lang="en-US" sz="3200" b="1">
                <a:solidFill>
                  <a:srgbClr val="FF3300"/>
                </a:solidFill>
                <a:latin typeface="Garamond" pitchFamily="18" charset="0"/>
              </a:rPr>
              <a:t>Infiltration follows preferential pathways</a:t>
            </a:r>
          </a:p>
        </p:txBody>
      </p:sp>
      <p:pic>
        <p:nvPicPr>
          <p:cNvPr id="6" name="Picture 13" descr="slide0286_image175"/>
          <p:cNvPicPr>
            <a:picLocks noChangeAspect="1" noChangeArrowheads="1"/>
          </p:cNvPicPr>
          <p:nvPr/>
        </p:nvPicPr>
        <p:blipFill>
          <a:blip r:embed="rId3" cstate="print"/>
          <a:srcRect l="7541" t="5783" r="7124"/>
          <a:stretch>
            <a:fillRect/>
          </a:stretch>
        </p:blipFill>
        <p:spPr bwMode="auto">
          <a:xfrm>
            <a:off x="5026410" y="1121677"/>
            <a:ext cx="3635117" cy="4013485"/>
          </a:xfrm>
          <a:prstGeom prst="rect">
            <a:avLst/>
          </a:prstGeom>
          <a:noFill/>
        </p:spPr>
      </p:pic>
    </p:spTree>
    <p:extLst>
      <p:ext uri="{BB962C8B-B14F-4D97-AF65-F5344CB8AC3E}">
        <p14:creationId xmlns:p14="http://schemas.microsoft.com/office/powerpoint/2010/main" val="2123889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0" y="5725174"/>
            <a:ext cx="9144000" cy="830997"/>
          </a:xfrm>
          <a:prstGeom prst="rect">
            <a:avLst/>
          </a:prstGeom>
          <a:noFill/>
        </p:spPr>
        <p:txBody>
          <a:bodyPr wrap="square" rtlCol="0">
            <a:spAutoFit/>
          </a:bodyPr>
          <a:lstStyle/>
          <a:p>
            <a:pPr algn="ctr" eaLnBrk="0" hangingPunct="0">
              <a:spcBef>
                <a:spcPct val="0"/>
              </a:spcBef>
              <a:buFontTx/>
              <a:buNone/>
            </a:pPr>
            <a:r>
              <a:rPr lang="en-US" dirty="0" smtClean="0">
                <a:solidFill>
                  <a:srgbClr val="000000"/>
                </a:solidFill>
                <a:latin typeface="Arial" pitchFamily="34" charset="0"/>
                <a:cs typeface="Arial" pitchFamily="34" charset="0"/>
              </a:rPr>
              <a:t>See infiltration excess runoff generation animation </a:t>
            </a:r>
            <a:r>
              <a:rPr lang="en-US" dirty="0" smtClean="0">
                <a:solidFill>
                  <a:srgbClr val="000000"/>
                </a:solidFill>
                <a:latin typeface="Arial" pitchFamily="34" charset="0"/>
                <a:cs typeface="Arial" pitchFamily="34" charset="0"/>
                <a:hlinkClick r:id="rId3"/>
              </a:rPr>
              <a:t>http://hydrology.neng.usu.edu/RRP/</a:t>
            </a:r>
            <a:r>
              <a:rPr lang="en-US" dirty="0" smtClean="0">
                <a:solidFill>
                  <a:srgbClr val="000000"/>
                </a:solidFill>
                <a:latin typeface="Arial" pitchFamily="34" charset="0"/>
                <a:cs typeface="Arial" pitchFamily="34" charset="0"/>
              </a:rPr>
              <a:t> (</a:t>
            </a:r>
            <a:r>
              <a:rPr lang="en-US" dirty="0" err="1" smtClean="0">
                <a:solidFill>
                  <a:srgbClr val="000000"/>
                </a:solidFill>
                <a:latin typeface="Arial" pitchFamily="34" charset="0"/>
                <a:cs typeface="Arial" pitchFamily="34" charset="0"/>
              </a:rPr>
              <a:t>ch</a:t>
            </a:r>
            <a:r>
              <a:rPr lang="en-US" dirty="0" smtClean="0">
                <a:solidFill>
                  <a:srgbClr val="000000"/>
                </a:solidFill>
                <a:latin typeface="Arial" pitchFamily="34" charset="0"/>
                <a:cs typeface="Arial" pitchFamily="34" charset="0"/>
              </a:rPr>
              <a:t> 2)</a:t>
            </a:r>
            <a:endParaRPr lang="en-US" dirty="0">
              <a:solidFill>
                <a:srgbClr val="000000"/>
              </a:solidFill>
              <a:latin typeface="Arial" pitchFamily="34" charset="0"/>
              <a:cs typeface="Arial" pitchFamily="34" charset="0"/>
            </a:endParaRPr>
          </a:p>
        </p:txBody>
      </p:sp>
      <p:sp>
        <p:nvSpPr>
          <p:cNvPr id="305154" name="Rectangle 2"/>
          <p:cNvSpPr>
            <a:spLocks noGrp="1" noChangeArrowheads="1"/>
          </p:cNvSpPr>
          <p:nvPr>
            <p:ph type="title"/>
          </p:nvPr>
        </p:nvSpPr>
        <p:spPr/>
        <p:txBody>
          <a:bodyPr/>
          <a:lstStyle/>
          <a:p>
            <a:r>
              <a:rPr lang="en-US">
                <a:solidFill>
                  <a:srgbClr val="FF3300"/>
                </a:solidFill>
              </a:rPr>
              <a:t>Runoff Generation Mechanisms</a:t>
            </a:r>
          </a:p>
        </p:txBody>
      </p:sp>
      <p:grpSp>
        <p:nvGrpSpPr>
          <p:cNvPr id="305171" name="Group 19"/>
          <p:cNvGrpSpPr>
            <a:grpSpLocks/>
          </p:cNvGrpSpPr>
          <p:nvPr/>
        </p:nvGrpSpPr>
        <p:grpSpPr bwMode="auto">
          <a:xfrm>
            <a:off x="279400" y="2070100"/>
            <a:ext cx="8716963" cy="3059113"/>
            <a:chOff x="176" y="1304"/>
            <a:chExt cx="5491" cy="1927"/>
          </a:xfrm>
        </p:grpSpPr>
        <p:graphicFrame>
          <p:nvGraphicFramePr>
            <p:cNvPr id="305157" name="Object 5"/>
            <p:cNvGraphicFramePr>
              <a:graphicFrameLocks noChangeAspect="1"/>
            </p:cNvGraphicFramePr>
            <p:nvPr/>
          </p:nvGraphicFramePr>
          <p:xfrm>
            <a:off x="176" y="1304"/>
            <a:ext cx="5491" cy="1927"/>
          </p:xfrm>
          <a:graphic>
            <a:graphicData uri="http://schemas.openxmlformats.org/presentationml/2006/ole">
              <mc:AlternateContent xmlns:mc="http://schemas.openxmlformats.org/markup-compatibility/2006">
                <mc:Choice xmlns:v="urn:schemas-microsoft-com:vml" Requires="v">
                  <p:oleObj spid="_x0000_s243735" name="Bitmap Image" r:id="rId4" imgW="5219048" imgH="1828571" progId="PBrush">
                    <p:embed/>
                  </p:oleObj>
                </mc:Choice>
                <mc:Fallback>
                  <p:oleObj name="Bitmap Image" r:id="rId4" imgW="5219048" imgH="1828571"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 y="1304"/>
                          <a:ext cx="5491" cy="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5158" name="Text Box 6"/>
            <p:cNvSpPr txBox="1">
              <a:spLocks noChangeAspect="1" noChangeArrowheads="1"/>
            </p:cNvSpPr>
            <p:nvPr/>
          </p:nvSpPr>
          <p:spPr bwMode="auto">
            <a:xfrm>
              <a:off x="342" y="1391"/>
              <a:ext cx="3772" cy="442"/>
            </a:xfrm>
            <a:prstGeom prst="rect">
              <a:avLst/>
            </a:prstGeom>
            <a:noFill/>
            <a:ln w="9525">
              <a:noFill/>
              <a:miter lim="800000"/>
              <a:headEnd/>
              <a:tailEnd/>
            </a:ln>
            <a:effectLst/>
          </p:spPr>
          <p:txBody>
            <a:bodyPr>
              <a:spAutoFit/>
            </a:bodyPr>
            <a:lstStyle/>
            <a:p>
              <a:pPr eaLnBrk="0" hangingPunct="0">
                <a:spcBef>
                  <a:spcPct val="0"/>
                </a:spcBef>
                <a:buFontTx/>
                <a:buNone/>
              </a:pPr>
              <a:r>
                <a:rPr lang="en-US" sz="2000">
                  <a:solidFill>
                    <a:srgbClr val="000000"/>
                  </a:solidFill>
                  <a:latin typeface="Times New Roman" pitchFamily="18" charset="0"/>
                </a:rPr>
                <a:t>(a) Infiltration excess overland flow</a:t>
              </a:r>
            </a:p>
            <a:p>
              <a:pPr eaLnBrk="0" hangingPunct="0">
                <a:spcBef>
                  <a:spcPct val="0"/>
                </a:spcBef>
                <a:buFontTx/>
                <a:buNone/>
              </a:pPr>
              <a:r>
                <a:rPr lang="en-US" sz="2000">
                  <a:solidFill>
                    <a:srgbClr val="000000"/>
                  </a:solidFill>
                  <a:latin typeface="Times New Roman" pitchFamily="18" charset="0"/>
                </a:rPr>
                <a:t>(also called Horton overland flow)</a:t>
              </a:r>
            </a:p>
          </p:txBody>
        </p:sp>
        <p:sp>
          <p:nvSpPr>
            <p:cNvPr id="305159" name="Line 7"/>
            <p:cNvSpPr>
              <a:spLocks noChangeAspect="1" noChangeShapeType="1"/>
            </p:cNvSpPr>
            <p:nvPr/>
          </p:nvSpPr>
          <p:spPr bwMode="auto">
            <a:xfrm>
              <a:off x="914" y="2210"/>
              <a:ext cx="0" cy="604"/>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5160" name="Line 8"/>
            <p:cNvSpPr>
              <a:spLocks noChangeAspect="1" noChangeShapeType="1"/>
            </p:cNvSpPr>
            <p:nvPr/>
          </p:nvSpPr>
          <p:spPr bwMode="auto">
            <a:xfrm>
              <a:off x="2216" y="2014"/>
              <a:ext cx="0" cy="604"/>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5161" name="Line 9"/>
            <p:cNvSpPr>
              <a:spLocks noChangeAspect="1" noChangeShapeType="1"/>
            </p:cNvSpPr>
            <p:nvPr/>
          </p:nvSpPr>
          <p:spPr bwMode="auto">
            <a:xfrm>
              <a:off x="3939" y="1464"/>
              <a:ext cx="0" cy="360"/>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5162" name="Text Box 10"/>
            <p:cNvSpPr txBox="1">
              <a:spLocks noChangeAspect="1" noChangeArrowheads="1"/>
            </p:cNvSpPr>
            <p:nvPr/>
          </p:nvSpPr>
          <p:spPr bwMode="auto">
            <a:xfrm>
              <a:off x="635" y="2341"/>
              <a:ext cx="205" cy="250"/>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P</a:t>
              </a:r>
            </a:p>
          </p:txBody>
        </p:sp>
        <p:sp>
          <p:nvSpPr>
            <p:cNvPr id="305163" name="Text Box 11"/>
            <p:cNvSpPr txBox="1">
              <a:spLocks noChangeAspect="1" noChangeArrowheads="1"/>
            </p:cNvSpPr>
            <p:nvPr/>
          </p:nvSpPr>
          <p:spPr bwMode="auto">
            <a:xfrm>
              <a:off x="1860" y="2193"/>
              <a:ext cx="205" cy="250"/>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P</a:t>
              </a:r>
            </a:p>
          </p:txBody>
        </p:sp>
        <p:sp>
          <p:nvSpPr>
            <p:cNvPr id="305164" name="Text Box 12"/>
            <p:cNvSpPr txBox="1">
              <a:spLocks noChangeAspect="1" noChangeArrowheads="1"/>
            </p:cNvSpPr>
            <p:nvPr/>
          </p:nvSpPr>
          <p:spPr bwMode="auto">
            <a:xfrm>
              <a:off x="3896" y="1351"/>
              <a:ext cx="312" cy="250"/>
            </a:xfrm>
            <a:prstGeom prst="rect">
              <a:avLst/>
            </a:prstGeom>
            <a:noFill/>
            <a:ln w="9525">
              <a:noFill/>
              <a:miter lim="800000"/>
              <a:headEnd/>
              <a:tailEnd/>
            </a:ln>
            <a:effectLst/>
          </p:spPr>
          <p:txBody>
            <a:bodyPr>
              <a:spAutoFit/>
            </a:bodyPr>
            <a:lstStyle/>
            <a:p>
              <a:pPr eaLnBrk="0" hangingPunct="0">
                <a:spcBef>
                  <a:spcPct val="0"/>
                </a:spcBef>
                <a:buFontTx/>
                <a:buNone/>
              </a:pPr>
              <a:r>
                <a:rPr lang="en-US" sz="2000">
                  <a:solidFill>
                    <a:srgbClr val="000000"/>
                  </a:solidFill>
                  <a:latin typeface="Times New Roman" pitchFamily="18" charset="0"/>
                </a:rPr>
                <a:t>P</a:t>
              </a:r>
            </a:p>
          </p:txBody>
        </p:sp>
        <p:sp>
          <p:nvSpPr>
            <p:cNvPr id="305165" name="Line 13"/>
            <p:cNvSpPr>
              <a:spLocks noChangeAspect="1" noChangeShapeType="1"/>
            </p:cNvSpPr>
            <p:nvPr/>
          </p:nvSpPr>
          <p:spPr bwMode="auto">
            <a:xfrm flipH="1">
              <a:off x="1144" y="2566"/>
              <a:ext cx="750" cy="159"/>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5166" name="Text Box 14"/>
            <p:cNvSpPr txBox="1">
              <a:spLocks noChangeAspect="1" noChangeArrowheads="1"/>
            </p:cNvSpPr>
            <p:nvPr/>
          </p:nvSpPr>
          <p:spPr bwMode="auto">
            <a:xfrm>
              <a:off x="1381" y="2329"/>
              <a:ext cx="248" cy="250"/>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q</a:t>
              </a:r>
              <a:r>
                <a:rPr lang="en-US" sz="2000" baseline="-25000">
                  <a:solidFill>
                    <a:srgbClr val="000000"/>
                  </a:solidFill>
                  <a:latin typeface="Times New Roman" pitchFamily="18" charset="0"/>
                </a:rPr>
                <a:t>o</a:t>
              </a:r>
              <a:endParaRPr lang="en-US" sz="2000">
                <a:solidFill>
                  <a:srgbClr val="000000"/>
                </a:solidFill>
                <a:latin typeface="Times New Roman" pitchFamily="18" charset="0"/>
              </a:endParaRPr>
            </a:p>
          </p:txBody>
        </p:sp>
        <p:sp>
          <p:nvSpPr>
            <p:cNvPr id="305167" name="Line 15"/>
            <p:cNvSpPr>
              <a:spLocks noChangeAspect="1" noChangeShapeType="1"/>
            </p:cNvSpPr>
            <p:nvPr/>
          </p:nvSpPr>
          <p:spPr bwMode="auto">
            <a:xfrm>
              <a:off x="2212" y="2744"/>
              <a:ext cx="0" cy="350"/>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5168" name="Text Box 16"/>
            <p:cNvSpPr txBox="1">
              <a:spLocks noChangeAspect="1" noChangeArrowheads="1"/>
            </p:cNvSpPr>
            <p:nvPr/>
          </p:nvSpPr>
          <p:spPr bwMode="auto">
            <a:xfrm>
              <a:off x="2263" y="2783"/>
              <a:ext cx="169" cy="250"/>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f</a:t>
              </a:r>
            </a:p>
          </p:txBody>
        </p:sp>
        <p:sp>
          <p:nvSpPr>
            <p:cNvPr id="305169" name="Text Box 17"/>
            <p:cNvSpPr txBox="1">
              <a:spLocks noChangeAspect="1" noChangeArrowheads="1"/>
            </p:cNvSpPr>
            <p:nvPr/>
          </p:nvSpPr>
          <p:spPr bwMode="auto">
            <a:xfrm>
              <a:off x="4018" y="2081"/>
              <a:ext cx="310" cy="250"/>
            </a:xfrm>
            <a:prstGeom prst="rect">
              <a:avLst/>
            </a:prstGeom>
            <a:noFill/>
            <a:ln w="9525">
              <a:noFill/>
              <a:miter lim="800000"/>
              <a:headEnd/>
              <a:tailEnd/>
            </a:ln>
            <a:effectLst/>
          </p:spPr>
          <p:txBody>
            <a:bodyPr>
              <a:spAutoFit/>
            </a:bodyPr>
            <a:lstStyle/>
            <a:p>
              <a:pPr eaLnBrk="0" hangingPunct="0">
                <a:spcBef>
                  <a:spcPct val="0"/>
                </a:spcBef>
                <a:buFontTx/>
                <a:buNone/>
              </a:pPr>
              <a:r>
                <a:rPr lang="en-US" sz="2000">
                  <a:solidFill>
                    <a:srgbClr val="000000"/>
                  </a:solidFill>
                  <a:latin typeface="Times New Roman" pitchFamily="18" charset="0"/>
                </a:rPr>
                <a:t>f</a:t>
              </a:r>
            </a:p>
          </p:txBody>
        </p:sp>
        <p:sp>
          <p:nvSpPr>
            <p:cNvPr id="305170" name="Line 18"/>
            <p:cNvSpPr>
              <a:spLocks noChangeAspect="1" noChangeShapeType="1"/>
            </p:cNvSpPr>
            <p:nvPr/>
          </p:nvSpPr>
          <p:spPr bwMode="auto">
            <a:xfrm>
              <a:off x="3933" y="1978"/>
              <a:ext cx="0" cy="614"/>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grpSp>
      <p:sp>
        <p:nvSpPr>
          <p:cNvPr id="305172" name="Rectangle 20"/>
          <p:cNvSpPr>
            <a:spLocks noChangeArrowheads="1"/>
          </p:cNvSpPr>
          <p:nvPr/>
        </p:nvSpPr>
        <p:spPr bwMode="auto">
          <a:xfrm>
            <a:off x="6204857" y="4523468"/>
            <a:ext cx="2544763" cy="396875"/>
          </a:xfrm>
          <a:prstGeom prst="rect">
            <a:avLst/>
          </a:prstGeom>
          <a:noFill/>
          <a:ln w="9525">
            <a:noFill/>
            <a:miter lim="800000"/>
            <a:headEnd/>
            <a:tailEnd type="none" w="lg" len="lg"/>
          </a:ln>
          <a:effectLst/>
        </p:spPr>
        <p:txBody>
          <a:bodyPr wrap="none">
            <a:spAutoFit/>
          </a:bodyPr>
          <a:lstStyle/>
          <a:p>
            <a:pPr eaLnBrk="0" hangingPunct="0">
              <a:spcBef>
                <a:spcPct val="0"/>
              </a:spcBef>
              <a:buFontTx/>
              <a:buNone/>
            </a:pPr>
            <a:r>
              <a:rPr lang="en-US" sz="2000" dirty="0">
                <a:solidFill>
                  <a:srgbClr val="000000"/>
                </a:solidFill>
                <a:latin typeface="Garamond" pitchFamily="18" charset="0"/>
              </a:rPr>
              <a:t>(following </a:t>
            </a:r>
            <a:r>
              <a:rPr lang="en-US" sz="2000" dirty="0" err="1">
                <a:solidFill>
                  <a:srgbClr val="000000"/>
                </a:solidFill>
                <a:latin typeface="Garamond" pitchFamily="18" charset="0"/>
              </a:rPr>
              <a:t>Beven</a:t>
            </a:r>
            <a:r>
              <a:rPr lang="en-US" sz="2000" dirty="0">
                <a:solidFill>
                  <a:srgbClr val="000000"/>
                </a:solidFill>
                <a:latin typeface="Garamond" pitchFamily="18" charset="0"/>
              </a:rPr>
              <a:t>, 2001)</a:t>
            </a:r>
          </a:p>
        </p:txBody>
      </p:sp>
    </p:spTree>
    <p:extLst>
      <p:ext uri="{BB962C8B-B14F-4D97-AF65-F5344CB8AC3E}">
        <p14:creationId xmlns:p14="http://schemas.microsoft.com/office/powerpoint/2010/main" val="22462921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6195" name="Group 19"/>
          <p:cNvGrpSpPr>
            <a:grpSpLocks/>
          </p:cNvGrpSpPr>
          <p:nvPr/>
        </p:nvGrpSpPr>
        <p:grpSpPr bwMode="auto">
          <a:xfrm>
            <a:off x="234950" y="1377950"/>
            <a:ext cx="8726488" cy="3133725"/>
            <a:chOff x="148" y="868"/>
            <a:chExt cx="5497" cy="1974"/>
          </a:xfrm>
        </p:grpSpPr>
        <p:pic>
          <p:nvPicPr>
            <p:cNvPr id="306181" name="Picture 5"/>
            <p:cNvPicPr>
              <a:picLocks noChangeAspect="1" noChangeArrowheads="1"/>
            </p:cNvPicPr>
            <p:nvPr/>
          </p:nvPicPr>
          <p:blipFill>
            <a:blip r:embed="rId2" cstate="print"/>
            <a:srcRect/>
            <a:stretch>
              <a:fillRect/>
            </a:stretch>
          </p:blipFill>
          <p:spPr bwMode="auto">
            <a:xfrm>
              <a:off x="148" y="868"/>
              <a:ext cx="5497" cy="1974"/>
            </a:xfrm>
            <a:prstGeom prst="rect">
              <a:avLst/>
            </a:prstGeom>
            <a:noFill/>
          </p:spPr>
        </p:pic>
        <p:sp>
          <p:nvSpPr>
            <p:cNvPr id="306182" name="Text Box 6"/>
            <p:cNvSpPr txBox="1">
              <a:spLocks noChangeAspect="1" noChangeArrowheads="1"/>
            </p:cNvSpPr>
            <p:nvPr/>
          </p:nvSpPr>
          <p:spPr bwMode="auto">
            <a:xfrm>
              <a:off x="177" y="885"/>
              <a:ext cx="4372" cy="250"/>
            </a:xfrm>
            <a:prstGeom prst="rect">
              <a:avLst/>
            </a:prstGeom>
            <a:noFill/>
            <a:ln w="9525">
              <a:noFill/>
              <a:miter lim="800000"/>
              <a:headEnd/>
              <a:tailEnd/>
            </a:ln>
            <a:effectLst/>
          </p:spPr>
          <p:txBody>
            <a:bodyPr>
              <a:spAutoFit/>
            </a:bodyPr>
            <a:lstStyle/>
            <a:p>
              <a:pPr eaLnBrk="0" hangingPunct="0">
                <a:spcBef>
                  <a:spcPct val="50000"/>
                </a:spcBef>
                <a:buFontTx/>
                <a:buNone/>
              </a:pPr>
              <a:r>
                <a:rPr lang="en-US" sz="2000">
                  <a:solidFill>
                    <a:srgbClr val="000000"/>
                  </a:solidFill>
                  <a:latin typeface="Times New Roman" pitchFamily="18" charset="0"/>
                </a:rPr>
                <a:t>(b) Partial area infiltration excess overland flow</a:t>
              </a:r>
            </a:p>
          </p:txBody>
        </p:sp>
        <p:sp>
          <p:nvSpPr>
            <p:cNvPr id="306183" name="Line 7"/>
            <p:cNvSpPr>
              <a:spLocks noChangeAspect="1" noChangeShapeType="1"/>
            </p:cNvSpPr>
            <p:nvPr/>
          </p:nvSpPr>
          <p:spPr bwMode="auto">
            <a:xfrm>
              <a:off x="2095" y="1870"/>
              <a:ext cx="0" cy="365"/>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6184" name="Line 8"/>
            <p:cNvSpPr>
              <a:spLocks noChangeAspect="1" noChangeShapeType="1"/>
            </p:cNvSpPr>
            <p:nvPr/>
          </p:nvSpPr>
          <p:spPr bwMode="auto">
            <a:xfrm>
              <a:off x="4020" y="1213"/>
              <a:ext cx="0" cy="443"/>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6185" name="Line 9"/>
            <p:cNvSpPr>
              <a:spLocks noChangeAspect="1" noChangeShapeType="1"/>
            </p:cNvSpPr>
            <p:nvPr/>
          </p:nvSpPr>
          <p:spPr bwMode="auto">
            <a:xfrm>
              <a:off x="905" y="2161"/>
              <a:ext cx="0" cy="442"/>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6186" name="Text Box 10"/>
            <p:cNvSpPr txBox="1">
              <a:spLocks noChangeAspect="1" noChangeArrowheads="1"/>
            </p:cNvSpPr>
            <p:nvPr/>
          </p:nvSpPr>
          <p:spPr bwMode="auto">
            <a:xfrm>
              <a:off x="603" y="2028"/>
              <a:ext cx="205" cy="250"/>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P</a:t>
              </a:r>
            </a:p>
          </p:txBody>
        </p:sp>
        <p:sp>
          <p:nvSpPr>
            <p:cNvPr id="306187" name="Text Box 11"/>
            <p:cNvSpPr txBox="1">
              <a:spLocks noChangeAspect="1" noChangeArrowheads="1"/>
            </p:cNvSpPr>
            <p:nvPr/>
          </p:nvSpPr>
          <p:spPr bwMode="auto">
            <a:xfrm>
              <a:off x="2086" y="1879"/>
              <a:ext cx="205" cy="250"/>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P</a:t>
              </a:r>
            </a:p>
          </p:txBody>
        </p:sp>
        <p:sp>
          <p:nvSpPr>
            <p:cNvPr id="306188" name="Text Box 12"/>
            <p:cNvSpPr txBox="1">
              <a:spLocks noChangeAspect="1" noChangeArrowheads="1"/>
            </p:cNvSpPr>
            <p:nvPr/>
          </p:nvSpPr>
          <p:spPr bwMode="auto">
            <a:xfrm>
              <a:off x="3728" y="1129"/>
              <a:ext cx="205" cy="250"/>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P</a:t>
              </a:r>
            </a:p>
          </p:txBody>
        </p:sp>
        <p:sp>
          <p:nvSpPr>
            <p:cNvPr id="306189" name="Line 13"/>
            <p:cNvSpPr>
              <a:spLocks noChangeAspect="1" noChangeShapeType="1"/>
            </p:cNvSpPr>
            <p:nvPr/>
          </p:nvSpPr>
          <p:spPr bwMode="auto">
            <a:xfrm flipH="1">
              <a:off x="1261" y="2207"/>
              <a:ext cx="549" cy="115"/>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6190" name="Text Box 14"/>
            <p:cNvSpPr txBox="1">
              <a:spLocks noChangeAspect="1" noChangeArrowheads="1"/>
            </p:cNvSpPr>
            <p:nvPr/>
          </p:nvSpPr>
          <p:spPr bwMode="auto">
            <a:xfrm>
              <a:off x="1375" y="1863"/>
              <a:ext cx="248" cy="250"/>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q</a:t>
              </a:r>
              <a:r>
                <a:rPr lang="en-US" sz="2000" baseline="-25000">
                  <a:solidFill>
                    <a:srgbClr val="000000"/>
                  </a:solidFill>
                  <a:latin typeface="Times New Roman" pitchFamily="18" charset="0"/>
                </a:rPr>
                <a:t>o</a:t>
              </a:r>
              <a:endParaRPr lang="en-US" sz="2000">
                <a:solidFill>
                  <a:srgbClr val="000000"/>
                </a:solidFill>
                <a:latin typeface="Times New Roman" pitchFamily="18" charset="0"/>
              </a:endParaRPr>
            </a:p>
          </p:txBody>
        </p:sp>
        <p:sp>
          <p:nvSpPr>
            <p:cNvPr id="306191" name="Line 15"/>
            <p:cNvSpPr>
              <a:spLocks noChangeAspect="1" noChangeShapeType="1"/>
            </p:cNvSpPr>
            <p:nvPr/>
          </p:nvSpPr>
          <p:spPr bwMode="auto">
            <a:xfrm>
              <a:off x="2095" y="2392"/>
              <a:ext cx="0" cy="255"/>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6192" name="Text Box 16"/>
            <p:cNvSpPr txBox="1">
              <a:spLocks noChangeAspect="1" noChangeArrowheads="1"/>
            </p:cNvSpPr>
            <p:nvPr/>
          </p:nvSpPr>
          <p:spPr bwMode="auto">
            <a:xfrm>
              <a:off x="2122" y="2287"/>
              <a:ext cx="169" cy="250"/>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f</a:t>
              </a:r>
            </a:p>
          </p:txBody>
        </p:sp>
        <p:sp>
          <p:nvSpPr>
            <p:cNvPr id="306193" name="Line 17"/>
            <p:cNvSpPr>
              <a:spLocks noChangeShapeType="1"/>
            </p:cNvSpPr>
            <p:nvPr/>
          </p:nvSpPr>
          <p:spPr bwMode="auto">
            <a:xfrm>
              <a:off x="1074" y="1845"/>
              <a:ext cx="1875" cy="0"/>
            </a:xfrm>
            <a:prstGeom prst="line">
              <a:avLst/>
            </a:prstGeom>
            <a:noFill/>
            <a:ln w="9525">
              <a:solidFill>
                <a:schemeClr val="tx1"/>
              </a:solidFill>
              <a:round/>
              <a:headEnd type="triangle" w="med" len="med"/>
              <a:tailEnd type="triangle" w="med" len="med"/>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6194" name="Text Box 18"/>
            <p:cNvSpPr txBox="1">
              <a:spLocks noChangeArrowheads="1"/>
            </p:cNvSpPr>
            <p:nvPr/>
          </p:nvSpPr>
          <p:spPr bwMode="auto">
            <a:xfrm>
              <a:off x="1024" y="1409"/>
              <a:ext cx="2112" cy="404"/>
            </a:xfrm>
            <a:prstGeom prst="rect">
              <a:avLst/>
            </a:prstGeom>
            <a:noFill/>
            <a:ln w="9525">
              <a:noFill/>
              <a:miter lim="800000"/>
              <a:headEnd/>
              <a:tailEnd type="none" w="lg" len="lg"/>
            </a:ln>
            <a:effectLst/>
          </p:spPr>
          <p:txBody>
            <a:bodyPr>
              <a:spAutoFit/>
            </a:bodyPr>
            <a:lstStyle/>
            <a:p>
              <a:pPr algn="ctr" eaLnBrk="0" hangingPunct="0">
                <a:spcBef>
                  <a:spcPct val="0"/>
                </a:spcBef>
                <a:buFontTx/>
                <a:buNone/>
              </a:pPr>
              <a:r>
                <a:rPr lang="en-US" sz="1800">
                  <a:solidFill>
                    <a:srgbClr val="000000"/>
                  </a:solidFill>
                  <a:latin typeface="Times New Roman" pitchFamily="18" charset="0"/>
                </a:rPr>
                <a:t>Fraction of area contributing to overland flow</a:t>
              </a:r>
            </a:p>
          </p:txBody>
        </p:sp>
      </p:grpSp>
      <p:sp>
        <p:nvSpPr>
          <p:cNvPr id="306196" name="Rectangle 20"/>
          <p:cNvSpPr>
            <a:spLocks noChangeArrowheads="1"/>
          </p:cNvSpPr>
          <p:nvPr/>
        </p:nvSpPr>
        <p:spPr bwMode="auto">
          <a:xfrm>
            <a:off x="6096000" y="6308725"/>
            <a:ext cx="2544763" cy="396875"/>
          </a:xfrm>
          <a:prstGeom prst="rect">
            <a:avLst/>
          </a:prstGeom>
          <a:noFill/>
          <a:ln w="9525">
            <a:noFill/>
            <a:miter lim="800000"/>
            <a:headEnd/>
            <a:tailEnd type="none" w="lg" len="lg"/>
          </a:ln>
          <a:effectLst/>
        </p:spPr>
        <p:txBody>
          <a:bodyPr wrap="none">
            <a:spAutoFit/>
          </a:bodyPr>
          <a:lstStyle/>
          <a:p>
            <a:pPr eaLnBrk="0" hangingPunct="0">
              <a:spcBef>
                <a:spcPct val="0"/>
              </a:spcBef>
              <a:buFontTx/>
              <a:buNone/>
            </a:pPr>
            <a:r>
              <a:rPr lang="en-US" sz="2000">
                <a:solidFill>
                  <a:srgbClr val="000000"/>
                </a:solidFill>
                <a:latin typeface="Garamond" pitchFamily="18" charset="0"/>
              </a:rPr>
              <a:t>(following Beven, 2001)</a:t>
            </a:r>
          </a:p>
        </p:txBody>
      </p:sp>
    </p:spTree>
    <p:extLst>
      <p:ext uri="{BB962C8B-B14F-4D97-AF65-F5344CB8AC3E}">
        <p14:creationId xmlns:p14="http://schemas.microsoft.com/office/powerpoint/2010/main" val="9138149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2" name="Picture 22"/>
          <p:cNvPicPr>
            <a:picLocks noChangeAspect="1" noChangeArrowheads="1"/>
          </p:cNvPicPr>
          <p:nvPr/>
        </p:nvPicPr>
        <p:blipFill>
          <a:blip r:embed="rId2" cstate="print"/>
          <a:srcRect/>
          <a:stretch>
            <a:fillRect/>
          </a:stretch>
        </p:blipFill>
        <p:spPr bwMode="auto">
          <a:xfrm>
            <a:off x="196850" y="1947863"/>
            <a:ext cx="8672513" cy="2982912"/>
          </a:xfrm>
          <a:prstGeom prst="rect">
            <a:avLst/>
          </a:prstGeom>
          <a:noFill/>
        </p:spPr>
      </p:pic>
      <p:sp>
        <p:nvSpPr>
          <p:cNvPr id="307207" name="Text Box 7"/>
          <p:cNvSpPr txBox="1">
            <a:spLocks noChangeAspect="1" noChangeArrowheads="1"/>
          </p:cNvSpPr>
          <p:nvPr/>
        </p:nvSpPr>
        <p:spPr bwMode="auto">
          <a:xfrm>
            <a:off x="481013" y="2095500"/>
            <a:ext cx="5807075" cy="396875"/>
          </a:xfrm>
          <a:prstGeom prst="rect">
            <a:avLst/>
          </a:prstGeom>
          <a:noFill/>
          <a:ln w="9525">
            <a:noFill/>
            <a:miter lim="800000"/>
            <a:headEnd/>
            <a:tailEnd/>
          </a:ln>
          <a:effectLst/>
        </p:spPr>
        <p:txBody>
          <a:bodyPr>
            <a:spAutoFit/>
          </a:bodyPr>
          <a:lstStyle/>
          <a:p>
            <a:pPr eaLnBrk="0" hangingPunct="0">
              <a:spcBef>
                <a:spcPct val="50000"/>
              </a:spcBef>
              <a:buFontTx/>
              <a:buNone/>
            </a:pPr>
            <a:r>
              <a:rPr lang="en-US" sz="2000">
                <a:solidFill>
                  <a:srgbClr val="000000"/>
                </a:solidFill>
                <a:latin typeface="Times New Roman" pitchFamily="18" charset="0"/>
              </a:rPr>
              <a:t>(c) Saturation excess overland flow</a:t>
            </a:r>
          </a:p>
        </p:txBody>
      </p:sp>
      <p:sp>
        <p:nvSpPr>
          <p:cNvPr id="307208" name="Line 8"/>
          <p:cNvSpPr>
            <a:spLocks noChangeAspect="1" noChangeShapeType="1"/>
          </p:cNvSpPr>
          <p:nvPr/>
        </p:nvSpPr>
        <p:spPr bwMode="auto">
          <a:xfrm>
            <a:off x="1531938" y="3405188"/>
            <a:ext cx="0" cy="915987"/>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7209" name="Line 9"/>
          <p:cNvSpPr>
            <a:spLocks noChangeAspect="1" noChangeShapeType="1"/>
          </p:cNvSpPr>
          <p:nvPr/>
        </p:nvSpPr>
        <p:spPr bwMode="auto">
          <a:xfrm>
            <a:off x="3557588" y="3379788"/>
            <a:ext cx="0" cy="546100"/>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7210" name="Line 10"/>
          <p:cNvSpPr>
            <a:spLocks noChangeAspect="1" noChangeShapeType="1"/>
          </p:cNvSpPr>
          <p:nvPr/>
        </p:nvSpPr>
        <p:spPr bwMode="auto">
          <a:xfrm>
            <a:off x="6675438" y="2287588"/>
            <a:ext cx="0" cy="703262"/>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7211" name="Text Box 11"/>
          <p:cNvSpPr txBox="1">
            <a:spLocks noChangeAspect="1" noChangeArrowheads="1"/>
          </p:cNvSpPr>
          <p:nvPr/>
        </p:nvSpPr>
        <p:spPr bwMode="auto">
          <a:xfrm>
            <a:off x="1217613" y="3419475"/>
            <a:ext cx="325437" cy="396875"/>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P</a:t>
            </a:r>
          </a:p>
        </p:txBody>
      </p:sp>
      <p:sp>
        <p:nvSpPr>
          <p:cNvPr id="307212" name="Text Box 12"/>
          <p:cNvSpPr txBox="1">
            <a:spLocks noChangeAspect="1" noChangeArrowheads="1"/>
          </p:cNvSpPr>
          <p:nvPr/>
        </p:nvSpPr>
        <p:spPr bwMode="auto">
          <a:xfrm>
            <a:off x="3225800" y="3216275"/>
            <a:ext cx="325438" cy="396875"/>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P</a:t>
            </a:r>
          </a:p>
        </p:txBody>
      </p:sp>
      <p:sp>
        <p:nvSpPr>
          <p:cNvPr id="307213" name="Text Box 13"/>
          <p:cNvSpPr txBox="1">
            <a:spLocks noChangeAspect="1" noChangeArrowheads="1"/>
          </p:cNvSpPr>
          <p:nvPr/>
        </p:nvSpPr>
        <p:spPr bwMode="auto">
          <a:xfrm>
            <a:off x="6335713" y="2263775"/>
            <a:ext cx="323850" cy="396875"/>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P</a:t>
            </a:r>
          </a:p>
        </p:txBody>
      </p:sp>
      <p:sp>
        <p:nvSpPr>
          <p:cNvPr id="307214" name="Line 14"/>
          <p:cNvSpPr>
            <a:spLocks noChangeAspect="1" noChangeShapeType="1"/>
          </p:cNvSpPr>
          <p:nvPr/>
        </p:nvSpPr>
        <p:spPr bwMode="auto">
          <a:xfrm flipH="1">
            <a:off x="1865313" y="4524375"/>
            <a:ext cx="1069975" cy="9525"/>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7215" name="Line 15"/>
          <p:cNvSpPr>
            <a:spLocks noChangeAspect="1" noChangeShapeType="1"/>
          </p:cNvSpPr>
          <p:nvPr/>
        </p:nvSpPr>
        <p:spPr bwMode="auto">
          <a:xfrm flipH="1">
            <a:off x="1906588" y="3733800"/>
            <a:ext cx="1154112" cy="239713"/>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7216" name="Text Box 16"/>
          <p:cNvSpPr txBox="1">
            <a:spLocks noChangeAspect="1" noChangeArrowheads="1"/>
          </p:cNvSpPr>
          <p:nvPr/>
        </p:nvSpPr>
        <p:spPr bwMode="auto">
          <a:xfrm>
            <a:off x="5199063" y="3849688"/>
            <a:ext cx="368300" cy="396875"/>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q</a:t>
            </a:r>
            <a:r>
              <a:rPr lang="en-US" sz="2000" baseline="-25000">
                <a:solidFill>
                  <a:srgbClr val="000000"/>
                </a:solidFill>
                <a:latin typeface="Times New Roman" pitchFamily="18" charset="0"/>
              </a:rPr>
              <a:t>r</a:t>
            </a:r>
            <a:endParaRPr lang="en-US" sz="2000">
              <a:solidFill>
                <a:srgbClr val="000000"/>
              </a:solidFill>
              <a:latin typeface="Times New Roman" pitchFamily="18" charset="0"/>
            </a:endParaRPr>
          </a:p>
        </p:txBody>
      </p:sp>
      <p:sp>
        <p:nvSpPr>
          <p:cNvPr id="307217" name="Text Box 17"/>
          <p:cNvSpPr txBox="1">
            <a:spLocks noChangeAspect="1" noChangeArrowheads="1"/>
          </p:cNvSpPr>
          <p:nvPr/>
        </p:nvSpPr>
        <p:spPr bwMode="auto">
          <a:xfrm>
            <a:off x="2925763" y="4127500"/>
            <a:ext cx="374650" cy="396875"/>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q</a:t>
            </a:r>
            <a:r>
              <a:rPr lang="en-US" sz="2000" baseline="-25000">
                <a:solidFill>
                  <a:srgbClr val="000000"/>
                </a:solidFill>
                <a:latin typeface="Times New Roman" pitchFamily="18" charset="0"/>
              </a:rPr>
              <a:t>s</a:t>
            </a:r>
            <a:endParaRPr lang="en-US" sz="2000">
              <a:solidFill>
                <a:srgbClr val="000000"/>
              </a:solidFill>
              <a:latin typeface="Times New Roman" pitchFamily="18" charset="0"/>
            </a:endParaRPr>
          </a:p>
        </p:txBody>
      </p:sp>
      <p:sp>
        <p:nvSpPr>
          <p:cNvPr id="307218" name="Text Box 18"/>
          <p:cNvSpPr txBox="1">
            <a:spLocks noChangeAspect="1" noChangeArrowheads="1"/>
          </p:cNvSpPr>
          <p:nvPr/>
        </p:nvSpPr>
        <p:spPr bwMode="auto">
          <a:xfrm>
            <a:off x="2278063" y="3508375"/>
            <a:ext cx="393700" cy="396875"/>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000">
                <a:solidFill>
                  <a:srgbClr val="000000"/>
                </a:solidFill>
                <a:latin typeface="Times New Roman" pitchFamily="18" charset="0"/>
              </a:rPr>
              <a:t>q</a:t>
            </a:r>
            <a:r>
              <a:rPr lang="en-US" sz="2000" baseline="-25000">
                <a:solidFill>
                  <a:srgbClr val="000000"/>
                </a:solidFill>
                <a:latin typeface="Times New Roman" pitchFamily="18" charset="0"/>
              </a:rPr>
              <a:t>o</a:t>
            </a:r>
            <a:endParaRPr lang="en-US" sz="2000">
              <a:solidFill>
                <a:srgbClr val="000000"/>
              </a:solidFill>
              <a:latin typeface="Times New Roman" pitchFamily="18" charset="0"/>
            </a:endParaRPr>
          </a:p>
        </p:txBody>
      </p:sp>
      <p:sp>
        <p:nvSpPr>
          <p:cNvPr id="307219" name="Freeform 19"/>
          <p:cNvSpPr>
            <a:spLocks/>
          </p:cNvSpPr>
          <p:nvPr/>
        </p:nvSpPr>
        <p:spPr bwMode="auto">
          <a:xfrm>
            <a:off x="4430713" y="3959225"/>
            <a:ext cx="1320800" cy="76200"/>
          </a:xfrm>
          <a:custGeom>
            <a:avLst/>
            <a:gdLst/>
            <a:ahLst/>
            <a:cxnLst>
              <a:cxn ang="0">
                <a:pos x="458" y="0"/>
              </a:cxn>
              <a:cxn ang="0">
                <a:pos x="192" y="37"/>
              </a:cxn>
              <a:cxn ang="0">
                <a:pos x="0" y="29"/>
              </a:cxn>
            </a:cxnLst>
            <a:rect l="0" t="0" r="r" b="b"/>
            <a:pathLst>
              <a:path w="458" h="42">
                <a:moveTo>
                  <a:pt x="458" y="0"/>
                </a:moveTo>
                <a:cubicBezTo>
                  <a:pt x="363" y="16"/>
                  <a:pt x="268" y="32"/>
                  <a:pt x="192" y="37"/>
                </a:cubicBezTo>
                <a:cubicBezTo>
                  <a:pt x="116" y="42"/>
                  <a:pt x="58" y="35"/>
                  <a:pt x="0" y="29"/>
                </a:cubicBezTo>
              </a:path>
            </a:pathLst>
          </a:custGeom>
          <a:noFill/>
          <a:ln w="9525" cap="flat" cmpd="sng">
            <a:solidFill>
              <a:schemeClr val="tx1"/>
            </a:solidFill>
            <a:prstDash val="solid"/>
            <a:round/>
            <a:headEnd type="none" w="med" len="me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7220" name="Text Box 20"/>
          <p:cNvSpPr txBox="1">
            <a:spLocks noChangeArrowheads="1"/>
          </p:cNvSpPr>
          <p:nvPr/>
        </p:nvSpPr>
        <p:spPr bwMode="auto">
          <a:xfrm>
            <a:off x="1473200" y="2646363"/>
            <a:ext cx="3262313" cy="366712"/>
          </a:xfrm>
          <a:prstGeom prst="rect">
            <a:avLst/>
          </a:prstGeom>
          <a:noFill/>
          <a:ln w="9525">
            <a:noFill/>
            <a:miter lim="800000"/>
            <a:headEnd/>
            <a:tailEnd type="none" w="lg" len="lg"/>
          </a:ln>
          <a:effectLst/>
        </p:spPr>
        <p:txBody>
          <a:bodyPr>
            <a:spAutoFit/>
          </a:bodyPr>
          <a:lstStyle/>
          <a:p>
            <a:pPr algn="ctr" eaLnBrk="0" hangingPunct="0">
              <a:spcBef>
                <a:spcPct val="0"/>
              </a:spcBef>
              <a:buFontTx/>
              <a:buNone/>
            </a:pPr>
            <a:r>
              <a:rPr lang="en-US" sz="1800">
                <a:solidFill>
                  <a:srgbClr val="000000"/>
                </a:solidFill>
                <a:latin typeface="Times New Roman" pitchFamily="18" charset="0"/>
              </a:rPr>
              <a:t>Variable source area</a:t>
            </a:r>
          </a:p>
        </p:txBody>
      </p:sp>
      <p:sp>
        <p:nvSpPr>
          <p:cNvPr id="307221" name="Line 21"/>
          <p:cNvSpPr>
            <a:spLocks noChangeShapeType="1"/>
          </p:cNvSpPr>
          <p:nvPr/>
        </p:nvSpPr>
        <p:spPr bwMode="auto">
          <a:xfrm>
            <a:off x="1795463" y="3063875"/>
            <a:ext cx="2892425" cy="0"/>
          </a:xfrm>
          <a:prstGeom prst="line">
            <a:avLst/>
          </a:prstGeom>
          <a:noFill/>
          <a:ln w="9525">
            <a:solidFill>
              <a:schemeClr val="tx1"/>
            </a:solidFill>
            <a:round/>
            <a:headEnd type="triangle" w="med" len="med"/>
            <a:tailEnd type="triangle" w="med" len="med"/>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7224" name="Rectangle 24"/>
          <p:cNvSpPr>
            <a:spLocks noChangeArrowheads="1"/>
          </p:cNvSpPr>
          <p:nvPr/>
        </p:nvSpPr>
        <p:spPr bwMode="auto">
          <a:xfrm>
            <a:off x="6052457" y="4860925"/>
            <a:ext cx="2544763" cy="396875"/>
          </a:xfrm>
          <a:prstGeom prst="rect">
            <a:avLst/>
          </a:prstGeom>
          <a:noFill/>
          <a:ln w="9525">
            <a:noFill/>
            <a:miter lim="800000"/>
            <a:headEnd/>
            <a:tailEnd type="none" w="lg" len="lg"/>
          </a:ln>
          <a:effectLst/>
        </p:spPr>
        <p:txBody>
          <a:bodyPr wrap="none">
            <a:spAutoFit/>
          </a:bodyPr>
          <a:lstStyle/>
          <a:p>
            <a:pPr eaLnBrk="0" hangingPunct="0">
              <a:spcBef>
                <a:spcPct val="0"/>
              </a:spcBef>
              <a:buFontTx/>
              <a:buNone/>
            </a:pPr>
            <a:r>
              <a:rPr lang="en-US" sz="2000" dirty="0">
                <a:solidFill>
                  <a:srgbClr val="000000"/>
                </a:solidFill>
                <a:latin typeface="Garamond" pitchFamily="18" charset="0"/>
              </a:rPr>
              <a:t>(following </a:t>
            </a:r>
            <a:r>
              <a:rPr lang="en-US" sz="2000" dirty="0" err="1">
                <a:solidFill>
                  <a:srgbClr val="000000"/>
                </a:solidFill>
                <a:latin typeface="Garamond" pitchFamily="18" charset="0"/>
              </a:rPr>
              <a:t>Beven</a:t>
            </a:r>
            <a:r>
              <a:rPr lang="en-US" sz="2000" dirty="0">
                <a:solidFill>
                  <a:srgbClr val="000000"/>
                </a:solidFill>
                <a:latin typeface="Garamond" pitchFamily="18" charset="0"/>
              </a:rPr>
              <a:t>, 2001)</a:t>
            </a:r>
          </a:p>
        </p:txBody>
      </p:sp>
      <p:sp>
        <p:nvSpPr>
          <p:cNvPr id="21" name="TextBox 20"/>
          <p:cNvSpPr txBox="1"/>
          <p:nvPr/>
        </p:nvSpPr>
        <p:spPr>
          <a:xfrm>
            <a:off x="0" y="5725174"/>
            <a:ext cx="9144000" cy="830997"/>
          </a:xfrm>
          <a:prstGeom prst="rect">
            <a:avLst/>
          </a:prstGeom>
          <a:noFill/>
        </p:spPr>
        <p:txBody>
          <a:bodyPr wrap="square" rtlCol="0">
            <a:spAutoFit/>
          </a:bodyPr>
          <a:lstStyle/>
          <a:p>
            <a:pPr algn="ctr" eaLnBrk="0" hangingPunct="0">
              <a:spcBef>
                <a:spcPct val="0"/>
              </a:spcBef>
              <a:buFontTx/>
              <a:buNone/>
            </a:pPr>
            <a:r>
              <a:rPr lang="en-US" dirty="0" smtClean="0">
                <a:solidFill>
                  <a:srgbClr val="000000"/>
                </a:solidFill>
                <a:latin typeface="Arial" pitchFamily="34" charset="0"/>
                <a:cs typeface="Arial" pitchFamily="34" charset="0"/>
              </a:rPr>
              <a:t>See saturation excess runoff generation animation </a:t>
            </a:r>
            <a:r>
              <a:rPr lang="en-US" dirty="0" smtClean="0">
                <a:solidFill>
                  <a:srgbClr val="000000"/>
                </a:solidFill>
                <a:latin typeface="Arial" pitchFamily="34" charset="0"/>
                <a:cs typeface="Arial" pitchFamily="34" charset="0"/>
                <a:hlinkClick r:id="rId3"/>
              </a:rPr>
              <a:t>http://hydrology.neng.usu.edu/RRP/</a:t>
            </a:r>
            <a:r>
              <a:rPr lang="en-US" dirty="0" smtClean="0">
                <a:solidFill>
                  <a:srgbClr val="000000"/>
                </a:solidFill>
                <a:latin typeface="Arial" pitchFamily="34" charset="0"/>
                <a:cs typeface="Arial" pitchFamily="34" charset="0"/>
              </a:rPr>
              <a:t> (</a:t>
            </a:r>
            <a:r>
              <a:rPr lang="en-US" dirty="0" err="1" smtClean="0">
                <a:solidFill>
                  <a:srgbClr val="000000"/>
                </a:solidFill>
                <a:latin typeface="Arial" pitchFamily="34" charset="0"/>
                <a:cs typeface="Arial" pitchFamily="34" charset="0"/>
              </a:rPr>
              <a:t>ch</a:t>
            </a:r>
            <a:r>
              <a:rPr lang="en-US" dirty="0" smtClean="0">
                <a:solidFill>
                  <a:srgbClr val="000000"/>
                </a:solidFill>
                <a:latin typeface="Arial" pitchFamily="34" charset="0"/>
                <a:cs typeface="Arial" pitchFamily="34" charset="0"/>
              </a:rPr>
              <a:t> 2)</a:t>
            </a:r>
            <a:endParaRPr lang="en-US"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2241010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229" name="Object 5"/>
          <p:cNvGraphicFramePr>
            <a:graphicFrameLocks noChangeAspect="1"/>
          </p:cNvGraphicFramePr>
          <p:nvPr/>
        </p:nvGraphicFramePr>
        <p:xfrm>
          <a:off x="152400" y="1770063"/>
          <a:ext cx="8782050" cy="3070225"/>
        </p:xfrm>
        <a:graphic>
          <a:graphicData uri="http://schemas.openxmlformats.org/presentationml/2006/ole">
            <mc:AlternateContent xmlns:mc="http://schemas.openxmlformats.org/markup-compatibility/2006">
              <mc:Choice xmlns:v="urn:schemas-microsoft-com:vml" Requires="v">
                <p:oleObj spid="_x0000_s244759" name="Bitmap Image" r:id="rId3" imgW="5238095" imgH="1914286" progId="PBrush">
                  <p:embed/>
                </p:oleObj>
              </mc:Choice>
              <mc:Fallback>
                <p:oleObj name="Bitmap Image" r:id="rId3" imgW="5238095" imgH="1914286"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4359"/>
                      <a:stretch>
                        <a:fillRect/>
                      </a:stretch>
                    </p:blipFill>
                    <p:spPr bwMode="auto">
                      <a:xfrm>
                        <a:off x="152400" y="1770063"/>
                        <a:ext cx="8782050" cy="307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230" name="Text Box 6"/>
          <p:cNvSpPr txBox="1">
            <a:spLocks noChangeAspect="1" noChangeArrowheads="1"/>
          </p:cNvSpPr>
          <p:nvPr/>
        </p:nvSpPr>
        <p:spPr bwMode="auto">
          <a:xfrm>
            <a:off x="481013" y="1901825"/>
            <a:ext cx="5184775" cy="519113"/>
          </a:xfrm>
          <a:prstGeom prst="rect">
            <a:avLst/>
          </a:prstGeom>
          <a:noFill/>
          <a:ln w="9525">
            <a:noFill/>
            <a:miter lim="800000"/>
            <a:headEnd/>
            <a:tailEnd/>
          </a:ln>
          <a:effectLst/>
        </p:spPr>
        <p:txBody>
          <a:bodyPr>
            <a:spAutoFit/>
          </a:bodyPr>
          <a:lstStyle/>
          <a:p>
            <a:pPr eaLnBrk="0" hangingPunct="0">
              <a:spcBef>
                <a:spcPct val="50000"/>
              </a:spcBef>
              <a:buFontTx/>
              <a:buNone/>
            </a:pPr>
            <a:r>
              <a:rPr lang="en-US" sz="2800">
                <a:solidFill>
                  <a:srgbClr val="000000"/>
                </a:solidFill>
                <a:latin typeface="Times New Roman" pitchFamily="18" charset="0"/>
              </a:rPr>
              <a:t>(d) Subsurface stormflow</a:t>
            </a:r>
          </a:p>
        </p:txBody>
      </p:sp>
      <p:sp>
        <p:nvSpPr>
          <p:cNvPr id="308231" name="Line 7"/>
          <p:cNvSpPr>
            <a:spLocks noChangeAspect="1" noChangeShapeType="1"/>
          </p:cNvSpPr>
          <p:nvPr/>
        </p:nvSpPr>
        <p:spPr bwMode="auto">
          <a:xfrm>
            <a:off x="1423988" y="3386138"/>
            <a:ext cx="0" cy="879475"/>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8232" name="Line 8"/>
          <p:cNvSpPr>
            <a:spLocks noChangeAspect="1" noChangeShapeType="1"/>
          </p:cNvSpPr>
          <p:nvPr/>
        </p:nvSpPr>
        <p:spPr bwMode="auto">
          <a:xfrm>
            <a:off x="4027488" y="3097213"/>
            <a:ext cx="0" cy="879475"/>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8233" name="Line 9"/>
          <p:cNvSpPr>
            <a:spLocks noChangeAspect="1" noChangeShapeType="1"/>
          </p:cNvSpPr>
          <p:nvPr/>
        </p:nvSpPr>
        <p:spPr bwMode="auto">
          <a:xfrm>
            <a:off x="6723063" y="1997075"/>
            <a:ext cx="0" cy="881063"/>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8234" name="Text Box 10"/>
          <p:cNvSpPr txBox="1">
            <a:spLocks noChangeAspect="1" noChangeArrowheads="1"/>
          </p:cNvSpPr>
          <p:nvPr/>
        </p:nvSpPr>
        <p:spPr bwMode="auto">
          <a:xfrm>
            <a:off x="1036638" y="3284538"/>
            <a:ext cx="384175" cy="519112"/>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800">
                <a:solidFill>
                  <a:srgbClr val="000000"/>
                </a:solidFill>
                <a:latin typeface="Times New Roman" pitchFamily="18" charset="0"/>
              </a:rPr>
              <a:t>P</a:t>
            </a:r>
          </a:p>
        </p:txBody>
      </p:sp>
      <p:sp>
        <p:nvSpPr>
          <p:cNvPr id="308235" name="Text Box 11"/>
          <p:cNvSpPr txBox="1">
            <a:spLocks noChangeAspect="1" noChangeArrowheads="1"/>
          </p:cNvSpPr>
          <p:nvPr/>
        </p:nvSpPr>
        <p:spPr bwMode="auto">
          <a:xfrm>
            <a:off x="3617913" y="3140075"/>
            <a:ext cx="381000" cy="519113"/>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800">
                <a:solidFill>
                  <a:srgbClr val="000000"/>
                </a:solidFill>
                <a:latin typeface="Times New Roman" pitchFamily="18" charset="0"/>
              </a:rPr>
              <a:t>P</a:t>
            </a:r>
          </a:p>
        </p:txBody>
      </p:sp>
      <p:sp>
        <p:nvSpPr>
          <p:cNvPr id="308236" name="Text Box 12"/>
          <p:cNvSpPr txBox="1">
            <a:spLocks noChangeAspect="1" noChangeArrowheads="1"/>
          </p:cNvSpPr>
          <p:nvPr/>
        </p:nvSpPr>
        <p:spPr bwMode="auto">
          <a:xfrm>
            <a:off x="6324600" y="1993900"/>
            <a:ext cx="382588" cy="519113"/>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800">
                <a:solidFill>
                  <a:srgbClr val="000000"/>
                </a:solidFill>
                <a:latin typeface="Times New Roman" pitchFamily="18" charset="0"/>
              </a:rPr>
              <a:t>P</a:t>
            </a:r>
          </a:p>
        </p:txBody>
      </p:sp>
      <p:sp>
        <p:nvSpPr>
          <p:cNvPr id="308237" name="Line 13"/>
          <p:cNvSpPr>
            <a:spLocks noChangeAspect="1" noChangeShapeType="1"/>
          </p:cNvSpPr>
          <p:nvPr/>
        </p:nvSpPr>
        <p:spPr bwMode="auto">
          <a:xfrm flipH="1">
            <a:off x="1738313" y="4457700"/>
            <a:ext cx="1016000" cy="9525"/>
          </a:xfrm>
          <a:prstGeom prst="line">
            <a:avLst/>
          </a:prstGeom>
          <a:noFill/>
          <a:ln w="9525">
            <a:solidFill>
              <a:schemeClr val="tx1"/>
            </a:solidFill>
            <a:round/>
            <a:headEnd/>
            <a:tailEnd type="triangle" w="lg" len="lg"/>
          </a:ln>
          <a:effectLst/>
        </p:spPr>
        <p:txBody>
          <a:bodyPr/>
          <a:lstStyle/>
          <a:p>
            <a:pPr eaLnBrk="0" hangingPunct="0">
              <a:spcBef>
                <a:spcPct val="0"/>
              </a:spcBef>
              <a:buFontTx/>
              <a:buNone/>
            </a:pPr>
            <a:endParaRPr lang="en-US" sz="2800">
              <a:solidFill>
                <a:srgbClr val="000000"/>
              </a:solidFill>
              <a:latin typeface="Garamond" pitchFamily="18" charset="0"/>
            </a:endParaRPr>
          </a:p>
        </p:txBody>
      </p:sp>
      <p:sp>
        <p:nvSpPr>
          <p:cNvPr id="308238" name="Text Box 14"/>
          <p:cNvSpPr txBox="1">
            <a:spLocks noChangeAspect="1" noChangeArrowheads="1"/>
          </p:cNvSpPr>
          <p:nvPr/>
        </p:nvSpPr>
        <p:spPr bwMode="auto">
          <a:xfrm>
            <a:off x="2692400" y="4013200"/>
            <a:ext cx="455613" cy="519113"/>
          </a:xfrm>
          <a:prstGeom prst="rect">
            <a:avLst/>
          </a:prstGeom>
          <a:noFill/>
          <a:ln w="9525">
            <a:noFill/>
            <a:miter lim="800000"/>
            <a:headEnd/>
            <a:tailEnd/>
          </a:ln>
          <a:effectLst/>
        </p:spPr>
        <p:txBody>
          <a:bodyPr wrap="none">
            <a:spAutoFit/>
          </a:bodyPr>
          <a:lstStyle/>
          <a:p>
            <a:pPr eaLnBrk="0" hangingPunct="0">
              <a:spcBef>
                <a:spcPct val="0"/>
              </a:spcBef>
              <a:buFontTx/>
              <a:buNone/>
            </a:pPr>
            <a:r>
              <a:rPr lang="en-US" sz="2800">
                <a:solidFill>
                  <a:srgbClr val="000000"/>
                </a:solidFill>
                <a:latin typeface="Times New Roman" pitchFamily="18" charset="0"/>
              </a:rPr>
              <a:t>q</a:t>
            </a:r>
            <a:r>
              <a:rPr lang="en-US" sz="2800" baseline="-25000">
                <a:solidFill>
                  <a:srgbClr val="000000"/>
                </a:solidFill>
                <a:latin typeface="Times New Roman" pitchFamily="18" charset="0"/>
              </a:rPr>
              <a:t>s</a:t>
            </a:r>
            <a:endParaRPr lang="en-US" sz="2800">
              <a:solidFill>
                <a:srgbClr val="000000"/>
              </a:solidFill>
              <a:latin typeface="Times New Roman" pitchFamily="18" charset="0"/>
            </a:endParaRPr>
          </a:p>
        </p:txBody>
      </p:sp>
      <p:sp>
        <p:nvSpPr>
          <p:cNvPr id="308239" name="Rectangle 15"/>
          <p:cNvSpPr>
            <a:spLocks noChangeArrowheads="1"/>
          </p:cNvSpPr>
          <p:nvPr/>
        </p:nvSpPr>
        <p:spPr bwMode="auto">
          <a:xfrm>
            <a:off x="6183085" y="4806496"/>
            <a:ext cx="2544763" cy="396875"/>
          </a:xfrm>
          <a:prstGeom prst="rect">
            <a:avLst/>
          </a:prstGeom>
          <a:noFill/>
          <a:ln w="9525">
            <a:noFill/>
            <a:miter lim="800000"/>
            <a:headEnd/>
            <a:tailEnd type="none" w="lg" len="lg"/>
          </a:ln>
          <a:effectLst/>
        </p:spPr>
        <p:txBody>
          <a:bodyPr wrap="none">
            <a:spAutoFit/>
          </a:bodyPr>
          <a:lstStyle/>
          <a:p>
            <a:pPr eaLnBrk="0" hangingPunct="0">
              <a:spcBef>
                <a:spcPct val="0"/>
              </a:spcBef>
              <a:buFontTx/>
              <a:buNone/>
            </a:pPr>
            <a:r>
              <a:rPr lang="en-US" sz="2000" dirty="0">
                <a:solidFill>
                  <a:srgbClr val="000000"/>
                </a:solidFill>
                <a:latin typeface="Garamond" pitchFamily="18" charset="0"/>
              </a:rPr>
              <a:t>(following </a:t>
            </a:r>
            <a:r>
              <a:rPr lang="en-US" sz="2000" dirty="0" err="1">
                <a:solidFill>
                  <a:srgbClr val="000000"/>
                </a:solidFill>
                <a:latin typeface="Garamond" pitchFamily="18" charset="0"/>
              </a:rPr>
              <a:t>Beven</a:t>
            </a:r>
            <a:r>
              <a:rPr lang="en-US" sz="2000" dirty="0">
                <a:solidFill>
                  <a:srgbClr val="000000"/>
                </a:solidFill>
                <a:latin typeface="Garamond" pitchFamily="18" charset="0"/>
              </a:rPr>
              <a:t>, 2001)</a:t>
            </a:r>
          </a:p>
        </p:txBody>
      </p:sp>
      <p:sp>
        <p:nvSpPr>
          <p:cNvPr id="15" name="TextBox 14"/>
          <p:cNvSpPr txBox="1"/>
          <p:nvPr/>
        </p:nvSpPr>
        <p:spPr>
          <a:xfrm>
            <a:off x="0" y="5725174"/>
            <a:ext cx="9144000" cy="830997"/>
          </a:xfrm>
          <a:prstGeom prst="rect">
            <a:avLst/>
          </a:prstGeom>
          <a:noFill/>
        </p:spPr>
        <p:txBody>
          <a:bodyPr wrap="square" rtlCol="0">
            <a:spAutoFit/>
          </a:bodyPr>
          <a:lstStyle/>
          <a:p>
            <a:pPr algn="ctr" eaLnBrk="0" hangingPunct="0">
              <a:spcBef>
                <a:spcPct val="0"/>
              </a:spcBef>
              <a:buFontTx/>
              <a:buNone/>
            </a:pPr>
            <a:r>
              <a:rPr lang="en-US" dirty="0" smtClean="0">
                <a:solidFill>
                  <a:srgbClr val="000000"/>
                </a:solidFill>
                <a:latin typeface="Arial" pitchFamily="34" charset="0"/>
                <a:cs typeface="Arial" pitchFamily="34" charset="0"/>
              </a:rPr>
              <a:t>See subsurface runoff generation animation </a:t>
            </a:r>
            <a:r>
              <a:rPr lang="en-US" dirty="0" smtClean="0">
                <a:solidFill>
                  <a:srgbClr val="000000"/>
                </a:solidFill>
                <a:latin typeface="Arial" pitchFamily="34" charset="0"/>
                <a:cs typeface="Arial" pitchFamily="34" charset="0"/>
                <a:hlinkClick r:id="rId5"/>
              </a:rPr>
              <a:t>http://hydrology.neng.usu.edu/RRP/</a:t>
            </a:r>
            <a:r>
              <a:rPr lang="en-US" dirty="0" smtClean="0">
                <a:solidFill>
                  <a:srgbClr val="000000"/>
                </a:solidFill>
                <a:latin typeface="Arial" pitchFamily="34" charset="0"/>
                <a:cs typeface="Arial" pitchFamily="34" charset="0"/>
              </a:rPr>
              <a:t> (</a:t>
            </a:r>
            <a:r>
              <a:rPr lang="en-US" dirty="0" err="1" smtClean="0">
                <a:solidFill>
                  <a:srgbClr val="000000"/>
                </a:solidFill>
                <a:latin typeface="Arial" pitchFamily="34" charset="0"/>
                <a:cs typeface="Arial" pitchFamily="34" charset="0"/>
              </a:rPr>
              <a:t>ch</a:t>
            </a:r>
            <a:r>
              <a:rPr lang="en-US" dirty="0" smtClean="0">
                <a:solidFill>
                  <a:srgbClr val="000000"/>
                </a:solidFill>
                <a:latin typeface="Arial" pitchFamily="34" charset="0"/>
                <a:cs typeface="Arial" pitchFamily="34" charset="0"/>
              </a:rPr>
              <a:t> 2)</a:t>
            </a:r>
            <a:endParaRPr lang="en-US"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213134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6" name="Picture 4"/>
          <p:cNvPicPr>
            <a:picLocks noChangeAspect="1" noChangeArrowheads="1"/>
          </p:cNvPicPr>
          <p:nvPr/>
        </p:nvPicPr>
        <p:blipFill>
          <a:blip r:embed="rId2" cstate="print"/>
          <a:srcRect l="5313" t="21130" r="7574" b="7381"/>
          <a:stretch>
            <a:fillRect/>
          </a:stretch>
        </p:blipFill>
        <p:spPr bwMode="auto">
          <a:xfrm>
            <a:off x="0" y="1152525"/>
            <a:ext cx="9104313" cy="5602288"/>
          </a:xfrm>
          <a:prstGeom prst="rect">
            <a:avLst/>
          </a:prstGeom>
          <a:noFill/>
          <a:ln w="9525">
            <a:noFill/>
            <a:miter lim="800000"/>
            <a:headEnd/>
            <a:tailEnd type="none" w="lg" len="lg"/>
          </a:ln>
          <a:effectLst/>
        </p:spPr>
      </p:pic>
      <p:sp>
        <p:nvSpPr>
          <p:cNvPr id="274437" name="Text Box 5"/>
          <p:cNvSpPr txBox="1">
            <a:spLocks noChangeArrowheads="1"/>
          </p:cNvSpPr>
          <p:nvPr/>
        </p:nvSpPr>
        <p:spPr bwMode="auto">
          <a:xfrm>
            <a:off x="1228725" y="347663"/>
            <a:ext cx="7366000" cy="946150"/>
          </a:xfrm>
          <a:prstGeom prst="rect">
            <a:avLst/>
          </a:prstGeom>
          <a:noFill/>
          <a:ln w="9525">
            <a:noFill/>
            <a:miter lim="800000"/>
            <a:headEnd/>
            <a:tailEnd type="none" w="lg" len="lg"/>
          </a:ln>
          <a:effectLst/>
        </p:spPr>
        <p:txBody>
          <a:bodyPr>
            <a:spAutoFit/>
          </a:bodyPr>
          <a:lstStyle/>
          <a:p>
            <a:pPr algn="ctr" eaLnBrk="0" hangingPunct="0">
              <a:spcBef>
                <a:spcPct val="0"/>
              </a:spcBef>
              <a:buFontTx/>
              <a:buNone/>
            </a:pPr>
            <a:r>
              <a:rPr lang="en-US" sz="2800" b="1">
                <a:solidFill>
                  <a:srgbClr val="FF3300"/>
                </a:solidFill>
                <a:latin typeface="Garamond" pitchFamily="18" charset="0"/>
              </a:rPr>
              <a:t>The particular runoff process that dominates is place and time dependent </a:t>
            </a:r>
          </a:p>
        </p:txBody>
      </p:sp>
    </p:spTree>
    <p:extLst>
      <p:ext uri="{BB962C8B-B14F-4D97-AF65-F5344CB8AC3E}">
        <p14:creationId xmlns:p14="http://schemas.microsoft.com/office/powerpoint/2010/main" val="272878566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685800" y="370114"/>
            <a:ext cx="7772400" cy="925286"/>
          </a:xfrm>
        </p:spPr>
        <p:txBody>
          <a:bodyPr/>
          <a:lstStyle/>
          <a:p>
            <a:r>
              <a:rPr lang="en-US" dirty="0" smtClean="0"/>
              <a:t>Water in Soil</a:t>
            </a:r>
            <a:endParaRPr lang="en-US" dirty="0"/>
          </a:p>
        </p:txBody>
      </p:sp>
      <p:sp>
        <p:nvSpPr>
          <p:cNvPr id="7" name="Content Placeholder 6"/>
          <p:cNvSpPr>
            <a:spLocks noGrp="1"/>
          </p:cNvSpPr>
          <p:nvPr>
            <p:ph idx="1"/>
          </p:nvPr>
        </p:nvSpPr>
        <p:spPr>
          <a:xfrm>
            <a:off x="696685" y="1306285"/>
            <a:ext cx="7780049" cy="5181601"/>
          </a:xfrm>
        </p:spPr>
        <p:txBody>
          <a:bodyPr/>
          <a:lstStyle/>
          <a:p>
            <a:r>
              <a:rPr lang="en-US" sz="2800" dirty="0" smtClean="0"/>
              <a:t>Be able to quantify the properties of water held in and flowing through soil (porosity, moisture content, pressure, suction, hydraulic conductivity)</a:t>
            </a:r>
          </a:p>
          <a:p>
            <a:pPr>
              <a:buNone/>
            </a:pPr>
            <a:endParaRPr lang="en-US" sz="1600" dirty="0" smtClean="0"/>
          </a:p>
        </p:txBody>
      </p:sp>
      <p:pic>
        <p:nvPicPr>
          <p:cNvPr id="4" name="Picture 4" descr="~AUT0010"/>
          <p:cNvPicPr>
            <a:picLocks noChangeAspect="1" noChangeArrowheads="1"/>
          </p:cNvPicPr>
          <p:nvPr/>
        </p:nvPicPr>
        <p:blipFill>
          <a:blip r:embed="rId3" cstate="print"/>
          <a:srcRect/>
          <a:stretch>
            <a:fillRect/>
          </a:stretch>
        </p:blipFill>
        <p:spPr bwMode="auto">
          <a:xfrm>
            <a:off x="1263394" y="3169932"/>
            <a:ext cx="6916780" cy="3601570"/>
          </a:xfrm>
          <a:prstGeom prst="rect">
            <a:avLst/>
          </a:prstGeom>
          <a:noFill/>
          <a:ln w="9525">
            <a:noFill/>
            <a:miter lim="800000"/>
            <a:headEnd/>
            <a:tailEnd/>
          </a:ln>
        </p:spPr>
      </p:pic>
    </p:spTree>
    <p:extLst>
      <p:ext uri="{BB962C8B-B14F-4D97-AF65-F5344CB8AC3E}">
        <p14:creationId xmlns:p14="http://schemas.microsoft.com/office/powerpoint/2010/main" val="3765594265"/>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500" name="Picture 4" descr="~AUT0013"/>
          <p:cNvPicPr>
            <a:picLocks noGrp="1" noChangeAspect="1" noChangeArrowheads="1"/>
          </p:cNvPicPr>
          <p:nvPr>
            <p:ph/>
          </p:nvPr>
        </p:nvPicPr>
        <p:blipFill>
          <a:blip r:embed="rId2" cstate="print"/>
          <a:srcRect/>
          <a:stretch>
            <a:fillRect/>
          </a:stretch>
        </p:blipFill>
        <p:spPr>
          <a:xfrm>
            <a:off x="0" y="935038"/>
            <a:ext cx="9144000" cy="4589462"/>
          </a:xfrm>
          <a:noFill/>
          <a:ln/>
        </p:spPr>
      </p:pic>
      <p:sp>
        <p:nvSpPr>
          <p:cNvPr id="234502" name="Rectangle 6"/>
          <p:cNvSpPr>
            <a:spLocks noChangeArrowheads="1"/>
          </p:cNvSpPr>
          <p:nvPr/>
        </p:nvSpPr>
        <p:spPr bwMode="auto">
          <a:xfrm>
            <a:off x="2868613" y="6154738"/>
            <a:ext cx="2798762" cy="336550"/>
          </a:xfrm>
          <a:prstGeom prst="rect">
            <a:avLst/>
          </a:prstGeom>
          <a:noFill/>
          <a:ln w="9525">
            <a:noFill/>
            <a:miter lim="800000"/>
            <a:headEnd/>
            <a:tailEnd type="none" w="lg" len="lg"/>
          </a:ln>
          <a:effectLst/>
        </p:spPr>
        <p:txBody>
          <a:bodyPr anchor="ctr">
            <a:spAutoFit/>
          </a:bodyPr>
          <a:lstStyle/>
          <a:p>
            <a:pPr eaLnBrk="0" hangingPunct="0">
              <a:spcBef>
                <a:spcPct val="0"/>
              </a:spcBef>
              <a:buFontTx/>
              <a:buNone/>
            </a:pPr>
            <a:r>
              <a:rPr lang="en-US" sz="1600">
                <a:solidFill>
                  <a:srgbClr val="000000"/>
                </a:solidFill>
                <a:latin typeface="Garamond" pitchFamily="18" charset="0"/>
              </a:rPr>
              <a:t>(from Freeze and Cherry, 1979)</a:t>
            </a:r>
          </a:p>
        </p:txBody>
      </p:sp>
      <p:sp>
        <p:nvSpPr>
          <p:cNvPr id="234503" name="Text Box 7"/>
          <p:cNvSpPr txBox="1">
            <a:spLocks noChangeArrowheads="1"/>
          </p:cNvSpPr>
          <p:nvPr/>
        </p:nvSpPr>
        <p:spPr bwMode="auto">
          <a:xfrm>
            <a:off x="381000" y="263525"/>
            <a:ext cx="8656409" cy="523220"/>
          </a:xfrm>
          <a:prstGeom prst="rect">
            <a:avLst/>
          </a:prstGeom>
          <a:noFill/>
          <a:ln w="9525">
            <a:noFill/>
            <a:miter lim="800000"/>
            <a:headEnd/>
            <a:tailEnd type="none" w="lg" len="lg"/>
          </a:ln>
          <a:effectLst/>
        </p:spPr>
        <p:txBody>
          <a:bodyPr wrap="none">
            <a:spAutoFit/>
          </a:bodyPr>
          <a:lstStyle/>
          <a:p>
            <a:pPr eaLnBrk="0" hangingPunct="0">
              <a:spcBef>
                <a:spcPct val="0"/>
              </a:spcBef>
              <a:buFontTx/>
              <a:buNone/>
            </a:pPr>
            <a:r>
              <a:rPr lang="en-US" sz="2800" b="1" dirty="0">
                <a:solidFill>
                  <a:srgbClr val="000000"/>
                </a:solidFill>
                <a:latin typeface="Garamond" pitchFamily="18" charset="0"/>
              </a:rPr>
              <a:t>Negative Pressure </a:t>
            </a:r>
            <a:r>
              <a:rPr lang="en-US" sz="2800" b="1" dirty="0" smtClean="0">
                <a:solidFill>
                  <a:srgbClr val="000000"/>
                </a:solidFill>
                <a:latin typeface="Garamond" pitchFamily="18" charset="0"/>
              </a:rPr>
              <a:t>Head. </a:t>
            </a:r>
            <a:r>
              <a:rPr lang="en-US" sz="2800" b="1" dirty="0">
                <a:solidFill>
                  <a:srgbClr val="000000"/>
                </a:solidFill>
                <a:latin typeface="Garamond" pitchFamily="18" charset="0"/>
              </a:rPr>
              <a:t>Suction </a:t>
            </a:r>
            <a:r>
              <a:rPr lang="en-US" sz="2800" b="1" dirty="0" err="1">
                <a:solidFill>
                  <a:srgbClr val="000000"/>
                </a:solidFill>
                <a:latin typeface="Garamond" pitchFamily="18" charset="0"/>
              </a:rPr>
              <a:t>vs</a:t>
            </a:r>
            <a:r>
              <a:rPr lang="en-US" sz="2800" b="1" dirty="0">
                <a:solidFill>
                  <a:srgbClr val="000000"/>
                </a:solidFill>
                <a:latin typeface="Garamond" pitchFamily="18" charset="0"/>
              </a:rPr>
              <a:t> Moisture content</a:t>
            </a:r>
          </a:p>
        </p:txBody>
      </p:sp>
    </p:spTree>
    <p:extLst>
      <p:ext uri="{BB962C8B-B14F-4D97-AF65-F5344CB8AC3E}">
        <p14:creationId xmlns:p14="http://schemas.microsoft.com/office/powerpoint/2010/main" val="4122582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839" name="Picture 7" descr="fig414_1"/>
          <p:cNvPicPr>
            <a:picLocks noChangeAspect="1" noChangeArrowheads="1"/>
          </p:cNvPicPr>
          <p:nvPr/>
        </p:nvPicPr>
        <p:blipFill>
          <a:blip r:embed="rId2" cstate="print"/>
          <a:srcRect/>
          <a:stretch>
            <a:fillRect/>
          </a:stretch>
        </p:blipFill>
        <p:spPr bwMode="auto">
          <a:xfrm rot="60000">
            <a:off x="1695450" y="3175"/>
            <a:ext cx="5664200" cy="6278563"/>
          </a:xfrm>
          <a:prstGeom prst="rect">
            <a:avLst/>
          </a:prstGeom>
          <a:noFill/>
        </p:spPr>
      </p:pic>
      <p:sp>
        <p:nvSpPr>
          <p:cNvPr id="248836" name="Rectangle 4"/>
          <p:cNvSpPr>
            <a:spLocks noChangeArrowheads="1"/>
          </p:cNvSpPr>
          <p:nvPr/>
        </p:nvSpPr>
        <p:spPr bwMode="auto">
          <a:xfrm>
            <a:off x="0" y="5883275"/>
            <a:ext cx="9144000" cy="946150"/>
          </a:xfrm>
          <a:prstGeom prst="rect">
            <a:avLst/>
          </a:prstGeom>
          <a:noFill/>
          <a:ln w="9525">
            <a:noFill/>
            <a:miter lim="800000"/>
            <a:headEnd/>
            <a:tailEnd type="none" w="lg" len="lg"/>
          </a:ln>
          <a:effectLst/>
        </p:spPr>
        <p:txBody>
          <a:bodyPr anchor="ctr">
            <a:spAutoFit/>
          </a:bodyPr>
          <a:lstStyle/>
          <a:p>
            <a:pPr algn="ctr" eaLnBrk="0" hangingPunct="0">
              <a:spcBef>
                <a:spcPct val="0"/>
              </a:spcBef>
              <a:buFontTx/>
              <a:buNone/>
            </a:pPr>
            <a:r>
              <a:rPr lang="en-US" sz="2800">
                <a:solidFill>
                  <a:srgbClr val="000000"/>
                </a:solidFill>
                <a:latin typeface="Garamond" pitchFamily="18" charset="0"/>
              </a:rPr>
              <a:t>Variation of soil suction head, |</a:t>
            </a:r>
            <a:r>
              <a:rPr lang="en-US" sz="2800">
                <a:solidFill>
                  <a:srgbClr val="000000"/>
                </a:solidFill>
                <a:latin typeface="Garamond" pitchFamily="18" charset="0"/>
                <a:sym typeface="Symbol" pitchFamily="18" charset="2"/>
              </a:rPr>
              <a:t></a:t>
            </a:r>
            <a:r>
              <a:rPr lang="en-US" sz="2800">
                <a:solidFill>
                  <a:srgbClr val="000000"/>
                </a:solidFill>
                <a:latin typeface="Garamond" pitchFamily="18" charset="0"/>
              </a:rPr>
              <a:t>|, and hydraulic conductivity, K, with moisture content.</a:t>
            </a:r>
            <a:r>
              <a:rPr lang="en-US" sz="2800">
                <a:solidFill>
                  <a:srgbClr val="000000"/>
                </a:solidFill>
                <a:latin typeface="Garamond" pitchFamily="18" charset="0"/>
                <a:sym typeface="Symbol" pitchFamily="18" charset="2"/>
              </a:rPr>
              <a:t>  (from Chow et al, 1988)</a:t>
            </a:r>
          </a:p>
        </p:txBody>
      </p:sp>
    </p:spTree>
    <p:extLst>
      <p:ext uri="{BB962C8B-B14F-4D97-AF65-F5344CB8AC3E}">
        <p14:creationId xmlns:p14="http://schemas.microsoft.com/office/powerpoint/2010/main" val="323057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sz="2800" b="1" dirty="0"/>
              <a:t>Hydrologic data, the hydrologic cycle and water balance (HW 1)</a:t>
            </a:r>
          </a:p>
          <a:p>
            <a:pPr lvl="1"/>
            <a:r>
              <a:rPr lang="en-US" sz="2400" dirty="0"/>
              <a:t>Work with hydrologic data, quantify uncertainty and variability, and apply conservation laws to the solution of hydrologic problems.  </a:t>
            </a:r>
          </a:p>
          <a:p>
            <a:r>
              <a:rPr lang="en-US" sz="2800" b="1" dirty="0"/>
              <a:t>The Climate System and Global Hydrology (HW 2)</a:t>
            </a:r>
          </a:p>
          <a:p>
            <a:pPr lvl="1"/>
            <a:r>
              <a:rPr lang="en-US" sz="2400" dirty="0"/>
              <a:t>Analyze the global energy balance and sensitivity of surface temperature to factors involved, such as albedo and the greenhouse effect.   </a:t>
            </a:r>
          </a:p>
          <a:p>
            <a:pPr lvl="1"/>
            <a:r>
              <a:rPr lang="en-US" sz="2400" dirty="0"/>
              <a:t>To quantify the water balance and its sensitivity to climate for a watershed of interest.</a:t>
            </a:r>
          </a:p>
          <a:p>
            <a:endParaRPr lang="en-US" sz="2800" dirty="0"/>
          </a:p>
        </p:txBody>
      </p:sp>
    </p:spTree>
    <p:extLst>
      <p:ext uri="{BB962C8B-B14F-4D97-AF65-F5344CB8AC3E}">
        <p14:creationId xmlns:p14="http://schemas.microsoft.com/office/powerpoint/2010/main" val="45353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2</a:t>
            </a:r>
            <a:endParaRPr lang="en-US" dirty="0"/>
          </a:p>
        </p:txBody>
      </p:sp>
      <p:sp>
        <p:nvSpPr>
          <p:cNvPr id="3" name="Content Placeholder 2"/>
          <p:cNvSpPr>
            <a:spLocks noGrp="1"/>
          </p:cNvSpPr>
          <p:nvPr>
            <p:ph idx="1"/>
          </p:nvPr>
        </p:nvSpPr>
        <p:spPr/>
        <p:txBody>
          <a:bodyPr/>
          <a:lstStyle/>
          <a:p>
            <a:r>
              <a:rPr lang="en-US" b="1" dirty="0"/>
              <a:t>Precipitation (HW 3)</a:t>
            </a:r>
          </a:p>
          <a:p>
            <a:pPr lvl="1"/>
            <a:r>
              <a:rPr lang="en-US" dirty="0"/>
              <a:t>Estimate area average precipitation from point measurements using a variety of methods</a:t>
            </a:r>
          </a:p>
          <a:p>
            <a:pPr lvl="1"/>
            <a:r>
              <a:rPr lang="en-US" dirty="0"/>
              <a:t>Quantify the uncertainty in an areal precipitation estimate</a:t>
            </a:r>
          </a:p>
          <a:p>
            <a:pPr lvl="1"/>
            <a:r>
              <a:rPr lang="en-US" dirty="0"/>
              <a:t>Estimate design rainfall amounts and intensities</a:t>
            </a:r>
          </a:p>
          <a:p>
            <a:pPr lvl="1"/>
            <a:r>
              <a:rPr lang="en-US" dirty="0"/>
              <a:t>[Use ArcGIS for analysis of hydrologic data]</a:t>
            </a:r>
          </a:p>
          <a:p>
            <a:endParaRPr lang="en-US" dirty="0"/>
          </a:p>
        </p:txBody>
      </p:sp>
    </p:spTree>
    <p:extLst>
      <p:ext uri="{BB962C8B-B14F-4D97-AF65-F5344CB8AC3E}">
        <p14:creationId xmlns:p14="http://schemas.microsoft.com/office/powerpoint/2010/main" val="115758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3</a:t>
            </a:r>
            <a:endParaRPr lang="en-US" dirty="0"/>
          </a:p>
        </p:txBody>
      </p:sp>
      <p:sp>
        <p:nvSpPr>
          <p:cNvPr id="3" name="Content Placeholder 2"/>
          <p:cNvSpPr>
            <a:spLocks noGrp="1"/>
          </p:cNvSpPr>
          <p:nvPr>
            <p:ph idx="1"/>
          </p:nvPr>
        </p:nvSpPr>
        <p:spPr/>
        <p:txBody>
          <a:bodyPr/>
          <a:lstStyle/>
          <a:p>
            <a:r>
              <a:rPr lang="en-US" sz="2400" b="1" dirty="0"/>
              <a:t>Runoff generation and water in soil (HW 4)</a:t>
            </a:r>
          </a:p>
          <a:p>
            <a:pPr lvl="1"/>
            <a:r>
              <a:rPr lang="en-US" sz="2000" dirty="0"/>
              <a:t>Use the terminology used in hydrology and the study of rainfall-runoff processes (Workbook chapter 1).  </a:t>
            </a:r>
          </a:p>
          <a:p>
            <a:pPr lvl="1"/>
            <a:r>
              <a:rPr lang="en-US" sz="2000" dirty="0"/>
              <a:t>Describe the processes involved in runoff generation (Workbook chapter 2)</a:t>
            </a:r>
          </a:p>
          <a:p>
            <a:pPr lvl="1"/>
            <a:r>
              <a:rPr lang="en-US" sz="2000" dirty="0"/>
              <a:t>Distinguish between infiltration excess, saturation excess and subsurface </a:t>
            </a:r>
            <a:r>
              <a:rPr lang="en-US" sz="2000" dirty="0" err="1"/>
              <a:t>stormflow</a:t>
            </a:r>
            <a:r>
              <a:rPr lang="en-US" sz="2000" dirty="0"/>
              <a:t> runoff generation mechanisms and identify when and where each is more likely to occur (Workbook chapter 2)</a:t>
            </a:r>
          </a:p>
          <a:p>
            <a:pPr lvl="1"/>
            <a:r>
              <a:rPr lang="en-US" sz="2000" dirty="0"/>
              <a:t>Describe the physical factors resulting in the occurrence of runoff by the different mechanisms (Workbook chapter 3)</a:t>
            </a:r>
          </a:p>
          <a:p>
            <a:pPr lvl="1"/>
            <a:r>
              <a:rPr lang="en-US" sz="2000" dirty="0"/>
              <a:t>Quantify the properties of water held in and flowing through soil (Workbook chapter 4)</a:t>
            </a:r>
          </a:p>
          <a:p>
            <a:endParaRPr lang="en-US" sz="2400" dirty="0"/>
          </a:p>
        </p:txBody>
      </p:sp>
    </p:spTree>
    <p:extLst>
      <p:ext uri="{BB962C8B-B14F-4D97-AF65-F5344CB8AC3E}">
        <p14:creationId xmlns:p14="http://schemas.microsoft.com/office/powerpoint/2010/main" val="414830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228600"/>
            <a:ext cx="7772400" cy="838200"/>
          </a:xfrm>
        </p:spPr>
        <p:txBody>
          <a:bodyPr/>
          <a:lstStyle/>
          <a:p>
            <a:pPr eaLnBrk="1" hangingPunct="1"/>
            <a:r>
              <a:rPr lang="en-US" dirty="0" smtClean="0"/>
              <a:t>The Hydrologic Cycle</a:t>
            </a:r>
            <a:endParaRPr lang="en-AU" dirty="0" smtClean="0"/>
          </a:p>
        </p:txBody>
      </p:sp>
      <p:pic>
        <p:nvPicPr>
          <p:cNvPr id="20485" name="Picture 5" descr="http://www.physicalgeography.net/fundamentals/images/hydrocycle.gif"/>
          <p:cNvPicPr>
            <a:picLocks noChangeAspect="1" noChangeArrowheads="1"/>
          </p:cNvPicPr>
          <p:nvPr/>
        </p:nvPicPr>
        <p:blipFill>
          <a:blip r:embed="rId2" cstate="print"/>
          <a:srcRect/>
          <a:stretch>
            <a:fillRect/>
          </a:stretch>
        </p:blipFill>
        <p:spPr bwMode="auto">
          <a:xfrm>
            <a:off x="1" y="1316567"/>
            <a:ext cx="9144000" cy="4550833"/>
          </a:xfrm>
          <a:prstGeom prst="rect">
            <a:avLst/>
          </a:prstGeom>
          <a:noFill/>
          <a:ln w="9525">
            <a:noFill/>
            <a:miter lim="800000"/>
            <a:headEnd/>
            <a:tailEnd/>
          </a:ln>
        </p:spPr>
      </p:pic>
      <p:sp>
        <p:nvSpPr>
          <p:cNvPr id="6" name="TextBox 5"/>
          <p:cNvSpPr txBox="1"/>
          <p:nvPr/>
        </p:nvSpPr>
        <p:spPr>
          <a:xfrm>
            <a:off x="6019800" y="6457890"/>
            <a:ext cx="3124200" cy="400110"/>
          </a:xfrm>
          <a:prstGeom prst="rect">
            <a:avLst/>
          </a:prstGeom>
          <a:noFill/>
        </p:spPr>
        <p:txBody>
          <a:bodyPr wrap="square" rtlCol="0">
            <a:spAutoFit/>
          </a:bodyPr>
          <a:lstStyle/>
          <a:p>
            <a:pPr>
              <a:buNone/>
            </a:pPr>
            <a:r>
              <a:rPr lang="en-US" sz="2000" dirty="0" smtClean="0">
                <a:solidFill>
                  <a:schemeClr val="bg1">
                    <a:lumMod val="50000"/>
                  </a:schemeClr>
                </a:solidFill>
                <a:latin typeface="Arial" pitchFamily="34" charset="0"/>
                <a:cs typeface="Arial" pitchFamily="34" charset="0"/>
              </a:rPr>
              <a:t>From Ross Woods</a:t>
            </a:r>
            <a:endParaRPr lang="en-US" sz="2000" dirty="0">
              <a:solidFill>
                <a:schemeClr val="bg1">
                  <a:lumMod val="50000"/>
                </a:schemeClr>
              </a:solidFill>
              <a:latin typeface="Arial" pitchFamily="34" charset="0"/>
              <a:cs typeface="Arial"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1763713" y="-1138238"/>
            <a:ext cx="9144000" cy="461665"/>
          </a:xfrm>
          <a:prstGeom prst="rect">
            <a:avLst/>
          </a:prstGeom>
          <a:noFill/>
          <a:ln w="9525">
            <a:noFill/>
            <a:miter lim="800000"/>
            <a:headEnd/>
            <a:tailEnd/>
          </a:ln>
          <a:effectLst/>
        </p:spPr>
        <p:txBody>
          <a:bodyPr>
            <a:spAutoFit/>
          </a:bodyP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pic>
        <p:nvPicPr>
          <p:cNvPr id="175107" name="Picture 3" descr="ModelANATOMY4"/>
          <p:cNvPicPr>
            <a:picLocks noChangeAspect="1" noChangeArrowheads="1"/>
          </p:cNvPicPr>
          <p:nvPr/>
        </p:nvPicPr>
        <p:blipFill>
          <a:blip r:embed="rId2" cstate="print"/>
          <a:srcRect/>
          <a:stretch>
            <a:fillRect/>
          </a:stretch>
        </p:blipFill>
        <p:spPr bwMode="auto">
          <a:xfrm>
            <a:off x="4800600" y="304800"/>
            <a:ext cx="3838575" cy="6243638"/>
          </a:xfrm>
          <a:prstGeom prst="rect">
            <a:avLst/>
          </a:prstGeom>
          <a:noFill/>
        </p:spPr>
      </p:pic>
      <p:grpSp>
        <p:nvGrpSpPr>
          <p:cNvPr id="2" name="Group 4"/>
          <p:cNvGrpSpPr>
            <a:grpSpLocks/>
          </p:cNvGrpSpPr>
          <p:nvPr/>
        </p:nvGrpSpPr>
        <p:grpSpPr bwMode="auto">
          <a:xfrm>
            <a:off x="152400" y="1295400"/>
            <a:ext cx="4419600" cy="3330575"/>
            <a:chOff x="0" y="942"/>
            <a:chExt cx="2784" cy="2098"/>
          </a:xfrm>
        </p:grpSpPr>
        <p:sp>
          <p:nvSpPr>
            <p:cNvPr id="175109" name="Text Box 5"/>
            <p:cNvSpPr txBox="1">
              <a:spLocks noChangeArrowheads="1"/>
            </p:cNvSpPr>
            <p:nvPr/>
          </p:nvSpPr>
          <p:spPr bwMode="auto">
            <a:xfrm>
              <a:off x="624" y="942"/>
              <a:ext cx="1629" cy="294"/>
            </a:xfrm>
            <a:prstGeom prst="rect">
              <a:avLst/>
            </a:prstGeom>
            <a:solidFill>
              <a:srgbClr val="00FFFF"/>
            </a:solidFill>
            <a:ln w="9525">
              <a:solidFill>
                <a:schemeClr val="tx1"/>
              </a:solidFill>
              <a:miter lim="800000"/>
              <a:headEnd/>
              <a:tailEnd/>
            </a:ln>
            <a:effectLst/>
          </p:spPr>
          <p:txBody>
            <a:bodyPr wrap="none">
              <a:spAutoFit/>
            </a:bodyPr>
            <a:lstStyle/>
            <a:p>
              <a:pPr algn="l" rtl="0" fontAlgn="base">
                <a:spcBef>
                  <a:spcPct val="0"/>
                </a:spcBef>
                <a:spcAft>
                  <a:spcPct val="0"/>
                </a:spcAft>
                <a:buNone/>
              </a:pPr>
              <a:r>
                <a:rPr lang="en-US" sz="2400" kern="1200">
                  <a:solidFill>
                    <a:srgbClr val="000000"/>
                  </a:solidFill>
                  <a:latin typeface="Times New Roman" pitchFamily="18" charset="0"/>
                  <a:ea typeface="+mn-ea"/>
                  <a:cs typeface="Arial"/>
                </a:rPr>
                <a:t>Atmospheric Water</a:t>
              </a:r>
            </a:p>
          </p:txBody>
        </p:sp>
        <p:sp>
          <p:nvSpPr>
            <p:cNvPr id="175110" name="Text Box 6"/>
            <p:cNvSpPr txBox="1">
              <a:spLocks noChangeArrowheads="1"/>
            </p:cNvSpPr>
            <p:nvPr/>
          </p:nvSpPr>
          <p:spPr bwMode="auto">
            <a:xfrm>
              <a:off x="0" y="1916"/>
              <a:ext cx="947" cy="294"/>
            </a:xfrm>
            <a:prstGeom prst="rect">
              <a:avLst/>
            </a:prstGeom>
            <a:solidFill>
              <a:srgbClr val="00FFFF"/>
            </a:solidFill>
            <a:ln w="9525">
              <a:solidFill>
                <a:schemeClr val="tx1"/>
              </a:solidFill>
              <a:miter lim="800000"/>
              <a:headEnd/>
              <a:tailEnd/>
            </a:ln>
            <a:effectLst/>
          </p:spPr>
          <p:txBody>
            <a:bodyPr wrap="none">
              <a:spAutoFit/>
            </a:bodyPr>
            <a:lstStyle/>
            <a:p>
              <a:pPr algn="l" rtl="0" fontAlgn="base">
                <a:spcBef>
                  <a:spcPct val="0"/>
                </a:spcBef>
                <a:spcAft>
                  <a:spcPct val="0"/>
                </a:spcAft>
                <a:buNone/>
              </a:pPr>
              <a:r>
                <a:rPr lang="en-US" sz="2400" kern="1200">
                  <a:solidFill>
                    <a:srgbClr val="000000"/>
                  </a:solidFill>
                  <a:latin typeface="Times New Roman" pitchFamily="18" charset="0"/>
                  <a:ea typeface="+mn-ea"/>
                  <a:cs typeface="Arial"/>
                </a:rPr>
                <a:t>Soil Water</a:t>
              </a:r>
            </a:p>
          </p:txBody>
        </p:sp>
        <p:sp>
          <p:nvSpPr>
            <p:cNvPr id="175111" name="Text Box 7"/>
            <p:cNvSpPr txBox="1">
              <a:spLocks noChangeArrowheads="1"/>
            </p:cNvSpPr>
            <p:nvPr/>
          </p:nvSpPr>
          <p:spPr bwMode="auto">
            <a:xfrm>
              <a:off x="1560" y="1916"/>
              <a:ext cx="1224" cy="294"/>
            </a:xfrm>
            <a:prstGeom prst="rect">
              <a:avLst/>
            </a:prstGeom>
            <a:solidFill>
              <a:srgbClr val="00FFFF"/>
            </a:solidFill>
            <a:ln w="9525">
              <a:solidFill>
                <a:schemeClr val="tx1"/>
              </a:solidFill>
              <a:miter lim="800000"/>
              <a:headEnd/>
              <a:tailEnd/>
            </a:ln>
            <a:effectLst/>
          </p:spPr>
          <p:txBody>
            <a:bodyPr wrap="none">
              <a:spAutoFit/>
            </a:bodyPr>
            <a:lstStyle/>
            <a:p>
              <a:pPr algn="l" rtl="0" fontAlgn="base">
                <a:spcBef>
                  <a:spcPct val="0"/>
                </a:spcBef>
                <a:spcAft>
                  <a:spcPct val="0"/>
                </a:spcAft>
                <a:buNone/>
              </a:pPr>
              <a:r>
                <a:rPr lang="en-US" sz="2400" kern="1200">
                  <a:solidFill>
                    <a:srgbClr val="000000"/>
                  </a:solidFill>
                  <a:latin typeface="Times New Roman" pitchFamily="18" charset="0"/>
                  <a:ea typeface="+mn-ea"/>
                  <a:cs typeface="Arial"/>
                </a:rPr>
                <a:t>Surface Water</a:t>
              </a:r>
            </a:p>
          </p:txBody>
        </p:sp>
        <p:sp>
          <p:nvSpPr>
            <p:cNvPr id="175112" name="Text Box 8"/>
            <p:cNvSpPr txBox="1">
              <a:spLocks noChangeArrowheads="1"/>
            </p:cNvSpPr>
            <p:nvPr/>
          </p:nvSpPr>
          <p:spPr bwMode="auto">
            <a:xfrm>
              <a:off x="864" y="2746"/>
              <a:ext cx="1135" cy="294"/>
            </a:xfrm>
            <a:prstGeom prst="rect">
              <a:avLst/>
            </a:prstGeom>
            <a:solidFill>
              <a:srgbClr val="00FFFF"/>
            </a:solidFill>
            <a:ln w="9525">
              <a:solidFill>
                <a:schemeClr val="tx1"/>
              </a:solidFill>
              <a:miter lim="800000"/>
              <a:headEnd/>
              <a:tailEnd/>
            </a:ln>
            <a:effectLst/>
          </p:spPr>
          <p:txBody>
            <a:bodyPr wrap="none">
              <a:spAutoFit/>
            </a:bodyPr>
            <a:lstStyle/>
            <a:p>
              <a:pPr algn="l" rtl="0" fontAlgn="base">
                <a:spcBef>
                  <a:spcPct val="0"/>
                </a:spcBef>
                <a:spcAft>
                  <a:spcPct val="0"/>
                </a:spcAft>
                <a:buNone/>
              </a:pPr>
              <a:r>
                <a:rPr lang="en-US" sz="2400" kern="1200">
                  <a:solidFill>
                    <a:srgbClr val="000000"/>
                  </a:solidFill>
                  <a:latin typeface="Times New Roman" pitchFamily="18" charset="0"/>
                  <a:ea typeface="+mn-ea"/>
                  <a:cs typeface="Arial"/>
                </a:rPr>
                <a:t>Groundwater</a:t>
              </a:r>
            </a:p>
          </p:txBody>
        </p:sp>
        <p:sp>
          <p:nvSpPr>
            <p:cNvPr id="175113" name="AutoShape 9"/>
            <p:cNvSpPr>
              <a:spLocks noChangeArrowheads="1"/>
            </p:cNvSpPr>
            <p:nvPr/>
          </p:nvSpPr>
          <p:spPr bwMode="auto">
            <a:xfrm rot="5400000">
              <a:off x="567" y="1568"/>
              <a:ext cx="469" cy="103"/>
            </a:xfrm>
            <a:prstGeom prst="rightArrow">
              <a:avLst>
                <a:gd name="adj1" fmla="val 50000"/>
                <a:gd name="adj2" fmla="val 113835"/>
              </a:avLst>
            </a:prstGeom>
            <a:solidFill>
              <a:srgbClr val="00FFFF"/>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5114" name="AutoShape 10"/>
            <p:cNvSpPr>
              <a:spLocks noChangeArrowheads="1"/>
            </p:cNvSpPr>
            <p:nvPr/>
          </p:nvSpPr>
          <p:spPr bwMode="auto">
            <a:xfrm rot="5400000">
              <a:off x="1496" y="1568"/>
              <a:ext cx="469" cy="103"/>
            </a:xfrm>
            <a:prstGeom prst="rightArrow">
              <a:avLst>
                <a:gd name="adj1" fmla="val 50000"/>
                <a:gd name="adj2" fmla="val 113835"/>
              </a:avLst>
            </a:prstGeom>
            <a:solidFill>
              <a:srgbClr val="00FFFF"/>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5115" name="AutoShape 11"/>
            <p:cNvSpPr>
              <a:spLocks noChangeArrowheads="1"/>
            </p:cNvSpPr>
            <p:nvPr/>
          </p:nvSpPr>
          <p:spPr bwMode="auto">
            <a:xfrm rot="-5400000">
              <a:off x="1633" y="2396"/>
              <a:ext cx="469" cy="104"/>
            </a:xfrm>
            <a:prstGeom prst="rightArrow">
              <a:avLst>
                <a:gd name="adj1" fmla="val 50000"/>
                <a:gd name="adj2" fmla="val 112740"/>
              </a:avLst>
            </a:prstGeom>
            <a:solidFill>
              <a:srgbClr val="008000"/>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5116" name="AutoShape 12"/>
            <p:cNvSpPr>
              <a:spLocks noChangeArrowheads="1"/>
            </p:cNvSpPr>
            <p:nvPr/>
          </p:nvSpPr>
          <p:spPr bwMode="auto">
            <a:xfrm rot="-5400000">
              <a:off x="842" y="1568"/>
              <a:ext cx="469" cy="103"/>
            </a:xfrm>
            <a:prstGeom prst="rightArrow">
              <a:avLst>
                <a:gd name="adj1" fmla="val 50000"/>
                <a:gd name="adj2" fmla="val 113835"/>
              </a:avLst>
            </a:prstGeom>
            <a:solidFill>
              <a:srgbClr val="FFCC00"/>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5117" name="AutoShape 13"/>
            <p:cNvSpPr>
              <a:spLocks noChangeArrowheads="1"/>
            </p:cNvSpPr>
            <p:nvPr/>
          </p:nvSpPr>
          <p:spPr bwMode="auto">
            <a:xfrm rot="-5400000">
              <a:off x="1771" y="1532"/>
              <a:ext cx="469" cy="103"/>
            </a:xfrm>
            <a:prstGeom prst="rightArrow">
              <a:avLst>
                <a:gd name="adj1" fmla="val 50000"/>
                <a:gd name="adj2" fmla="val 113835"/>
              </a:avLst>
            </a:prstGeom>
            <a:solidFill>
              <a:srgbClr val="FFCC00"/>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5118" name="AutoShape 14"/>
            <p:cNvSpPr>
              <a:spLocks noChangeArrowheads="1"/>
            </p:cNvSpPr>
            <p:nvPr/>
          </p:nvSpPr>
          <p:spPr bwMode="auto">
            <a:xfrm>
              <a:off x="1056" y="2034"/>
              <a:ext cx="447" cy="108"/>
            </a:xfrm>
            <a:prstGeom prst="rightArrow">
              <a:avLst>
                <a:gd name="adj1" fmla="val 50000"/>
                <a:gd name="adj2" fmla="val 103472"/>
              </a:avLst>
            </a:prstGeom>
            <a:solidFill>
              <a:srgbClr val="FF0000"/>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5119" name="AutoShape 15"/>
            <p:cNvSpPr>
              <a:spLocks noChangeArrowheads="1"/>
            </p:cNvSpPr>
            <p:nvPr/>
          </p:nvSpPr>
          <p:spPr bwMode="auto">
            <a:xfrm rot="5400000">
              <a:off x="704" y="2432"/>
              <a:ext cx="469" cy="104"/>
            </a:xfrm>
            <a:prstGeom prst="rightArrow">
              <a:avLst>
                <a:gd name="adj1" fmla="val 50000"/>
                <a:gd name="adj2" fmla="val 112740"/>
              </a:avLst>
            </a:prstGeom>
            <a:solidFill>
              <a:schemeClr val="accent2"/>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5120" name="AutoShape 16"/>
            <p:cNvSpPr>
              <a:spLocks noChangeArrowheads="1"/>
            </p:cNvSpPr>
            <p:nvPr/>
          </p:nvSpPr>
          <p:spPr bwMode="auto">
            <a:xfrm rot="5400000">
              <a:off x="1427" y="2432"/>
              <a:ext cx="469" cy="103"/>
            </a:xfrm>
            <a:prstGeom prst="rightArrow">
              <a:avLst>
                <a:gd name="adj1" fmla="val 50000"/>
                <a:gd name="adj2" fmla="val 113835"/>
              </a:avLst>
            </a:prstGeom>
            <a:solidFill>
              <a:schemeClr val="accent2"/>
            </a:solidFill>
            <a:ln w="9525">
              <a:solidFill>
                <a:schemeClr val="tx1"/>
              </a:solidFill>
              <a:miter lim="800000"/>
              <a:headEnd/>
              <a:tailEnd/>
            </a:ln>
            <a:effectLst/>
          </p:spPr>
          <p:txBody>
            <a:bodyPr wrap="none" anchor="ct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grpSp>
      <p:sp>
        <p:nvSpPr>
          <p:cNvPr id="175121" name="Text Box 17"/>
          <p:cNvSpPr txBox="1">
            <a:spLocks noChangeArrowheads="1"/>
          </p:cNvSpPr>
          <p:nvPr/>
        </p:nvSpPr>
        <p:spPr bwMode="auto">
          <a:xfrm>
            <a:off x="838200" y="228600"/>
            <a:ext cx="2879186" cy="646331"/>
          </a:xfrm>
          <a:prstGeom prst="rect">
            <a:avLst/>
          </a:prstGeom>
          <a:noFill/>
          <a:ln w="9525">
            <a:noFill/>
            <a:miter lim="800000"/>
            <a:headEnd/>
            <a:tailEnd/>
          </a:ln>
          <a:effectLst/>
        </p:spPr>
        <p:txBody>
          <a:bodyPr wrap="none">
            <a:spAutoFit/>
          </a:bodyPr>
          <a:lstStyle/>
          <a:p>
            <a:pPr>
              <a:spcBef>
                <a:spcPct val="0"/>
              </a:spcBef>
              <a:buNone/>
            </a:pPr>
            <a:r>
              <a:rPr lang="en-US" sz="3600" kern="1200" dirty="0">
                <a:solidFill>
                  <a:srgbClr val="3333CC"/>
                </a:solidFill>
                <a:latin typeface="Times New Roman" pitchFamily="18" charset="0"/>
                <a:ea typeface="+mn-ea"/>
                <a:cs typeface="Arial"/>
              </a:rPr>
              <a:t>Water Balance</a:t>
            </a:r>
          </a:p>
        </p:txBody>
      </p:sp>
      <p:grpSp>
        <p:nvGrpSpPr>
          <p:cNvPr id="3" name="Group 18"/>
          <p:cNvGrpSpPr>
            <a:grpSpLocks/>
          </p:cNvGrpSpPr>
          <p:nvPr/>
        </p:nvGrpSpPr>
        <p:grpSpPr bwMode="auto">
          <a:xfrm>
            <a:off x="457200" y="5181603"/>
            <a:ext cx="4125913" cy="830263"/>
            <a:chOff x="288" y="3264"/>
            <a:chExt cx="2599" cy="523"/>
          </a:xfrm>
        </p:grpSpPr>
        <p:sp>
          <p:nvSpPr>
            <p:cNvPr id="175123" name="Text Box 19"/>
            <p:cNvSpPr txBox="1">
              <a:spLocks noChangeArrowheads="1"/>
            </p:cNvSpPr>
            <p:nvPr/>
          </p:nvSpPr>
          <p:spPr bwMode="auto">
            <a:xfrm>
              <a:off x="288" y="3264"/>
              <a:ext cx="960" cy="523"/>
            </a:xfrm>
            <a:prstGeom prst="rect">
              <a:avLst/>
            </a:prstGeom>
            <a:noFill/>
            <a:ln w="9525">
              <a:noFill/>
              <a:miter lim="800000"/>
              <a:headEnd/>
              <a:tailEnd/>
            </a:ln>
            <a:effectLst/>
          </p:spPr>
          <p:txBody>
            <a:bodyPr>
              <a:spAutoFit/>
            </a:bodyPr>
            <a:lstStyle/>
            <a:p>
              <a:pPr algn="ctr" rtl="0" fontAlgn="base">
                <a:spcBef>
                  <a:spcPct val="50000"/>
                </a:spcBef>
                <a:spcAft>
                  <a:spcPct val="0"/>
                </a:spcAft>
                <a:buNone/>
              </a:pPr>
              <a:r>
                <a:rPr lang="en-US" sz="2400" b="1" kern="1200">
                  <a:solidFill>
                    <a:srgbClr val="FF3300"/>
                  </a:solidFill>
                  <a:latin typeface="Times New Roman" pitchFamily="18" charset="0"/>
                  <a:ea typeface="+mn-ea"/>
                  <a:cs typeface="Arial"/>
                </a:rPr>
                <a:t>Change of Storage</a:t>
              </a:r>
            </a:p>
          </p:txBody>
        </p:sp>
        <p:sp>
          <p:nvSpPr>
            <p:cNvPr id="175124" name="Rectangle 20"/>
            <p:cNvSpPr>
              <a:spLocks noChangeArrowheads="1"/>
            </p:cNvSpPr>
            <p:nvPr/>
          </p:nvSpPr>
          <p:spPr bwMode="auto">
            <a:xfrm>
              <a:off x="1248" y="3408"/>
              <a:ext cx="1639" cy="288"/>
            </a:xfrm>
            <a:prstGeom prst="rect">
              <a:avLst/>
            </a:prstGeom>
            <a:noFill/>
            <a:ln w="9525">
              <a:noFill/>
              <a:miter lim="800000"/>
              <a:headEnd/>
              <a:tailEnd/>
            </a:ln>
            <a:effectLst/>
          </p:spPr>
          <p:txBody>
            <a:bodyPr wrap="none">
              <a:spAutoFit/>
            </a:bodyPr>
            <a:lstStyle/>
            <a:p>
              <a:pPr algn="l" rtl="0" fontAlgn="base">
                <a:spcBef>
                  <a:spcPct val="50000"/>
                </a:spcBef>
                <a:spcAft>
                  <a:spcPct val="0"/>
                </a:spcAft>
                <a:buNone/>
              </a:pPr>
              <a:r>
                <a:rPr lang="en-US" sz="2400" b="1" kern="1200">
                  <a:solidFill>
                    <a:srgbClr val="FF3300"/>
                  </a:solidFill>
                  <a:latin typeface="Times New Roman" pitchFamily="18" charset="0"/>
                  <a:ea typeface="+mn-ea"/>
                  <a:cs typeface="Arial"/>
                </a:rPr>
                <a:t>= Inflow - Outflow</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762000" y="304800"/>
            <a:ext cx="7772400" cy="457200"/>
          </a:xfrm>
        </p:spPr>
        <p:txBody>
          <a:bodyPr/>
          <a:lstStyle/>
          <a:p>
            <a:r>
              <a:rPr lang="en-US" sz="4000"/>
              <a:t>Watershed water balance</a:t>
            </a:r>
          </a:p>
        </p:txBody>
      </p:sp>
      <p:pic>
        <p:nvPicPr>
          <p:cNvPr id="177155" name="Picture 3"/>
          <p:cNvPicPr>
            <a:picLocks noGrp="1" noChangeAspect="1" noChangeArrowheads="1"/>
          </p:cNvPicPr>
          <p:nvPr>
            <p:ph idx="1"/>
          </p:nvPr>
        </p:nvPicPr>
        <p:blipFill>
          <a:blip r:embed="rId4" cstate="print"/>
          <a:srcRect/>
          <a:stretch>
            <a:fillRect/>
          </a:stretch>
        </p:blipFill>
        <p:spPr>
          <a:xfrm>
            <a:off x="762000" y="2209800"/>
            <a:ext cx="5848350" cy="4114800"/>
          </a:xfrm>
          <a:noFill/>
          <a:ln/>
        </p:spPr>
      </p:pic>
      <p:sp>
        <p:nvSpPr>
          <p:cNvPr id="177156" name="Line 4"/>
          <p:cNvSpPr>
            <a:spLocks noChangeShapeType="1"/>
          </p:cNvSpPr>
          <p:nvPr/>
        </p:nvSpPr>
        <p:spPr bwMode="auto">
          <a:xfrm>
            <a:off x="2514600" y="1371600"/>
            <a:ext cx="0" cy="1524000"/>
          </a:xfrm>
          <a:prstGeom prst="line">
            <a:avLst/>
          </a:prstGeom>
          <a:noFill/>
          <a:ln w="38100">
            <a:solidFill>
              <a:schemeClr val="tx1"/>
            </a:solidFill>
            <a:round/>
            <a:headEnd/>
            <a:tailEnd type="triangle" w="lg" len="lg"/>
          </a:ln>
          <a:effectLst/>
        </p:spPr>
        <p:txBody>
          <a:bodyP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7157" name="Line 5"/>
          <p:cNvSpPr>
            <a:spLocks noChangeShapeType="1"/>
          </p:cNvSpPr>
          <p:nvPr/>
        </p:nvSpPr>
        <p:spPr bwMode="auto">
          <a:xfrm flipV="1">
            <a:off x="3657600" y="1828800"/>
            <a:ext cx="0" cy="1447800"/>
          </a:xfrm>
          <a:prstGeom prst="line">
            <a:avLst/>
          </a:prstGeom>
          <a:noFill/>
          <a:ln w="38100">
            <a:solidFill>
              <a:schemeClr val="tx1"/>
            </a:solidFill>
            <a:round/>
            <a:headEnd/>
            <a:tailEnd type="triangle" w="lg" len="lg"/>
          </a:ln>
          <a:effectLst/>
        </p:spPr>
        <p:txBody>
          <a:bodyP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7158" name="Line 6"/>
          <p:cNvSpPr>
            <a:spLocks noChangeShapeType="1"/>
          </p:cNvSpPr>
          <p:nvPr/>
        </p:nvSpPr>
        <p:spPr bwMode="auto">
          <a:xfrm>
            <a:off x="6019800" y="5181600"/>
            <a:ext cx="838200" cy="228600"/>
          </a:xfrm>
          <a:prstGeom prst="line">
            <a:avLst/>
          </a:prstGeom>
          <a:noFill/>
          <a:ln w="38100">
            <a:solidFill>
              <a:schemeClr val="tx1"/>
            </a:solidFill>
            <a:round/>
            <a:headEnd/>
            <a:tailEnd type="triangle" w="lg" len="lg"/>
          </a:ln>
          <a:effectLst/>
        </p:spPr>
        <p:txBody>
          <a:bodyP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7159" name="Text Box 7"/>
          <p:cNvSpPr txBox="1">
            <a:spLocks noChangeArrowheads="1"/>
          </p:cNvSpPr>
          <p:nvPr/>
        </p:nvSpPr>
        <p:spPr bwMode="auto">
          <a:xfrm>
            <a:off x="2651125" y="1108075"/>
            <a:ext cx="369888" cy="457200"/>
          </a:xfrm>
          <a:prstGeom prst="rect">
            <a:avLst/>
          </a:prstGeom>
          <a:noFill/>
          <a:ln w="9525">
            <a:noFill/>
            <a:miter lim="800000"/>
            <a:headEnd/>
            <a:tailEnd/>
          </a:ln>
          <a:effectLst/>
        </p:spPr>
        <p:txBody>
          <a:bodyPr wrap="none">
            <a:spAutoFit/>
          </a:bodyPr>
          <a:lstStyle/>
          <a:p>
            <a:pPr algn="l" rtl="0" fontAlgn="base">
              <a:spcBef>
                <a:spcPct val="0"/>
              </a:spcBef>
              <a:spcAft>
                <a:spcPct val="0"/>
              </a:spcAft>
              <a:buNone/>
            </a:pPr>
            <a:r>
              <a:rPr lang="en-US" sz="2400" b="1" kern="1200">
                <a:solidFill>
                  <a:srgbClr val="000000"/>
                </a:solidFill>
                <a:latin typeface="Times New Roman" pitchFamily="18" charset="0"/>
                <a:ea typeface="+mn-ea"/>
                <a:cs typeface="Arial"/>
              </a:rPr>
              <a:t>P</a:t>
            </a:r>
          </a:p>
        </p:txBody>
      </p:sp>
      <p:sp>
        <p:nvSpPr>
          <p:cNvPr id="177160" name="Text Box 8"/>
          <p:cNvSpPr txBox="1">
            <a:spLocks noChangeArrowheads="1"/>
          </p:cNvSpPr>
          <p:nvPr/>
        </p:nvSpPr>
        <p:spPr bwMode="auto">
          <a:xfrm>
            <a:off x="3810000" y="1676400"/>
            <a:ext cx="590550" cy="457200"/>
          </a:xfrm>
          <a:prstGeom prst="rect">
            <a:avLst/>
          </a:prstGeom>
          <a:noFill/>
          <a:ln w="9525">
            <a:noFill/>
            <a:miter lim="800000"/>
            <a:headEnd/>
            <a:tailEnd/>
          </a:ln>
          <a:effectLst/>
        </p:spPr>
        <p:txBody>
          <a:bodyPr wrap="none">
            <a:spAutoFit/>
          </a:bodyPr>
          <a:lstStyle/>
          <a:p>
            <a:pPr algn="l" rtl="0" fontAlgn="base">
              <a:spcBef>
                <a:spcPct val="0"/>
              </a:spcBef>
              <a:spcAft>
                <a:spcPct val="0"/>
              </a:spcAft>
              <a:buNone/>
            </a:pPr>
            <a:r>
              <a:rPr lang="en-US" sz="2400" b="1" kern="1200">
                <a:solidFill>
                  <a:srgbClr val="000000"/>
                </a:solidFill>
                <a:latin typeface="Times New Roman" pitchFamily="18" charset="0"/>
                <a:ea typeface="+mn-ea"/>
                <a:cs typeface="Arial"/>
              </a:rPr>
              <a:t>ET</a:t>
            </a:r>
          </a:p>
        </p:txBody>
      </p:sp>
      <p:sp>
        <p:nvSpPr>
          <p:cNvPr id="177161" name="Text Box 9"/>
          <p:cNvSpPr txBox="1">
            <a:spLocks noChangeArrowheads="1"/>
          </p:cNvSpPr>
          <p:nvPr/>
        </p:nvSpPr>
        <p:spPr bwMode="auto">
          <a:xfrm>
            <a:off x="6705600" y="4800600"/>
            <a:ext cx="762000" cy="457200"/>
          </a:xfrm>
          <a:prstGeom prst="rect">
            <a:avLst/>
          </a:prstGeom>
          <a:noFill/>
          <a:ln w="9525">
            <a:noFill/>
            <a:miter lim="800000"/>
            <a:headEnd/>
            <a:tailEnd/>
          </a:ln>
          <a:effectLst/>
        </p:spPr>
        <p:txBody>
          <a:bodyPr wrap="square">
            <a:spAutoFit/>
          </a:bodyPr>
          <a:lstStyle/>
          <a:p>
            <a:pPr algn="l" rtl="0" fontAlgn="base">
              <a:spcBef>
                <a:spcPct val="0"/>
              </a:spcBef>
              <a:spcAft>
                <a:spcPct val="0"/>
              </a:spcAft>
              <a:buNone/>
            </a:pPr>
            <a:r>
              <a:rPr lang="en-US" sz="2400" b="1" kern="1200" dirty="0">
                <a:solidFill>
                  <a:srgbClr val="000000"/>
                </a:solidFill>
                <a:latin typeface="Times New Roman" pitchFamily="18" charset="0"/>
                <a:ea typeface="+mn-ea"/>
                <a:cs typeface="Arial"/>
              </a:rPr>
              <a:t>Q</a:t>
            </a:r>
          </a:p>
        </p:txBody>
      </p:sp>
      <p:sp>
        <p:nvSpPr>
          <p:cNvPr id="177162" name="Line 10"/>
          <p:cNvSpPr>
            <a:spLocks noChangeShapeType="1"/>
          </p:cNvSpPr>
          <p:nvPr/>
        </p:nvSpPr>
        <p:spPr bwMode="auto">
          <a:xfrm>
            <a:off x="5943600" y="5715000"/>
            <a:ext cx="838200" cy="228600"/>
          </a:xfrm>
          <a:prstGeom prst="line">
            <a:avLst/>
          </a:prstGeom>
          <a:noFill/>
          <a:ln w="38100">
            <a:solidFill>
              <a:schemeClr val="tx1"/>
            </a:solidFill>
            <a:round/>
            <a:headEnd/>
            <a:tailEnd type="triangle" w="lg" len="lg"/>
          </a:ln>
          <a:effectLst/>
        </p:spPr>
        <p:txBody>
          <a:bodyP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7163" name="Text Box 11"/>
          <p:cNvSpPr txBox="1">
            <a:spLocks noChangeArrowheads="1"/>
          </p:cNvSpPr>
          <p:nvPr/>
        </p:nvSpPr>
        <p:spPr bwMode="auto">
          <a:xfrm>
            <a:off x="6858000" y="5715000"/>
            <a:ext cx="838200" cy="457200"/>
          </a:xfrm>
          <a:prstGeom prst="rect">
            <a:avLst/>
          </a:prstGeom>
          <a:noFill/>
          <a:ln w="9525">
            <a:noFill/>
            <a:miter lim="800000"/>
            <a:headEnd/>
            <a:tailEnd/>
          </a:ln>
          <a:effectLst/>
        </p:spPr>
        <p:txBody>
          <a:bodyPr wrap="square">
            <a:spAutoFit/>
          </a:bodyPr>
          <a:lstStyle/>
          <a:p>
            <a:pPr algn="l" rtl="0" fontAlgn="base">
              <a:spcBef>
                <a:spcPct val="0"/>
              </a:spcBef>
              <a:spcAft>
                <a:spcPct val="0"/>
              </a:spcAft>
              <a:buNone/>
            </a:pPr>
            <a:r>
              <a:rPr lang="en-US" sz="2400" b="1" kern="1200" dirty="0">
                <a:solidFill>
                  <a:srgbClr val="000000"/>
                </a:solidFill>
                <a:latin typeface="Times New Roman" pitchFamily="18" charset="0"/>
                <a:ea typeface="+mn-ea"/>
                <a:cs typeface="Arial"/>
              </a:rPr>
              <a:t>G</a:t>
            </a:r>
            <a:r>
              <a:rPr lang="en-US" sz="2400" b="1" kern="1200" baseline="-25000" dirty="0">
                <a:solidFill>
                  <a:srgbClr val="000000"/>
                </a:solidFill>
                <a:latin typeface="Times New Roman" pitchFamily="18" charset="0"/>
                <a:ea typeface="+mn-ea"/>
                <a:cs typeface="Arial"/>
              </a:rPr>
              <a:t>out</a:t>
            </a:r>
            <a:endParaRPr lang="en-US" sz="2400" b="1" kern="1200" dirty="0">
              <a:solidFill>
                <a:srgbClr val="000000"/>
              </a:solidFill>
              <a:latin typeface="Times New Roman" pitchFamily="18" charset="0"/>
              <a:ea typeface="+mn-ea"/>
              <a:cs typeface="Arial"/>
            </a:endParaRPr>
          </a:p>
        </p:txBody>
      </p:sp>
      <p:sp>
        <p:nvSpPr>
          <p:cNvPr id="177164" name="Text Box 12"/>
          <p:cNvSpPr txBox="1">
            <a:spLocks noChangeArrowheads="1"/>
          </p:cNvSpPr>
          <p:nvPr/>
        </p:nvSpPr>
        <p:spPr bwMode="auto">
          <a:xfrm>
            <a:off x="304800" y="4648200"/>
            <a:ext cx="703263" cy="457200"/>
          </a:xfrm>
          <a:prstGeom prst="rect">
            <a:avLst/>
          </a:prstGeom>
          <a:noFill/>
          <a:ln w="9525">
            <a:noFill/>
            <a:miter lim="800000"/>
            <a:headEnd/>
            <a:tailEnd/>
          </a:ln>
          <a:effectLst/>
        </p:spPr>
        <p:txBody>
          <a:bodyPr>
            <a:spAutoFit/>
          </a:bodyPr>
          <a:lstStyle/>
          <a:p>
            <a:pPr algn="l" rtl="0" fontAlgn="base">
              <a:spcBef>
                <a:spcPct val="0"/>
              </a:spcBef>
              <a:spcAft>
                <a:spcPct val="0"/>
              </a:spcAft>
              <a:buNone/>
            </a:pPr>
            <a:r>
              <a:rPr lang="en-US" sz="2400" b="1" kern="1200">
                <a:solidFill>
                  <a:srgbClr val="000000"/>
                </a:solidFill>
                <a:latin typeface="Times New Roman" pitchFamily="18" charset="0"/>
                <a:ea typeface="+mn-ea"/>
                <a:cs typeface="Arial"/>
              </a:rPr>
              <a:t>G</a:t>
            </a:r>
            <a:r>
              <a:rPr lang="en-US" sz="2400" b="1" kern="1200" baseline="-25000">
                <a:solidFill>
                  <a:srgbClr val="000000"/>
                </a:solidFill>
                <a:latin typeface="Times New Roman" pitchFamily="18" charset="0"/>
                <a:ea typeface="+mn-ea"/>
                <a:cs typeface="Arial"/>
              </a:rPr>
              <a:t>in</a:t>
            </a:r>
            <a:endParaRPr lang="en-US" sz="2400" b="1" kern="1200">
              <a:solidFill>
                <a:srgbClr val="000000"/>
              </a:solidFill>
              <a:latin typeface="Times New Roman" pitchFamily="18" charset="0"/>
              <a:ea typeface="+mn-ea"/>
              <a:cs typeface="Arial"/>
            </a:endParaRPr>
          </a:p>
        </p:txBody>
      </p:sp>
      <p:sp>
        <p:nvSpPr>
          <p:cNvPr id="177165" name="Line 13"/>
          <p:cNvSpPr>
            <a:spLocks noChangeShapeType="1"/>
          </p:cNvSpPr>
          <p:nvPr/>
        </p:nvSpPr>
        <p:spPr bwMode="auto">
          <a:xfrm flipV="1">
            <a:off x="762000" y="4648200"/>
            <a:ext cx="685800" cy="152400"/>
          </a:xfrm>
          <a:prstGeom prst="line">
            <a:avLst/>
          </a:prstGeom>
          <a:noFill/>
          <a:ln w="38100">
            <a:solidFill>
              <a:schemeClr val="tx1"/>
            </a:solidFill>
            <a:round/>
            <a:headEnd/>
            <a:tailEnd type="triangle" w="lg" len="lg"/>
          </a:ln>
          <a:effectLst/>
        </p:spPr>
        <p:txBody>
          <a:bodyPr/>
          <a:lstStyle/>
          <a:p>
            <a:pPr algn="l" rtl="0" eaLnBrk="0" fontAlgn="base" hangingPunct="0">
              <a:spcBef>
                <a:spcPct val="0"/>
              </a:spcBef>
              <a:spcAft>
                <a:spcPct val="0"/>
              </a:spcAft>
              <a:buNone/>
            </a:pPr>
            <a:endParaRPr lang="en-US" sz="2400" kern="1200">
              <a:solidFill>
                <a:srgbClr val="000000"/>
              </a:solidFill>
              <a:latin typeface="Times New Roman" pitchFamily="18" charset="0"/>
              <a:ea typeface="+mn-ea"/>
              <a:cs typeface="Arial"/>
            </a:endParaRPr>
          </a:p>
        </p:txBody>
      </p:sp>
      <p:sp>
        <p:nvSpPr>
          <p:cNvPr id="177166" name="Text Box 14"/>
          <p:cNvSpPr txBox="1">
            <a:spLocks noChangeArrowheads="1"/>
          </p:cNvSpPr>
          <p:nvPr/>
        </p:nvSpPr>
        <p:spPr bwMode="auto">
          <a:xfrm>
            <a:off x="2667000" y="5257800"/>
            <a:ext cx="354013" cy="457200"/>
          </a:xfrm>
          <a:prstGeom prst="rect">
            <a:avLst/>
          </a:prstGeom>
          <a:noFill/>
          <a:ln w="9525">
            <a:noFill/>
            <a:miter lim="800000"/>
            <a:headEnd/>
            <a:tailEnd/>
          </a:ln>
          <a:effectLst/>
        </p:spPr>
        <p:txBody>
          <a:bodyPr wrap="none">
            <a:spAutoFit/>
          </a:bodyPr>
          <a:lstStyle/>
          <a:p>
            <a:pPr algn="l" rtl="0" fontAlgn="base">
              <a:spcBef>
                <a:spcPct val="0"/>
              </a:spcBef>
              <a:spcAft>
                <a:spcPct val="0"/>
              </a:spcAft>
              <a:buNone/>
            </a:pPr>
            <a:r>
              <a:rPr lang="en-US" sz="2400" b="1" kern="1200" dirty="0">
                <a:solidFill>
                  <a:srgbClr val="000000"/>
                </a:solidFill>
                <a:latin typeface="Times New Roman" pitchFamily="18" charset="0"/>
                <a:ea typeface="+mn-ea"/>
                <a:cs typeface="Arial"/>
              </a:rPr>
              <a:t>S</a:t>
            </a:r>
          </a:p>
        </p:txBody>
      </p:sp>
      <p:graphicFrame>
        <p:nvGraphicFramePr>
          <p:cNvPr id="177167" name="Object 15"/>
          <p:cNvGraphicFramePr>
            <a:graphicFrameLocks noChangeAspect="1"/>
          </p:cNvGraphicFramePr>
          <p:nvPr/>
        </p:nvGraphicFramePr>
        <p:xfrm>
          <a:off x="4876800" y="1295400"/>
          <a:ext cx="3810000" cy="842963"/>
        </p:xfrm>
        <a:graphic>
          <a:graphicData uri="http://schemas.openxmlformats.org/presentationml/2006/ole">
            <mc:AlternateContent xmlns:mc="http://schemas.openxmlformats.org/markup-compatibility/2006">
              <mc:Choice xmlns:v="urn:schemas-microsoft-com:vml" Requires="v">
                <p:oleObj spid="_x0000_s38947" name="Equation" r:id="rId5" imgW="1777680" imgH="393480" progId="Equation.3">
                  <p:embed/>
                </p:oleObj>
              </mc:Choice>
              <mc:Fallback>
                <p:oleObj name="Equation" r:id="rId5" imgW="1777680" imgH="39348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295400"/>
                        <a:ext cx="3810000"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5800" y="201819"/>
            <a:ext cx="7772400" cy="1143000"/>
          </a:xfrm>
        </p:spPr>
        <p:txBody>
          <a:bodyPr/>
          <a:lstStyle/>
          <a:p>
            <a:r>
              <a:rPr lang="en-US"/>
              <a:t>Storage-Yield Analysis</a:t>
            </a:r>
          </a:p>
        </p:txBody>
      </p:sp>
      <p:sp>
        <p:nvSpPr>
          <p:cNvPr id="97283" name="Rectangle 3"/>
          <p:cNvSpPr>
            <a:spLocks noGrp="1" noChangeArrowheads="1"/>
          </p:cNvSpPr>
          <p:nvPr>
            <p:ph idx="1"/>
          </p:nvPr>
        </p:nvSpPr>
        <p:spPr>
          <a:xfrm>
            <a:off x="345978" y="1173127"/>
            <a:ext cx="7772400" cy="4114800"/>
          </a:xfrm>
        </p:spPr>
        <p:txBody>
          <a:bodyPr/>
          <a:lstStyle/>
          <a:p>
            <a:r>
              <a:rPr lang="en-US" dirty="0"/>
              <a:t>Used to size a reservoir given a streamflow time series</a:t>
            </a:r>
            <a:r>
              <a:rPr lang="en-US" dirty="0" smtClean="0"/>
              <a:t>.</a:t>
            </a:r>
          </a:p>
          <a:p>
            <a:r>
              <a:rPr lang="en-US" dirty="0" smtClean="0"/>
              <a:t>Sequent </a:t>
            </a:r>
            <a:r>
              <a:rPr lang="en-US" dirty="0"/>
              <a:t>Peak Procedure</a:t>
            </a:r>
          </a:p>
        </p:txBody>
      </p:sp>
      <p:sp>
        <p:nvSpPr>
          <p:cNvPr id="97285" name="Rectangle 5"/>
          <p:cNvSpPr>
            <a:spLocks noChangeArrowheads="1"/>
          </p:cNvSpPr>
          <p:nvPr/>
        </p:nvSpPr>
        <p:spPr bwMode="auto">
          <a:xfrm>
            <a:off x="345978" y="4310341"/>
            <a:ext cx="3601989" cy="1421928"/>
          </a:xfrm>
          <a:prstGeom prst="rect">
            <a:avLst/>
          </a:prstGeom>
          <a:noFill/>
          <a:ln w="9525">
            <a:noFill/>
            <a:miter lim="800000"/>
            <a:headEnd/>
            <a:tailEnd/>
          </a:ln>
          <a:effectLst/>
        </p:spPr>
        <p:txBody>
          <a:bodyPr wrap="square" anchor="ctr">
            <a:spAutoFit/>
          </a:bodyPr>
          <a:lstStyle/>
          <a:p>
            <a:pPr algn="l" rtl="0" fontAlgn="base">
              <a:lnSpc>
                <a:spcPct val="120000"/>
              </a:lnSpc>
              <a:spcBef>
                <a:spcPct val="0"/>
              </a:spcBef>
              <a:spcAft>
                <a:spcPct val="0"/>
              </a:spcAft>
              <a:buNone/>
            </a:pPr>
            <a:r>
              <a:rPr lang="en-US" sz="2400" kern="1200" dirty="0" err="1">
                <a:solidFill>
                  <a:srgbClr val="000000"/>
                </a:solidFill>
                <a:latin typeface="Times New Roman" pitchFamily="18" charset="0"/>
                <a:ea typeface="+mn-ea"/>
                <a:cs typeface="Times New Roman" pitchFamily="18" charset="0"/>
              </a:rPr>
              <a:t>K</a:t>
            </a:r>
            <a:r>
              <a:rPr lang="en-US" sz="2400" kern="1200" baseline="-30000" dirty="0" err="1">
                <a:solidFill>
                  <a:srgbClr val="000000"/>
                </a:solidFill>
                <a:latin typeface="Times New Roman" pitchFamily="18" charset="0"/>
                <a:ea typeface="+mn-ea"/>
                <a:cs typeface="Times New Roman" pitchFamily="18" charset="0"/>
              </a:rPr>
              <a:t>t</a:t>
            </a:r>
            <a:r>
              <a:rPr lang="en-US" sz="2400" kern="1200" dirty="0">
                <a:solidFill>
                  <a:srgbClr val="000000"/>
                </a:solidFill>
                <a:latin typeface="Times New Roman" pitchFamily="18" charset="0"/>
                <a:ea typeface="+mn-ea"/>
                <a:cs typeface="Times New Roman" pitchFamily="18" charset="0"/>
              </a:rPr>
              <a:t> = K</a:t>
            </a:r>
            <a:r>
              <a:rPr lang="en-US" sz="2400" kern="1200" baseline="-30000" dirty="0">
                <a:solidFill>
                  <a:srgbClr val="000000"/>
                </a:solidFill>
                <a:latin typeface="Times New Roman" pitchFamily="18" charset="0"/>
                <a:ea typeface="+mn-ea"/>
                <a:cs typeface="Times New Roman" pitchFamily="18" charset="0"/>
              </a:rPr>
              <a:t>t-1</a:t>
            </a:r>
            <a:r>
              <a:rPr lang="en-US" sz="2400" kern="1200" dirty="0">
                <a:solidFill>
                  <a:srgbClr val="000000"/>
                </a:solidFill>
                <a:latin typeface="Times New Roman" pitchFamily="18" charset="0"/>
                <a:ea typeface="+mn-ea"/>
                <a:cs typeface="Times New Roman" pitchFamily="18" charset="0"/>
              </a:rPr>
              <a:t> + </a:t>
            </a:r>
            <a:r>
              <a:rPr lang="en-US" sz="2400" kern="1200" dirty="0" err="1">
                <a:solidFill>
                  <a:srgbClr val="000000"/>
                </a:solidFill>
                <a:latin typeface="Times New Roman" pitchFamily="18" charset="0"/>
                <a:ea typeface="+mn-ea"/>
                <a:cs typeface="Times New Roman" pitchFamily="18" charset="0"/>
              </a:rPr>
              <a:t>R</a:t>
            </a:r>
            <a:r>
              <a:rPr lang="en-US" sz="2400" kern="1200" baseline="-30000" dirty="0" err="1">
                <a:solidFill>
                  <a:srgbClr val="000000"/>
                </a:solidFill>
                <a:latin typeface="Times New Roman" pitchFamily="18" charset="0"/>
                <a:ea typeface="+mn-ea"/>
                <a:cs typeface="Times New Roman" pitchFamily="18" charset="0"/>
              </a:rPr>
              <a:t>t</a:t>
            </a:r>
            <a:r>
              <a:rPr lang="en-US" sz="2400" kern="1200" dirty="0">
                <a:solidFill>
                  <a:srgbClr val="000000"/>
                </a:solidFill>
                <a:latin typeface="Times New Roman" pitchFamily="18" charset="0"/>
                <a:ea typeface="+mn-ea"/>
                <a:cs typeface="Times New Roman" pitchFamily="18" charset="0"/>
              </a:rPr>
              <a:t> – </a:t>
            </a:r>
            <a:r>
              <a:rPr lang="en-US" sz="2400" kern="1200" dirty="0" err="1">
                <a:solidFill>
                  <a:srgbClr val="000000"/>
                </a:solidFill>
                <a:latin typeface="Times New Roman" pitchFamily="18" charset="0"/>
                <a:ea typeface="+mn-ea"/>
                <a:cs typeface="Times New Roman" pitchFamily="18" charset="0"/>
              </a:rPr>
              <a:t>Q</a:t>
            </a:r>
            <a:r>
              <a:rPr lang="en-US" sz="2400" kern="1200" baseline="-30000" dirty="0" err="1">
                <a:solidFill>
                  <a:srgbClr val="000000"/>
                </a:solidFill>
                <a:latin typeface="Times New Roman" pitchFamily="18" charset="0"/>
                <a:ea typeface="+mn-ea"/>
                <a:cs typeface="Times New Roman" pitchFamily="18" charset="0"/>
              </a:rPr>
              <a:t>t</a:t>
            </a:r>
            <a:endParaRPr lang="en-US" sz="2400" kern="1200" dirty="0">
              <a:solidFill>
                <a:srgbClr val="000000"/>
              </a:solidFill>
              <a:latin typeface="Times New Roman" pitchFamily="18" charset="0"/>
              <a:ea typeface="+mn-ea"/>
              <a:cs typeface="Times New Roman" pitchFamily="18" charset="0"/>
            </a:endParaRPr>
          </a:p>
          <a:p>
            <a:pPr algn="l" rtl="0" fontAlgn="base">
              <a:lnSpc>
                <a:spcPct val="120000"/>
              </a:lnSpc>
              <a:spcBef>
                <a:spcPct val="0"/>
              </a:spcBef>
              <a:spcAft>
                <a:spcPct val="0"/>
              </a:spcAft>
              <a:buNone/>
            </a:pPr>
            <a:r>
              <a:rPr lang="en-US" sz="2400" kern="1200" dirty="0">
                <a:solidFill>
                  <a:srgbClr val="000000"/>
                </a:solidFill>
                <a:latin typeface="Times New Roman" pitchFamily="18" charset="0"/>
                <a:ea typeface="+mn-ea"/>
                <a:cs typeface="Times New Roman" pitchFamily="18" charset="0"/>
              </a:rPr>
              <a:t>	If </a:t>
            </a:r>
            <a:r>
              <a:rPr lang="en-US" sz="2400" kern="1200" dirty="0" err="1">
                <a:solidFill>
                  <a:srgbClr val="000000"/>
                </a:solidFill>
                <a:latin typeface="Times New Roman" pitchFamily="18" charset="0"/>
                <a:ea typeface="+mn-ea"/>
                <a:cs typeface="Times New Roman" pitchFamily="18" charset="0"/>
              </a:rPr>
              <a:t>K</a:t>
            </a:r>
            <a:r>
              <a:rPr lang="en-US" sz="2400" kern="1200" baseline="-25000" dirty="0" err="1">
                <a:solidFill>
                  <a:srgbClr val="000000"/>
                </a:solidFill>
                <a:latin typeface="Times New Roman" pitchFamily="18" charset="0"/>
                <a:ea typeface="+mn-ea"/>
                <a:cs typeface="Times New Roman" pitchFamily="18" charset="0"/>
              </a:rPr>
              <a:t>t</a:t>
            </a:r>
            <a:r>
              <a:rPr lang="en-US" sz="2400" kern="1200" dirty="0">
                <a:solidFill>
                  <a:srgbClr val="000000"/>
                </a:solidFill>
                <a:latin typeface="Times New Roman" pitchFamily="18" charset="0"/>
                <a:ea typeface="+mn-ea"/>
                <a:cs typeface="Times New Roman" pitchFamily="18" charset="0"/>
              </a:rPr>
              <a:t> &lt; 0, </a:t>
            </a:r>
            <a:r>
              <a:rPr lang="en-US" sz="2400" kern="1200" dirty="0" err="1">
                <a:solidFill>
                  <a:srgbClr val="000000"/>
                </a:solidFill>
                <a:latin typeface="Times New Roman" pitchFamily="18" charset="0"/>
                <a:ea typeface="+mn-ea"/>
                <a:cs typeface="Times New Roman" pitchFamily="18" charset="0"/>
              </a:rPr>
              <a:t>K</a:t>
            </a:r>
            <a:r>
              <a:rPr lang="en-US" sz="2400" kern="1200" baseline="-25000" dirty="0" err="1">
                <a:solidFill>
                  <a:srgbClr val="000000"/>
                </a:solidFill>
                <a:latin typeface="Times New Roman" pitchFamily="18" charset="0"/>
                <a:ea typeface="+mn-ea"/>
                <a:cs typeface="Times New Roman" pitchFamily="18" charset="0"/>
              </a:rPr>
              <a:t>t</a:t>
            </a:r>
            <a:r>
              <a:rPr lang="en-US" sz="2400" kern="1200" dirty="0">
                <a:solidFill>
                  <a:srgbClr val="000000"/>
                </a:solidFill>
                <a:latin typeface="Times New Roman" pitchFamily="18" charset="0"/>
                <a:ea typeface="+mn-ea"/>
                <a:cs typeface="Times New Roman" pitchFamily="18" charset="0"/>
              </a:rPr>
              <a:t>=0</a:t>
            </a:r>
            <a:r>
              <a:rPr lang="en-US" sz="2400" kern="1200" dirty="0">
                <a:solidFill>
                  <a:srgbClr val="000000"/>
                </a:solidFill>
                <a:latin typeface="Times New Roman" pitchFamily="18" charset="0"/>
                <a:ea typeface="+mn-ea"/>
                <a:cs typeface="+mn-cs"/>
              </a:rPr>
              <a:t> </a:t>
            </a:r>
          </a:p>
          <a:p>
            <a:pPr algn="l" rtl="0" fontAlgn="base">
              <a:lnSpc>
                <a:spcPct val="120000"/>
              </a:lnSpc>
              <a:spcBef>
                <a:spcPct val="0"/>
              </a:spcBef>
              <a:spcAft>
                <a:spcPct val="0"/>
              </a:spcAft>
              <a:buNone/>
            </a:pPr>
            <a:r>
              <a:rPr lang="en-US" sz="2400" kern="1200" dirty="0">
                <a:solidFill>
                  <a:srgbClr val="000000"/>
                </a:solidFill>
                <a:latin typeface="Times New Roman" pitchFamily="18" charset="0"/>
                <a:ea typeface="+mn-ea"/>
                <a:cs typeface="+mn-cs"/>
              </a:rPr>
              <a:t>S = Max(</a:t>
            </a:r>
            <a:r>
              <a:rPr lang="en-US" sz="2400" kern="1200" dirty="0" err="1">
                <a:solidFill>
                  <a:srgbClr val="000000"/>
                </a:solidFill>
                <a:latin typeface="Times New Roman" pitchFamily="18" charset="0"/>
                <a:ea typeface="+mn-ea"/>
                <a:cs typeface="+mn-cs"/>
              </a:rPr>
              <a:t>K</a:t>
            </a:r>
            <a:r>
              <a:rPr lang="en-US" sz="2400" kern="1200" baseline="-25000" dirty="0" err="1">
                <a:solidFill>
                  <a:srgbClr val="000000"/>
                </a:solidFill>
                <a:latin typeface="Times New Roman" pitchFamily="18" charset="0"/>
                <a:ea typeface="+mn-ea"/>
                <a:cs typeface="+mn-cs"/>
              </a:rPr>
              <a:t>t</a:t>
            </a:r>
            <a:r>
              <a:rPr lang="en-US" sz="2400" kern="1200" dirty="0">
                <a:solidFill>
                  <a:srgbClr val="000000"/>
                </a:solidFill>
                <a:latin typeface="Times New Roman" pitchFamily="18" charset="0"/>
                <a:ea typeface="+mn-ea"/>
                <a:cs typeface="+mn-cs"/>
              </a:rPr>
              <a:t>)</a:t>
            </a:r>
          </a:p>
        </p:txBody>
      </p:sp>
      <p:grpSp>
        <p:nvGrpSpPr>
          <p:cNvPr id="2" name="Group 8"/>
          <p:cNvGrpSpPr>
            <a:grpSpLocks/>
          </p:cNvGrpSpPr>
          <p:nvPr/>
        </p:nvGrpSpPr>
        <p:grpSpPr bwMode="auto">
          <a:xfrm>
            <a:off x="996805" y="2766526"/>
            <a:ext cx="1919373" cy="1119771"/>
            <a:chOff x="1680" y="2640"/>
            <a:chExt cx="724" cy="308"/>
          </a:xfrm>
        </p:grpSpPr>
        <p:sp>
          <p:nvSpPr>
            <p:cNvPr id="97287" name="Rectangle 7"/>
            <p:cNvSpPr>
              <a:spLocks noChangeArrowheads="1"/>
            </p:cNvSpPr>
            <p:nvPr/>
          </p:nvSpPr>
          <p:spPr bwMode="auto">
            <a:xfrm>
              <a:off x="1680" y="2640"/>
              <a:ext cx="580" cy="288"/>
            </a:xfrm>
            <a:prstGeom prst="rect">
              <a:avLst/>
            </a:prstGeom>
            <a:noFill/>
            <a:ln w="9525">
              <a:noFill/>
              <a:miter lim="800000"/>
              <a:headEnd/>
              <a:tailEnd/>
            </a:ln>
            <a:effectLst/>
          </p:spPr>
          <p:txBody>
            <a:bodyPr wrap="none" anchor="ctr">
              <a:spAutoFit/>
            </a:bodyPr>
            <a:lstStyle/>
            <a:p>
              <a:pPr algn="l" rtl="0" fontAlgn="base">
                <a:spcBef>
                  <a:spcPct val="0"/>
                </a:spcBef>
                <a:spcAft>
                  <a:spcPct val="0"/>
                </a:spcAft>
                <a:buNone/>
              </a:pPr>
              <a:r>
                <a:rPr lang="en-US" sz="2400" kern="1200" dirty="0" err="1">
                  <a:solidFill>
                    <a:srgbClr val="000000"/>
                  </a:solidFill>
                  <a:latin typeface="Times New Roman" pitchFamily="18" charset="0"/>
                  <a:ea typeface="+mn-ea"/>
                  <a:cs typeface="Times New Roman" pitchFamily="18" charset="0"/>
                </a:rPr>
                <a:t>R</a:t>
              </a:r>
              <a:r>
                <a:rPr lang="en-US" sz="2400" kern="1200" baseline="-30000" dirty="0" err="1">
                  <a:solidFill>
                    <a:srgbClr val="000000"/>
                  </a:solidFill>
                  <a:latin typeface="Times New Roman" pitchFamily="18" charset="0"/>
                  <a:ea typeface="+mn-ea"/>
                  <a:cs typeface="Times New Roman" pitchFamily="18" charset="0"/>
                </a:rPr>
                <a:t>t</a:t>
              </a:r>
              <a:r>
                <a:rPr lang="en-US" sz="2400" kern="1200" dirty="0">
                  <a:solidFill>
                    <a:srgbClr val="000000"/>
                  </a:solidFill>
                  <a:latin typeface="Times New Roman" pitchFamily="18" charset="0"/>
                  <a:ea typeface="+mn-ea"/>
                  <a:cs typeface="Times New Roman" pitchFamily="18" charset="0"/>
                </a:rPr>
                <a:t> = y</a:t>
              </a:r>
              <a:endParaRPr lang="en-US" sz="2400" kern="1200" dirty="0">
                <a:solidFill>
                  <a:srgbClr val="000000"/>
                </a:solidFill>
                <a:latin typeface="Times New Roman" pitchFamily="18" charset="0"/>
                <a:ea typeface="+mn-ea"/>
                <a:cs typeface="+mn-cs"/>
              </a:endParaRPr>
            </a:p>
          </p:txBody>
        </p:sp>
        <p:graphicFrame>
          <p:nvGraphicFramePr>
            <p:cNvPr id="97286" name="Object 6"/>
            <p:cNvGraphicFramePr>
              <a:graphicFrameLocks noChangeAspect="1"/>
            </p:cNvGraphicFramePr>
            <p:nvPr/>
          </p:nvGraphicFramePr>
          <p:xfrm>
            <a:off x="2214" y="2663"/>
            <a:ext cx="190" cy="285"/>
          </p:xfrm>
          <a:graphic>
            <a:graphicData uri="http://schemas.openxmlformats.org/presentationml/2006/ole">
              <mc:AlternateContent xmlns:mc="http://schemas.openxmlformats.org/markup-compatibility/2006">
                <mc:Choice xmlns:v="urn:schemas-microsoft-com:vml" Requires="v">
                  <p:oleObj spid="_x0000_s60456" name="Equation" r:id="rId5" imgW="152334" imgH="228501" progId="Equation.3">
                    <p:embed/>
                  </p:oleObj>
                </mc:Choice>
                <mc:Fallback>
                  <p:oleObj name="Equation" r:id="rId5" imgW="152334" imgH="228501"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 y="2663"/>
                          <a:ext cx="190"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60433"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0589" y="2792627"/>
            <a:ext cx="5202200" cy="4039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7_Default Design">
  <a:themeElements>
    <a:clrScheme name="1_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fontScheme name="1_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5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1_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_Default Design">
  <a:themeElements>
    <a:clrScheme name="Custom 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6_Blank Presentation">
  <a:themeElements>
    <a:clrScheme name="Custom 2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E5"/>
      </a:hlink>
      <a:folHlink>
        <a:srgbClr val="0000E5"/>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4_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2_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lank Presentation">
  <a:themeElements>
    <a:clrScheme name="Custom 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959FE"/>
      </a:hlink>
      <a:folHlink>
        <a:srgbClr val="5959FE"/>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Blank Presentation">
  <a:themeElements>
    <a:clrScheme name="Custom 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959FE"/>
      </a:hlink>
      <a:folHlink>
        <a:srgbClr val="5959FE"/>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Blank Presentation">
  <a:themeElements>
    <a:clrScheme name="Custom 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959FE"/>
      </a:hlink>
      <a:folHlink>
        <a:srgbClr val="5959FE"/>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Blank Presentation">
  <a:themeElements>
    <a:clrScheme name="Custom 2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E5"/>
      </a:hlink>
      <a:folHlink>
        <a:srgbClr val="0000E5"/>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4273</TotalTime>
  <Words>939</Words>
  <Application>Microsoft Macintosh PowerPoint</Application>
  <PresentationFormat>On-screen Show (4:3)</PresentationFormat>
  <Paragraphs>149</Paragraphs>
  <Slides>28</Slides>
  <Notes>10</Notes>
  <HiddenSlides>0</HiddenSlides>
  <MMClips>0</MMClips>
  <ScaleCrop>false</ScaleCrop>
  <HeadingPairs>
    <vt:vector size="8" baseType="variant">
      <vt:variant>
        <vt:lpstr>Fonts Used</vt:lpstr>
      </vt:variant>
      <vt:variant>
        <vt:i4>7</vt:i4>
      </vt:variant>
      <vt:variant>
        <vt:lpstr>Theme</vt:lpstr>
      </vt:variant>
      <vt:variant>
        <vt:i4>13</vt:i4>
      </vt:variant>
      <vt:variant>
        <vt:lpstr>Embedded OLE Servers</vt:lpstr>
      </vt:variant>
      <vt:variant>
        <vt:i4>3</vt:i4>
      </vt:variant>
      <vt:variant>
        <vt:lpstr>Slide Titles</vt:lpstr>
      </vt:variant>
      <vt:variant>
        <vt:i4>28</vt:i4>
      </vt:variant>
    </vt:vector>
  </HeadingPairs>
  <TitlesOfParts>
    <vt:vector size="51" baseType="lpstr">
      <vt:lpstr>Calibri</vt:lpstr>
      <vt:lpstr>Comic Sans MS</vt:lpstr>
      <vt:lpstr>Garamond</vt:lpstr>
      <vt:lpstr>Symbol</vt:lpstr>
      <vt:lpstr>Times</vt:lpstr>
      <vt:lpstr>Times New Roman</vt:lpstr>
      <vt:lpstr>Arial</vt:lpstr>
      <vt:lpstr>7_Default Design</vt:lpstr>
      <vt:lpstr>14_Default Design</vt:lpstr>
      <vt:lpstr>3_Default Design</vt:lpstr>
      <vt:lpstr>2_Default Design</vt:lpstr>
      <vt:lpstr>Blank Presentation</vt:lpstr>
      <vt:lpstr>1_Blank Presentation</vt:lpstr>
      <vt:lpstr>2_Blank Presentation</vt:lpstr>
      <vt:lpstr>3_Blank Presentation</vt:lpstr>
      <vt:lpstr>5_Blank Presentation</vt:lpstr>
      <vt:lpstr>5_Office Theme</vt:lpstr>
      <vt:lpstr>Default Design</vt:lpstr>
      <vt:lpstr>1_Default Design</vt:lpstr>
      <vt:lpstr>6_Blank Presentation</vt:lpstr>
      <vt:lpstr>Equation</vt:lpstr>
      <vt:lpstr>Picture</vt:lpstr>
      <vt:lpstr>Bitmap Image</vt:lpstr>
      <vt:lpstr>Midterm Review</vt:lpstr>
      <vt:lpstr>Format</vt:lpstr>
      <vt:lpstr>Learning Objectives</vt:lpstr>
      <vt:lpstr>Learning Objectives 2</vt:lpstr>
      <vt:lpstr>Learning Objectives 3</vt:lpstr>
      <vt:lpstr>The Hydrologic Cycle</vt:lpstr>
      <vt:lpstr>PowerPoint Presentation</vt:lpstr>
      <vt:lpstr>Watershed water balance</vt:lpstr>
      <vt:lpstr>Storage-Yield Analysis</vt:lpstr>
      <vt:lpstr>PowerPoint Presentation</vt:lpstr>
      <vt:lpstr>The climate system and global hydrology</vt:lpstr>
      <vt:lpstr>The Greenhouse Effect - Two layer atmosphere energy balance</vt:lpstr>
      <vt:lpstr>PowerPoint Presentation</vt:lpstr>
      <vt:lpstr>PowerPoint Presentation</vt:lpstr>
      <vt:lpstr>Water Balance (Budyko curve)</vt:lpstr>
      <vt:lpstr>Precipitation</vt:lpstr>
      <vt:lpstr>PowerPoint Presentation</vt:lpstr>
      <vt:lpstr>Uncertainty in Areal precipitation</vt:lpstr>
      <vt:lpstr>Physical Processes involved in Runoff Generation</vt:lpstr>
      <vt:lpstr>PowerPoint Presentation</vt:lpstr>
      <vt:lpstr>Runoff Generation Mechanisms</vt:lpstr>
      <vt:lpstr>PowerPoint Presentation</vt:lpstr>
      <vt:lpstr>PowerPoint Presentation</vt:lpstr>
      <vt:lpstr>PowerPoint Presentation</vt:lpstr>
      <vt:lpstr>PowerPoint Presentation</vt:lpstr>
      <vt:lpstr>Water in Soil</vt:lpstr>
      <vt:lpstr>PowerPoint Presentation</vt:lpstr>
      <vt:lpstr>PowerPoint Presentation</vt:lpstr>
    </vt:vector>
  </TitlesOfParts>
  <Company>NIWA Christchurch</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PUB</dc:title>
  <dc:creator>rwoods</dc:creator>
  <cp:lastModifiedBy>Microsoft Office User</cp:lastModifiedBy>
  <cp:revision>133</cp:revision>
  <cp:lastPrinted>2012-10-22T16:35:18Z</cp:lastPrinted>
  <dcterms:created xsi:type="dcterms:W3CDTF">2004-01-25T10:18:37Z</dcterms:created>
  <dcterms:modified xsi:type="dcterms:W3CDTF">2016-10-17T02:08:37Z</dcterms:modified>
</cp:coreProperties>
</file>