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embeddedFontLst>
    <p:embeddedFont>
      <p:font typeface="AUOSII+Now-Bold"/>
      <p:regular r:id="rId18"/>
    </p:embeddedFont>
    <p:embeddedFont>
      <p:font typeface="CABPLP+DMSans-Italic"/>
      <p:regular r:id="rId19"/>
    </p:embeddedFont>
    <p:embeddedFont>
      <p:font typeface="DRVFOW+ArialMT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font" Target="fonts/font1.fntdata" /><Relationship Id="rId19" Type="http://schemas.openxmlformats.org/officeDocument/2006/relationships/font" Target="fonts/font2.fntdata" /><Relationship Id="rId2" Type="http://schemas.openxmlformats.org/officeDocument/2006/relationships/tableStyles" Target="tableStyles.xml" /><Relationship Id="rId20" Type="http://schemas.openxmlformats.org/officeDocument/2006/relationships/font" Target="fonts/font3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69492" y="3375088"/>
            <a:ext cx="10946181" cy="14325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79"/>
              </a:lnSpc>
              <a:spcBef>
                <a:spcPts val="0"/>
              </a:spcBef>
              <a:spcAft>
                <a:spcPts val="0"/>
              </a:spcAft>
            </a:pPr>
            <a:r>
              <a:rPr dirty="0" sz="7650" b="1">
                <a:solidFill>
                  <a:srgbClr val="048aff"/>
                </a:solidFill>
                <a:latin typeface="AUOSII+Now-Bold"/>
                <a:cs typeface="AUOSII+Now-Bold"/>
              </a:rPr>
              <a:t>EMOTION</a:t>
            </a:r>
            <a:r>
              <a:rPr dirty="0" sz="7650" b="1">
                <a:solidFill>
                  <a:srgbClr val="048aff"/>
                </a:solidFill>
                <a:latin typeface="AUOSII+Now-Bold"/>
                <a:cs typeface="AUOSII+Now-Bold"/>
              </a:rPr>
              <a:t> </a:t>
            </a:r>
            <a:r>
              <a:rPr dirty="0" sz="7650" b="1">
                <a:solidFill>
                  <a:srgbClr val="048aff"/>
                </a:solidFill>
                <a:latin typeface="AUOSII+Now-Bold"/>
                <a:cs typeface="AUOSII+Now-Bold"/>
              </a:rPr>
              <a:t>DETECTION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2489" y="4327105"/>
            <a:ext cx="9056954" cy="24611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0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300" b="1">
                <a:solidFill>
                  <a:srgbClr val="b100e8"/>
                </a:solidFill>
                <a:latin typeface="AUOSII+Now-Bold"/>
                <a:cs typeface="AUOSII+Now-Bold"/>
              </a:rPr>
              <a:t>WITH</a:t>
            </a:r>
            <a:r>
              <a:rPr dirty="0" sz="13300" b="1">
                <a:solidFill>
                  <a:srgbClr val="b100e8"/>
                </a:solidFill>
                <a:latin typeface="AUOSII+Now-Bold"/>
                <a:cs typeface="AUOSII+Now-Bold"/>
              </a:rPr>
              <a:t> </a:t>
            </a:r>
            <a:r>
              <a:rPr dirty="0" sz="13300" b="1">
                <a:solidFill>
                  <a:srgbClr val="b100e8"/>
                </a:solidFill>
                <a:latin typeface="AUOSII+Now-Bold"/>
                <a:cs typeface="AUOSII+Now-Bold"/>
              </a:rPr>
              <a:t>TEXT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54360" y="6424084"/>
            <a:ext cx="2517126" cy="5197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>
                <a:solidFill>
                  <a:srgbClr val="fffaeb"/>
                </a:solidFill>
                <a:latin typeface="CABPLP+DMSans-Italic"/>
                <a:cs typeface="CABPLP+DMSans-Italic"/>
              </a:rPr>
              <a:t>Presented</a:t>
            </a:r>
            <a:r>
              <a:rPr dirty="0" sz="2900" spc="109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2900">
                <a:solidFill>
                  <a:srgbClr val="fffaeb"/>
                </a:solidFill>
                <a:latin typeface="CABPLP+DMSans-Italic"/>
                <a:cs typeface="CABPLP+DMSans-Italic"/>
              </a:rPr>
              <a:t>by: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00808" y="6879125"/>
            <a:ext cx="5992075" cy="14298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5805" marR="0">
              <a:lnSpc>
                <a:spcPts val="3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>
                <a:solidFill>
                  <a:srgbClr val="fffaeb"/>
                </a:solidFill>
                <a:latin typeface="CABPLP+DMSans-Italic"/>
                <a:cs typeface="CABPLP+DMSans-Italic"/>
              </a:rPr>
              <a:t>Karuniya</a:t>
            </a:r>
            <a:r>
              <a:rPr dirty="0" sz="2900" spc="108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2900">
                <a:solidFill>
                  <a:srgbClr val="fffaeb"/>
                </a:solidFill>
                <a:latin typeface="CABPLP+DMSans-Italic"/>
                <a:cs typeface="CABPLP+DMSans-Italic"/>
              </a:rPr>
              <a:t>Premnath</a:t>
            </a:r>
          </a:p>
          <a:p>
            <a:pPr marL="0" marR="0">
              <a:lnSpc>
                <a:spcPts val="3582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>
                <a:solidFill>
                  <a:srgbClr val="fffaeb"/>
                </a:solidFill>
                <a:latin typeface="CABPLP+DMSans-Italic"/>
                <a:cs typeface="CABPLP+DMSans-Italic"/>
              </a:rPr>
              <a:t>813821243029</a:t>
            </a:r>
          </a:p>
          <a:p>
            <a:pPr marL="0" marR="0">
              <a:lnSpc>
                <a:spcPts val="35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>
                <a:solidFill>
                  <a:srgbClr val="fffaeb"/>
                </a:solidFill>
                <a:latin typeface="CABPLP+DMSans-Italic"/>
                <a:cs typeface="CABPLP+DMSans-Italic"/>
              </a:rPr>
              <a:t>Saranathan</a:t>
            </a:r>
            <a:r>
              <a:rPr dirty="0" sz="2900" spc="108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2900">
                <a:solidFill>
                  <a:srgbClr val="fffaeb"/>
                </a:solidFill>
                <a:latin typeface="CABPLP+DMSans-Italic"/>
                <a:cs typeface="CABPLP+DMSans-Italic"/>
              </a:rPr>
              <a:t>College</a:t>
            </a:r>
            <a:r>
              <a:rPr dirty="0" sz="2900" spc="109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2900">
                <a:solidFill>
                  <a:srgbClr val="fffaeb"/>
                </a:solidFill>
                <a:latin typeface="CABPLP+DMSans-Italic"/>
                <a:cs typeface="CABPLP+DMSans-Italic"/>
              </a:rPr>
              <a:t>of</a:t>
            </a:r>
            <a:r>
              <a:rPr dirty="0" sz="2900" spc="104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2900">
                <a:solidFill>
                  <a:srgbClr val="fffaeb"/>
                </a:solidFill>
                <a:latin typeface="CABPLP+DMSans-Italic"/>
                <a:cs typeface="CABPLP+DMSans-Italic"/>
              </a:rPr>
              <a:t>Engineering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09880" y="5389957"/>
            <a:ext cx="12081212" cy="569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 spc="10" b="1">
                <a:solidFill>
                  <a:srgbClr val="b100e8"/>
                </a:solidFill>
                <a:latin typeface="AUOSII+Now-Bold"/>
                <a:cs typeface="AUOSII+Now-Bold"/>
              </a:rPr>
              <a:t>The</a:t>
            </a:r>
            <a:r>
              <a:rPr dirty="0" sz="2900" b="1">
                <a:solidFill>
                  <a:srgbClr val="b100e8"/>
                </a:solidFill>
                <a:latin typeface="AUOSII+Now-Bold"/>
                <a:cs typeface="AUOSII+Now-Bold"/>
              </a:rPr>
              <a:t> </a:t>
            </a:r>
            <a:r>
              <a:rPr dirty="0" sz="2900" spc="10" b="1">
                <a:solidFill>
                  <a:srgbClr val="b100e8"/>
                </a:solidFill>
                <a:latin typeface="AUOSII+Now-Bold"/>
                <a:cs typeface="AUOSII+Now-Bold"/>
              </a:rPr>
              <a:t>project</a:t>
            </a:r>
            <a:r>
              <a:rPr dirty="0" sz="2900" b="1">
                <a:solidFill>
                  <a:srgbClr val="b100e8"/>
                </a:solidFill>
                <a:latin typeface="AUOSII+Now-Bold"/>
                <a:cs typeface="AUOSII+Now-Bold"/>
              </a:rPr>
              <a:t> </a:t>
            </a:r>
            <a:r>
              <a:rPr dirty="0" sz="2900" b="1">
                <a:solidFill>
                  <a:srgbClr val="b100e8"/>
                </a:solidFill>
                <a:latin typeface="AUOSII+Now-Bold"/>
                <a:cs typeface="AUOSII+Now-Bold"/>
              </a:rPr>
              <a:t>utilizes</a:t>
            </a:r>
            <a:r>
              <a:rPr dirty="0" sz="2900" b="1">
                <a:solidFill>
                  <a:srgbClr val="b100e8"/>
                </a:solidFill>
                <a:latin typeface="AUOSII+Now-Bold"/>
                <a:cs typeface="AUOSII+Now-Bold"/>
              </a:rPr>
              <a:t> </a:t>
            </a:r>
            <a:r>
              <a:rPr dirty="0" sz="2900" spc="10" b="1">
                <a:solidFill>
                  <a:srgbClr val="b100e8"/>
                </a:solidFill>
                <a:latin typeface="AUOSII+Now-Bold"/>
                <a:cs typeface="AUOSII+Now-Bold"/>
              </a:rPr>
              <a:t>various</a:t>
            </a:r>
            <a:r>
              <a:rPr dirty="0" sz="2900" b="1">
                <a:solidFill>
                  <a:srgbClr val="b100e8"/>
                </a:solidFill>
                <a:latin typeface="AUOSII+Now-Bold"/>
                <a:cs typeface="AUOSII+Now-Bold"/>
              </a:rPr>
              <a:t> </a:t>
            </a:r>
            <a:r>
              <a:rPr dirty="0" sz="2900" spc="10" b="1">
                <a:solidFill>
                  <a:srgbClr val="b100e8"/>
                </a:solidFill>
                <a:latin typeface="AUOSII+Now-Bold"/>
                <a:cs typeface="AUOSII+Now-Bold"/>
              </a:rPr>
              <a:t>machine</a:t>
            </a:r>
            <a:r>
              <a:rPr dirty="0" sz="2900" b="1">
                <a:solidFill>
                  <a:srgbClr val="b100e8"/>
                </a:solidFill>
                <a:latin typeface="AUOSII+Now-Bold"/>
                <a:cs typeface="AUOSII+Now-Bold"/>
              </a:rPr>
              <a:t> </a:t>
            </a:r>
            <a:r>
              <a:rPr dirty="0" sz="2900" b="1">
                <a:solidFill>
                  <a:srgbClr val="b100e8"/>
                </a:solidFill>
                <a:latin typeface="AUOSII+Now-Bold"/>
                <a:cs typeface="AUOSII+Now-Bold"/>
              </a:rPr>
              <a:t>learning</a:t>
            </a:r>
            <a:r>
              <a:rPr dirty="0" sz="2900" b="1">
                <a:solidFill>
                  <a:srgbClr val="b100e8"/>
                </a:solidFill>
                <a:latin typeface="AUOSII+Now-Bold"/>
                <a:cs typeface="AUOSII+Now-Bold"/>
              </a:rPr>
              <a:t> </a:t>
            </a:r>
            <a:r>
              <a:rPr dirty="0" sz="2900" spc="11" b="1">
                <a:solidFill>
                  <a:srgbClr val="b100e8"/>
                </a:solidFill>
                <a:latin typeface="AUOSII+Now-Bold"/>
                <a:cs typeface="AUOSII+Now-Bold"/>
              </a:rPr>
              <a:t>models,</a:t>
            </a:r>
            <a:r>
              <a:rPr dirty="0" sz="2900" b="1">
                <a:solidFill>
                  <a:srgbClr val="b100e8"/>
                </a:solidFill>
                <a:latin typeface="AUOSII+Now-Bold"/>
                <a:cs typeface="AUOSII+Now-Bold"/>
              </a:rPr>
              <a:t> </a:t>
            </a:r>
            <a:r>
              <a:rPr dirty="0" sz="2900" b="1">
                <a:solidFill>
                  <a:srgbClr val="b100e8"/>
                </a:solidFill>
                <a:latin typeface="AUOSII+Now-Bold"/>
                <a:cs typeface="AUOSII+Now-Bold"/>
              </a:rPr>
              <a:t>including: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941" y="1280142"/>
            <a:ext cx="7313688" cy="10834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231"/>
              </a:lnSpc>
              <a:spcBef>
                <a:spcPts val="0"/>
              </a:spcBef>
              <a:spcAft>
                <a:spcPts val="0"/>
              </a:spcAft>
            </a:pPr>
            <a:r>
              <a:rPr dirty="0" sz="5750" b="1">
                <a:solidFill>
                  <a:srgbClr val="048aff"/>
                </a:solidFill>
                <a:latin typeface="AUOSII+Now-Bold"/>
                <a:cs typeface="AUOSII+Now-Bold"/>
              </a:rPr>
              <a:t>Model</a:t>
            </a:r>
            <a:r>
              <a:rPr dirty="0" sz="5750" b="1">
                <a:solidFill>
                  <a:srgbClr val="048aff"/>
                </a:solidFill>
                <a:latin typeface="AUOSII+Now-Bold"/>
                <a:cs typeface="AUOSII+Now-Bold"/>
              </a:rPr>
              <a:t> </a:t>
            </a:r>
            <a:r>
              <a:rPr dirty="0" sz="5750" b="1">
                <a:solidFill>
                  <a:srgbClr val="048aff"/>
                </a:solidFill>
                <a:latin typeface="AUOSII+Now-Bold"/>
                <a:cs typeface="AUOSII+Now-Bold"/>
              </a:rPr>
              <a:t>Architecture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43952" y="1161233"/>
            <a:ext cx="4486546" cy="1510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94"/>
              </a:lnSpc>
              <a:spcBef>
                <a:spcPts val="0"/>
              </a:spcBef>
              <a:spcAft>
                <a:spcPts val="0"/>
              </a:spcAft>
            </a:pPr>
            <a:r>
              <a:rPr dirty="0" sz="8100" spc="-10" b="1">
                <a:solidFill>
                  <a:srgbClr val="048aff"/>
                </a:solidFill>
                <a:latin typeface="AUOSII+Now-Bold"/>
                <a:cs typeface="AUOSII+Now-Bold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8318" y="3040698"/>
            <a:ext cx="15795795" cy="44238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033"/>
              </a:lnSpc>
              <a:spcBef>
                <a:spcPts val="0"/>
              </a:spcBef>
              <a:spcAft>
                <a:spcPts val="0"/>
              </a:spcAft>
            </a:pP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The</a:t>
            </a:r>
            <a:r>
              <a:rPr dirty="0" sz="4650" spc="162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project</a:t>
            </a:r>
            <a:r>
              <a:rPr dirty="0" sz="4650" spc="164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aims</a:t>
            </a:r>
            <a:r>
              <a:rPr dirty="0" sz="4650" spc="163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to</a:t>
            </a:r>
            <a:r>
              <a:rPr dirty="0" sz="4650" spc="159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deliver</a:t>
            </a:r>
            <a:r>
              <a:rPr dirty="0" sz="4650" spc="164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accurate</a:t>
            </a:r>
            <a:r>
              <a:rPr dirty="0" sz="4650" spc="161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and</a:t>
            </a:r>
            <a:r>
              <a:rPr dirty="0" sz="4650" spc="161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reliable</a:t>
            </a:r>
            <a:r>
              <a:rPr dirty="0" sz="4650" spc="160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emotion</a:t>
            </a:r>
          </a:p>
          <a:p>
            <a:pPr marL="0" marR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detection</a:t>
            </a:r>
            <a:r>
              <a:rPr dirty="0" sz="4650" spc="161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models</a:t>
            </a:r>
            <a:r>
              <a:rPr dirty="0" sz="4650" spc="163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that</a:t>
            </a:r>
            <a:r>
              <a:rPr dirty="0" sz="4650" spc="164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can</a:t>
            </a:r>
            <a:r>
              <a:rPr dirty="0" sz="4650" spc="162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effectively</a:t>
            </a:r>
            <a:r>
              <a:rPr dirty="0" sz="4650" spc="160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classify</a:t>
            </a:r>
            <a:r>
              <a:rPr dirty="0" sz="4650" spc="160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emotions</a:t>
            </a:r>
          </a:p>
          <a:p>
            <a:pPr marL="0" marR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expressed</a:t>
            </a:r>
            <a:r>
              <a:rPr dirty="0" sz="4650" spc="161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in</a:t>
            </a:r>
            <a:r>
              <a:rPr dirty="0" sz="4650" spc="157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textual</a:t>
            </a:r>
            <a:r>
              <a:rPr dirty="0" sz="4650" spc="167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data.</a:t>
            </a:r>
            <a:r>
              <a:rPr dirty="0" sz="4650" spc="168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Through</a:t>
            </a:r>
            <a:r>
              <a:rPr dirty="0" sz="4650" spc="162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thorough</a:t>
            </a:r>
            <a:r>
              <a:rPr dirty="0" sz="4650" spc="162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evaluation</a:t>
            </a:r>
          </a:p>
          <a:p>
            <a:pPr marL="0" marR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and</a:t>
            </a:r>
            <a:r>
              <a:rPr dirty="0" sz="4650" spc="161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analysis,</a:t>
            </a:r>
            <a:r>
              <a:rPr dirty="0" sz="4650" spc="167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the</a:t>
            </a:r>
            <a:r>
              <a:rPr dirty="0" sz="4650" spc="161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goal</a:t>
            </a:r>
            <a:r>
              <a:rPr dirty="0" sz="4650" spc="168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is</a:t>
            </a:r>
            <a:r>
              <a:rPr dirty="0" sz="4650" spc="158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to</a:t>
            </a:r>
            <a:r>
              <a:rPr dirty="0" sz="4650" spc="159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provide</a:t>
            </a:r>
            <a:r>
              <a:rPr dirty="0" sz="4650" spc="161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valuable</a:t>
            </a:r>
            <a:r>
              <a:rPr dirty="0" sz="4650" spc="161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insights</a:t>
            </a:r>
            <a:r>
              <a:rPr dirty="0" sz="4650" spc="161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and</a:t>
            </a:r>
          </a:p>
          <a:p>
            <a:pPr marL="0" marR="0">
              <a:lnSpc>
                <a:spcPts val="5699"/>
              </a:lnSpc>
              <a:spcBef>
                <a:spcPts val="0"/>
              </a:spcBef>
              <a:spcAft>
                <a:spcPts val="0"/>
              </a:spcAft>
            </a:pP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tools</a:t>
            </a:r>
            <a:r>
              <a:rPr dirty="0" sz="4650" spc="161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for</a:t>
            </a:r>
            <a:r>
              <a:rPr dirty="0" sz="4650" spc="164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sentiment</a:t>
            </a:r>
            <a:r>
              <a:rPr dirty="0" sz="4650" spc="165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analysis,</a:t>
            </a:r>
            <a:r>
              <a:rPr dirty="0" sz="4650" spc="167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customer</a:t>
            </a:r>
            <a:r>
              <a:rPr dirty="0" sz="4650" spc="166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feedback</a:t>
            </a:r>
            <a:r>
              <a:rPr dirty="0" sz="4650" spc="163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analysis,</a:t>
            </a:r>
          </a:p>
          <a:p>
            <a:pPr marL="0" marR="0">
              <a:lnSpc>
                <a:spcPts val="5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and</a:t>
            </a:r>
            <a:r>
              <a:rPr dirty="0" sz="4650" spc="161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mental</a:t>
            </a:r>
            <a:r>
              <a:rPr dirty="0" sz="4650" spc="168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health</a:t>
            </a:r>
            <a:r>
              <a:rPr dirty="0" sz="4650" spc="161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4650">
                <a:solidFill>
                  <a:srgbClr val="fffaeb"/>
                </a:solidFill>
                <a:latin typeface="CABPLP+DMSans-Italic"/>
                <a:cs typeface="CABPLP+DMSans-Italic"/>
              </a:rPr>
              <a:t>assessment.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80900" y="1770291"/>
            <a:ext cx="2926811" cy="8731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4600" spc="299" b="1">
                <a:solidFill>
                  <a:srgbClr val="048aff"/>
                </a:solidFill>
                <a:latin typeface="AUOSII+Now-Bold"/>
                <a:cs typeface="AUOSII+Now-Bold"/>
              </a:rPr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07240" y="3370150"/>
            <a:ext cx="3562833" cy="4943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aeb"/>
                </a:solidFill>
                <a:latin typeface="DRVFOW+ArialMT"/>
                <a:cs typeface="DRVFOW+ArialMT"/>
              </a:rPr>
              <a:t>•</a:t>
            </a:r>
            <a:r>
              <a:rPr dirty="0" sz="2800" spc="665">
                <a:solidFill>
                  <a:srgbClr val="fffaeb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fffaeb"/>
                </a:solidFill>
                <a:latin typeface="CABPLP+DMSans-Italic"/>
                <a:cs typeface="CABPLP+DMSans-Italic"/>
              </a:rPr>
              <a:t>Problem</a:t>
            </a:r>
            <a:r>
              <a:rPr dirty="0" sz="2750" spc="104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2750">
                <a:solidFill>
                  <a:srgbClr val="fffaeb"/>
                </a:solidFill>
                <a:latin typeface="CABPLP+DMSans-Italic"/>
                <a:cs typeface="CABPLP+DMSans-Italic"/>
              </a:rPr>
              <a:t>statement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7240" y="3916759"/>
            <a:ext cx="3156727" cy="10409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aeb"/>
                </a:solidFill>
                <a:latin typeface="DRVFOW+ArialMT"/>
                <a:cs typeface="DRVFOW+ArialMT"/>
              </a:rPr>
              <a:t>•</a:t>
            </a:r>
            <a:r>
              <a:rPr dirty="0" sz="2800" spc="665">
                <a:solidFill>
                  <a:srgbClr val="fffaeb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fffaeb"/>
                </a:solidFill>
                <a:latin typeface="CABPLP+DMSans-Italic"/>
                <a:cs typeface="CABPLP+DMSans-Italic"/>
              </a:rPr>
              <a:t>Project</a:t>
            </a:r>
            <a:r>
              <a:rPr dirty="0" sz="2750" spc="100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2750">
                <a:solidFill>
                  <a:srgbClr val="fffaeb"/>
                </a:solidFill>
                <a:latin typeface="CABPLP+DMSans-Italic"/>
                <a:cs typeface="CABPLP+DMSans-Italic"/>
              </a:rPr>
              <a:t>overview</a:t>
            </a:r>
          </a:p>
          <a:p>
            <a:pPr marL="0" marR="0">
              <a:lnSpc>
                <a:spcPts val="3592"/>
              </a:lnSpc>
              <a:spcBef>
                <a:spcPts val="711"/>
              </a:spcBef>
              <a:spcAft>
                <a:spcPts val="0"/>
              </a:spcAft>
            </a:pPr>
            <a:r>
              <a:rPr dirty="0" sz="2800">
                <a:solidFill>
                  <a:srgbClr val="fffaeb"/>
                </a:solidFill>
                <a:latin typeface="DRVFOW+ArialMT"/>
                <a:cs typeface="DRVFOW+ArialMT"/>
              </a:rPr>
              <a:t>•</a:t>
            </a:r>
            <a:r>
              <a:rPr dirty="0" sz="2800" spc="665">
                <a:solidFill>
                  <a:srgbClr val="fffaeb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fffaeb"/>
                </a:solidFill>
                <a:latin typeface="CABPLP+DMSans-Italic"/>
                <a:cs typeface="CABPLP+DMSans-Italic"/>
              </a:rPr>
              <a:t>End</a:t>
            </a:r>
            <a:r>
              <a:rPr dirty="0" sz="2750" spc="101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2750">
                <a:solidFill>
                  <a:srgbClr val="fffaeb"/>
                </a:solidFill>
                <a:latin typeface="CABPLP+DMSans-Italic"/>
                <a:cs typeface="CABPLP+DMSans-Italic"/>
              </a:rPr>
              <a:t>users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07240" y="5009974"/>
            <a:ext cx="5493499" cy="15875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aeb"/>
                </a:solidFill>
                <a:latin typeface="DRVFOW+ArialMT"/>
                <a:cs typeface="DRVFOW+ArialMT"/>
              </a:rPr>
              <a:t>•</a:t>
            </a:r>
            <a:r>
              <a:rPr dirty="0" sz="2800" spc="665">
                <a:solidFill>
                  <a:srgbClr val="fffaeb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fffaeb"/>
                </a:solidFill>
                <a:latin typeface="CABPLP+DMSans-Italic"/>
                <a:cs typeface="CABPLP+DMSans-Italic"/>
              </a:rPr>
              <a:t>Solution</a:t>
            </a:r>
            <a:r>
              <a:rPr dirty="0" sz="2750" spc="102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2750">
                <a:solidFill>
                  <a:srgbClr val="fffaeb"/>
                </a:solidFill>
                <a:latin typeface="CABPLP+DMSans-Italic"/>
                <a:cs typeface="CABPLP+DMSans-Italic"/>
              </a:rPr>
              <a:t>and</a:t>
            </a:r>
            <a:r>
              <a:rPr dirty="0" sz="2750" spc="101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2750">
                <a:solidFill>
                  <a:srgbClr val="fffaeb"/>
                </a:solidFill>
                <a:latin typeface="CABPLP+DMSans-Italic"/>
                <a:cs typeface="CABPLP+DMSans-Italic"/>
              </a:rPr>
              <a:t>value</a:t>
            </a:r>
            <a:r>
              <a:rPr dirty="0" sz="2750" spc="892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2750">
                <a:solidFill>
                  <a:srgbClr val="fffaeb"/>
                </a:solidFill>
                <a:latin typeface="CABPLP+DMSans-Italic"/>
                <a:cs typeface="CABPLP+DMSans-Italic"/>
              </a:rPr>
              <a:t>proposition</a:t>
            </a:r>
          </a:p>
          <a:p>
            <a:pPr marL="0" marR="0">
              <a:lnSpc>
                <a:spcPts val="3592"/>
              </a:lnSpc>
              <a:spcBef>
                <a:spcPts val="711"/>
              </a:spcBef>
              <a:spcAft>
                <a:spcPts val="0"/>
              </a:spcAft>
            </a:pPr>
            <a:r>
              <a:rPr dirty="0" sz="2800">
                <a:solidFill>
                  <a:srgbClr val="fffaeb"/>
                </a:solidFill>
                <a:latin typeface="DRVFOW+ArialMT"/>
                <a:cs typeface="DRVFOW+ArialMT"/>
              </a:rPr>
              <a:t>•</a:t>
            </a:r>
            <a:r>
              <a:rPr dirty="0" sz="2800" spc="665">
                <a:solidFill>
                  <a:srgbClr val="fffaeb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fffaeb"/>
                </a:solidFill>
                <a:latin typeface="CABPLP+DMSans-Italic"/>
                <a:cs typeface="CABPLP+DMSans-Italic"/>
              </a:rPr>
              <a:t>Process</a:t>
            </a:r>
            <a:r>
              <a:rPr dirty="0" sz="2750" spc="100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2750">
                <a:solidFill>
                  <a:srgbClr val="fffaeb"/>
                </a:solidFill>
                <a:latin typeface="CABPLP+DMSans-Italic"/>
                <a:cs typeface="CABPLP+DMSans-Italic"/>
              </a:rPr>
              <a:t>flow</a:t>
            </a:r>
          </a:p>
          <a:p>
            <a:pPr marL="0" marR="0">
              <a:lnSpc>
                <a:spcPts val="3592"/>
              </a:lnSpc>
              <a:spcBef>
                <a:spcPts val="711"/>
              </a:spcBef>
              <a:spcAft>
                <a:spcPts val="0"/>
              </a:spcAft>
            </a:pPr>
            <a:r>
              <a:rPr dirty="0" sz="2800">
                <a:solidFill>
                  <a:srgbClr val="fffaeb"/>
                </a:solidFill>
                <a:latin typeface="DRVFOW+ArialMT"/>
                <a:cs typeface="DRVFOW+ArialMT"/>
              </a:rPr>
              <a:t>•</a:t>
            </a:r>
            <a:r>
              <a:rPr dirty="0" sz="2800" spc="665">
                <a:solidFill>
                  <a:srgbClr val="fffaeb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fffaeb"/>
                </a:solidFill>
                <a:latin typeface="CABPLP+DMSans-Italic"/>
                <a:cs typeface="CABPLP+DMSans-Italic"/>
              </a:rPr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07240" y="6649799"/>
            <a:ext cx="1629714" cy="4943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aeb"/>
                </a:solidFill>
                <a:latin typeface="DRVFOW+ArialMT"/>
                <a:cs typeface="DRVFOW+ArialMT"/>
              </a:rPr>
              <a:t>•</a:t>
            </a:r>
            <a:r>
              <a:rPr dirty="0" sz="2800" spc="665">
                <a:solidFill>
                  <a:srgbClr val="fffaeb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fffaeb"/>
                </a:solidFill>
                <a:latin typeface="CABPLP+DMSans-Italic"/>
                <a:cs typeface="CABPLP+DMSans-Italic"/>
              </a:rPr>
              <a:t>Models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07240" y="7196407"/>
            <a:ext cx="3539357" cy="1040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aeb"/>
                </a:solidFill>
                <a:latin typeface="DRVFOW+ArialMT"/>
                <a:cs typeface="DRVFOW+ArialMT"/>
              </a:rPr>
              <a:t>•</a:t>
            </a:r>
            <a:r>
              <a:rPr dirty="0" sz="2800" spc="665">
                <a:solidFill>
                  <a:srgbClr val="fffaeb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fffaeb"/>
                </a:solidFill>
                <a:latin typeface="CABPLP+DMSans-Italic"/>
                <a:cs typeface="CABPLP+DMSans-Italic"/>
              </a:rPr>
              <a:t>Model</a:t>
            </a:r>
            <a:r>
              <a:rPr dirty="0" sz="2750" spc="97">
                <a:solidFill>
                  <a:srgbClr val="fffaeb"/>
                </a:solidFill>
                <a:latin typeface="CABPLP+DMSans-Italic"/>
                <a:cs typeface="CABPLP+DMSans-Italic"/>
              </a:rPr>
              <a:t> </a:t>
            </a:r>
            <a:r>
              <a:rPr dirty="0" sz="2750">
                <a:solidFill>
                  <a:srgbClr val="fffaeb"/>
                </a:solidFill>
                <a:latin typeface="CABPLP+DMSans-Italic"/>
                <a:cs typeface="CABPLP+DMSans-Italic"/>
              </a:rPr>
              <a:t>architecture</a:t>
            </a:r>
          </a:p>
          <a:p>
            <a:pPr marL="0" marR="0">
              <a:lnSpc>
                <a:spcPts val="3592"/>
              </a:lnSpc>
              <a:spcBef>
                <a:spcPts val="711"/>
              </a:spcBef>
              <a:spcAft>
                <a:spcPts val="0"/>
              </a:spcAft>
            </a:pPr>
            <a:r>
              <a:rPr dirty="0" sz="2800">
                <a:solidFill>
                  <a:srgbClr val="fffaeb"/>
                </a:solidFill>
                <a:latin typeface="DRVFOW+ArialMT"/>
                <a:cs typeface="DRVFOW+ArialMT"/>
              </a:rPr>
              <a:t>•</a:t>
            </a:r>
            <a:r>
              <a:rPr dirty="0" sz="2800" spc="665">
                <a:solidFill>
                  <a:srgbClr val="fffaeb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fffaeb"/>
                </a:solidFill>
                <a:latin typeface="CABPLP+DMSans-Italic"/>
                <a:cs typeface="CABPLP+DMSans-Italic"/>
              </a:rPr>
              <a:t>Result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66561" y="1133043"/>
            <a:ext cx="6522638" cy="9958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541"/>
              </a:lnSpc>
              <a:spcBef>
                <a:spcPts val="0"/>
              </a:spcBef>
              <a:spcAft>
                <a:spcPts val="0"/>
              </a:spcAft>
            </a:pPr>
            <a:r>
              <a:rPr dirty="0" sz="5250" b="1">
                <a:solidFill>
                  <a:srgbClr val="048aff"/>
                </a:solidFill>
                <a:latin typeface="AUOSII+Now-Bold"/>
                <a:cs typeface="AUOSII+Now-Bold"/>
              </a:rPr>
              <a:t>Problem</a:t>
            </a:r>
            <a:r>
              <a:rPr dirty="0" sz="5250" b="1">
                <a:solidFill>
                  <a:srgbClr val="048aff"/>
                </a:solidFill>
                <a:latin typeface="AUOSII+Now-Bold"/>
                <a:cs typeface="AUOSII+Now-Bold"/>
              </a:rPr>
              <a:t> </a:t>
            </a:r>
            <a:r>
              <a:rPr dirty="0" sz="5250" b="1">
                <a:solidFill>
                  <a:srgbClr val="048aff"/>
                </a:solidFill>
                <a:latin typeface="AUOSII+Now-Bold"/>
                <a:cs typeface="AUOSII+Now-Bold"/>
              </a:rPr>
              <a:t>statement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38362" y="885106"/>
            <a:ext cx="5952149" cy="9958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541"/>
              </a:lnSpc>
              <a:spcBef>
                <a:spcPts val="0"/>
              </a:spcBef>
              <a:spcAft>
                <a:spcPts val="0"/>
              </a:spcAft>
            </a:pPr>
            <a:r>
              <a:rPr dirty="0" sz="5250" b="1">
                <a:solidFill>
                  <a:srgbClr val="048aff"/>
                </a:solidFill>
                <a:latin typeface="AUOSII+Now-Bold"/>
                <a:cs typeface="AUOSII+Now-Bold"/>
              </a:rPr>
              <a:t>Project</a:t>
            </a:r>
            <a:r>
              <a:rPr dirty="0" sz="5250" b="1">
                <a:solidFill>
                  <a:srgbClr val="048aff"/>
                </a:solidFill>
                <a:latin typeface="AUOSII+Now-Bold"/>
                <a:cs typeface="AUOSII+Now-Bold"/>
              </a:rPr>
              <a:t> </a:t>
            </a:r>
            <a:r>
              <a:rPr dirty="0" sz="5250" b="1">
                <a:solidFill>
                  <a:srgbClr val="048aff"/>
                </a:solidFill>
                <a:latin typeface="AUOSII+Now-Bold"/>
                <a:cs typeface="AUOSII+Now-Bold"/>
              </a:rPr>
              <a:t>Overview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2323" y="885106"/>
            <a:ext cx="3089350" cy="9958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541"/>
              </a:lnSpc>
              <a:spcBef>
                <a:spcPts val="0"/>
              </a:spcBef>
              <a:spcAft>
                <a:spcPts val="0"/>
              </a:spcAft>
            </a:pPr>
            <a:r>
              <a:rPr dirty="0" sz="5250" b="1">
                <a:solidFill>
                  <a:srgbClr val="048aff"/>
                </a:solidFill>
                <a:latin typeface="AUOSII+Now-Bold"/>
                <a:cs typeface="AUOSII+Now-Bold"/>
              </a:rPr>
              <a:t>End</a:t>
            </a:r>
            <a:r>
              <a:rPr dirty="0" sz="5250" b="1">
                <a:solidFill>
                  <a:srgbClr val="048aff"/>
                </a:solidFill>
                <a:latin typeface="AUOSII+Now-Bold"/>
                <a:cs typeface="AUOSII+Now-Bold"/>
              </a:rPr>
              <a:t> </a:t>
            </a:r>
            <a:r>
              <a:rPr dirty="0" sz="5250" b="1">
                <a:solidFill>
                  <a:srgbClr val="048aff"/>
                </a:solidFill>
                <a:latin typeface="AUOSII+Now-Bold"/>
                <a:cs typeface="AUOSII+Now-Bold"/>
              </a:rPr>
              <a:t>User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78330" y="343961"/>
            <a:ext cx="7468605" cy="22052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664"/>
              </a:lnSpc>
              <a:spcBef>
                <a:spcPts val="0"/>
              </a:spcBef>
              <a:spcAft>
                <a:spcPts val="0"/>
              </a:spcAft>
            </a:pPr>
            <a:r>
              <a:rPr dirty="0" sz="6050" b="1">
                <a:solidFill>
                  <a:srgbClr val="048aff"/>
                </a:solidFill>
                <a:latin typeface="AUOSII+Now-Bold"/>
                <a:cs typeface="AUOSII+Now-Bold"/>
              </a:rPr>
              <a:t>Solution</a:t>
            </a:r>
            <a:r>
              <a:rPr dirty="0" sz="6050" b="1">
                <a:solidFill>
                  <a:srgbClr val="048aff"/>
                </a:solidFill>
                <a:latin typeface="AUOSII+Now-Bold"/>
                <a:cs typeface="AUOSII+Now-Bold"/>
              </a:rPr>
              <a:t> </a:t>
            </a:r>
            <a:r>
              <a:rPr dirty="0" sz="6050" b="1">
                <a:solidFill>
                  <a:srgbClr val="048aff"/>
                </a:solidFill>
                <a:latin typeface="AUOSII+Now-Bold"/>
                <a:cs typeface="AUOSII+Now-Bold"/>
              </a:rPr>
              <a:t>and</a:t>
            </a:r>
            <a:r>
              <a:rPr dirty="0" sz="6050" b="1">
                <a:solidFill>
                  <a:srgbClr val="048aff"/>
                </a:solidFill>
                <a:latin typeface="AUOSII+Now-Bold"/>
                <a:cs typeface="AUOSII+Now-Bold"/>
              </a:rPr>
              <a:t> </a:t>
            </a:r>
            <a:r>
              <a:rPr dirty="0" sz="6050" b="1">
                <a:solidFill>
                  <a:srgbClr val="048aff"/>
                </a:solidFill>
                <a:latin typeface="AUOSII+Now-Bold"/>
                <a:cs typeface="AUOSII+Now-Bold"/>
              </a:rPr>
              <a:t>Value</a:t>
            </a:r>
          </a:p>
          <a:p>
            <a:pPr marL="1376640" marR="0">
              <a:lnSpc>
                <a:spcPts val="8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6050" b="1">
                <a:solidFill>
                  <a:srgbClr val="048aff"/>
                </a:solidFill>
                <a:latin typeface="AUOSII+Now-Bold"/>
                <a:cs typeface="AUOSII+Now-Bold"/>
              </a:rPr>
              <a:t>Proposition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91074" y="372583"/>
            <a:ext cx="4839099" cy="10834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231"/>
              </a:lnSpc>
              <a:spcBef>
                <a:spcPts val="0"/>
              </a:spcBef>
              <a:spcAft>
                <a:spcPts val="0"/>
              </a:spcAft>
            </a:pPr>
            <a:r>
              <a:rPr dirty="0" sz="5750" b="1">
                <a:solidFill>
                  <a:srgbClr val="048aff"/>
                </a:solidFill>
                <a:latin typeface="AUOSII+Now-Bold"/>
                <a:cs typeface="AUOSII+Now-Bold"/>
              </a:rPr>
              <a:t>Process</a:t>
            </a:r>
            <a:r>
              <a:rPr dirty="0" sz="5750" b="1">
                <a:solidFill>
                  <a:srgbClr val="048aff"/>
                </a:solidFill>
                <a:latin typeface="AUOSII+Now-Bold"/>
                <a:cs typeface="AUOSII+Now-Bold"/>
              </a:rPr>
              <a:t> </a:t>
            </a:r>
            <a:r>
              <a:rPr dirty="0" sz="5750" b="1">
                <a:solidFill>
                  <a:srgbClr val="048aff"/>
                </a:solidFill>
                <a:latin typeface="AUOSII+Now-Bold"/>
                <a:cs typeface="AUOSII+Now-Bold"/>
              </a:rPr>
              <a:t>Flow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71003" y="1404594"/>
            <a:ext cx="3566109" cy="123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405"/>
              </a:lnSpc>
              <a:spcBef>
                <a:spcPts val="0"/>
              </a:spcBef>
              <a:spcAft>
                <a:spcPts val="0"/>
              </a:spcAft>
            </a:pPr>
            <a:r>
              <a:rPr dirty="0" sz="6550" b="1">
                <a:solidFill>
                  <a:srgbClr val="048aff"/>
                </a:solidFill>
                <a:latin typeface="AUOSII+Now-Bold"/>
                <a:cs typeface="AUOSII+Now-Bold"/>
              </a:rPr>
              <a:t>Solution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2024-04-05T03:01:10-05:00</dcterms:modified>
</cp:coreProperties>
</file>