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2" r:id="rId5"/>
    <p:sldId id="265" r:id="rId6"/>
    <p:sldId id="267" r:id="rId7"/>
    <p:sldId id="266" r:id="rId8"/>
    <p:sldId id="268" r:id="rId9"/>
    <p:sldId id="269" r:id="rId10"/>
    <p:sldId id="270" r:id="rId11"/>
    <p:sldId id="271" r:id="rId12"/>
    <p:sldId id="272" r:id="rId13"/>
    <p:sldId id="273" r:id="rId14"/>
    <p:sldId id="274" r:id="rId15"/>
    <p:sldId id="275" r:id="rId16"/>
    <p:sldId id="26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1F2858B-1A06-453F-93B9-5FAFB2E1B7D0}" type="datetimeFigureOut">
              <a:rPr lang="en-SG" smtClean="0"/>
              <a:t>19/12/2019</a:t>
            </a:fld>
            <a:endParaRPr lang="en-SG"/>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SG"/>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72DC3B7C-45BB-4707-AF74-8EC1CE5CEEAF}" type="slidenum">
              <a:rPr lang="en-SG" smtClean="0"/>
              <a:t>‹#›</a:t>
            </a:fld>
            <a:endParaRPr lang="en-SG"/>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19338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2858B-1A06-453F-93B9-5FAFB2E1B7D0}" type="datetimeFigureOut">
              <a:rPr lang="en-SG" smtClean="0"/>
              <a:t>19/12/2019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3578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1F2858B-1A06-453F-93B9-5FAFB2E1B7D0}" type="datetimeFigureOut">
              <a:rPr lang="en-SG" smtClean="0"/>
              <a:t>19/12/2019</a:t>
            </a:fld>
            <a:endParaRPr lang="en-SG"/>
          </a:p>
        </p:txBody>
      </p:sp>
      <p:sp>
        <p:nvSpPr>
          <p:cNvPr id="5" name="Footer Placeholder 4"/>
          <p:cNvSpPr>
            <a:spLocks noGrp="1"/>
          </p:cNvSpPr>
          <p:nvPr>
            <p:ph type="ftr" sz="quarter" idx="11"/>
          </p:nvPr>
        </p:nvSpPr>
        <p:spPr>
          <a:xfrm>
            <a:off x="6536187" y="6315949"/>
            <a:ext cx="3814856" cy="365125"/>
          </a:xfrm>
        </p:spPr>
        <p:txBody>
          <a:bodyPr/>
          <a:lstStyle/>
          <a:p>
            <a:endParaRPr lang="en-SG"/>
          </a:p>
        </p:txBody>
      </p:sp>
      <p:sp>
        <p:nvSpPr>
          <p:cNvPr id="6" name="Slide Number Placeholder 5"/>
          <p:cNvSpPr>
            <a:spLocks noGrp="1"/>
          </p:cNvSpPr>
          <p:nvPr>
            <p:ph type="sldNum" sz="quarter" idx="12"/>
          </p:nvPr>
        </p:nvSpPr>
        <p:spPr>
          <a:xfrm>
            <a:off x="11784011" y="5607592"/>
            <a:ext cx="407988" cy="365125"/>
          </a:xfrm>
        </p:spPr>
        <p:txBody>
          <a:bodyPr/>
          <a:lstStyle/>
          <a:p>
            <a:fld id="{72DC3B7C-45BB-4707-AF74-8EC1CE5CEEAF}" type="slidenum">
              <a:rPr lang="en-SG" smtClean="0"/>
              <a:t>‹#›</a:t>
            </a:fld>
            <a:endParaRPr lang="en-SG"/>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53117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2858B-1A06-453F-93B9-5FAFB2E1B7D0}" type="datetimeFigureOut">
              <a:rPr lang="en-SG" smtClean="0"/>
              <a:t>19/12/2019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9671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C1F2858B-1A06-453F-93B9-5FAFB2E1B7D0}" type="datetimeFigureOut">
              <a:rPr lang="en-SG" smtClean="0"/>
              <a:t>19/12/2019</a:t>
            </a:fld>
            <a:endParaRPr lang="en-SG"/>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SG"/>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72DC3B7C-45BB-4707-AF74-8EC1CE5CEEAF}" type="slidenum">
              <a:rPr lang="en-SG" smtClean="0"/>
              <a:t>‹#›</a:t>
            </a:fld>
            <a:endParaRPr lang="en-SG"/>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14658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2858B-1A06-453F-93B9-5FAFB2E1B7D0}" type="datetimeFigureOut">
              <a:rPr lang="en-SG" smtClean="0"/>
              <a:t>19/12/2019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325046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2858B-1A06-453F-93B9-5FAFB2E1B7D0}" type="datetimeFigureOut">
              <a:rPr lang="en-SG" smtClean="0"/>
              <a:t>19/12/2019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206061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2858B-1A06-453F-93B9-5FAFB2E1B7D0}" type="datetimeFigureOut">
              <a:rPr lang="en-SG" smtClean="0"/>
              <a:t>19/12/2019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206900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2858B-1A06-453F-93B9-5FAFB2E1B7D0}" type="datetimeFigureOut">
              <a:rPr lang="en-SG" smtClean="0"/>
              <a:t>19/12/2019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3928598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F2858B-1A06-453F-93B9-5FAFB2E1B7D0}" type="datetimeFigureOut">
              <a:rPr lang="en-SG" smtClean="0"/>
              <a:t>19/12/2019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6326960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F2858B-1A06-453F-93B9-5FAFB2E1B7D0}" type="datetimeFigureOut">
              <a:rPr lang="en-SG" smtClean="0"/>
              <a:t>19/12/2019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2DC3B7C-45BB-4707-AF74-8EC1CE5CEEAF}" type="slidenum">
              <a:rPr lang="en-SG" smtClean="0"/>
              <a:t>‹#›</a:t>
            </a:fld>
            <a:endParaRPr lang="en-SG"/>
          </a:p>
        </p:txBody>
      </p:sp>
    </p:spTree>
    <p:extLst>
      <p:ext uri="{BB962C8B-B14F-4D97-AF65-F5344CB8AC3E}">
        <p14:creationId xmlns:p14="http://schemas.microsoft.com/office/powerpoint/2010/main" val="296834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C1F2858B-1A06-453F-93B9-5FAFB2E1B7D0}" type="datetimeFigureOut">
              <a:rPr lang="en-SG" smtClean="0"/>
              <a:t>19/12/2019</a:t>
            </a:fld>
            <a:endParaRPr lang="en-SG"/>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SG"/>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2DC3B7C-45BB-4707-AF74-8EC1CE5CEEAF}" type="slidenum">
              <a:rPr lang="en-SG" smtClean="0"/>
              <a:t>‹#›</a:t>
            </a:fld>
            <a:endParaRPr lang="en-SG"/>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91019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0B68E7-7145-4358-B696-8C8084BD8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F8C8A8-0CFF-427D-8383-388F2D12FAB0}"/>
              </a:ext>
            </a:extLst>
          </p:cNvPr>
          <p:cNvSpPr>
            <a:spLocks noGrp="1"/>
          </p:cNvSpPr>
          <p:nvPr>
            <p:ph type="ctrTitle"/>
          </p:nvPr>
        </p:nvSpPr>
        <p:spPr>
          <a:xfrm>
            <a:off x="677600" y="1140439"/>
            <a:ext cx="5418399" cy="5085133"/>
          </a:xfrm>
        </p:spPr>
        <p:txBody>
          <a:bodyPr>
            <a:normAutofit/>
          </a:bodyPr>
          <a:lstStyle/>
          <a:p>
            <a:r>
              <a:rPr lang="en-SG" sz="4800"/>
              <a:t>DSI Project 1</a:t>
            </a:r>
          </a:p>
        </p:txBody>
      </p:sp>
      <p:cxnSp>
        <p:nvCxnSpPr>
          <p:cNvPr id="10" name="Straight Connector 9">
            <a:extLst>
              <a:ext uri="{FF2B5EF4-FFF2-40B4-BE49-F238E27FC236}">
                <a16:creationId xmlns:a16="http://schemas.microsoft.com/office/drawing/2014/main" id="{7A92B418-F5F0-4FB8-BB6C-DB565C0907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773858"/>
            <a:ext cx="6094409"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id="{DAE5548B-F97E-47AF-8AAE-1A969029F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2" name="Straight Connector 13">
            <a:extLst>
              <a:ext uri="{FF2B5EF4-FFF2-40B4-BE49-F238E27FC236}">
                <a16:creationId xmlns:a16="http://schemas.microsoft.com/office/drawing/2014/main" id="{DC996B6D-B6D3-4A1E-89FD-164CB64183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6201007"/>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C64F8A1-C3F5-4F01-A48E-EEF5561C707A}"/>
              </a:ext>
            </a:extLst>
          </p:cNvPr>
          <p:cNvSpPr>
            <a:spLocks noGrp="1"/>
          </p:cNvSpPr>
          <p:nvPr>
            <p:ph type="subTitle" idx="1"/>
          </p:nvPr>
        </p:nvSpPr>
        <p:spPr>
          <a:xfrm>
            <a:off x="7534656" y="1190408"/>
            <a:ext cx="3370148" cy="5035163"/>
          </a:xfrm>
        </p:spPr>
        <p:txBody>
          <a:bodyPr anchor="b">
            <a:normAutofit/>
          </a:bodyPr>
          <a:lstStyle/>
          <a:p>
            <a:pPr>
              <a:spcAft>
                <a:spcPts val="600"/>
              </a:spcAft>
            </a:pPr>
            <a:r>
              <a:rPr lang="en-SG" sz="2800" dirty="0"/>
              <a:t>SAT vs ACT participation and scores, Analysis</a:t>
            </a:r>
          </a:p>
        </p:txBody>
      </p:sp>
    </p:spTree>
    <p:extLst>
      <p:ext uri="{BB962C8B-B14F-4D97-AF65-F5344CB8AC3E}">
        <p14:creationId xmlns:p14="http://schemas.microsoft.com/office/powerpoint/2010/main" val="257758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Histogram</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Participation for SAT and ACT</a:t>
            </a:r>
          </a:p>
        </p:txBody>
      </p:sp>
      <p:pic>
        <p:nvPicPr>
          <p:cNvPr id="3" name="Picture 2">
            <a:extLst>
              <a:ext uri="{FF2B5EF4-FFF2-40B4-BE49-F238E27FC236}">
                <a16:creationId xmlns:a16="http://schemas.microsoft.com/office/drawing/2014/main" id="{40457D9B-8EFE-4B2D-B6B2-3695ABF72C50}"/>
              </a:ext>
            </a:extLst>
          </p:cNvPr>
          <p:cNvPicPr>
            <a:picLocks noChangeAspect="1"/>
          </p:cNvPicPr>
          <p:nvPr/>
        </p:nvPicPr>
        <p:blipFill>
          <a:blip r:embed="rId2"/>
          <a:stretch>
            <a:fillRect/>
          </a:stretch>
        </p:blipFill>
        <p:spPr>
          <a:xfrm>
            <a:off x="4931578" y="1285874"/>
            <a:ext cx="6498420" cy="4638675"/>
          </a:xfrm>
          <a:prstGeom prst="rect">
            <a:avLst/>
          </a:prstGeom>
        </p:spPr>
      </p:pic>
    </p:spTree>
    <p:extLst>
      <p:ext uri="{BB962C8B-B14F-4D97-AF65-F5344CB8AC3E}">
        <p14:creationId xmlns:p14="http://schemas.microsoft.com/office/powerpoint/2010/main" val="177924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Scatter plot</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SAT total vs ACT composite 2017</a:t>
            </a:r>
          </a:p>
        </p:txBody>
      </p:sp>
      <p:pic>
        <p:nvPicPr>
          <p:cNvPr id="4" name="Picture 3">
            <a:extLst>
              <a:ext uri="{FF2B5EF4-FFF2-40B4-BE49-F238E27FC236}">
                <a16:creationId xmlns:a16="http://schemas.microsoft.com/office/drawing/2014/main" id="{B814206A-B10F-4F80-B8A0-DAE29E04DE5E}"/>
              </a:ext>
            </a:extLst>
          </p:cNvPr>
          <p:cNvPicPr>
            <a:picLocks noChangeAspect="1"/>
          </p:cNvPicPr>
          <p:nvPr/>
        </p:nvPicPr>
        <p:blipFill>
          <a:blip r:embed="rId2"/>
          <a:stretch>
            <a:fillRect/>
          </a:stretch>
        </p:blipFill>
        <p:spPr>
          <a:xfrm>
            <a:off x="5262310" y="1123950"/>
            <a:ext cx="5272339" cy="5345228"/>
          </a:xfrm>
          <a:prstGeom prst="rect">
            <a:avLst/>
          </a:prstGeom>
        </p:spPr>
      </p:pic>
    </p:spTree>
    <p:extLst>
      <p:ext uri="{BB962C8B-B14F-4D97-AF65-F5344CB8AC3E}">
        <p14:creationId xmlns:p14="http://schemas.microsoft.com/office/powerpoint/2010/main" val="31066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Scatter plot</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SAT 2017 vs SAT 2018</a:t>
            </a:r>
          </a:p>
        </p:txBody>
      </p:sp>
      <p:pic>
        <p:nvPicPr>
          <p:cNvPr id="3" name="Picture 2">
            <a:extLst>
              <a:ext uri="{FF2B5EF4-FFF2-40B4-BE49-F238E27FC236}">
                <a16:creationId xmlns:a16="http://schemas.microsoft.com/office/drawing/2014/main" id="{DC97637F-3207-4812-A0E1-FA825170B58E}"/>
              </a:ext>
            </a:extLst>
          </p:cNvPr>
          <p:cNvPicPr>
            <a:picLocks noChangeAspect="1"/>
          </p:cNvPicPr>
          <p:nvPr/>
        </p:nvPicPr>
        <p:blipFill>
          <a:blip r:embed="rId2"/>
          <a:stretch>
            <a:fillRect/>
          </a:stretch>
        </p:blipFill>
        <p:spPr>
          <a:xfrm>
            <a:off x="5181600" y="1230740"/>
            <a:ext cx="4991100" cy="5025680"/>
          </a:xfrm>
          <a:prstGeom prst="rect">
            <a:avLst/>
          </a:prstGeom>
        </p:spPr>
      </p:pic>
    </p:spTree>
    <p:extLst>
      <p:ext uri="{BB962C8B-B14F-4D97-AF65-F5344CB8AC3E}">
        <p14:creationId xmlns:p14="http://schemas.microsoft.com/office/powerpoint/2010/main" val="28653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Scatter plot</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ACT 2017 vs ACT 2018</a:t>
            </a:r>
          </a:p>
        </p:txBody>
      </p:sp>
      <p:pic>
        <p:nvPicPr>
          <p:cNvPr id="4" name="Picture 3">
            <a:extLst>
              <a:ext uri="{FF2B5EF4-FFF2-40B4-BE49-F238E27FC236}">
                <a16:creationId xmlns:a16="http://schemas.microsoft.com/office/drawing/2014/main" id="{FD70EFBE-6EB1-438A-B7A4-603C5F00CEDE}"/>
              </a:ext>
            </a:extLst>
          </p:cNvPr>
          <p:cNvPicPr>
            <a:picLocks noChangeAspect="1"/>
          </p:cNvPicPr>
          <p:nvPr/>
        </p:nvPicPr>
        <p:blipFill>
          <a:blip r:embed="rId2"/>
          <a:stretch>
            <a:fillRect/>
          </a:stretch>
        </p:blipFill>
        <p:spPr>
          <a:xfrm>
            <a:off x="5181600" y="1094055"/>
            <a:ext cx="4867275" cy="5194880"/>
          </a:xfrm>
          <a:prstGeom prst="rect">
            <a:avLst/>
          </a:prstGeom>
        </p:spPr>
      </p:pic>
    </p:spTree>
    <p:extLst>
      <p:ext uri="{BB962C8B-B14F-4D97-AF65-F5344CB8AC3E}">
        <p14:creationId xmlns:p14="http://schemas.microsoft.com/office/powerpoint/2010/main" val="124938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Box plot</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Participation for SAT and ACT</a:t>
            </a:r>
          </a:p>
        </p:txBody>
      </p:sp>
      <p:pic>
        <p:nvPicPr>
          <p:cNvPr id="4" name="Picture 3">
            <a:extLst>
              <a:ext uri="{FF2B5EF4-FFF2-40B4-BE49-F238E27FC236}">
                <a16:creationId xmlns:a16="http://schemas.microsoft.com/office/drawing/2014/main" id="{5F1C7AF4-040F-4A4A-9333-359A87A024E6}"/>
              </a:ext>
            </a:extLst>
          </p:cNvPr>
          <p:cNvPicPr>
            <a:picLocks noChangeAspect="1"/>
          </p:cNvPicPr>
          <p:nvPr/>
        </p:nvPicPr>
        <p:blipFill>
          <a:blip r:embed="rId2"/>
          <a:stretch>
            <a:fillRect/>
          </a:stretch>
        </p:blipFill>
        <p:spPr>
          <a:xfrm>
            <a:off x="5181600" y="1364271"/>
            <a:ext cx="6312172" cy="4655529"/>
          </a:xfrm>
          <a:prstGeom prst="rect">
            <a:avLst/>
          </a:prstGeom>
        </p:spPr>
      </p:pic>
    </p:spTree>
    <p:extLst>
      <p:ext uri="{BB962C8B-B14F-4D97-AF65-F5344CB8AC3E}">
        <p14:creationId xmlns:p14="http://schemas.microsoft.com/office/powerpoint/2010/main" val="114177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dirty="0"/>
              <a:t>Box plot</a:t>
            </a:r>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dirty="0"/>
              <a:t>Scores for SAT and ACT</a:t>
            </a:r>
          </a:p>
        </p:txBody>
      </p:sp>
      <p:pic>
        <p:nvPicPr>
          <p:cNvPr id="3" name="Picture 2">
            <a:extLst>
              <a:ext uri="{FF2B5EF4-FFF2-40B4-BE49-F238E27FC236}">
                <a16:creationId xmlns:a16="http://schemas.microsoft.com/office/drawing/2014/main" id="{B5899718-EEAA-43CF-96B7-488F0CF9C93F}"/>
              </a:ext>
            </a:extLst>
          </p:cNvPr>
          <p:cNvPicPr>
            <a:picLocks noChangeAspect="1"/>
          </p:cNvPicPr>
          <p:nvPr/>
        </p:nvPicPr>
        <p:blipFill>
          <a:blip r:embed="rId2"/>
          <a:stretch>
            <a:fillRect/>
          </a:stretch>
        </p:blipFill>
        <p:spPr>
          <a:xfrm>
            <a:off x="5181599" y="1393442"/>
            <a:ext cx="6069311" cy="4702558"/>
          </a:xfrm>
          <a:prstGeom prst="rect">
            <a:avLst/>
          </a:prstGeom>
        </p:spPr>
      </p:pic>
    </p:spTree>
    <p:extLst>
      <p:ext uri="{BB962C8B-B14F-4D97-AF65-F5344CB8AC3E}">
        <p14:creationId xmlns:p14="http://schemas.microsoft.com/office/powerpoint/2010/main" val="125754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48ED07BE-A321-4990-A704-3BE5A16E3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6" name="Straight Connector 25">
            <a:extLst>
              <a:ext uri="{FF2B5EF4-FFF2-40B4-BE49-F238E27FC236}">
                <a16:creationId xmlns:a16="http://schemas.microsoft.com/office/drawing/2014/main" id="{33326D19-3567-4000-B69B-2BD9668E28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1B86DB-C5F8-4F4F-AA51-B26495EBA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1B867-026D-485D-B2D5-BF163007BD4E}"/>
              </a:ext>
            </a:extLst>
          </p:cNvPr>
          <p:cNvSpPr>
            <a:spLocks noGrp="1"/>
          </p:cNvSpPr>
          <p:nvPr>
            <p:ph type="title"/>
          </p:nvPr>
        </p:nvSpPr>
        <p:spPr>
          <a:xfrm rot="5400000">
            <a:off x="-284093" y="3628481"/>
            <a:ext cx="1150965" cy="5099372"/>
          </a:xfrm>
        </p:spPr>
        <p:txBody>
          <a:bodyPr vert="vert270" lIns="91440" tIns="45720" rIns="91440" bIns="45720" rtlCol="0" anchor="t">
            <a:normAutofit/>
          </a:bodyPr>
          <a:lstStyle/>
          <a:p>
            <a:pPr>
              <a:lnSpc>
                <a:spcPct val="85000"/>
              </a:lnSpc>
            </a:pPr>
            <a:r>
              <a:rPr lang="en-US" sz="4000" cap="all" dirty="0"/>
              <a:t>Overall</a:t>
            </a:r>
          </a:p>
        </p:txBody>
      </p:sp>
      <p:pic>
        <p:nvPicPr>
          <p:cNvPr id="7" name="Picture 6">
            <a:extLst>
              <a:ext uri="{FF2B5EF4-FFF2-40B4-BE49-F238E27FC236}">
                <a16:creationId xmlns:a16="http://schemas.microsoft.com/office/drawing/2014/main" id="{53B18966-A2F7-4490-A801-2AA2EF796132}"/>
              </a:ext>
            </a:extLst>
          </p:cNvPr>
          <p:cNvPicPr>
            <a:picLocks noChangeAspect="1"/>
          </p:cNvPicPr>
          <p:nvPr/>
        </p:nvPicPr>
        <p:blipFill>
          <a:blip r:embed="rId2"/>
          <a:stretch>
            <a:fillRect/>
          </a:stretch>
        </p:blipFill>
        <p:spPr>
          <a:xfrm>
            <a:off x="4908296" y="513199"/>
            <a:ext cx="3450786" cy="5413000"/>
          </a:xfrm>
          <a:prstGeom prst="rect">
            <a:avLst/>
          </a:prstGeom>
        </p:spPr>
      </p:pic>
      <p:pic>
        <p:nvPicPr>
          <p:cNvPr id="9" name="Picture 8">
            <a:extLst>
              <a:ext uri="{FF2B5EF4-FFF2-40B4-BE49-F238E27FC236}">
                <a16:creationId xmlns:a16="http://schemas.microsoft.com/office/drawing/2014/main" id="{8AEF7BD3-E449-4B91-86E5-F44A912767E1}"/>
              </a:ext>
            </a:extLst>
          </p:cNvPr>
          <p:cNvPicPr>
            <a:picLocks noChangeAspect="1"/>
          </p:cNvPicPr>
          <p:nvPr/>
        </p:nvPicPr>
        <p:blipFill>
          <a:blip r:embed="rId3"/>
          <a:stretch>
            <a:fillRect/>
          </a:stretch>
        </p:blipFill>
        <p:spPr>
          <a:xfrm>
            <a:off x="8344067" y="502480"/>
            <a:ext cx="3450794" cy="5455802"/>
          </a:xfrm>
          <a:prstGeom prst="rect">
            <a:avLst/>
          </a:prstGeom>
        </p:spPr>
      </p:pic>
      <p:sp>
        <p:nvSpPr>
          <p:cNvPr id="30" name="Freeform 6">
            <a:extLst>
              <a:ext uri="{FF2B5EF4-FFF2-40B4-BE49-F238E27FC236}">
                <a16:creationId xmlns:a16="http://schemas.microsoft.com/office/drawing/2014/main" id="{ED69187D-842D-4580-9582-AFE149FF3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743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cxnSp>
        <p:nvCxnSpPr>
          <p:cNvPr id="32" name="Straight Connector 31">
            <a:extLst>
              <a:ext uri="{FF2B5EF4-FFF2-40B4-BE49-F238E27FC236}">
                <a16:creationId xmlns:a16="http://schemas.microsoft.com/office/drawing/2014/main" id="{980DB98A-6BE7-4587-85A2-6B8C961023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BDFBFAC4-D9DB-45E6-8BB9-3E132B75CB7E}"/>
              </a:ext>
            </a:extLst>
          </p:cNvPr>
          <p:cNvSpPr txBox="1">
            <a:spLocks/>
          </p:cNvSpPr>
          <p:nvPr/>
        </p:nvSpPr>
        <p:spPr>
          <a:xfrm>
            <a:off x="138545" y="245406"/>
            <a:ext cx="4618182" cy="5687355"/>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800" b="1" i="1" dirty="0"/>
              <a:t>SKEWNESS: </a:t>
            </a:r>
          </a:p>
          <a:p>
            <a:pPr lvl="1"/>
            <a:r>
              <a:rPr lang="en-US" sz="1400" b="1" i="1" dirty="0"/>
              <a:t>2017 SAT participation</a:t>
            </a:r>
            <a:r>
              <a:rPr lang="en-US" sz="1400" dirty="0"/>
              <a:t> had the greatest positive skew, followed by </a:t>
            </a:r>
            <a:r>
              <a:rPr lang="en-US" sz="1400" b="1" i="1" dirty="0"/>
              <a:t>2018 SAT participation</a:t>
            </a:r>
            <a:r>
              <a:rPr lang="en-US" sz="1400" dirty="0"/>
              <a:t>. Both ACT participation had negative skewness with </a:t>
            </a:r>
            <a:r>
              <a:rPr lang="en-US" sz="1400" b="1" i="1" dirty="0"/>
              <a:t>2018 ACT participation</a:t>
            </a:r>
            <a:r>
              <a:rPr lang="en-US" sz="1400" dirty="0"/>
              <a:t> having a greater skew compared </a:t>
            </a:r>
            <a:r>
              <a:rPr lang="en-US" sz="1400" b="1" i="1" dirty="0"/>
              <a:t>2017 ACT participation</a:t>
            </a:r>
            <a:endParaRPr lang="en-US" sz="1400" dirty="0"/>
          </a:p>
          <a:p>
            <a:r>
              <a:rPr lang="en-US" sz="1800" b="1" dirty="0"/>
              <a:t>SPREAD OF DATA, (STANDARD DEVIATION)</a:t>
            </a:r>
          </a:p>
          <a:p>
            <a:pPr lvl="1"/>
            <a:r>
              <a:rPr lang="en-US" sz="1400" b="1" i="1" dirty="0"/>
              <a:t>2018 SAT participation</a:t>
            </a:r>
            <a:r>
              <a:rPr lang="en-US" sz="1400" dirty="0"/>
              <a:t> has the greatest standard deviation, followed by </a:t>
            </a:r>
            <a:r>
              <a:rPr lang="en-US" sz="1400" b="1" i="1" dirty="0"/>
              <a:t>2017 SAT participation</a:t>
            </a:r>
            <a:r>
              <a:rPr lang="en-US" sz="1400" dirty="0"/>
              <a:t>, followed by </a:t>
            </a:r>
            <a:r>
              <a:rPr lang="en-US" sz="1400" b="1" i="1" dirty="0"/>
              <a:t>2018 ACT participation</a:t>
            </a:r>
            <a:r>
              <a:rPr lang="en-US" sz="1400" dirty="0"/>
              <a:t> and </a:t>
            </a:r>
            <a:r>
              <a:rPr lang="en-US" sz="1400" b="1" i="1" dirty="0"/>
              <a:t>2017 ACT participation</a:t>
            </a:r>
            <a:r>
              <a:rPr lang="en-US" sz="1400" dirty="0"/>
              <a:t> having the lowest</a:t>
            </a:r>
          </a:p>
          <a:p>
            <a:r>
              <a:rPr lang="en-US" sz="1800" b="1" dirty="0"/>
              <a:t>SHAPE:</a:t>
            </a:r>
          </a:p>
          <a:p>
            <a:pPr lvl="1"/>
            <a:r>
              <a:rPr lang="en-US" sz="1600" dirty="0"/>
              <a:t> </a:t>
            </a:r>
            <a:r>
              <a:rPr lang="en-US" sz="1400" dirty="0"/>
              <a:t>could not be determined. However as number of states/ data points were greater than 30, we can say that the variables will fit into a normal distributions</a:t>
            </a:r>
            <a:endParaRPr lang="en-US" sz="1600" dirty="0"/>
          </a:p>
        </p:txBody>
      </p:sp>
    </p:spTree>
    <p:extLst>
      <p:ext uri="{BB962C8B-B14F-4D97-AF65-F5344CB8AC3E}">
        <p14:creationId xmlns:p14="http://schemas.microsoft.com/office/powerpoint/2010/main" val="397484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146162" y="960356"/>
            <a:ext cx="4377712" cy="4937287"/>
          </a:xfrm>
        </p:spPr>
        <p:txBody>
          <a:bodyPr anchor="b">
            <a:normAutofit/>
          </a:bodyPr>
          <a:lstStyle/>
          <a:p>
            <a:pPr algn="l"/>
            <a:r>
              <a:rPr lang="en-SG" sz="4000" dirty="0"/>
              <a:t>Conclusion and recommendation</a:t>
            </a:r>
          </a:p>
        </p:txBody>
      </p:sp>
      <p:sp>
        <p:nvSpPr>
          <p:cNvPr id="3" name="Content Placeholder 2">
            <a:extLst>
              <a:ext uri="{FF2B5EF4-FFF2-40B4-BE49-F238E27FC236}">
                <a16:creationId xmlns:a16="http://schemas.microsoft.com/office/drawing/2014/main" id="{6EA2C58E-ABF8-4A45-8F76-C8BF42347745}"/>
              </a:ext>
            </a:extLst>
          </p:cNvPr>
          <p:cNvSpPr>
            <a:spLocks noGrp="1"/>
          </p:cNvSpPr>
          <p:nvPr>
            <p:ph idx="1"/>
          </p:nvPr>
        </p:nvSpPr>
        <p:spPr>
          <a:xfrm>
            <a:off x="602721" y="624416"/>
            <a:ext cx="10986558" cy="4937287"/>
          </a:xfrm>
        </p:spPr>
        <p:txBody>
          <a:bodyPr>
            <a:normAutofit/>
          </a:bodyPr>
          <a:lstStyle/>
          <a:p>
            <a:r>
              <a:rPr lang="en-US" dirty="0"/>
              <a:t>Looking at the SAT college board reports, it is safe to conclude that while students from a diverse background took the SAT exams in Florida and Colorado, in New Mexico, only students from families with a good educational background took the text.</a:t>
            </a:r>
          </a:p>
          <a:p>
            <a:r>
              <a:rPr lang="en-US" dirty="0">
                <a:solidFill>
                  <a:srgbClr val="24292E"/>
                </a:solidFill>
                <a:latin typeface="-apple-system"/>
              </a:rPr>
              <a:t>College board could target the middle households and promote the fee waiver incentive to students thus increasing the diversity of participants</a:t>
            </a:r>
          </a:p>
          <a:p>
            <a:r>
              <a:rPr lang="en-US" dirty="0">
                <a:solidFill>
                  <a:srgbClr val="24292E"/>
                </a:solidFill>
                <a:latin typeface="-apple-system"/>
              </a:rPr>
              <a:t>Since New Mexico is a state where students have the freedom to choose the college exam they prefer, or to skip it altogether, the college board could get the education department to subsidize full costs of the test and thus possibly making it mandatory for all high school students to take it.</a:t>
            </a:r>
          </a:p>
          <a:p>
            <a:endParaRPr lang="en-US" dirty="0">
              <a:solidFill>
                <a:srgbClr val="24292E"/>
              </a:solidFill>
              <a:latin typeface="-apple-system"/>
            </a:endParaRPr>
          </a:p>
          <a:p>
            <a:endParaRPr lang="en-SG" dirty="0"/>
          </a:p>
        </p:txBody>
      </p:sp>
      <p:pic>
        <p:nvPicPr>
          <p:cNvPr id="4" name="Picture 3">
            <a:extLst>
              <a:ext uri="{FF2B5EF4-FFF2-40B4-BE49-F238E27FC236}">
                <a16:creationId xmlns:a16="http://schemas.microsoft.com/office/drawing/2014/main" id="{457C7C73-6426-4102-8CB9-CAF599B55EA3}"/>
              </a:ext>
            </a:extLst>
          </p:cNvPr>
          <p:cNvPicPr>
            <a:picLocks noChangeAspect="1"/>
          </p:cNvPicPr>
          <p:nvPr/>
        </p:nvPicPr>
        <p:blipFill>
          <a:blip r:embed="rId2"/>
          <a:stretch>
            <a:fillRect/>
          </a:stretch>
        </p:blipFill>
        <p:spPr>
          <a:xfrm>
            <a:off x="5115936" y="3904268"/>
            <a:ext cx="5881280" cy="1993375"/>
          </a:xfrm>
          <a:prstGeom prst="rect">
            <a:avLst/>
          </a:prstGeom>
        </p:spPr>
      </p:pic>
    </p:spTree>
    <p:extLst>
      <p:ext uri="{BB962C8B-B14F-4D97-AF65-F5344CB8AC3E}">
        <p14:creationId xmlns:p14="http://schemas.microsoft.com/office/powerpoint/2010/main" val="1852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a:t>Problem Statement</a:t>
            </a:r>
          </a:p>
        </p:txBody>
      </p:sp>
      <p:sp>
        <p:nvSpPr>
          <p:cNvPr id="15"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6EA2C58E-ABF8-4A45-8F76-C8BF42347745}"/>
              </a:ext>
            </a:extLst>
          </p:cNvPr>
          <p:cNvSpPr>
            <a:spLocks noGrp="1"/>
          </p:cNvSpPr>
          <p:nvPr>
            <p:ph idx="1"/>
          </p:nvPr>
        </p:nvSpPr>
        <p:spPr>
          <a:xfrm>
            <a:off x="4955354" y="643466"/>
            <a:ext cx="6593180" cy="4937287"/>
          </a:xfrm>
        </p:spPr>
        <p:txBody>
          <a:bodyPr>
            <a:normAutofit/>
          </a:bodyPr>
          <a:lstStyle/>
          <a:p>
            <a:r>
              <a:rPr lang="en-US" dirty="0" err="1"/>
              <a:t>Analysing</a:t>
            </a:r>
            <a:r>
              <a:rPr lang="en-US" dirty="0"/>
              <a:t> the participation rates and scores of SAT and ACT, this report seeks to identity the reasons for the fluctuation of the SAT and ACT participation within US states. Using these reasons, the aim of this report is to recommend strategies to improve participation rates in at least 1 state</a:t>
            </a:r>
            <a:endParaRPr lang="en-SG" dirty="0"/>
          </a:p>
        </p:txBody>
      </p:sp>
      <p:cxnSp>
        <p:nvCxnSpPr>
          <p:cNvPr id="16"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39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DFC3-41ED-4E11-8997-88D5D80E066D}"/>
              </a:ext>
            </a:extLst>
          </p:cNvPr>
          <p:cNvSpPr>
            <a:spLocks noGrp="1"/>
          </p:cNvSpPr>
          <p:nvPr>
            <p:ph type="title"/>
          </p:nvPr>
        </p:nvSpPr>
        <p:spPr>
          <a:xfrm>
            <a:off x="643467" y="5119396"/>
            <a:ext cx="10905065" cy="1341516"/>
          </a:xfrm>
        </p:spPr>
        <p:txBody>
          <a:bodyPr anchor="ctr">
            <a:normAutofit/>
          </a:bodyPr>
          <a:lstStyle/>
          <a:p>
            <a:r>
              <a:rPr lang="en-SG" sz="3600" dirty="0"/>
              <a:t>Variables in comparison</a:t>
            </a:r>
          </a:p>
        </p:txBody>
      </p:sp>
      <p:pic>
        <p:nvPicPr>
          <p:cNvPr id="4" name="Content Placeholder 3">
            <a:extLst>
              <a:ext uri="{FF2B5EF4-FFF2-40B4-BE49-F238E27FC236}">
                <a16:creationId xmlns:a16="http://schemas.microsoft.com/office/drawing/2014/main" id="{11B9447D-2951-4215-9670-3ACA8D70E585}"/>
              </a:ext>
            </a:extLst>
          </p:cNvPr>
          <p:cNvPicPr>
            <a:picLocks noGrp="1" noChangeAspect="1"/>
          </p:cNvPicPr>
          <p:nvPr>
            <p:ph idx="1"/>
          </p:nvPr>
        </p:nvPicPr>
        <p:blipFill>
          <a:blip r:embed="rId2"/>
          <a:stretch>
            <a:fillRect/>
          </a:stretch>
        </p:blipFill>
        <p:spPr>
          <a:xfrm>
            <a:off x="491067" y="1440068"/>
            <a:ext cx="5214408" cy="2847198"/>
          </a:xfrm>
          <a:prstGeom prst="rect">
            <a:avLst/>
          </a:prstGeom>
        </p:spPr>
      </p:pic>
      <p:sp>
        <p:nvSpPr>
          <p:cNvPr id="20" name="Title 1">
            <a:extLst>
              <a:ext uri="{FF2B5EF4-FFF2-40B4-BE49-F238E27FC236}">
                <a16:creationId xmlns:a16="http://schemas.microsoft.com/office/drawing/2014/main" id="{3DC10A0C-2D16-47B9-9C2C-7AFE8E003EF9}"/>
              </a:ext>
            </a:extLst>
          </p:cNvPr>
          <p:cNvSpPr txBox="1">
            <a:spLocks/>
          </p:cNvSpPr>
          <p:nvPr/>
        </p:nvSpPr>
        <p:spPr>
          <a:xfrm>
            <a:off x="643467" y="119002"/>
            <a:ext cx="10905065" cy="134151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a:lstStyle>
          <a:p>
            <a:pPr algn="l"/>
            <a:r>
              <a:rPr lang="en-SG" sz="2800" dirty="0">
                <a:latin typeface="+mn-lt"/>
              </a:rPr>
              <a:t>2017 SAT &amp; ACT data – 51 states</a:t>
            </a:r>
          </a:p>
        </p:txBody>
      </p:sp>
      <p:pic>
        <p:nvPicPr>
          <p:cNvPr id="5" name="Picture 4">
            <a:extLst>
              <a:ext uri="{FF2B5EF4-FFF2-40B4-BE49-F238E27FC236}">
                <a16:creationId xmlns:a16="http://schemas.microsoft.com/office/drawing/2014/main" id="{50B00C72-AF66-4093-8111-74F0E81C68A1}"/>
              </a:ext>
            </a:extLst>
          </p:cNvPr>
          <p:cNvPicPr>
            <a:picLocks noChangeAspect="1"/>
          </p:cNvPicPr>
          <p:nvPr/>
        </p:nvPicPr>
        <p:blipFill>
          <a:blip r:embed="rId3"/>
          <a:stretch>
            <a:fillRect/>
          </a:stretch>
        </p:blipFill>
        <p:spPr>
          <a:xfrm>
            <a:off x="6157526" y="1458540"/>
            <a:ext cx="5543406" cy="2847197"/>
          </a:xfrm>
          <a:prstGeom prst="rect">
            <a:avLst/>
          </a:prstGeom>
        </p:spPr>
      </p:pic>
      <p:sp>
        <p:nvSpPr>
          <p:cNvPr id="7" name="Title 1">
            <a:extLst>
              <a:ext uri="{FF2B5EF4-FFF2-40B4-BE49-F238E27FC236}">
                <a16:creationId xmlns:a16="http://schemas.microsoft.com/office/drawing/2014/main" id="{2FD529E7-0449-473E-838B-66B9DFBAF054}"/>
              </a:ext>
            </a:extLst>
          </p:cNvPr>
          <p:cNvSpPr txBox="1">
            <a:spLocks/>
          </p:cNvSpPr>
          <p:nvPr/>
        </p:nvSpPr>
        <p:spPr>
          <a:xfrm>
            <a:off x="478968" y="628388"/>
            <a:ext cx="1793177" cy="134151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a:lstStyle>
          <a:p>
            <a:pPr algn="l"/>
            <a:r>
              <a:rPr lang="en-SG" sz="2000" i="0" dirty="0">
                <a:solidFill>
                  <a:schemeClr val="tx1"/>
                </a:solidFill>
                <a:latin typeface="+mn-lt"/>
              </a:rPr>
              <a:t>2017 SAT data</a:t>
            </a:r>
          </a:p>
        </p:txBody>
      </p:sp>
      <p:sp>
        <p:nvSpPr>
          <p:cNvPr id="8" name="Title 1">
            <a:extLst>
              <a:ext uri="{FF2B5EF4-FFF2-40B4-BE49-F238E27FC236}">
                <a16:creationId xmlns:a16="http://schemas.microsoft.com/office/drawing/2014/main" id="{23BF1826-D341-465B-BF2F-AB87DDACC49D}"/>
              </a:ext>
            </a:extLst>
          </p:cNvPr>
          <p:cNvSpPr txBox="1">
            <a:spLocks/>
          </p:cNvSpPr>
          <p:nvPr/>
        </p:nvSpPr>
        <p:spPr>
          <a:xfrm>
            <a:off x="6157526" y="646860"/>
            <a:ext cx="1793177" cy="134151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a:lstStyle>
          <a:p>
            <a:pPr algn="l"/>
            <a:r>
              <a:rPr lang="en-SG" sz="2000" i="0" dirty="0">
                <a:solidFill>
                  <a:schemeClr val="tx1"/>
                </a:solidFill>
                <a:latin typeface="+mn-lt"/>
              </a:rPr>
              <a:t>2017 ACT data</a:t>
            </a:r>
          </a:p>
        </p:txBody>
      </p:sp>
      <p:pic>
        <p:nvPicPr>
          <p:cNvPr id="9" name="Picture 8">
            <a:extLst>
              <a:ext uri="{FF2B5EF4-FFF2-40B4-BE49-F238E27FC236}">
                <a16:creationId xmlns:a16="http://schemas.microsoft.com/office/drawing/2014/main" id="{482AD5EA-4B81-4325-A1FB-6A099C5DBC2C}"/>
              </a:ext>
            </a:extLst>
          </p:cNvPr>
          <p:cNvPicPr>
            <a:picLocks noChangeAspect="1"/>
          </p:cNvPicPr>
          <p:nvPr/>
        </p:nvPicPr>
        <p:blipFill>
          <a:blip r:embed="rId4"/>
          <a:stretch>
            <a:fillRect/>
          </a:stretch>
        </p:blipFill>
        <p:spPr>
          <a:xfrm>
            <a:off x="426812" y="4353145"/>
            <a:ext cx="11338376" cy="1069904"/>
          </a:xfrm>
          <a:prstGeom prst="rect">
            <a:avLst/>
          </a:prstGeom>
        </p:spPr>
      </p:pic>
    </p:spTree>
    <p:extLst>
      <p:ext uri="{BB962C8B-B14F-4D97-AF65-F5344CB8AC3E}">
        <p14:creationId xmlns:p14="http://schemas.microsoft.com/office/powerpoint/2010/main" val="3802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51767" y="643466"/>
            <a:ext cx="3689094" cy="5286594"/>
          </a:xfrm>
        </p:spPr>
        <p:txBody>
          <a:bodyPr>
            <a:normAutofit/>
          </a:bodyPr>
          <a:lstStyle/>
          <a:p>
            <a:r>
              <a:rPr lang="en-SG" sz="4000" dirty="0"/>
              <a:t>States with highest and lowest Participant % for SAT 2017 vs 2018</a:t>
            </a:r>
          </a:p>
        </p:txBody>
      </p:sp>
      <p:pic>
        <p:nvPicPr>
          <p:cNvPr id="6" name="Picture 5">
            <a:extLst>
              <a:ext uri="{FF2B5EF4-FFF2-40B4-BE49-F238E27FC236}">
                <a16:creationId xmlns:a16="http://schemas.microsoft.com/office/drawing/2014/main" id="{A63B0C26-86E0-4A7D-893C-34C1CA42EF84}"/>
              </a:ext>
            </a:extLst>
          </p:cNvPr>
          <p:cNvPicPr>
            <a:picLocks noChangeAspect="1"/>
          </p:cNvPicPr>
          <p:nvPr/>
        </p:nvPicPr>
        <p:blipFill>
          <a:blip r:embed="rId2"/>
          <a:stretch>
            <a:fillRect/>
          </a:stretch>
        </p:blipFill>
        <p:spPr>
          <a:xfrm>
            <a:off x="4891087" y="499087"/>
            <a:ext cx="2409825" cy="1638300"/>
          </a:xfrm>
          <a:prstGeom prst="rect">
            <a:avLst/>
          </a:prstGeom>
        </p:spPr>
      </p:pic>
      <p:pic>
        <p:nvPicPr>
          <p:cNvPr id="7" name="Picture 6">
            <a:extLst>
              <a:ext uri="{FF2B5EF4-FFF2-40B4-BE49-F238E27FC236}">
                <a16:creationId xmlns:a16="http://schemas.microsoft.com/office/drawing/2014/main" id="{01A02074-8E5E-4EE0-A31C-1308A52D513B}"/>
              </a:ext>
            </a:extLst>
          </p:cNvPr>
          <p:cNvPicPr>
            <a:picLocks noChangeAspect="1"/>
          </p:cNvPicPr>
          <p:nvPr/>
        </p:nvPicPr>
        <p:blipFill>
          <a:blip r:embed="rId3"/>
          <a:stretch>
            <a:fillRect/>
          </a:stretch>
        </p:blipFill>
        <p:spPr>
          <a:xfrm>
            <a:off x="5033961" y="2533852"/>
            <a:ext cx="2124075" cy="3381375"/>
          </a:xfrm>
          <a:prstGeom prst="rect">
            <a:avLst/>
          </a:prstGeom>
        </p:spPr>
      </p:pic>
      <p:pic>
        <p:nvPicPr>
          <p:cNvPr id="8" name="Picture 7">
            <a:extLst>
              <a:ext uri="{FF2B5EF4-FFF2-40B4-BE49-F238E27FC236}">
                <a16:creationId xmlns:a16="http://schemas.microsoft.com/office/drawing/2014/main" id="{4B055F79-7225-4648-B6AF-4C1E93D4782B}"/>
              </a:ext>
            </a:extLst>
          </p:cNvPr>
          <p:cNvPicPr>
            <a:picLocks noChangeAspect="1"/>
          </p:cNvPicPr>
          <p:nvPr/>
        </p:nvPicPr>
        <p:blipFill>
          <a:blip r:embed="rId4"/>
          <a:stretch>
            <a:fillRect/>
          </a:stretch>
        </p:blipFill>
        <p:spPr>
          <a:xfrm>
            <a:off x="8161923" y="499087"/>
            <a:ext cx="2105025" cy="2066925"/>
          </a:xfrm>
          <a:prstGeom prst="rect">
            <a:avLst/>
          </a:prstGeom>
        </p:spPr>
      </p:pic>
      <p:pic>
        <p:nvPicPr>
          <p:cNvPr id="9" name="Picture 8">
            <a:extLst>
              <a:ext uri="{FF2B5EF4-FFF2-40B4-BE49-F238E27FC236}">
                <a16:creationId xmlns:a16="http://schemas.microsoft.com/office/drawing/2014/main" id="{EB184C76-E630-40FA-B48B-A48F73AEBFF5}"/>
              </a:ext>
            </a:extLst>
          </p:cNvPr>
          <p:cNvPicPr>
            <a:picLocks noChangeAspect="1"/>
          </p:cNvPicPr>
          <p:nvPr/>
        </p:nvPicPr>
        <p:blipFill>
          <a:blip r:embed="rId5"/>
          <a:stretch>
            <a:fillRect/>
          </a:stretch>
        </p:blipFill>
        <p:spPr>
          <a:xfrm>
            <a:off x="8161923" y="2758235"/>
            <a:ext cx="2124075" cy="3171825"/>
          </a:xfrm>
          <a:prstGeom prst="rect">
            <a:avLst/>
          </a:prstGeom>
        </p:spPr>
      </p:pic>
    </p:spTree>
    <p:extLst>
      <p:ext uri="{BB962C8B-B14F-4D97-AF65-F5344CB8AC3E}">
        <p14:creationId xmlns:p14="http://schemas.microsoft.com/office/powerpoint/2010/main" val="242598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51767" y="643466"/>
            <a:ext cx="3689094" cy="5286594"/>
          </a:xfrm>
        </p:spPr>
        <p:txBody>
          <a:bodyPr>
            <a:normAutofit/>
          </a:bodyPr>
          <a:lstStyle/>
          <a:p>
            <a:r>
              <a:rPr lang="en-SG" sz="4000" dirty="0"/>
              <a:t>States with highest and lowest Participant % for ACT 2017 vs 2018</a:t>
            </a:r>
          </a:p>
        </p:txBody>
      </p:sp>
      <p:pic>
        <p:nvPicPr>
          <p:cNvPr id="3" name="Picture 2">
            <a:extLst>
              <a:ext uri="{FF2B5EF4-FFF2-40B4-BE49-F238E27FC236}">
                <a16:creationId xmlns:a16="http://schemas.microsoft.com/office/drawing/2014/main" id="{44DDE3F2-5516-4514-84F0-573679BB84BF}"/>
              </a:ext>
            </a:extLst>
          </p:cNvPr>
          <p:cNvPicPr>
            <a:picLocks noChangeAspect="1"/>
          </p:cNvPicPr>
          <p:nvPr/>
        </p:nvPicPr>
        <p:blipFill>
          <a:blip r:embed="rId2"/>
          <a:stretch>
            <a:fillRect/>
          </a:stretch>
        </p:blipFill>
        <p:spPr>
          <a:xfrm>
            <a:off x="5005387" y="486778"/>
            <a:ext cx="2181225" cy="4457700"/>
          </a:xfrm>
          <a:prstGeom prst="rect">
            <a:avLst/>
          </a:prstGeom>
        </p:spPr>
      </p:pic>
      <p:pic>
        <p:nvPicPr>
          <p:cNvPr id="4" name="Picture 3">
            <a:extLst>
              <a:ext uri="{FF2B5EF4-FFF2-40B4-BE49-F238E27FC236}">
                <a16:creationId xmlns:a16="http://schemas.microsoft.com/office/drawing/2014/main" id="{AA80A8EE-5BCD-422E-8168-AC32356C346B}"/>
              </a:ext>
            </a:extLst>
          </p:cNvPr>
          <p:cNvPicPr>
            <a:picLocks noChangeAspect="1"/>
          </p:cNvPicPr>
          <p:nvPr/>
        </p:nvPicPr>
        <p:blipFill>
          <a:blip r:embed="rId3"/>
          <a:stretch>
            <a:fillRect/>
          </a:stretch>
        </p:blipFill>
        <p:spPr>
          <a:xfrm>
            <a:off x="5005387" y="5091418"/>
            <a:ext cx="2238375" cy="1200150"/>
          </a:xfrm>
          <a:prstGeom prst="rect">
            <a:avLst/>
          </a:prstGeom>
        </p:spPr>
      </p:pic>
      <p:pic>
        <p:nvPicPr>
          <p:cNvPr id="8" name="Picture 7">
            <a:extLst>
              <a:ext uri="{FF2B5EF4-FFF2-40B4-BE49-F238E27FC236}">
                <a16:creationId xmlns:a16="http://schemas.microsoft.com/office/drawing/2014/main" id="{94232ECE-BDB7-4D22-A1F1-C1A2ACE9610A}"/>
              </a:ext>
            </a:extLst>
          </p:cNvPr>
          <p:cNvPicPr>
            <a:picLocks noChangeAspect="1"/>
          </p:cNvPicPr>
          <p:nvPr/>
        </p:nvPicPr>
        <p:blipFill>
          <a:blip r:embed="rId4"/>
          <a:stretch>
            <a:fillRect/>
          </a:stretch>
        </p:blipFill>
        <p:spPr>
          <a:xfrm>
            <a:off x="8139612" y="486778"/>
            <a:ext cx="2162175" cy="4476750"/>
          </a:xfrm>
          <a:prstGeom prst="rect">
            <a:avLst/>
          </a:prstGeom>
        </p:spPr>
      </p:pic>
      <p:pic>
        <p:nvPicPr>
          <p:cNvPr id="9" name="Picture 8">
            <a:extLst>
              <a:ext uri="{FF2B5EF4-FFF2-40B4-BE49-F238E27FC236}">
                <a16:creationId xmlns:a16="http://schemas.microsoft.com/office/drawing/2014/main" id="{61CF2570-42D1-4584-8AA0-7C1B7102BE86}"/>
              </a:ext>
            </a:extLst>
          </p:cNvPr>
          <p:cNvPicPr>
            <a:picLocks noChangeAspect="1"/>
          </p:cNvPicPr>
          <p:nvPr/>
        </p:nvPicPr>
        <p:blipFill>
          <a:blip r:embed="rId5"/>
          <a:stretch>
            <a:fillRect/>
          </a:stretch>
        </p:blipFill>
        <p:spPr>
          <a:xfrm>
            <a:off x="8082462" y="5339068"/>
            <a:ext cx="2219325" cy="952500"/>
          </a:xfrm>
          <a:prstGeom prst="rect">
            <a:avLst/>
          </a:prstGeom>
        </p:spPr>
      </p:pic>
    </p:spTree>
    <p:extLst>
      <p:ext uri="{BB962C8B-B14F-4D97-AF65-F5344CB8AC3E}">
        <p14:creationId xmlns:p14="http://schemas.microsoft.com/office/powerpoint/2010/main" val="9436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51767" y="643466"/>
            <a:ext cx="3689094" cy="5286594"/>
          </a:xfrm>
        </p:spPr>
        <p:txBody>
          <a:bodyPr>
            <a:normAutofit/>
          </a:bodyPr>
          <a:lstStyle/>
          <a:p>
            <a:r>
              <a:rPr lang="en-SG" sz="4000" dirty="0"/>
              <a:t>States with highest and lowest mean scores for SAT 2017 vs 2018</a:t>
            </a:r>
          </a:p>
        </p:txBody>
      </p:sp>
      <p:pic>
        <p:nvPicPr>
          <p:cNvPr id="3" name="Picture 2">
            <a:extLst>
              <a:ext uri="{FF2B5EF4-FFF2-40B4-BE49-F238E27FC236}">
                <a16:creationId xmlns:a16="http://schemas.microsoft.com/office/drawing/2014/main" id="{0F689677-B82A-4A26-94A3-66C1E4C7A358}"/>
              </a:ext>
            </a:extLst>
          </p:cNvPr>
          <p:cNvPicPr>
            <a:picLocks noChangeAspect="1"/>
          </p:cNvPicPr>
          <p:nvPr/>
        </p:nvPicPr>
        <p:blipFill>
          <a:blip r:embed="rId2"/>
          <a:stretch>
            <a:fillRect/>
          </a:stretch>
        </p:blipFill>
        <p:spPr>
          <a:xfrm>
            <a:off x="4921501" y="1003683"/>
            <a:ext cx="2348997" cy="1471661"/>
          </a:xfrm>
          <a:prstGeom prst="rect">
            <a:avLst/>
          </a:prstGeom>
        </p:spPr>
      </p:pic>
      <p:pic>
        <p:nvPicPr>
          <p:cNvPr id="4" name="Picture 3">
            <a:extLst>
              <a:ext uri="{FF2B5EF4-FFF2-40B4-BE49-F238E27FC236}">
                <a16:creationId xmlns:a16="http://schemas.microsoft.com/office/drawing/2014/main" id="{7508D0AE-1ACF-4B3B-85FE-3131EBB2C91F}"/>
              </a:ext>
            </a:extLst>
          </p:cNvPr>
          <p:cNvPicPr>
            <a:picLocks noChangeAspect="1"/>
          </p:cNvPicPr>
          <p:nvPr/>
        </p:nvPicPr>
        <p:blipFill>
          <a:blip r:embed="rId3"/>
          <a:stretch>
            <a:fillRect/>
          </a:stretch>
        </p:blipFill>
        <p:spPr>
          <a:xfrm>
            <a:off x="4748195" y="2613085"/>
            <a:ext cx="3042376" cy="1782974"/>
          </a:xfrm>
          <a:prstGeom prst="rect">
            <a:avLst/>
          </a:prstGeom>
        </p:spPr>
      </p:pic>
      <p:pic>
        <p:nvPicPr>
          <p:cNvPr id="5" name="Picture 4">
            <a:extLst>
              <a:ext uri="{FF2B5EF4-FFF2-40B4-BE49-F238E27FC236}">
                <a16:creationId xmlns:a16="http://schemas.microsoft.com/office/drawing/2014/main" id="{AC4A3B3E-1E3D-4787-BB5A-6E82D7F48390}"/>
              </a:ext>
            </a:extLst>
          </p:cNvPr>
          <p:cNvPicPr>
            <a:picLocks noChangeAspect="1"/>
          </p:cNvPicPr>
          <p:nvPr/>
        </p:nvPicPr>
        <p:blipFill>
          <a:blip r:embed="rId4"/>
          <a:stretch>
            <a:fillRect/>
          </a:stretch>
        </p:blipFill>
        <p:spPr>
          <a:xfrm>
            <a:off x="8551529" y="1060285"/>
            <a:ext cx="2547106" cy="1415059"/>
          </a:xfrm>
          <a:prstGeom prst="rect">
            <a:avLst/>
          </a:prstGeom>
        </p:spPr>
      </p:pic>
      <p:pic>
        <p:nvPicPr>
          <p:cNvPr id="10" name="Picture 9">
            <a:extLst>
              <a:ext uri="{FF2B5EF4-FFF2-40B4-BE49-F238E27FC236}">
                <a16:creationId xmlns:a16="http://schemas.microsoft.com/office/drawing/2014/main" id="{AE12E3E9-83F4-46FF-899D-8DA056406B29}"/>
              </a:ext>
            </a:extLst>
          </p:cNvPr>
          <p:cNvPicPr>
            <a:picLocks noChangeAspect="1"/>
          </p:cNvPicPr>
          <p:nvPr/>
        </p:nvPicPr>
        <p:blipFill>
          <a:blip r:embed="rId5"/>
          <a:stretch>
            <a:fillRect/>
          </a:stretch>
        </p:blipFill>
        <p:spPr>
          <a:xfrm>
            <a:off x="8303895" y="2775817"/>
            <a:ext cx="3042375" cy="1457510"/>
          </a:xfrm>
          <a:prstGeom prst="rect">
            <a:avLst/>
          </a:prstGeom>
        </p:spPr>
      </p:pic>
    </p:spTree>
    <p:extLst>
      <p:ext uri="{BB962C8B-B14F-4D97-AF65-F5344CB8AC3E}">
        <p14:creationId xmlns:p14="http://schemas.microsoft.com/office/powerpoint/2010/main" val="12602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51767" y="643466"/>
            <a:ext cx="3689094" cy="5286594"/>
          </a:xfrm>
        </p:spPr>
        <p:txBody>
          <a:bodyPr>
            <a:normAutofit/>
          </a:bodyPr>
          <a:lstStyle/>
          <a:p>
            <a:r>
              <a:rPr lang="en-US" sz="4000" dirty="0"/>
              <a:t>States that show &gt;50% participation on both tests either year</a:t>
            </a:r>
            <a:endParaRPr lang="en-SG" sz="4000" dirty="0"/>
          </a:p>
        </p:txBody>
      </p:sp>
      <p:pic>
        <p:nvPicPr>
          <p:cNvPr id="11" name="Picture 10">
            <a:extLst>
              <a:ext uri="{FF2B5EF4-FFF2-40B4-BE49-F238E27FC236}">
                <a16:creationId xmlns:a16="http://schemas.microsoft.com/office/drawing/2014/main" id="{BB79C310-9250-4D34-BB49-EF1CD93F7D34}"/>
              </a:ext>
            </a:extLst>
          </p:cNvPr>
          <p:cNvPicPr>
            <a:picLocks noChangeAspect="1"/>
          </p:cNvPicPr>
          <p:nvPr/>
        </p:nvPicPr>
        <p:blipFill>
          <a:blip r:embed="rId2"/>
          <a:stretch>
            <a:fillRect/>
          </a:stretch>
        </p:blipFill>
        <p:spPr>
          <a:xfrm>
            <a:off x="5477868" y="869661"/>
            <a:ext cx="4746545" cy="1561766"/>
          </a:xfrm>
          <a:prstGeom prst="rect">
            <a:avLst/>
          </a:prstGeom>
        </p:spPr>
      </p:pic>
      <p:pic>
        <p:nvPicPr>
          <p:cNvPr id="12" name="Picture 11">
            <a:extLst>
              <a:ext uri="{FF2B5EF4-FFF2-40B4-BE49-F238E27FC236}">
                <a16:creationId xmlns:a16="http://schemas.microsoft.com/office/drawing/2014/main" id="{5E640130-85CB-430B-8816-11DC65270F62}"/>
              </a:ext>
            </a:extLst>
          </p:cNvPr>
          <p:cNvPicPr>
            <a:picLocks noChangeAspect="1"/>
          </p:cNvPicPr>
          <p:nvPr/>
        </p:nvPicPr>
        <p:blipFill>
          <a:blip r:embed="rId3"/>
          <a:stretch>
            <a:fillRect/>
          </a:stretch>
        </p:blipFill>
        <p:spPr>
          <a:xfrm>
            <a:off x="5217573" y="2592243"/>
            <a:ext cx="5267134" cy="2296715"/>
          </a:xfrm>
          <a:prstGeom prst="rect">
            <a:avLst/>
          </a:prstGeom>
        </p:spPr>
      </p:pic>
    </p:spTree>
    <p:extLst>
      <p:ext uri="{BB962C8B-B14F-4D97-AF65-F5344CB8AC3E}">
        <p14:creationId xmlns:p14="http://schemas.microsoft.com/office/powerpoint/2010/main" val="210529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762000" y="559678"/>
            <a:ext cx="3833906" cy="1759316"/>
          </a:xfrm>
        </p:spPr>
        <p:txBody>
          <a:bodyPr>
            <a:normAutofit/>
          </a:bodyPr>
          <a:lstStyle/>
          <a:p>
            <a:r>
              <a:rPr lang="en-SG" sz="2800"/>
              <a:t>Rate of change participation and scores of 100% participation states</a:t>
            </a:r>
          </a:p>
        </p:txBody>
      </p:sp>
      <p:sp>
        <p:nvSpPr>
          <p:cNvPr id="8" name="Content Placeholder 2">
            <a:extLst>
              <a:ext uri="{FF2B5EF4-FFF2-40B4-BE49-F238E27FC236}">
                <a16:creationId xmlns:a16="http://schemas.microsoft.com/office/drawing/2014/main" id="{132B06F1-1490-438D-8EC1-EB109FCDA7D5}"/>
              </a:ext>
            </a:extLst>
          </p:cNvPr>
          <p:cNvSpPr>
            <a:spLocks noGrp="1"/>
          </p:cNvSpPr>
          <p:nvPr>
            <p:ph idx="1"/>
          </p:nvPr>
        </p:nvSpPr>
        <p:spPr>
          <a:xfrm>
            <a:off x="762000" y="2492134"/>
            <a:ext cx="3833906" cy="3324204"/>
          </a:xfrm>
        </p:spPr>
        <p:txBody>
          <a:bodyPr>
            <a:normAutofit/>
          </a:bodyPr>
          <a:lstStyle/>
          <a:p>
            <a:pPr algn="r">
              <a:lnSpc>
                <a:spcPct val="102000"/>
              </a:lnSpc>
            </a:pPr>
            <a:r>
              <a:rPr lang="en-US" sz="1500" b="1"/>
              <a:t>Colorado (4)</a:t>
            </a:r>
            <a:r>
              <a:rPr lang="en-US" sz="1500"/>
              <a:t>: SAT participation increased significantly fromm 2017 to 2018 while ACT participation reduced significantly</a:t>
            </a:r>
          </a:p>
          <a:p>
            <a:pPr lvl="1" algn="r">
              <a:lnSpc>
                <a:spcPct val="102000"/>
              </a:lnSpc>
            </a:pPr>
            <a:r>
              <a:rPr lang="en-US" sz="1500"/>
              <a:t>SAT participation rose from 11% to 100%</a:t>
            </a:r>
          </a:p>
          <a:p>
            <a:pPr lvl="1" algn="r">
              <a:lnSpc>
                <a:spcPct val="102000"/>
              </a:lnSpc>
            </a:pPr>
            <a:r>
              <a:rPr lang="en-US" sz="1500"/>
              <a:t>ACT participation fell from 100% to 30%</a:t>
            </a:r>
          </a:p>
          <a:p>
            <a:pPr algn="r">
              <a:lnSpc>
                <a:spcPct val="102000"/>
              </a:lnSpc>
            </a:pPr>
            <a:r>
              <a:rPr lang="en-US" sz="1500" b="1"/>
              <a:t>Ohio (34)</a:t>
            </a:r>
            <a:r>
              <a:rPr lang="en-US" sz="1500"/>
              <a:t>: Both ACT and SAT participation rose</a:t>
            </a:r>
          </a:p>
          <a:p>
            <a:pPr lvl="1" algn="r">
              <a:lnSpc>
                <a:spcPct val="102000"/>
              </a:lnSpc>
            </a:pPr>
            <a:r>
              <a:rPr lang="en-US" sz="1500"/>
              <a:t>SAT: from 75% to 100% within a year</a:t>
            </a:r>
          </a:p>
          <a:p>
            <a:pPr lvl="1" algn="r">
              <a:lnSpc>
                <a:spcPct val="102000"/>
              </a:lnSpc>
            </a:pPr>
            <a:r>
              <a:rPr lang="en-US" sz="1500"/>
              <a:t>ACT: from 12% to 18%</a:t>
            </a:r>
          </a:p>
        </p:txBody>
      </p:sp>
      <p:pic>
        <p:nvPicPr>
          <p:cNvPr id="7" name="Picture 6">
            <a:extLst>
              <a:ext uri="{FF2B5EF4-FFF2-40B4-BE49-F238E27FC236}">
                <a16:creationId xmlns:a16="http://schemas.microsoft.com/office/drawing/2014/main" id="{718E1761-C74E-4C52-AE50-E283AA644953}"/>
              </a:ext>
            </a:extLst>
          </p:cNvPr>
          <p:cNvPicPr>
            <a:picLocks noChangeAspect="1"/>
          </p:cNvPicPr>
          <p:nvPr/>
        </p:nvPicPr>
        <p:blipFill>
          <a:blip r:embed="rId2"/>
          <a:stretch>
            <a:fillRect/>
          </a:stretch>
        </p:blipFill>
        <p:spPr>
          <a:xfrm>
            <a:off x="5181601" y="839259"/>
            <a:ext cx="6039684" cy="2174285"/>
          </a:xfrm>
          <a:prstGeom prst="rect">
            <a:avLst/>
          </a:prstGeom>
        </p:spPr>
      </p:pic>
      <p:pic>
        <p:nvPicPr>
          <p:cNvPr id="6" name="Picture 5">
            <a:extLst>
              <a:ext uri="{FF2B5EF4-FFF2-40B4-BE49-F238E27FC236}">
                <a16:creationId xmlns:a16="http://schemas.microsoft.com/office/drawing/2014/main" id="{2346DBC3-A8B7-4F72-B673-AC898CEFB43C}"/>
              </a:ext>
            </a:extLst>
          </p:cNvPr>
          <p:cNvPicPr>
            <a:picLocks noChangeAspect="1"/>
          </p:cNvPicPr>
          <p:nvPr/>
        </p:nvPicPr>
        <p:blipFill>
          <a:blip r:embed="rId3"/>
          <a:stretch>
            <a:fillRect/>
          </a:stretch>
        </p:blipFill>
        <p:spPr>
          <a:xfrm>
            <a:off x="5181601" y="3429000"/>
            <a:ext cx="5992196" cy="1707776"/>
          </a:xfrm>
          <a:prstGeom prst="rect">
            <a:avLst/>
          </a:prstGeom>
        </p:spPr>
      </p:pic>
    </p:spTree>
    <p:extLst>
      <p:ext uri="{BB962C8B-B14F-4D97-AF65-F5344CB8AC3E}">
        <p14:creationId xmlns:p14="http://schemas.microsoft.com/office/powerpoint/2010/main" val="250902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12-403D-4931-9352-D17308B7B3FA}"/>
              </a:ext>
            </a:extLst>
          </p:cNvPr>
          <p:cNvSpPr>
            <a:spLocks noGrp="1"/>
          </p:cNvSpPr>
          <p:nvPr>
            <p:ph type="title"/>
          </p:nvPr>
        </p:nvSpPr>
        <p:spPr>
          <a:xfrm>
            <a:off x="643467" y="643466"/>
            <a:ext cx="3933390" cy="4937287"/>
          </a:xfrm>
        </p:spPr>
        <p:txBody>
          <a:bodyPr anchor="b">
            <a:normAutofit/>
          </a:bodyPr>
          <a:lstStyle/>
          <a:p>
            <a:pPr algn="l"/>
            <a:r>
              <a:rPr lang="en-SG" sz="4800"/>
              <a:t>Heatmap</a:t>
            </a:r>
            <a:endParaRPr lang="en-SG" sz="4800" dirty="0"/>
          </a:p>
        </p:txBody>
      </p:sp>
      <p:sp>
        <p:nvSpPr>
          <p:cNvPr id="5" name="Content Placeholder 4">
            <a:extLst>
              <a:ext uri="{FF2B5EF4-FFF2-40B4-BE49-F238E27FC236}">
                <a16:creationId xmlns:a16="http://schemas.microsoft.com/office/drawing/2014/main" id="{2C20D01C-D23D-40E8-9D08-80247B0C8D8D}"/>
              </a:ext>
            </a:extLst>
          </p:cNvPr>
          <p:cNvSpPr>
            <a:spLocks noGrp="1"/>
          </p:cNvSpPr>
          <p:nvPr>
            <p:ph idx="1"/>
          </p:nvPr>
        </p:nvSpPr>
        <p:spPr>
          <a:xfrm>
            <a:off x="5181600" y="569065"/>
            <a:ext cx="6248398" cy="5687355"/>
          </a:xfrm>
        </p:spPr>
        <p:txBody>
          <a:bodyPr/>
          <a:lstStyle/>
          <a:p>
            <a:r>
              <a:rPr lang="en-SG"/>
              <a:t>- showing correlation between the variables</a:t>
            </a:r>
            <a:endParaRPr lang="en-SG" dirty="0"/>
          </a:p>
        </p:txBody>
      </p:sp>
      <p:pic>
        <p:nvPicPr>
          <p:cNvPr id="8" name="Picture 7">
            <a:extLst>
              <a:ext uri="{FF2B5EF4-FFF2-40B4-BE49-F238E27FC236}">
                <a16:creationId xmlns:a16="http://schemas.microsoft.com/office/drawing/2014/main" id="{B7BD1DD5-E400-4C50-A197-587F2F0050D7}"/>
              </a:ext>
            </a:extLst>
          </p:cNvPr>
          <p:cNvPicPr>
            <a:picLocks noChangeAspect="1"/>
          </p:cNvPicPr>
          <p:nvPr/>
        </p:nvPicPr>
        <p:blipFill>
          <a:blip r:embed="rId2"/>
          <a:stretch>
            <a:fillRect/>
          </a:stretch>
        </p:blipFill>
        <p:spPr>
          <a:xfrm>
            <a:off x="5598620" y="1039310"/>
            <a:ext cx="5526579" cy="5249625"/>
          </a:xfrm>
          <a:prstGeom prst="rect">
            <a:avLst/>
          </a:prstGeom>
        </p:spPr>
      </p:pic>
    </p:spTree>
    <p:extLst>
      <p:ext uri="{BB962C8B-B14F-4D97-AF65-F5344CB8AC3E}">
        <p14:creationId xmlns:p14="http://schemas.microsoft.com/office/powerpoint/2010/main" val="110144518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otalTime>14</TotalTime>
  <Words>386</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Century Schoolbook</vt:lpstr>
      <vt:lpstr>Corbel</vt:lpstr>
      <vt:lpstr>Headlines</vt:lpstr>
      <vt:lpstr>DSI Project 1</vt:lpstr>
      <vt:lpstr>Problem Statement</vt:lpstr>
      <vt:lpstr>Variables in comparison</vt:lpstr>
      <vt:lpstr>States with highest and lowest Participant % for SAT 2017 vs 2018</vt:lpstr>
      <vt:lpstr>States with highest and lowest Participant % for ACT 2017 vs 2018</vt:lpstr>
      <vt:lpstr>States with highest and lowest mean scores for SAT 2017 vs 2018</vt:lpstr>
      <vt:lpstr>States that show &gt;50% participation on both tests either year</vt:lpstr>
      <vt:lpstr>Rate of change participation and scores of 100% participation states</vt:lpstr>
      <vt:lpstr>Heatmap</vt:lpstr>
      <vt:lpstr>Histogram</vt:lpstr>
      <vt:lpstr>Scatter plot</vt:lpstr>
      <vt:lpstr>Scatter plot</vt:lpstr>
      <vt:lpstr>Scatter plot</vt:lpstr>
      <vt:lpstr>Box plot</vt:lpstr>
      <vt:lpstr>Box plot</vt:lpstr>
      <vt:lpstr>Overall</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 Project 1</dc:title>
  <dc:creator>kira ford</dc:creator>
  <cp:lastModifiedBy>kira ford</cp:lastModifiedBy>
  <cp:revision>3</cp:revision>
  <dcterms:created xsi:type="dcterms:W3CDTF">2019-12-19T16:40:32Z</dcterms:created>
  <dcterms:modified xsi:type="dcterms:W3CDTF">2019-12-19T16:55:15Z</dcterms:modified>
</cp:coreProperties>
</file>