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6" r:id="rId7"/>
    <p:sldId id="260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4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6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7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0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4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6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0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8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60F-CC1E-4233-984A-FEB50F5CF30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5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E760F-CC1E-4233-984A-FEB50F5CF30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B22F3-F8C6-40CE-8051-ED65811B8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6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TS4/DeepFoo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8.04644" TargetMode="External"/><Relationship Id="rId2" Type="http://schemas.openxmlformats.org/officeDocument/2006/relationships/hyperlink" Target="https://github.com/gongzhitaao/tensorflow-adversarial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Adversarial examples of 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5181"/>
            <a:ext cx="9144000" cy="1655762"/>
          </a:xfrm>
        </p:spPr>
        <p:txBody>
          <a:bodyPr/>
          <a:lstStyle/>
          <a:p>
            <a:r>
              <a:rPr lang="en-US" dirty="0" smtClean="0"/>
              <a:t>Spring 2018</a:t>
            </a:r>
          </a:p>
          <a:p>
            <a:r>
              <a:rPr lang="en-US" dirty="0" smtClean="0"/>
              <a:t>UROP: </a:t>
            </a:r>
            <a:r>
              <a:rPr lang="en-US" dirty="0" err="1" smtClean="0"/>
              <a:t>Karunya</a:t>
            </a:r>
            <a:r>
              <a:rPr lang="en-US" dirty="0" smtClean="0"/>
              <a:t> </a:t>
            </a:r>
            <a:r>
              <a:rPr lang="en-US" dirty="0" err="1" smtClean="0"/>
              <a:t>Sethuraman</a:t>
            </a:r>
            <a:r>
              <a:rPr lang="en-US" dirty="0" smtClean="0"/>
              <a:t>, Mentor: Lily </a:t>
            </a:r>
            <a:r>
              <a:rPr lang="en-US" dirty="0" err="1" smtClean="0"/>
              <a:t>Weng</a:t>
            </a:r>
            <a:r>
              <a:rPr lang="en-US" dirty="0" smtClean="0"/>
              <a:t>, Advisor: Luca Daniel</a:t>
            </a:r>
          </a:p>
          <a:p>
            <a:r>
              <a:rPr lang="en-US" dirty="0" smtClean="0"/>
              <a:t>MIT EECS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61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Method 4: CW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3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Agenda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143206"/>
              </p:ext>
            </p:extLst>
          </p:nvPr>
        </p:nvGraphicFramePr>
        <p:xfrm>
          <a:off x="388619" y="1577476"/>
          <a:ext cx="11414761" cy="48209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931127">
                  <a:extLst>
                    <a:ext uri="{9D8B030D-6E8A-4147-A177-3AD203B41FA5}">
                      <a16:colId xmlns:a16="http://schemas.microsoft.com/office/drawing/2014/main" val="2428897256"/>
                    </a:ext>
                  </a:extLst>
                </a:gridCol>
                <a:gridCol w="1994262">
                  <a:extLst>
                    <a:ext uri="{9D8B030D-6E8A-4147-A177-3AD203B41FA5}">
                      <a16:colId xmlns:a16="http://schemas.microsoft.com/office/drawing/2014/main" val="3010714154"/>
                    </a:ext>
                  </a:extLst>
                </a:gridCol>
                <a:gridCol w="7489372">
                  <a:extLst>
                    <a:ext uri="{9D8B030D-6E8A-4147-A177-3AD203B41FA5}">
                      <a16:colId xmlns:a16="http://schemas.microsoft.com/office/drawing/2014/main" val="338779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Expectation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0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02.21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 </a:t>
                      </a:r>
                      <a:r>
                        <a:rPr lang="en-US" dirty="0" err="1" smtClean="0"/>
                        <a:t>DeepFool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20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02.28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DeepFool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Understand the motivation</a:t>
                      </a:r>
                      <a:r>
                        <a:rPr lang="en-US" baseline="0" dirty="0" smtClean="0"/>
                        <a:t> and idea of </a:t>
                      </a:r>
                      <a:r>
                        <a:rPr lang="en-US" baseline="0" dirty="0" err="1" smtClean="0"/>
                        <a:t>deepfool</a:t>
                      </a:r>
                      <a:r>
                        <a:rPr lang="en-US" baseline="0" dirty="0" smtClean="0"/>
                        <a:t> and get codes running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03.07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DeepFool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Build-up</a:t>
                      </a:r>
                      <a:r>
                        <a:rPr lang="en-US" baseline="0" dirty="0" smtClean="0"/>
                        <a:t> the pipeline of step 1: train a NN on </a:t>
                      </a:r>
                      <a:r>
                        <a:rPr lang="en-US" baseline="0" dirty="0" err="1" smtClean="0"/>
                        <a:t>mnist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baseline="0" dirty="0" err="1" smtClean="0"/>
                        <a:t>cifar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4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03.14 with Luca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DeepFool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Build-up the pipeline of step 2: craft adversarial example and</a:t>
                      </a:r>
                      <a:r>
                        <a:rPr lang="en-US" baseline="0" dirty="0" smtClean="0"/>
                        <a:t> show results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6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03.21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FGSM, I-FGSM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Discuss the idea of FGSM/I-FGSM and get initial</a:t>
                      </a:r>
                      <a:r>
                        <a:rPr lang="en-US" baseline="0" dirty="0" smtClean="0"/>
                        <a:t> codes running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03.28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187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04.04 </a:t>
                      </a:r>
                      <a:r>
                        <a:rPr lang="en-US" dirty="0" smtClean="0"/>
                        <a:t>with Luca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FGSM, I-FGSM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craft adversarial example and</a:t>
                      </a:r>
                      <a:r>
                        <a:rPr lang="en-US" baseline="0" dirty="0" smtClean="0"/>
                        <a:t> show results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36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04.11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C&amp;W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Discuss the idea of C&amp;W and get initial</a:t>
                      </a:r>
                      <a:r>
                        <a:rPr lang="en-US" baseline="0" dirty="0" smtClean="0"/>
                        <a:t> codes running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9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04.18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C&amp;W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craft adversarial example and</a:t>
                      </a:r>
                      <a:r>
                        <a:rPr lang="en-US" baseline="0" dirty="0" smtClean="0"/>
                        <a:t> show results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5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04.25 with Luca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C&amp;W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</a:t>
                      </a:r>
                      <a:r>
                        <a:rPr lang="en-US" baseline="0" dirty="0" smtClean="0"/>
                        <a:t> the results of crafted example and compared with other methods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90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05.02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Lily traveling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6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05.09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 what is learned/achieved in this</a:t>
                      </a:r>
                      <a:r>
                        <a:rPr lang="en-US" baseline="0" dirty="0" smtClean="0"/>
                        <a:t> semester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13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57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Introductions/Motivations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Try to summarize from the introductions of the papers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48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Summary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DeepFool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Idea:</a:t>
            </a:r>
          </a:p>
          <a:p>
            <a:r>
              <a:rPr lang="en-US" dirty="0" smtClean="0"/>
              <a:t>Paper: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simple and accurate method to fool deep neural </a:t>
            </a:r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https://arxiv.org/abs/1511.04599</a:t>
            </a:r>
            <a:endParaRPr lang="en-US" dirty="0"/>
          </a:p>
          <a:p>
            <a:r>
              <a:rPr lang="en-US" dirty="0" smtClean="0"/>
              <a:t>Code:</a:t>
            </a:r>
          </a:p>
          <a:p>
            <a:pPr lvl="1"/>
            <a:r>
              <a:rPr lang="en-US" dirty="0" smtClean="0">
                <a:hlinkClick r:id="rId2"/>
              </a:rPr>
              <a:t>https://github.com/LTS4/DeepFool</a:t>
            </a:r>
            <a:endParaRPr lang="en-US" dirty="0" smtClean="0"/>
          </a:p>
          <a:p>
            <a:pPr lvl="1"/>
            <a:r>
              <a:rPr lang="en-US" dirty="0" err="1" smtClean="0"/>
              <a:t>Pytorch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2. Fast Gradient Sign Method (FGSM)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Idea:</a:t>
            </a:r>
          </a:p>
          <a:p>
            <a:r>
              <a:rPr lang="en-US" dirty="0" smtClean="0"/>
              <a:t>Paper:</a:t>
            </a:r>
          </a:p>
          <a:p>
            <a:pPr lvl="1"/>
            <a:r>
              <a:rPr lang="en-US" dirty="0"/>
              <a:t>Explaining and Harnessing Adversarial Examples</a:t>
            </a:r>
          </a:p>
          <a:p>
            <a:pPr lvl="1"/>
            <a:r>
              <a:rPr lang="en-US" dirty="0" smtClean="0"/>
              <a:t>https://arxiv.org/abs/1412.6572</a:t>
            </a:r>
            <a:endParaRPr lang="en-US" dirty="0"/>
          </a:p>
          <a:p>
            <a:r>
              <a:rPr lang="en-US" dirty="0" smtClean="0"/>
              <a:t>Code:</a:t>
            </a:r>
          </a:p>
          <a:p>
            <a:pPr lvl="1"/>
            <a:r>
              <a:rPr lang="en-US" dirty="0" smtClean="0"/>
              <a:t>https://github.com/gongzhitaao/tensorflow-adversarial</a:t>
            </a:r>
          </a:p>
          <a:p>
            <a:pPr lvl="1"/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8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Summary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 Iterative FGSM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Idea:</a:t>
            </a:r>
          </a:p>
          <a:p>
            <a:r>
              <a:rPr lang="en-US" dirty="0" smtClean="0"/>
              <a:t>Paper:</a:t>
            </a:r>
          </a:p>
          <a:p>
            <a:pPr lvl="1"/>
            <a:r>
              <a:rPr lang="en-US" dirty="0"/>
              <a:t>Adversarial examples in the physical </a:t>
            </a:r>
            <a:r>
              <a:rPr lang="en-US" dirty="0" smtClean="0"/>
              <a:t>world</a:t>
            </a:r>
          </a:p>
          <a:p>
            <a:pPr lvl="1"/>
            <a:r>
              <a:rPr lang="en-US" dirty="0" smtClean="0"/>
              <a:t>https://arxiv.org/abs/1607.02533</a:t>
            </a:r>
            <a:endParaRPr lang="en-US" dirty="0"/>
          </a:p>
          <a:p>
            <a:r>
              <a:rPr lang="en-US" dirty="0" smtClean="0"/>
              <a:t>Code:</a:t>
            </a:r>
          </a:p>
          <a:p>
            <a:pPr lvl="1"/>
            <a:r>
              <a:rPr lang="en-US" dirty="0" smtClean="0">
                <a:hlinkClick r:id="rId2"/>
              </a:rPr>
              <a:t>https://github.com/gongzhitaao/tensorflow-adversarial</a:t>
            </a:r>
            <a:endParaRPr lang="en-US" dirty="0" smtClean="0"/>
          </a:p>
          <a:p>
            <a:pPr lvl="1"/>
            <a:r>
              <a:rPr lang="en-US" dirty="0" smtClean="0"/>
              <a:t>Write codes based on FGSM</a:t>
            </a:r>
          </a:p>
          <a:p>
            <a:pPr lvl="1"/>
            <a:r>
              <a:rPr lang="en-US" dirty="0" err="1" smtClean="0"/>
              <a:t>Tensorflow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Carlini</a:t>
            </a:r>
            <a:r>
              <a:rPr lang="en-US" dirty="0" smtClean="0"/>
              <a:t> Wagner Attack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Idea:</a:t>
            </a:r>
          </a:p>
          <a:p>
            <a:r>
              <a:rPr lang="en-US" dirty="0" smtClean="0"/>
              <a:t>Paper:</a:t>
            </a:r>
          </a:p>
          <a:p>
            <a:pPr lvl="1"/>
            <a:r>
              <a:rPr lang="en-US" dirty="0"/>
              <a:t>Towards Evaluating the Robustness of Neural Networks</a:t>
            </a:r>
          </a:p>
          <a:p>
            <a:pPr lvl="1"/>
            <a:r>
              <a:rPr lang="en-US" dirty="0" smtClean="0">
                <a:hlinkClick r:id="rId3"/>
              </a:rPr>
              <a:t>https://arxiv.org/abs/1608.04644</a:t>
            </a:r>
            <a:endParaRPr lang="en-US" dirty="0" smtClean="0"/>
          </a:p>
          <a:p>
            <a:r>
              <a:rPr lang="en-US" dirty="0" smtClean="0"/>
              <a:t>Code</a:t>
            </a:r>
          </a:p>
          <a:p>
            <a:pPr lvl="1"/>
            <a:r>
              <a:rPr lang="en-US" dirty="0" smtClean="0">
                <a:hlinkClick r:id="rId2"/>
              </a:rPr>
              <a:t>https://github.com/gongzhitaao/tensorflow-adversarial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Method 1: </a:t>
            </a:r>
            <a:r>
              <a:rPr lang="en-US" dirty="0" err="1" smtClean="0">
                <a:solidFill>
                  <a:srgbClr val="FF0000"/>
                </a:solidFill>
              </a:rPr>
              <a:t>DeepFool</a:t>
            </a:r>
            <a:r>
              <a:rPr lang="en-US" dirty="0" smtClean="0">
                <a:solidFill>
                  <a:srgbClr val="FF0000"/>
                </a:solidFill>
              </a:rPr>
              <a:t> (Instructions)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en-US" dirty="0" smtClean="0"/>
              <a:t>1. </a:t>
            </a:r>
            <a:r>
              <a:rPr lang="en-US" dirty="0" smtClean="0"/>
              <a:t>Summarize important and basic ideas in the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1. How does it work</a:t>
            </a:r>
          </a:p>
          <a:p>
            <a:r>
              <a:rPr lang="en-US" sz="2400" dirty="0" smtClean="0"/>
              <a:t>2. Try to think of 1-2 pros and cons of this method</a:t>
            </a:r>
          </a:p>
          <a:p>
            <a:r>
              <a:rPr lang="en-US" sz="2400" dirty="0" smtClean="0"/>
              <a:t>3. Any ideas to possibly improve this method?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This will help you familiarize with current state-of-the-art methods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en-US" dirty="0" smtClean="0"/>
              <a:t>2. </a:t>
            </a:r>
            <a:r>
              <a:rPr lang="en-US" dirty="0" smtClean="0"/>
              <a:t>Write down pipeline of designing an adversarial example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For the very first two times, detail in slides how you do Step 1 and Step 2 (see next page).</a:t>
            </a:r>
          </a:p>
          <a:p>
            <a:r>
              <a:rPr lang="en-US" sz="2400" dirty="0" smtClean="0"/>
              <a:t>Then, summarize the words/numbers (green box, see next page) into tables and show in slides</a:t>
            </a:r>
          </a:p>
          <a:p>
            <a:r>
              <a:rPr lang="en-US" sz="2400" dirty="0" smtClean="0"/>
              <a:t>If you encounter any problems, try to summarize them in slides too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This will help you familiarize with the standard pipelines 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68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Method 1: </a:t>
            </a:r>
            <a:r>
              <a:rPr lang="en-US" dirty="0" err="1" smtClean="0">
                <a:solidFill>
                  <a:srgbClr val="FF0000"/>
                </a:solidFill>
              </a:rPr>
              <a:t>DeepFool</a:t>
            </a:r>
            <a:r>
              <a:rPr lang="en-US" dirty="0" smtClean="0">
                <a:solidFill>
                  <a:srgbClr val="FF0000"/>
                </a:solidFill>
              </a:rPr>
              <a:t> (Instructions)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8200" y="1681978"/>
            <a:ext cx="3126378" cy="8447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1. Train a neural network classifier on a dataset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654731" y="1690688"/>
            <a:ext cx="2882537" cy="8447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2. Craft adversarial examples via methods 1-4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621" y="2697204"/>
            <a:ext cx="3640182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</a:t>
            </a:r>
            <a:r>
              <a:rPr lang="en-US" dirty="0" err="1" smtClean="0"/>
              <a:t>nist</a:t>
            </a:r>
            <a:r>
              <a:rPr lang="en-US" dirty="0" smtClean="0"/>
              <a:t>, </a:t>
            </a:r>
            <a:r>
              <a:rPr lang="en-US" dirty="0" err="1" smtClean="0"/>
              <a:t>cifar</a:t>
            </a:r>
            <a:r>
              <a:rPr lang="en-US" dirty="0" smtClean="0"/>
              <a:t>, </a:t>
            </a:r>
            <a:r>
              <a:rPr lang="en-US" dirty="0" err="1" smtClean="0"/>
              <a:t>imagenet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Network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MLP, CNN, </a:t>
            </a:r>
            <a:r>
              <a:rPr lang="en-US" dirty="0" err="1" smtClean="0"/>
              <a:t>ResNet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# of layers, neurons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Activation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r>
              <a:rPr lang="en-US" dirty="0" err="1" smtClean="0"/>
              <a:t>pytorch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CPU, GPU spec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Training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SGD, learning rate,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Performance criteria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 set accuracy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654731" y="2697204"/>
                <a:ext cx="2978332" cy="31393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Methods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DeepFool</a:t>
                </a:r>
                <a:r>
                  <a:rPr lang="en-US" dirty="0" smtClean="0"/>
                  <a:t>, FGSM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I-FGSM, CW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Distance metric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L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 smtClean="0"/>
                  <a:t>, L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L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L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Performance criteria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distortion of each image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average distortion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Success rate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731" y="2697204"/>
                <a:ext cx="2978332" cy="3139321"/>
              </a:xfrm>
              <a:prstGeom prst="rect">
                <a:avLst/>
              </a:prstGeom>
              <a:blipFill>
                <a:blip r:embed="rId2"/>
                <a:stretch>
                  <a:fillRect l="-1434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094617" y="1881049"/>
                <a:ext cx="3914503" cy="406265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The Pipeline: </a:t>
                </a:r>
              </a:p>
              <a:p>
                <a:r>
                  <a:rPr lang="en-US" dirty="0" smtClean="0"/>
                  <a:t>For each method,</a:t>
                </a:r>
              </a:p>
              <a:p>
                <a:pPr marL="342900" indent="-342900">
                  <a:buAutoNum type="alphaLcParenBoth"/>
                </a:pPr>
                <a:r>
                  <a:rPr lang="en-US" dirty="0" smtClean="0"/>
                  <a:t>First use available models from the codes and do Step 2 to make sure we can run the codes</a:t>
                </a:r>
              </a:p>
              <a:p>
                <a:pPr marL="342900" indent="-342900">
                  <a:buAutoNum type="alphaLcParenBoth"/>
                </a:pPr>
                <a:r>
                  <a:rPr lang="en-US" dirty="0" smtClean="0"/>
                  <a:t>Second, go to Step 1 and start from simplest dataset (MNIST and CIFAR) and train a NN-classifier ourselves </a:t>
                </a:r>
              </a:p>
              <a:p>
                <a:pPr marL="342900" indent="-342900">
                  <a:buAutoNum type="alphaLcParenBoth"/>
                </a:pPr>
                <a:r>
                  <a:rPr lang="en-US" dirty="0" smtClean="0"/>
                  <a:t>Use the model that we trained in Step 1 and craft adversarial examples for distance </a:t>
                </a:r>
                <a:r>
                  <a:rPr lang="en-US" dirty="0" smtClean="0"/>
                  <a:t>L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 smtClean="0"/>
                  <a:t>, and/or L</a:t>
                </a:r>
                <a:r>
                  <a:rPr lang="en-US" baseline="-25000" dirty="0" smtClean="0"/>
                  <a:t>2</a:t>
                </a:r>
              </a:p>
              <a:p>
                <a:pPr marL="342900" indent="-342900">
                  <a:buAutoNum type="alphaLcParenBoth"/>
                </a:pPr>
                <a:r>
                  <a:rPr lang="en-US" dirty="0" smtClean="0"/>
                  <a:t>Evaluate the crafting results in Step 2 and summarize all the parameters/results in the slides</a:t>
                </a:r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617" y="1881049"/>
                <a:ext cx="3914503" cy="4062651"/>
              </a:xfrm>
              <a:prstGeom prst="rect">
                <a:avLst/>
              </a:prstGeom>
              <a:blipFill>
                <a:blip r:embed="rId3"/>
                <a:stretch>
                  <a:fillRect l="-2492" t="-1201" r="-467" b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64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Result presentation example (final presentation of this semester’s result)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Visual illustration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2. Quantitative analysis</a:t>
            </a:r>
            <a:endParaRPr lang="en-US" dirty="0"/>
          </a:p>
        </p:txBody>
      </p:sp>
      <p:pic>
        <p:nvPicPr>
          <p:cNvPr id="12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893" t="41789" r="75921" b="21576"/>
          <a:stretch/>
        </p:blipFill>
        <p:spPr>
          <a:xfrm>
            <a:off x="1675633" y="2663301"/>
            <a:ext cx="3486096" cy="3526362"/>
          </a:xfrm>
          <a:prstGeom prst="rect">
            <a:avLst/>
          </a:prstGeom>
        </p:spPr>
      </p:pic>
      <p:pic>
        <p:nvPicPr>
          <p:cNvPr id="15" name="Content Placeholder 12"/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13147" t="46890" r="75092" b="20851"/>
          <a:stretch/>
        </p:blipFill>
        <p:spPr>
          <a:xfrm>
            <a:off x="6612942" y="2688127"/>
            <a:ext cx="4301703" cy="331848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22718" y="2510790"/>
            <a:ext cx="424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distortion, success rate,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0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Method 2: FGSM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Method 3: I-FGSM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616</Words>
  <Application>Microsoft Office PowerPoint</Application>
  <PresentationFormat>Widescreen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Adversarial examples of Neural Networks</vt:lpstr>
      <vt:lpstr>Introductions/Motivations</vt:lpstr>
      <vt:lpstr>Methods Summary</vt:lpstr>
      <vt:lpstr>Methods Summary</vt:lpstr>
      <vt:lpstr>Method 1: DeepFool (Instructions)</vt:lpstr>
      <vt:lpstr>Method 1: DeepFool (Instructions)</vt:lpstr>
      <vt:lpstr>Result presentation example (final presentation of this semester’s result)</vt:lpstr>
      <vt:lpstr>Method 2: FGSM</vt:lpstr>
      <vt:lpstr>Method 3: I-FGSM</vt:lpstr>
      <vt:lpstr>Method 4: CW</vt:lpstr>
      <vt:lpstr>Tentative 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lilyweng</dc:creator>
  <cp:lastModifiedBy>lilyweng</cp:lastModifiedBy>
  <cp:revision>15</cp:revision>
  <dcterms:created xsi:type="dcterms:W3CDTF">2018-02-21T21:52:04Z</dcterms:created>
  <dcterms:modified xsi:type="dcterms:W3CDTF">2018-02-21T23:16:33Z</dcterms:modified>
</cp:coreProperties>
</file>