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0" r:id="rId4"/>
  </p:sldMasterIdLst>
  <p:notesMasterIdLst>
    <p:notesMasterId r:id="rId12"/>
  </p:notesMasterIdLst>
  <p:sldIdLst>
    <p:sldId id="278" r:id="rId5"/>
    <p:sldId id="279" r:id="rId6"/>
    <p:sldId id="282" r:id="rId7"/>
    <p:sldId id="283" r:id="rId8"/>
    <p:sldId id="284" r:id="rId9"/>
    <p:sldId id="280" r:id="rId10"/>
    <p:sldId id="28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8/16/2024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8/16/2024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91077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8/16/2024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152104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3392823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17602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315695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046492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233720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76567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588867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803911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69449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3ED0CC-082F-4160-86E5-0D6041F12778}" type="datetime1">
              <a:rPr lang="en-US" smtClean="0"/>
              <a:t>8/16/2024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478310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3ED0CC-082F-4160-86E5-0D6041F12778}" type="datetime1">
              <a:rPr lang="en-US" smtClean="0"/>
              <a:t>8/16/2024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254801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1969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44397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8/16/2024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44211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8/16/2024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86730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3ED0CC-082F-4160-86E5-0D6041F12778}" type="datetime1">
              <a:rPr lang="en-US" smtClean="0"/>
              <a:t>8/16/2024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585085587"/>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3380511" y="3308232"/>
            <a:ext cx="7703127" cy="1037783"/>
          </a:xfrm>
          <a:ln>
            <a:solidFill>
              <a:schemeClr val="tx1"/>
            </a:solidFill>
            <a:prstDash val="sysDot"/>
          </a:ln>
        </p:spPr>
        <p:txBody>
          <a:bodyPr>
            <a:normAutofit/>
          </a:bodyPr>
          <a:lstStyle/>
          <a:p>
            <a:pPr algn="l"/>
            <a:r>
              <a:rPr lang="en-US" sz="4400" dirty="0"/>
              <a:t>HR ANALYSIS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2050475" y="4346015"/>
            <a:ext cx="4835236" cy="548563"/>
          </a:xfrm>
        </p:spPr>
        <p:txBody>
          <a:bodyPr>
            <a:normAutofit/>
          </a:bodyPr>
          <a:lstStyle/>
          <a:p>
            <a:r>
              <a:rPr lang="en-US" sz="1600" dirty="0">
                <a:solidFill>
                  <a:schemeClr val="tx1"/>
                </a:solidFill>
              </a:rPr>
              <a:t>Employee Satisfaction &amp; Retention rate</a:t>
            </a:r>
          </a:p>
          <a:p>
            <a:endParaRPr lang="en-US" sz="1600" dirty="0">
              <a:solidFill>
                <a:schemeClr val="tx1"/>
              </a:solidFill>
            </a:endParaRP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F4F1A-AC82-B91A-3399-AA0F6E0F44E3}"/>
              </a:ext>
            </a:extLst>
          </p:cNvPr>
          <p:cNvSpPr>
            <a:spLocks noGrp="1"/>
          </p:cNvSpPr>
          <p:nvPr>
            <p:ph type="title"/>
          </p:nvPr>
        </p:nvSpPr>
        <p:spPr>
          <a:xfrm>
            <a:off x="1262638" y="526473"/>
            <a:ext cx="10018713" cy="1122218"/>
          </a:xfrm>
        </p:spPr>
        <p:txBody>
          <a:bodyPr/>
          <a:lstStyle/>
          <a:p>
            <a:r>
              <a:rPr lang="en-US" dirty="0"/>
              <a:t>ABOUT</a:t>
            </a:r>
            <a:endParaRPr lang="en-IN" dirty="0"/>
          </a:p>
        </p:txBody>
      </p:sp>
      <p:sp>
        <p:nvSpPr>
          <p:cNvPr id="3" name="Content Placeholder 2">
            <a:extLst>
              <a:ext uri="{FF2B5EF4-FFF2-40B4-BE49-F238E27FC236}">
                <a16:creationId xmlns:a16="http://schemas.microsoft.com/office/drawing/2014/main" id="{90D384E8-C695-AD51-16E9-1CA06E69A0A5}"/>
              </a:ext>
            </a:extLst>
          </p:cNvPr>
          <p:cNvSpPr>
            <a:spLocks noGrp="1"/>
          </p:cNvSpPr>
          <p:nvPr>
            <p:ph idx="1"/>
          </p:nvPr>
        </p:nvSpPr>
        <p:spPr>
          <a:xfrm>
            <a:off x="1662545" y="1648691"/>
            <a:ext cx="9840478" cy="4447309"/>
          </a:xfrm>
        </p:spPr>
        <p:txBody>
          <a:bodyPr>
            <a:normAutofit fontScale="92500" lnSpcReduction="10000"/>
          </a:bodyPr>
          <a:lstStyle/>
          <a:p>
            <a:r>
              <a:rPr lang="en-US" b="1" dirty="0"/>
              <a:t>HR Analysis</a:t>
            </a:r>
            <a:r>
              <a:rPr lang="en-US" dirty="0"/>
              <a:t> is a powerful tool used by organizations to gain insights into </a:t>
            </a:r>
            <a:r>
              <a:rPr lang="en-US" b="1" dirty="0"/>
              <a:t>employee performance, satisfaction, and overall workforce management</a:t>
            </a:r>
            <a:r>
              <a:rPr lang="en-US" dirty="0"/>
              <a:t>. It involves analyzing various factors that influence </a:t>
            </a:r>
            <a:r>
              <a:rPr lang="en-US" b="1" dirty="0"/>
              <a:t>employee behavior, productivity, and retention</a:t>
            </a:r>
            <a:r>
              <a:rPr lang="en-US" dirty="0"/>
              <a:t>. </a:t>
            </a:r>
          </a:p>
          <a:p>
            <a:r>
              <a:rPr lang="en-US" dirty="0"/>
              <a:t>The analysis typically includes data from multiple dimensions such as department, employee satisfaction, work accidents, number of projects, last evaluation scores, promotion rates, and monthly working hours. </a:t>
            </a:r>
          </a:p>
          <a:p>
            <a:r>
              <a:rPr lang="en-US" dirty="0"/>
              <a:t>This data is crucial for HR departments to make informed decisions that enhance </a:t>
            </a:r>
            <a:r>
              <a:rPr lang="en-US" b="1" dirty="0"/>
              <a:t>employee engagement, reduce turnover, and improve overall organizational effectiveness</a:t>
            </a:r>
          </a:p>
          <a:p>
            <a:r>
              <a:rPr lang="en-US" dirty="0"/>
              <a:t>By analyzing these metrics, HR teams can identify trends, uncover potential issues, and implement strategies to improve </a:t>
            </a:r>
            <a:r>
              <a:rPr lang="en-US" b="1" dirty="0"/>
              <a:t>employee satisfaction, productivity, and safety</a:t>
            </a:r>
            <a:r>
              <a:rPr lang="en-US" dirty="0"/>
              <a:t>, ultimately contributing to the organization's success.</a:t>
            </a:r>
            <a:endParaRPr lang="en-IN" dirty="0"/>
          </a:p>
        </p:txBody>
      </p:sp>
    </p:spTree>
    <p:extLst>
      <p:ext uri="{BB962C8B-B14F-4D97-AF65-F5344CB8AC3E}">
        <p14:creationId xmlns:p14="http://schemas.microsoft.com/office/powerpoint/2010/main" val="1734261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D902918-F47F-52E4-5ACA-A597A3B5E0E0}"/>
              </a:ext>
            </a:extLst>
          </p:cNvPr>
          <p:cNvPicPr>
            <a:picLocks noGrp="1" noChangeAspect="1"/>
          </p:cNvPicPr>
          <p:nvPr>
            <p:ph idx="1"/>
          </p:nvPr>
        </p:nvPicPr>
        <p:blipFill>
          <a:blip r:embed="rId2"/>
          <a:stretch>
            <a:fillRect/>
          </a:stretch>
        </p:blipFill>
        <p:spPr>
          <a:xfrm>
            <a:off x="152400" y="0"/>
            <a:ext cx="11873345" cy="6858000"/>
          </a:xfrm>
          <a:solidFill>
            <a:schemeClr val="bg1">
              <a:lumMod val="50000"/>
            </a:schemeClr>
          </a:solidFill>
        </p:spPr>
      </p:pic>
    </p:spTree>
    <p:extLst>
      <p:ext uri="{BB962C8B-B14F-4D97-AF65-F5344CB8AC3E}">
        <p14:creationId xmlns:p14="http://schemas.microsoft.com/office/powerpoint/2010/main" val="1391393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764C-B588-AB3D-04F8-9D5321AF277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324A646-EDB8-1EB3-1712-DFE3FAD8409D}"/>
              </a:ext>
            </a:extLst>
          </p:cNvPr>
          <p:cNvPicPr>
            <a:picLocks noGrp="1" noChangeAspect="1"/>
          </p:cNvPicPr>
          <p:nvPr>
            <p:ph idx="1"/>
          </p:nvPr>
        </p:nvPicPr>
        <p:blipFill>
          <a:blip r:embed="rId2"/>
          <a:stretch>
            <a:fillRect/>
          </a:stretch>
        </p:blipFill>
        <p:spPr>
          <a:xfrm>
            <a:off x="166254" y="0"/>
            <a:ext cx="11845637" cy="6858000"/>
          </a:xfrm>
        </p:spPr>
      </p:pic>
    </p:spTree>
    <p:extLst>
      <p:ext uri="{BB962C8B-B14F-4D97-AF65-F5344CB8AC3E}">
        <p14:creationId xmlns:p14="http://schemas.microsoft.com/office/powerpoint/2010/main" val="2145597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929B3-4DDA-96FB-71F0-1FF326B701F1}"/>
              </a:ext>
            </a:extLst>
          </p:cNvPr>
          <p:cNvSpPr>
            <a:spLocks noGrp="1"/>
          </p:cNvSpPr>
          <p:nvPr>
            <p:ph type="title"/>
          </p:nvPr>
        </p:nvSpPr>
        <p:spPr>
          <a:xfrm>
            <a:off x="1844529" y="0"/>
            <a:ext cx="10018713" cy="1066800"/>
          </a:xfrm>
        </p:spPr>
        <p:txBody>
          <a:bodyPr/>
          <a:lstStyle/>
          <a:p>
            <a:r>
              <a:rPr lang="en-US" dirty="0"/>
              <a:t>DAX FORMULAS</a:t>
            </a:r>
            <a:endParaRPr lang="en-IN" dirty="0"/>
          </a:p>
        </p:txBody>
      </p:sp>
      <p:sp>
        <p:nvSpPr>
          <p:cNvPr id="3" name="Content Placeholder 2">
            <a:extLst>
              <a:ext uri="{FF2B5EF4-FFF2-40B4-BE49-F238E27FC236}">
                <a16:creationId xmlns:a16="http://schemas.microsoft.com/office/drawing/2014/main" id="{8EB69DB0-A925-13AF-7B9D-69023F2D5E62}"/>
              </a:ext>
            </a:extLst>
          </p:cNvPr>
          <p:cNvSpPr>
            <a:spLocks noGrp="1"/>
          </p:cNvSpPr>
          <p:nvPr>
            <p:ph idx="1"/>
          </p:nvPr>
        </p:nvSpPr>
        <p:spPr>
          <a:xfrm>
            <a:off x="1844529" y="942109"/>
            <a:ext cx="10195071" cy="5805055"/>
          </a:xfrm>
        </p:spPr>
        <p:txBody>
          <a:bodyPr>
            <a:normAutofit fontScale="62500" lnSpcReduction="20000"/>
          </a:bodyPr>
          <a:lstStyle/>
          <a:p>
            <a:r>
              <a:rPr lang="en-US" sz="3200" dirty="0">
                <a:solidFill>
                  <a:srgbClr val="000000"/>
                </a:solidFill>
                <a:effectLst/>
                <a:latin typeface="Consolas" panose="020B0609020204030204" pitchFamily="49" charset="0"/>
              </a:rPr>
              <a:t>Promotion rate </a:t>
            </a:r>
            <a:r>
              <a:rPr lang="en-US" b="0" dirty="0">
                <a:solidFill>
                  <a:srgbClr val="000000"/>
                </a:solidFill>
                <a:effectLst/>
                <a:latin typeface="Consolas" panose="020B0609020204030204" pitchFamily="49" charset="0"/>
              </a:rPr>
              <a:t>= </a:t>
            </a:r>
          </a:p>
          <a:p>
            <a:pPr marL="0" indent="0">
              <a:buNone/>
            </a:pPr>
            <a:r>
              <a:rPr lang="en-US" b="0" dirty="0">
                <a:solidFill>
                  <a:srgbClr val="0000FF"/>
                </a:solidFill>
                <a:effectLst/>
                <a:latin typeface="Consolas" panose="020B0609020204030204" pitchFamily="49" charset="0"/>
              </a:rPr>
              <a:t>VAR</a:t>
            </a:r>
            <a:r>
              <a:rPr lang="en-US" dirty="0">
                <a:solidFill>
                  <a:srgbClr val="000000"/>
                </a:solidFill>
                <a:latin typeface="Consolas" panose="020B0609020204030204" pitchFamily="49" charset="0"/>
              </a:rPr>
              <a:t> </a:t>
            </a:r>
            <a:r>
              <a:rPr lang="en-US" b="0" dirty="0" err="1">
                <a:solidFill>
                  <a:schemeClr val="tx1">
                    <a:lumMod val="95000"/>
                    <a:lumOff val="5000"/>
                  </a:schemeClr>
                </a:solidFill>
                <a:effectLst/>
                <a:latin typeface="Consolas" panose="020B0609020204030204" pitchFamily="49" charset="0"/>
              </a:rPr>
              <a:t>got_promotion</a:t>
            </a:r>
            <a:r>
              <a:rPr lang="en-US" b="0" dirty="0">
                <a:solidFill>
                  <a:srgbClr val="000000"/>
                </a:solidFill>
                <a:effectLst/>
                <a:latin typeface="Consolas" panose="020B0609020204030204" pitchFamily="49" charset="0"/>
              </a:rPr>
              <a:t>=</a:t>
            </a:r>
            <a:r>
              <a:rPr lang="en-US" b="0" dirty="0">
                <a:solidFill>
                  <a:srgbClr val="3165BB"/>
                </a:solidFill>
                <a:effectLst/>
                <a:latin typeface="Consolas" panose="020B0609020204030204" pitchFamily="49" charset="0"/>
              </a:rPr>
              <a:t>CALCULATE</a:t>
            </a:r>
            <a:r>
              <a:rPr lang="en-US" b="0" dirty="0">
                <a:solidFill>
                  <a:srgbClr val="000000"/>
                </a:solidFill>
                <a:effectLst/>
                <a:latin typeface="Consolas" panose="020B0609020204030204" pitchFamily="49" charset="0"/>
              </a:rPr>
              <a:t>(</a:t>
            </a:r>
            <a:r>
              <a:rPr lang="en-US" b="0" dirty="0">
                <a:solidFill>
                  <a:srgbClr val="68349C"/>
                </a:solidFill>
                <a:effectLst/>
                <a:latin typeface="Consolas" panose="020B0609020204030204" pitchFamily="49" charset="0"/>
              </a:rPr>
              <a:t>[</a:t>
            </a:r>
            <a:r>
              <a:rPr lang="en-US" b="0" dirty="0" err="1">
                <a:solidFill>
                  <a:schemeClr val="tx1">
                    <a:lumMod val="95000"/>
                    <a:lumOff val="5000"/>
                  </a:schemeClr>
                </a:solidFill>
                <a:effectLst/>
                <a:latin typeface="Consolas" panose="020B0609020204030204" pitchFamily="49" charset="0"/>
              </a:rPr>
              <a:t>TotalEmployees</a:t>
            </a:r>
            <a:r>
              <a:rPr lang="en-US" b="0" dirty="0">
                <a:solidFill>
                  <a:srgbClr val="68349C"/>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HR_analytics</a:t>
            </a:r>
            <a:r>
              <a:rPr lang="en-US" b="0" dirty="0">
                <a:solidFill>
                  <a:srgbClr val="001080"/>
                </a:solidFill>
                <a:effectLst/>
                <a:latin typeface="Consolas" panose="020B0609020204030204" pitchFamily="49" charset="0"/>
              </a:rPr>
              <a:t>[</a:t>
            </a:r>
            <a:r>
              <a:rPr lang="en-US" b="0" dirty="0">
                <a:solidFill>
                  <a:schemeClr val="tx1">
                    <a:lumMod val="95000"/>
                    <a:lumOff val="5000"/>
                  </a:schemeClr>
                </a:solidFill>
                <a:effectLst/>
                <a:latin typeface="Consolas" panose="020B0609020204030204" pitchFamily="49" charset="0"/>
              </a:rPr>
              <a:t>promotion_last_5years</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&gt;</a:t>
            </a:r>
            <a:r>
              <a:rPr lang="en-US" b="0" dirty="0">
                <a:solidFill>
                  <a:schemeClr val="tx1">
                    <a:lumMod val="95000"/>
                    <a:lumOff val="5000"/>
                  </a:schemeClr>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pPr marL="0" indent="0">
              <a:buNone/>
            </a:pPr>
            <a:r>
              <a:rPr lang="en-US" b="0" dirty="0">
                <a:solidFill>
                  <a:srgbClr val="0000FF"/>
                </a:solidFill>
                <a:effectLst/>
                <a:latin typeface="Consolas" panose="020B0609020204030204" pitchFamily="49" charset="0"/>
              </a:rPr>
              <a:t>RETURN</a:t>
            </a:r>
            <a:endParaRPr lang="en-US" b="0" dirty="0">
              <a:solidFill>
                <a:srgbClr val="000000"/>
              </a:solidFill>
              <a:effectLst/>
              <a:latin typeface="Consolas" panose="020B0609020204030204" pitchFamily="49" charset="0"/>
            </a:endParaRPr>
          </a:p>
          <a:p>
            <a:pPr marL="0" indent="0">
              <a:buNone/>
            </a:pPr>
            <a:r>
              <a:rPr lang="en-US" b="0" dirty="0">
                <a:solidFill>
                  <a:srgbClr val="3165BB"/>
                </a:solidFill>
                <a:effectLst/>
                <a:latin typeface="Consolas" panose="020B0609020204030204" pitchFamily="49" charset="0"/>
              </a:rPr>
              <a:t>DIVIDE</a:t>
            </a:r>
            <a:r>
              <a:rPr lang="en-US" b="0" dirty="0">
                <a:solidFill>
                  <a:srgbClr val="000000"/>
                </a:solidFill>
                <a:effectLst/>
                <a:latin typeface="Consolas" panose="020B0609020204030204" pitchFamily="49" charset="0"/>
              </a:rPr>
              <a:t>(</a:t>
            </a:r>
            <a:r>
              <a:rPr lang="en-US" b="0" dirty="0">
                <a:solidFill>
                  <a:srgbClr val="68349C"/>
                </a:solidFill>
                <a:effectLst/>
                <a:latin typeface="Consolas" panose="020B0609020204030204" pitchFamily="49" charset="0"/>
              </a:rPr>
              <a:t>[</a:t>
            </a:r>
            <a:r>
              <a:rPr lang="en-US" b="0" dirty="0">
                <a:solidFill>
                  <a:schemeClr val="tx1">
                    <a:lumMod val="95000"/>
                    <a:lumOff val="5000"/>
                  </a:schemeClr>
                </a:solidFill>
                <a:effectLst/>
                <a:latin typeface="Consolas" panose="020B0609020204030204" pitchFamily="49" charset="0"/>
              </a:rPr>
              <a:t>Total Employees</a:t>
            </a:r>
            <a:r>
              <a:rPr lang="en-US" b="0" dirty="0">
                <a:solidFill>
                  <a:srgbClr val="68349C"/>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a:solidFill>
                  <a:schemeClr val="tx1">
                    <a:lumMod val="95000"/>
                    <a:lumOff val="5000"/>
                  </a:schemeClr>
                </a:solidFill>
                <a:effectLst/>
                <a:latin typeface="Consolas" panose="020B0609020204030204" pitchFamily="49" charset="0"/>
              </a:rPr>
              <a:t>got_promotion,0)*100</a:t>
            </a:r>
          </a:p>
          <a:p>
            <a:pPr marL="0" indent="0">
              <a:buNone/>
            </a:pPr>
            <a:endParaRPr lang="en-US" b="0" dirty="0">
              <a:solidFill>
                <a:srgbClr val="000000"/>
              </a:solidFill>
              <a:effectLst/>
              <a:latin typeface="Consolas" panose="020B0609020204030204" pitchFamily="49" charset="0"/>
            </a:endParaRPr>
          </a:p>
          <a:p>
            <a:r>
              <a:rPr lang="en-IN" sz="3200" dirty="0" err="1">
                <a:solidFill>
                  <a:srgbClr val="000000"/>
                </a:solidFill>
                <a:effectLst/>
                <a:latin typeface="Consolas" panose="020B0609020204030204" pitchFamily="49" charset="0"/>
              </a:rPr>
              <a:t>RetentionRate</a:t>
            </a:r>
            <a:r>
              <a:rPr lang="en-IN" b="0" dirty="0">
                <a:solidFill>
                  <a:srgbClr val="000000"/>
                </a:solidFill>
                <a:effectLst/>
                <a:latin typeface="Consolas" panose="020B0609020204030204" pitchFamily="49" charset="0"/>
              </a:rPr>
              <a:t> = </a:t>
            </a:r>
          </a:p>
          <a:p>
            <a:pPr marL="0" indent="0">
              <a:buNone/>
            </a:pP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a:t>
            </a:r>
            <a:r>
              <a:rPr lang="en-IN" b="0" dirty="0" err="1">
                <a:solidFill>
                  <a:schemeClr val="tx1">
                    <a:lumMod val="95000"/>
                    <a:lumOff val="5000"/>
                  </a:schemeClr>
                </a:solidFill>
                <a:effectLst/>
                <a:latin typeface="Consolas" panose="020B0609020204030204" pitchFamily="49" charset="0"/>
              </a:rPr>
              <a:t>TotalEmployees</a:t>
            </a:r>
            <a:r>
              <a:rPr lang="en-IN" b="0" dirty="0">
                <a:solidFill>
                  <a:srgbClr val="000000"/>
                </a:solidFill>
                <a:effectLst/>
                <a:latin typeface="Consolas" panose="020B0609020204030204" pitchFamily="49" charset="0"/>
              </a:rPr>
              <a:t> = </a:t>
            </a:r>
            <a:r>
              <a:rPr lang="en-IN" b="0" dirty="0">
                <a:solidFill>
                  <a:srgbClr val="3165BB"/>
                </a:solidFill>
                <a:effectLst/>
                <a:latin typeface="Consolas" panose="020B0609020204030204" pitchFamily="49" charset="0"/>
              </a:rPr>
              <a:t>COUNTROWS</a:t>
            </a:r>
            <a:r>
              <a:rPr lang="en-IN" b="0" dirty="0">
                <a:solidFill>
                  <a:srgbClr val="000000"/>
                </a:solidFill>
                <a:effectLst/>
                <a:latin typeface="Consolas" panose="020B0609020204030204" pitchFamily="49" charset="0"/>
              </a:rPr>
              <a:t>(</a:t>
            </a:r>
            <a:r>
              <a:rPr lang="en-IN" b="0" dirty="0" err="1">
                <a:solidFill>
                  <a:schemeClr val="tx1">
                    <a:lumMod val="95000"/>
                    <a:lumOff val="5000"/>
                  </a:schemeClr>
                </a:solidFill>
                <a:effectLst/>
                <a:latin typeface="Consolas" panose="020B0609020204030204" pitchFamily="49" charset="0"/>
              </a:rPr>
              <a:t>HR_analytics</a:t>
            </a:r>
            <a:r>
              <a:rPr lang="en-IN" b="0" dirty="0">
                <a:solidFill>
                  <a:srgbClr val="000000"/>
                </a:solidFill>
                <a:effectLst/>
                <a:latin typeface="Consolas" panose="020B0609020204030204" pitchFamily="49" charset="0"/>
              </a:rPr>
              <a:t>) </a:t>
            </a:r>
          </a:p>
          <a:p>
            <a:pPr marL="0" indent="0">
              <a:buNone/>
            </a:pP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a:t>
            </a:r>
            <a:r>
              <a:rPr lang="en-IN" b="0" dirty="0" err="1">
                <a:solidFill>
                  <a:schemeClr val="tx1">
                    <a:lumMod val="95000"/>
                    <a:lumOff val="5000"/>
                  </a:schemeClr>
                </a:solidFill>
                <a:effectLst/>
                <a:latin typeface="Consolas" panose="020B0609020204030204" pitchFamily="49" charset="0"/>
              </a:rPr>
              <a:t>EmployeesWhoLeft</a:t>
            </a:r>
            <a:r>
              <a:rPr lang="en-IN" b="0" dirty="0">
                <a:solidFill>
                  <a:schemeClr val="tx1">
                    <a:lumMod val="95000"/>
                    <a:lumOff val="5000"/>
                  </a:schemeClr>
                </a:solidFill>
                <a:effectLst/>
                <a:latin typeface="Consolas" panose="020B0609020204030204" pitchFamily="49" charset="0"/>
              </a:rPr>
              <a:t> = </a:t>
            </a:r>
            <a:r>
              <a:rPr lang="en-IN" b="0" dirty="0">
                <a:solidFill>
                  <a:srgbClr val="3165BB"/>
                </a:solidFill>
                <a:effectLst/>
                <a:latin typeface="Consolas" panose="020B0609020204030204" pitchFamily="49" charset="0"/>
              </a:rPr>
              <a:t>CALCULATE</a:t>
            </a:r>
            <a:r>
              <a:rPr lang="en-IN" b="0" dirty="0">
                <a:solidFill>
                  <a:srgbClr val="000000"/>
                </a:solidFill>
                <a:effectLst/>
                <a:latin typeface="Consolas" panose="020B0609020204030204" pitchFamily="49" charset="0"/>
              </a:rPr>
              <a:t>(</a:t>
            </a:r>
            <a:r>
              <a:rPr lang="en-IN" b="0" dirty="0">
                <a:solidFill>
                  <a:srgbClr val="3165BB"/>
                </a:solidFill>
                <a:effectLst/>
                <a:latin typeface="Consolas" panose="020B0609020204030204" pitchFamily="49" charset="0"/>
              </a:rPr>
              <a:t>COUNTROWS</a:t>
            </a:r>
            <a:r>
              <a:rPr lang="en-IN" b="0" dirty="0">
                <a:solidFill>
                  <a:srgbClr val="000000"/>
                </a:solidFill>
                <a:effectLst/>
                <a:latin typeface="Consolas" panose="020B0609020204030204" pitchFamily="49" charset="0"/>
              </a:rPr>
              <a:t>(</a:t>
            </a:r>
            <a:r>
              <a:rPr lang="en-IN" b="0" dirty="0" err="1">
                <a:solidFill>
                  <a:schemeClr val="tx1">
                    <a:lumMod val="95000"/>
                    <a:lumOff val="5000"/>
                  </a:schemeClr>
                </a:solidFill>
                <a:effectLst/>
                <a:latin typeface="Consolas" panose="020B0609020204030204" pitchFamily="49" charset="0"/>
              </a:rPr>
              <a:t>HR_analytics</a:t>
            </a: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HR_analytics</a:t>
            </a:r>
            <a:r>
              <a:rPr lang="en-IN" b="0" dirty="0">
                <a:solidFill>
                  <a:schemeClr val="tx1">
                    <a:lumMod val="95000"/>
                    <a:lumOff val="5000"/>
                  </a:schemeClr>
                </a:solidFill>
                <a:effectLst/>
                <a:latin typeface="Consolas" panose="020B0609020204030204" pitchFamily="49" charset="0"/>
              </a:rPr>
              <a:t>[left] = 1</a:t>
            </a:r>
            <a:r>
              <a:rPr lang="en-IN" b="0" dirty="0">
                <a:solidFill>
                  <a:srgbClr val="000000"/>
                </a:solidFill>
                <a:effectLst/>
                <a:latin typeface="Consolas" panose="020B0609020204030204" pitchFamily="49" charset="0"/>
              </a:rPr>
              <a:t>)</a:t>
            </a:r>
          </a:p>
          <a:p>
            <a:pPr marL="0" indent="0">
              <a:buNone/>
            </a:pPr>
            <a:r>
              <a:rPr lang="en-IN" b="0" dirty="0">
                <a:solidFill>
                  <a:srgbClr val="0000FF"/>
                </a:solidFill>
                <a:effectLst/>
                <a:latin typeface="Consolas" panose="020B0609020204030204" pitchFamily="49" charset="0"/>
              </a:rPr>
              <a:t>RETURN</a:t>
            </a:r>
            <a:endParaRPr lang="en-IN" b="0" dirty="0">
              <a:solidFill>
                <a:srgbClr val="000000"/>
              </a:solidFill>
              <a:effectLst/>
              <a:latin typeface="Consolas" panose="020B0609020204030204" pitchFamily="49" charset="0"/>
            </a:endParaRPr>
          </a:p>
          <a:p>
            <a:pPr marL="0" indent="0">
              <a:buNone/>
            </a:pPr>
            <a:r>
              <a:rPr lang="en-IN" b="0" dirty="0">
                <a:solidFill>
                  <a:srgbClr val="3165BB"/>
                </a:solidFill>
                <a:effectLst/>
                <a:latin typeface="Consolas" panose="020B0609020204030204" pitchFamily="49" charset="0"/>
              </a:rPr>
              <a:t>DIVIDE</a:t>
            </a:r>
            <a:r>
              <a:rPr lang="en-IN" b="0" dirty="0">
                <a:solidFill>
                  <a:srgbClr val="000000"/>
                </a:solidFill>
                <a:effectLst/>
                <a:latin typeface="Consolas" panose="020B0609020204030204" pitchFamily="49" charset="0"/>
              </a:rPr>
              <a:t>(</a:t>
            </a:r>
            <a:r>
              <a:rPr lang="en-IN" b="0" dirty="0" err="1">
                <a:solidFill>
                  <a:schemeClr val="tx1">
                    <a:lumMod val="95000"/>
                    <a:lumOff val="5000"/>
                  </a:schemeClr>
                </a:solidFill>
                <a:effectLst/>
                <a:latin typeface="Consolas" panose="020B0609020204030204" pitchFamily="49" charset="0"/>
              </a:rPr>
              <a:t>TotalEmployees</a:t>
            </a:r>
            <a:r>
              <a:rPr lang="en-IN" b="0" dirty="0">
                <a:solidFill>
                  <a:schemeClr val="tx1">
                    <a:lumMod val="95000"/>
                    <a:lumOff val="5000"/>
                  </a:schemeClr>
                </a:solidFill>
                <a:effectLst/>
                <a:latin typeface="Consolas" panose="020B0609020204030204" pitchFamily="49" charset="0"/>
              </a:rPr>
              <a:t> - </a:t>
            </a:r>
            <a:r>
              <a:rPr lang="en-IN" b="0" dirty="0" err="1">
                <a:solidFill>
                  <a:schemeClr val="tx1">
                    <a:lumMod val="95000"/>
                    <a:lumOff val="5000"/>
                  </a:schemeClr>
                </a:solidFill>
                <a:effectLst/>
                <a:latin typeface="Consolas" panose="020B0609020204030204" pitchFamily="49" charset="0"/>
              </a:rPr>
              <a:t>EmployeesWhoLeft</a:t>
            </a:r>
            <a:r>
              <a:rPr lang="en-IN" b="0" dirty="0">
                <a:solidFill>
                  <a:schemeClr val="tx1">
                    <a:lumMod val="95000"/>
                    <a:lumOff val="5000"/>
                  </a:schemeClr>
                </a:solidFill>
                <a:effectLst/>
                <a:latin typeface="Consolas" panose="020B0609020204030204" pitchFamily="49" charset="0"/>
              </a:rPr>
              <a:t>, TotalEmployees,0) * 100</a:t>
            </a:r>
          </a:p>
          <a:p>
            <a:pPr marL="0" indent="0">
              <a:buNone/>
            </a:pPr>
            <a:endParaRPr lang="en-IN" b="0" dirty="0">
              <a:solidFill>
                <a:srgbClr val="000000"/>
              </a:solidFill>
              <a:effectLst/>
              <a:latin typeface="Consolas" panose="020B0609020204030204" pitchFamily="49" charset="0"/>
            </a:endParaRPr>
          </a:p>
          <a:p>
            <a:r>
              <a:rPr lang="en-US" sz="3200" dirty="0">
                <a:solidFill>
                  <a:srgbClr val="000000"/>
                </a:solidFill>
                <a:effectLst/>
                <a:latin typeface="Consolas" panose="020B0609020204030204" pitchFamily="49" charset="0"/>
              </a:rPr>
              <a:t>Work accident rate </a:t>
            </a:r>
            <a:r>
              <a:rPr lang="en-US" b="0" dirty="0">
                <a:solidFill>
                  <a:srgbClr val="000000"/>
                </a:solidFill>
                <a:effectLst/>
                <a:latin typeface="Consolas" panose="020B0609020204030204" pitchFamily="49" charset="0"/>
              </a:rPr>
              <a:t>= </a:t>
            </a:r>
          </a:p>
          <a:p>
            <a:pPr marL="0" indent="0">
              <a:buNone/>
            </a:pP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err="1">
                <a:solidFill>
                  <a:schemeClr val="tx1">
                    <a:lumMod val="95000"/>
                    <a:lumOff val="5000"/>
                  </a:schemeClr>
                </a:solidFill>
                <a:effectLst/>
                <a:latin typeface="Consolas" panose="020B0609020204030204" pitchFamily="49" charset="0"/>
              </a:rPr>
              <a:t>work_accident</a:t>
            </a:r>
            <a:r>
              <a:rPr lang="en-US" b="0" dirty="0">
                <a:solidFill>
                  <a:srgbClr val="000000"/>
                </a:solidFill>
                <a:effectLst/>
                <a:latin typeface="Consolas" panose="020B0609020204030204" pitchFamily="49" charset="0"/>
              </a:rPr>
              <a:t>=</a:t>
            </a:r>
            <a:r>
              <a:rPr lang="en-US" b="0" dirty="0">
                <a:solidFill>
                  <a:srgbClr val="3165BB"/>
                </a:solidFill>
                <a:effectLst/>
                <a:latin typeface="Consolas" panose="020B0609020204030204" pitchFamily="49" charset="0"/>
              </a:rPr>
              <a:t>CALCULATE</a:t>
            </a:r>
            <a:r>
              <a:rPr lang="en-US" b="0" dirty="0">
                <a:solidFill>
                  <a:srgbClr val="000000"/>
                </a:solidFill>
                <a:effectLst/>
                <a:latin typeface="Consolas" panose="020B0609020204030204" pitchFamily="49" charset="0"/>
              </a:rPr>
              <a:t>(</a:t>
            </a:r>
            <a:r>
              <a:rPr lang="en-US" b="0" dirty="0">
                <a:solidFill>
                  <a:srgbClr val="68349C"/>
                </a:solidFill>
                <a:effectLst/>
                <a:latin typeface="Consolas" panose="020B0609020204030204" pitchFamily="49" charset="0"/>
              </a:rPr>
              <a:t>[</a:t>
            </a:r>
            <a:r>
              <a:rPr lang="en-US" b="0" dirty="0">
                <a:solidFill>
                  <a:schemeClr val="tx1">
                    <a:lumMod val="95000"/>
                    <a:lumOff val="5000"/>
                  </a:schemeClr>
                </a:solidFill>
                <a:effectLst/>
                <a:latin typeface="Consolas" panose="020B0609020204030204" pitchFamily="49" charset="0"/>
              </a:rPr>
              <a:t>Total Employees</a:t>
            </a:r>
            <a:r>
              <a:rPr lang="en-US" b="0" dirty="0">
                <a:solidFill>
                  <a:srgbClr val="68349C"/>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HR_analytics</a:t>
            </a:r>
            <a:r>
              <a:rPr lang="en-US" b="0" dirty="0">
                <a:solidFill>
                  <a:schemeClr val="tx1">
                    <a:lumMod val="95000"/>
                    <a:lumOff val="5000"/>
                  </a:schemeClr>
                </a:solidFill>
                <a:effectLst/>
                <a:latin typeface="Consolas" panose="020B0609020204030204" pitchFamily="49" charset="0"/>
              </a:rPr>
              <a:t>[</a:t>
            </a:r>
            <a:r>
              <a:rPr lang="en-US" b="0" dirty="0" err="1">
                <a:solidFill>
                  <a:schemeClr val="tx1">
                    <a:lumMod val="95000"/>
                    <a:lumOff val="5000"/>
                  </a:schemeClr>
                </a:solidFill>
                <a:effectLst/>
                <a:latin typeface="Consolas" panose="020B0609020204030204" pitchFamily="49" charset="0"/>
              </a:rPr>
              <a:t>Work_accident</a:t>
            </a:r>
            <a:r>
              <a:rPr lang="en-US" b="0" dirty="0">
                <a:solidFill>
                  <a:schemeClr val="tx1">
                    <a:lumMod val="95000"/>
                    <a:lumOff val="5000"/>
                  </a:schemeClr>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pPr marL="0" indent="0">
              <a:buNone/>
            </a:pPr>
            <a:r>
              <a:rPr lang="en-US" b="0" dirty="0">
                <a:solidFill>
                  <a:srgbClr val="0000FF"/>
                </a:solidFill>
                <a:effectLst/>
                <a:latin typeface="Consolas" panose="020B0609020204030204" pitchFamily="49" charset="0"/>
              </a:rPr>
              <a:t>RETURN</a:t>
            </a:r>
            <a:endParaRPr lang="en-US" b="0" dirty="0">
              <a:solidFill>
                <a:srgbClr val="000000"/>
              </a:solidFill>
              <a:effectLst/>
              <a:latin typeface="Consolas" panose="020B0609020204030204" pitchFamily="49" charset="0"/>
            </a:endParaRPr>
          </a:p>
          <a:p>
            <a:pPr marL="0" indent="0">
              <a:buNone/>
            </a:pPr>
            <a:r>
              <a:rPr lang="en-US" b="0" dirty="0">
                <a:solidFill>
                  <a:srgbClr val="3165BB"/>
                </a:solidFill>
                <a:effectLst/>
                <a:latin typeface="Consolas" panose="020B0609020204030204" pitchFamily="49" charset="0"/>
              </a:rPr>
              <a:t>DIVIDE</a:t>
            </a:r>
            <a:r>
              <a:rPr lang="en-US" b="0" dirty="0">
                <a:solidFill>
                  <a:srgbClr val="000000"/>
                </a:solidFill>
                <a:effectLst/>
                <a:latin typeface="Consolas" panose="020B0609020204030204" pitchFamily="49" charset="0"/>
              </a:rPr>
              <a:t>(</a:t>
            </a:r>
            <a:r>
              <a:rPr lang="en-US" b="0" dirty="0">
                <a:solidFill>
                  <a:srgbClr val="68349C"/>
                </a:solidFill>
                <a:effectLst/>
                <a:latin typeface="Consolas" panose="020B0609020204030204" pitchFamily="49" charset="0"/>
              </a:rPr>
              <a:t>[</a:t>
            </a:r>
            <a:r>
              <a:rPr lang="en-US" b="0" dirty="0">
                <a:solidFill>
                  <a:schemeClr val="tx1">
                    <a:lumMod val="95000"/>
                    <a:lumOff val="5000"/>
                  </a:schemeClr>
                </a:solidFill>
                <a:effectLst/>
                <a:latin typeface="Consolas" panose="020B0609020204030204" pitchFamily="49" charset="0"/>
              </a:rPr>
              <a:t>Total Employees</a:t>
            </a:r>
            <a:r>
              <a:rPr lang="en-US" b="0" dirty="0">
                <a:solidFill>
                  <a:srgbClr val="68349C"/>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a:solidFill>
                  <a:schemeClr val="tx1">
                    <a:lumMod val="95000"/>
                    <a:lumOff val="5000"/>
                  </a:schemeClr>
                </a:solidFill>
                <a:effectLst/>
                <a:latin typeface="Consolas" panose="020B0609020204030204" pitchFamily="49" charset="0"/>
              </a:rPr>
              <a:t>work_accident,0)*100</a:t>
            </a:r>
          </a:p>
          <a:p>
            <a:pPr marL="0" indent="0">
              <a:buNone/>
            </a:pPr>
            <a:endParaRPr lang="en-US" b="0" dirty="0">
              <a:solidFill>
                <a:srgbClr val="000000"/>
              </a:solidFill>
              <a:effectLst/>
              <a:latin typeface="Consolas" panose="020B0609020204030204" pitchFamily="49" charset="0"/>
            </a:endParaRPr>
          </a:p>
          <a:p>
            <a:r>
              <a:rPr lang="en-US" sz="3200" dirty="0">
                <a:solidFill>
                  <a:srgbClr val="000000"/>
                </a:solidFill>
                <a:effectLst/>
                <a:latin typeface="Consolas" panose="020B0609020204030204" pitchFamily="49" charset="0"/>
              </a:rPr>
              <a:t>Total Employees</a:t>
            </a:r>
            <a:r>
              <a:rPr lang="en-US" sz="3200" b="1" dirty="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3165BB"/>
                </a:solidFill>
                <a:effectLst/>
                <a:latin typeface="Consolas" panose="020B0609020204030204" pitchFamily="49" charset="0"/>
              </a:rPr>
              <a:t>COUNTROWS</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HR_analytics</a:t>
            </a:r>
            <a:r>
              <a:rPr lang="en-US" b="0" dirty="0">
                <a:solidFill>
                  <a:srgbClr val="000000"/>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3010115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F87B2-7E98-1E4A-AF43-BC46DC43C841}"/>
              </a:ext>
            </a:extLst>
          </p:cNvPr>
          <p:cNvSpPr>
            <a:spLocks noGrp="1"/>
          </p:cNvSpPr>
          <p:nvPr>
            <p:ph type="title"/>
          </p:nvPr>
        </p:nvSpPr>
        <p:spPr>
          <a:xfrm>
            <a:off x="1373475" y="-49263"/>
            <a:ext cx="10018713" cy="685800"/>
          </a:xfrm>
        </p:spPr>
        <p:txBody>
          <a:bodyPr>
            <a:normAutofit fontScale="90000"/>
          </a:bodyPr>
          <a:lstStyle/>
          <a:p>
            <a:r>
              <a:rPr lang="en-US" dirty="0"/>
              <a:t>INSIGHTS</a:t>
            </a:r>
            <a:endParaRPr lang="en-IN" dirty="0"/>
          </a:p>
        </p:txBody>
      </p:sp>
      <p:sp>
        <p:nvSpPr>
          <p:cNvPr id="3" name="Content Placeholder 2">
            <a:extLst>
              <a:ext uri="{FF2B5EF4-FFF2-40B4-BE49-F238E27FC236}">
                <a16:creationId xmlns:a16="http://schemas.microsoft.com/office/drawing/2014/main" id="{7CE15D04-2587-5D84-623A-253928D79122}"/>
              </a:ext>
            </a:extLst>
          </p:cNvPr>
          <p:cNvSpPr>
            <a:spLocks noGrp="1"/>
          </p:cNvSpPr>
          <p:nvPr>
            <p:ph idx="1"/>
          </p:nvPr>
        </p:nvSpPr>
        <p:spPr>
          <a:xfrm>
            <a:off x="1636710" y="718433"/>
            <a:ext cx="10018713" cy="4941148"/>
          </a:xfrm>
        </p:spPr>
        <p:txBody>
          <a:bodyPr>
            <a:noAutofit/>
          </a:bodyPr>
          <a:lstStyle/>
          <a:p>
            <a:pPr marL="0" indent="0">
              <a:buNone/>
            </a:pPr>
            <a:r>
              <a:rPr lang="en-US" sz="1800" dirty="0"/>
              <a:t>In a company with a total of </a:t>
            </a:r>
            <a:r>
              <a:rPr lang="en-US" sz="1800" b="1" dirty="0"/>
              <a:t>15,000 employees</a:t>
            </a:r>
            <a:r>
              <a:rPr lang="en-US" sz="1800" dirty="0"/>
              <a:t>, the HR analysis reveals </a:t>
            </a:r>
            <a:r>
              <a:rPr lang="en-US" sz="1800" b="1" dirty="0"/>
              <a:t>several key insights</a:t>
            </a:r>
            <a:r>
              <a:rPr lang="en-US" sz="1800" dirty="0"/>
              <a:t>:</a:t>
            </a:r>
          </a:p>
          <a:p>
            <a:pPr>
              <a:buFont typeface="Arial" panose="020B0604020202020204" pitchFamily="34" charset="0"/>
              <a:buChar char="•"/>
            </a:pPr>
            <a:r>
              <a:rPr lang="en-US" sz="1600" dirty="0"/>
              <a:t>The </a:t>
            </a:r>
            <a:r>
              <a:rPr lang="en-US" sz="1600" b="1" dirty="0"/>
              <a:t>Management department</a:t>
            </a:r>
            <a:r>
              <a:rPr lang="en-US" sz="1600" dirty="0"/>
              <a:t> has the highest satisfaction rate at </a:t>
            </a:r>
            <a:r>
              <a:rPr lang="en-US" sz="1600" b="1" dirty="0"/>
              <a:t>62.13%</a:t>
            </a:r>
            <a:r>
              <a:rPr lang="en-US" sz="1600" dirty="0"/>
              <a:t>.</a:t>
            </a:r>
          </a:p>
          <a:p>
            <a:pPr>
              <a:buFont typeface="Arial" panose="020B0604020202020204" pitchFamily="34" charset="0"/>
              <a:buChar char="•"/>
            </a:pPr>
            <a:r>
              <a:rPr lang="en-US" sz="1600" dirty="0"/>
              <a:t>The </a:t>
            </a:r>
            <a:r>
              <a:rPr lang="en-US" sz="1600" b="1" dirty="0"/>
              <a:t>IT department</a:t>
            </a:r>
            <a:r>
              <a:rPr lang="en-US" sz="1600" dirty="0"/>
              <a:t> boasts the highest promotion rate among all departments.</a:t>
            </a:r>
          </a:p>
          <a:p>
            <a:pPr>
              <a:buFont typeface="Arial" panose="020B0604020202020204" pitchFamily="34" charset="0"/>
              <a:buChar char="•"/>
            </a:pPr>
            <a:r>
              <a:rPr lang="en-US" sz="1600" dirty="0"/>
              <a:t>The </a:t>
            </a:r>
            <a:r>
              <a:rPr lang="en-US" sz="1600" b="1" dirty="0"/>
              <a:t>average monthly working hours</a:t>
            </a:r>
            <a:r>
              <a:rPr lang="en-US" sz="1600" dirty="0"/>
              <a:t> across the company are </a:t>
            </a:r>
            <a:r>
              <a:rPr lang="en-US" sz="1600" b="1" dirty="0"/>
              <a:t>201.05 hours</a:t>
            </a:r>
            <a:r>
              <a:rPr lang="en-US" sz="1600" dirty="0"/>
              <a:t>.</a:t>
            </a:r>
          </a:p>
          <a:p>
            <a:pPr>
              <a:buFont typeface="Arial" panose="020B0604020202020204" pitchFamily="34" charset="0"/>
              <a:buChar char="•"/>
            </a:pPr>
            <a:r>
              <a:rPr lang="en-US" sz="1600" dirty="0"/>
              <a:t>The </a:t>
            </a:r>
            <a:r>
              <a:rPr lang="en-US" sz="1600" b="1" dirty="0"/>
              <a:t>employee retention rate</a:t>
            </a:r>
            <a:r>
              <a:rPr lang="en-US" sz="1600" dirty="0"/>
              <a:t> stands at </a:t>
            </a:r>
            <a:r>
              <a:rPr lang="en-US" sz="1600" b="1" dirty="0"/>
              <a:t>76.2%</a:t>
            </a:r>
            <a:r>
              <a:rPr lang="en-US" sz="1600" dirty="0"/>
              <a:t>, indicating strong employee loyalty.</a:t>
            </a:r>
          </a:p>
          <a:p>
            <a:pPr>
              <a:buFont typeface="Arial" panose="020B0604020202020204" pitchFamily="34" charset="0"/>
              <a:buChar char="•"/>
            </a:pPr>
            <a:r>
              <a:rPr lang="en-US" sz="1600" dirty="0"/>
              <a:t>On average, an employee handles </a:t>
            </a:r>
            <a:r>
              <a:rPr lang="en-US" sz="1600" b="1" dirty="0"/>
              <a:t>3 projects</a:t>
            </a:r>
            <a:r>
              <a:rPr lang="en-US" sz="1600" dirty="0"/>
              <a:t>, which is linked to higher satisfaction.</a:t>
            </a:r>
          </a:p>
          <a:p>
            <a:pPr>
              <a:buFont typeface="Arial" panose="020B0604020202020204" pitchFamily="34" charset="0"/>
              <a:buChar char="•"/>
            </a:pPr>
            <a:r>
              <a:rPr lang="en-US" sz="1600" dirty="0"/>
              <a:t>The </a:t>
            </a:r>
            <a:r>
              <a:rPr lang="en-US" sz="1600" b="1" dirty="0"/>
              <a:t>last evaluation rate</a:t>
            </a:r>
            <a:r>
              <a:rPr lang="en-US" sz="1600" dirty="0"/>
              <a:t> averages at </a:t>
            </a:r>
            <a:r>
              <a:rPr lang="en-US" sz="1600" b="1" dirty="0"/>
              <a:t>71.6%</a:t>
            </a:r>
            <a:r>
              <a:rPr lang="en-US" sz="1600" dirty="0"/>
              <a:t>, reflecting overall performance levels.</a:t>
            </a:r>
          </a:p>
          <a:p>
            <a:pPr>
              <a:buFont typeface="Arial" panose="020B0604020202020204" pitchFamily="34" charset="0"/>
              <a:buChar char="•"/>
            </a:pPr>
            <a:r>
              <a:rPr lang="en-US" sz="1600" dirty="0"/>
              <a:t>The </a:t>
            </a:r>
            <a:r>
              <a:rPr lang="en-US" sz="1600" b="1" dirty="0"/>
              <a:t>work accident rate</a:t>
            </a:r>
            <a:r>
              <a:rPr lang="en-US" sz="1600" dirty="0"/>
              <a:t> is </a:t>
            </a:r>
            <a:r>
              <a:rPr lang="en-US" sz="1600" b="1" dirty="0"/>
              <a:t>691.52 per 10,000 employees</a:t>
            </a:r>
            <a:r>
              <a:rPr lang="en-US" sz="1600" dirty="0"/>
              <a:t>, with the </a:t>
            </a:r>
            <a:r>
              <a:rPr lang="en-US" sz="1600" b="1" dirty="0"/>
              <a:t>Sales department</a:t>
            </a:r>
            <a:r>
              <a:rPr lang="en-US" sz="1600" dirty="0"/>
              <a:t> having the highest accident rate.</a:t>
            </a:r>
          </a:p>
          <a:p>
            <a:pPr>
              <a:buFont typeface="Arial" panose="020B0604020202020204" pitchFamily="34" charset="0"/>
              <a:buChar char="•"/>
            </a:pPr>
            <a:r>
              <a:rPr lang="en-US" sz="1600" dirty="0"/>
              <a:t>The </a:t>
            </a:r>
            <a:r>
              <a:rPr lang="en-US" sz="1600" b="1" dirty="0"/>
              <a:t>Accounts department</a:t>
            </a:r>
            <a:r>
              <a:rPr lang="en-US" sz="1600" dirty="0"/>
              <a:t> reports the lowest satisfaction rate.</a:t>
            </a:r>
          </a:p>
          <a:p>
            <a:pPr>
              <a:buFont typeface="Arial" panose="020B0604020202020204" pitchFamily="34" charset="0"/>
              <a:buChar char="•"/>
            </a:pPr>
            <a:r>
              <a:rPr lang="en-US" sz="1600" b="1" dirty="0"/>
              <a:t>Employees handling more than 4 projects</a:t>
            </a:r>
            <a:r>
              <a:rPr lang="en-US" sz="1600" dirty="0"/>
              <a:t> tend to experience stress, leading to a decrease in satisfaction, whereas those managing </a:t>
            </a:r>
            <a:r>
              <a:rPr lang="en-US" sz="1600" b="1" dirty="0"/>
              <a:t>3 or 4 projects</a:t>
            </a:r>
            <a:r>
              <a:rPr lang="en-US" sz="1600" dirty="0"/>
              <a:t> report higher satisfaction.</a:t>
            </a:r>
          </a:p>
          <a:p>
            <a:pPr>
              <a:buFont typeface="Arial" panose="020B0604020202020204" pitchFamily="34" charset="0"/>
              <a:buChar char="•"/>
            </a:pPr>
            <a:r>
              <a:rPr lang="en-US" sz="1600" b="1" dirty="0"/>
              <a:t>High salary levels</a:t>
            </a:r>
            <a:r>
              <a:rPr lang="en-US" sz="1600" dirty="0"/>
              <a:t> correlate with both </a:t>
            </a:r>
            <a:r>
              <a:rPr lang="en-US" sz="1600" b="1" dirty="0"/>
              <a:t>high satisfaction</a:t>
            </a:r>
            <a:r>
              <a:rPr lang="en-US" sz="1600" dirty="0"/>
              <a:t> and </a:t>
            </a:r>
            <a:r>
              <a:rPr lang="en-US" sz="1600" b="1" dirty="0"/>
              <a:t>high retention rates</a:t>
            </a:r>
            <a:r>
              <a:rPr lang="en-US" sz="1600" dirty="0"/>
              <a:t>.</a:t>
            </a:r>
          </a:p>
          <a:p>
            <a:pPr>
              <a:buFont typeface="Arial" panose="020B0604020202020204" pitchFamily="34" charset="0"/>
              <a:buChar char="•"/>
            </a:pPr>
            <a:r>
              <a:rPr lang="en-US" sz="1600" b="1" dirty="0"/>
              <a:t>Higher satisfaction levels</a:t>
            </a:r>
            <a:r>
              <a:rPr lang="en-US" sz="1600" dirty="0"/>
              <a:t> are associated with a </a:t>
            </a:r>
            <a:r>
              <a:rPr lang="en-US" sz="1600" b="1" dirty="0"/>
              <a:t>lower incidence of work accidents</a:t>
            </a:r>
            <a:r>
              <a:rPr lang="en-US" sz="1600" dirty="0"/>
              <a:t>.</a:t>
            </a:r>
          </a:p>
          <a:p>
            <a:pPr>
              <a:buFont typeface="Arial" panose="020B0604020202020204" pitchFamily="34" charset="0"/>
              <a:buChar char="•"/>
            </a:pPr>
            <a:r>
              <a:rPr lang="en-US" sz="1600" dirty="0"/>
              <a:t>Employees who received a </a:t>
            </a:r>
            <a:r>
              <a:rPr lang="en-US" sz="1600" b="1" dirty="0"/>
              <a:t>promotion within the last 5 years</a:t>
            </a:r>
            <a:r>
              <a:rPr lang="en-US" sz="1600" dirty="0"/>
              <a:t> show significantly higher satisfaction.</a:t>
            </a:r>
          </a:p>
        </p:txBody>
      </p:sp>
      <p:sp>
        <p:nvSpPr>
          <p:cNvPr id="5" name="TextBox 4">
            <a:extLst>
              <a:ext uri="{FF2B5EF4-FFF2-40B4-BE49-F238E27FC236}">
                <a16:creationId xmlns:a16="http://schemas.microsoft.com/office/drawing/2014/main" id="{2436E82E-C898-3748-6611-96D8F28B64CF}"/>
              </a:ext>
            </a:extLst>
          </p:cNvPr>
          <p:cNvSpPr txBox="1"/>
          <p:nvPr/>
        </p:nvSpPr>
        <p:spPr>
          <a:xfrm>
            <a:off x="2327564" y="5823374"/>
            <a:ext cx="9064624" cy="877163"/>
          </a:xfrm>
          <a:prstGeom prst="rect">
            <a:avLst/>
          </a:prstGeom>
          <a:noFill/>
        </p:spPr>
        <p:txBody>
          <a:bodyPr wrap="square">
            <a:spAutoFit/>
          </a:bodyPr>
          <a:lstStyle/>
          <a:p>
            <a:pPr algn="ctr"/>
            <a:r>
              <a:rPr lang="en-US" sz="1700" dirty="0"/>
              <a:t>These insights provide a comprehensive overview of </a:t>
            </a:r>
            <a:r>
              <a:rPr lang="en-US" sz="1700" b="1" dirty="0"/>
              <a:t>employee well-being, satisfaction, and performance across different departments</a:t>
            </a:r>
            <a:r>
              <a:rPr lang="en-US" sz="1700" dirty="0"/>
              <a:t>, helping the organization make informed decisions to enhance </a:t>
            </a:r>
            <a:r>
              <a:rPr lang="en-US" sz="1700" b="1" dirty="0"/>
              <a:t>workplace productivity and employee retention</a:t>
            </a:r>
            <a:r>
              <a:rPr lang="en-US" sz="1700" dirty="0"/>
              <a:t>.</a:t>
            </a:r>
          </a:p>
        </p:txBody>
      </p:sp>
    </p:spTree>
    <p:extLst>
      <p:ext uri="{BB962C8B-B14F-4D97-AF65-F5344CB8AC3E}">
        <p14:creationId xmlns:p14="http://schemas.microsoft.com/office/powerpoint/2010/main" val="159907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95CCA-AA49-9D2B-DDCA-33B7609405B6}"/>
              </a:ext>
            </a:extLst>
          </p:cNvPr>
          <p:cNvSpPr>
            <a:spLocks noGrp="1"/>
          </p:cNvSpPr>
          <p:nvPr>
            <p:ph type="title"/>
          </p:nvPr>
        </p:nvSpPr>
        <p:spPr>
          <a:xfrm>
            <a:off x="1484309" y="1"/>
            <a:ext cx="10018713" cy="1066800"/>
          </a:xfrm>
        </p:spPr>
        <p:txBody>
          <a:bodyPr/>
          <a:lstStyle/>
          <a:p>
            <a:r>
              <a:rPr lang="en-US" dirty="0"/>
              <a:t>SUMMARY </a:t>
            </a:r>
            <a:endParaRPr lang="en-IN" dirty="0"/>
          </a:p>
        </p:txBody>
      </p:sp>
      <p:sp>
        <p:nvSpPr>
          <p:cNvPr id="3" name="Content Placeholder 2">
            <a:extLst>
              <a:ext uri="{FF2B5EF4-FFF2-40B4-BE49-F238E27FC236}">
                <a16:creationId xmlns:a16="http://schemas.microsoft.com/office/drawing/2014/main" id="{D2BFF146-F0BA-9F0F-458B-BDDC7627B871}"/>
              </a:ext>
            </a:extLst>
          </p:cNvPr>
          <p:cNvSpPr>
            <a:spLocks noGrp="1"/>
          </p:cNvSpPr>
          <p:nvPr>
            <p:ph idx="1"/>
          </p:nvPr>
        </p:nvSpPr>
        <p:spPr>
          <a:xfrm>
            <a:off x="1886091" y="706580"/>
            <a:ext cx="10018713" cy="5985163"/>
          </a:xfrm>
        </p:spPr>
        <p:txBody>
          <a:bodyPr>
            <a:normAutofit fontScale="32500" lnSpcReduction="20000"/>
          </a:bodyPr>
          <a:lstStyle/>
          <a:p>
            <a:endParaRPr lang="en-US" dirty="0"/>
          </a:p>
          <a:p>
            <a:r>
              <a:rPr lang="en-US" sz="5800" dirty="0"/>
              <a:t>The HR analysis of a company with 15,000 employees reveals that the Management department has the highest satisfaction rate, while the IT department excels in promotions. Employees work an average of 201.05 hours per month, with a retention rate of 76.2%. Handling 3 to 4 projects enhances satisfaction, but more than 4 leads to stress. The Sales department has the highest work accident rate, and the Accounts department faces low satisfaction. Higher salaries and recent promotions correlate with increased satisfaction and retention. To improve satisfaction and retention, it is recommended to:</a:t>
            </a:r>
          </a:p>
          <a:p>
            <a:r>
              <a:rPr lang="en-US" sz="5800" dirty="0"/>
              <a:t>To enhance employee satisfaction and retention, it is crucial to </a:t>
            </a:r>
            <a:r>
              <a:rPr lang="en-US" sz="5800" b="1" dirty="0"/>
              <a:t>limit project workloads </a:t>
            </a:r>
            <a:r>
              <a:rPr lang="en-US" sz="5800" dirty="0"/>
              <a:t>to a maximum of four, redistributing tasks to prevent burnout. </a:t>
            </a:r>
          </a:p>
          <a:p>
            <a:r>
              <a:rPr lang="en-US" sz="5800" b="1" dirty="0"/>
              <a:t>Improving workplace safety</a:t>
            </a:r>
            <a:r>
              <a:rPr lang="en-US" sz="5800" dirty="0"/>
              <a:t>, particularly in the Sales department, through targeted training and revised protocols, will also boost satisfaction.</a:t>
            </a:r>
          </a:p>
          <a:p>
            <a:r>
              <a:rPr lang="en-US" sz="5800" dirty="0"/>
              <a:t> </a:t>
            </a:r>
            <a:r>
              <a:rPr lang="en-US" sz="5800" b="1" dirty="0"/>
              <a:t>Focusing on career development</a:t>
            </a:r>
            <a:r>
              <a:rPr lang="en-US" sz="5800" dirty="0"/>
              <a:t> by promoting regular advancements, especially in departments with low satisfaction, can be achieved through clear career paths and mentorship programs.</a:t>
            </a:r>
          </a:p>
          <a:p>
            <a:r>
              <a:rPr lang="en-US" sz="5800" dirty="0"/>
              <a:t> Additionally, </a:t>
            </a:r>
            <a:r>
              <a:rPr lang="en-US" sz="5800" b="1" dirty="0"/>
              <a:t>aligning compensation with market standards </a:t>
            </a:r>
            <a:r>
              <a:rPr lang="en-US" sz="5800" dirty="0"/>
              <a:t>will help retain high-performing employees, while introducing flexible working hours or remote options can improve work-life balance. Finally, conducting </a:t>
            </a:r>
            <a:r>
              <a:rPr lang="en-US" sz="5800" b="1" dirty="0"/>
              <a:t>regular satisfaction surveys</a:t>
            </a:r>
            <a:r>
              <a:rPr lang="en-US" sz="5800" dirty="0"/>
              <a:t> will provide valuable feedback for ongoing improvements.</a:t>
            </a:r>
          </a:p>
          <a:p>
            <a:r>
              <a:rPr lang="en-US" sz="5800" dirty="0"/>
              <a:t>By implementing these strategies, the company can create a more </a:t>
            </a:r>
            <a:r>
              <a:rPr lang="en-US" sz="5800" b="1" dirty="0"/>
              <a:t>satisfying and supportive work environment, leading to higher retention rates, increased employee satisfaction, and overall improved organizational performance.</a:t>
            </a:r>
          </a:p>
          <a:p>
            <a:endParaRPr lang="en-IN" dirty="0"/>
          </a:p>
        </p:txBody>
      </p:sp>
    </p:spTree>
    <p:extLst>
      <p:ext uri="{BB962C8B-B14F-4D97-AF65-F5344CB8AC3E}">
        <p14:creationId xmlns:p14="http://schemas.microsoft.com/office/powerpoint/2010/main" val="13331084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Parallax</Template>
  <TotalTime>480</TotalTime>
  <Words>748</Words>
  <Application>Microsoft Office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Consolas</vt:lpstr>
      <vt:lpstr>Corbel</vt:lpstr>
      <vt:lpstr>Parallax</vt:lpstr>
      <vt:lpstr>HR ANALYSIS</vt:lpstr>
      <vt:lpstr>ABOUT</vt:lpstr>
      <vt:lpstr>PowerPoint Presentation</vt:lpstr>
      <vt:lpstr>PowerPoint Presentation</vt:lpstr>
      <vt:lpstr>DAX FORMULAS</vt:lpstr>
      <vt:lpstr>INSIGHTS</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Nimisha Karupakula</dc:creator>
  <cp:lastModifiedBy>Nimisha Karupakula</cp:lastModifiedBy>
  <cp:revision>4</cp:revision>
  <dcterms:created xsi:type="dcterms:W3CDTF">2024-08-15T05:27:55Z</dcterms:created>
  <dcterms:modified xsi:type="dcterms:W3CDTF">2024-08-16T16:48:01Z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