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0" r:id="rId1"/>
  </p:sldMasterIdLst>
  <p:sldIdLst>
    <p:sldId id="256" r:id="rId2"/>
    <p:sldId id="258" r:id="rId3"/>
    <p:sldId id="273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8" r:id="rId14"/>
    <p:sldId id="267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1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8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60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9665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2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18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04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80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21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9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8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5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8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7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4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5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95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  <p:sldLayoutId id="214748395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1202-C145-532A-55AF-80B541959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C9900"/>
                </a:solidFill>
              </a:rPr>
              <a:t>SALES ANALYSIS</a:t>
            </a:r>
            <a:endParaRPr lang="en-IN" b="1" dirty="0">
              <a:solidFill>
                <a:srgbClr val="CC99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70DD6-FD65-D02E-1A79-6CF240D43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Product RFM &amp; CLV Analysis</a:t>
            </a:r>
            <a:endParaRPr lang="en-IN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D75563-0ECD-398C-3E31-8FA9C79E21B1}"/>
              </a:ext>
            </a:extLst>
          </p:cNvPr>
          <p:cNvSpPr/>
          <p:nvPr/>
        </p:nvSpPr>
        <p:spPr>
          <a:xfrm>
            <a:off x="2697428" y="2083864"/>
            <a:ext cx="6786563" cy="2731024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4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9D90-F7D1-A371-D09A-C9A4643B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88" y="55296"/>
            <a:ext cx="11058525" cy="69902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CUSTOMERS AT RISK OF CHURN 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8E20-BBAE-D8AE-3875-7A6D7969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2" y="850104"/>
            <a:ext cx="10658475" cy="5603086"/>
          </a:xfrm>
          <a:ln>
            <a:solidFill>
              <a:schemeClr val="bg2">
                <a:lumMod val="40000"/>
                <a:lumOff val="6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28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are at risk of churn based on their CLV and RFM scores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combine AS(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ABS(DATEDIFF('2023-04-11',MAX(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))) as recency,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  COUNT(*) as frequency, SUM(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monetary,   (AVG(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)*COUNT(*))-MIN(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CLV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CLV&gt;=200 AND recency&lt;=40 AND frequency&gt;2 AND monetary &gt;=500 THEN "High retention of customer“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CLV BETWEEN 50 AND 199 AND recency BETWEEN 41 AND 55 AND frequency&gt;1 AND monetary BETWEEN 80 AND 599 THEN "Medium retention of customer“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ELSE "Low retention of customer“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Customer_retention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combine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Customer_retention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02310-A73E-3D2A-6763-02BA442012FA}"/>
              </a:ext>
            </a:extLst>
          </p:cNvPr>
          <p:cNvSpPr/>
          <p:nvPr/>
        </p:nvSpPr>
        <p:spPr>
          <a:xfrm>
            <a:off x="685800" y="2142067"/>
            <a:ext cx="8229599" cy="36491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85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8E20-BBAE-D8AE-3875-7A6D7969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762" y="342900"/>
            <a:ext cx="10658475" cy="6143625"/>
          </a:xfrm>
          <a:ln>
            <a:solidFill>
              <a:schemeClr val="bg2">
                <a:lumMod val="40000"/>
                <a:lumOff val="6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20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products generate the most profit, and how does this vary by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 SUM(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profit, 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# </a:t>
            </a:r>
            <a:r>
              <a:rPr lang="en-US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 Products got profit by Tokyo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ProductInformation,profit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0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products are driving the highest sales?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product_sales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sales_Amt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#</a:t>
            </a:r>
            <a:r>
              <a:rPr lang="en-US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C driving highest sales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product_sales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sales_Amt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1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are the top customers based on total sales, and what are their purchase frequencies?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SUM(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total_sales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 COUNT(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frequency,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RANK()    OVER (ORDER BY SUM(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DESC) AS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top_customers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02310-A73E-3D2A-6763-02BA442012FA}"/>
              </a:ext>
            </a:extLst>
          </p:cNvPr>
          <p:cNvSpPr/>
          <p:nvPr/>
        </p:nvSpPr>
        <p:spPr>
          <a:xfrm>
            <a:off x="685800" y="2142067"/>
            <a:ext cx="8229599" cy="36491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27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8E20-BBAE-D8AE-3875-7A6D7969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05330"/>
            <a:ext cx="10658475" cy="6247340"/>
          </a:xfrm>
          <a:ln>
            <a:solidFill>
              <a:schemeClr val="bg2">
                <a:lumMod val="40000"/>
                <a:lumOff val="6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22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products are the most profitable?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COUNT(*) AS frequency,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SUM(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profitable_sales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# </a:t>
            </a:r>
            <a:r>
              <a:rPr lang="en-US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c has high sales and profits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profitable_sales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2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sales performance vary across different locations?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COUNT(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no_of_sales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#</a:t>
            </a:r>
            <a:r>
              <a:rPr lang="en-US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Tokyo with highest number of sales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BY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no_of_sales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22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average purchase value for each customer and location?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19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sales vary by location </a:t>
            </a:r>
            <a:r>
              <a:rPr lang="en-US" sz="1900" b="1" dirty="0" err="1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london</a:t>
            </a:r>
            <a:r>
              <a:rPr lang="en-US" sz="19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b="1" dirty="0" err="1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</a:t>
            </a:r>
            <a:r>
              <a:rPr lang="en-US" sz="19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b="1" dirty="0" err="1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tokyo</a:t>
            </a:r>
            <a:r>
              <a:rPr lang="en-US" sz="19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got product c as highly sold product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DISTINCT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 Location,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AVG(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OVER(PARTITION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CustomerID,Location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monthly_sales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endParaRPr lang="en-US" b="1" dirty="0">
              <a:solidFill>
                <a:srgbClr val="FFFF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BY Location ASC,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monthly_sales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02310-A73E-3D2A-6763-02BA442012FA}"/>
              </a:ext>
            </a:extLst>
          </p:cNvPr>
          <p:cNvSpPr/>
          <p:nvPr/>
        </p:nvSpPr>
        <p:spPr>
          <a:xfrm>
            <a:off x="685800" y="2142067"/>
            <a:ext cx="8229599" cy="36491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34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8E20-BBAE-D8AE-3875-7A6D7969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14338"/>
            <a:ext cx="10715626" cy="6029324"/>
          </a:xfrm>
          <a:ln>
            <a:solidFill>
              <a:schemeClr val="bg2">
                <a:lumMod val="40000"/>
                <a:lumOff val="6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0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have sales and customer behavior evolved over time and location?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monthname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period, COUNT(*)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no_of_sales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# </a:t>
            </a:r>
            <a:r>
              <a:rPr lang="en-US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is the month of more sales or transactions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period,Location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# </a:t>
            </a:r>
            <a:r>
              <a:rPr lang="en-US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more Summer sales on the month of may in Tokyo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no_of_sales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0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monthly and yearly sales trends, and how do they vary by location and product category?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DISTINCT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monthname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monthly,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OVER(PARTITION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monthly_sales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# </a:t>
            </a:r>
            <a:r>
              <a:rPr lang="en-US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got product c as high monthly sales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monthly_sales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DESC,  monthly ASC;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DISTINCT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Location,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OVER(PARTITION BY Location,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monthly_sales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studentdb.rfm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# </a:t>
            </a:r>
            <a:r>
              <a:rPr lang="en-US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-US" b="1" dirty="0" err="1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newyork</a:t>
            </a:r>
            <a:r>
              <a:rPr lang="en-US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got product d as highly sold product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BY Location ASC,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monthly_sales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ASC;</a:t>
            </a:r>
            <a:endParaRPr lang="en-US" b="1" dirty="0">
              <a:solidFill>
                <a:srgbClr val="FFFF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02310-A73E-3D2A-6763-02BA442012FA}"/>
              </a:ext>
            </a:extLst>
          </p:cNvPr>
          <p:cNvSpPr/>
          <p:nvPr/>
        </p:nvSpPr>
        <p:spPr>
          <a:xfrm>
            <a:off x="685800" y="2142067"/>
            <a:ext cx="8229599" cy="36491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78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8E20-BBAE-D8AE-3875-7A6D7969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066799"/>
            <a:ext cx="10658475" cy="5305425"/>
          </a:xfrm>
          <a:ln>
            <a:solidFill>
              <a:schemeClr val="bg2">
                <a:lumMod val="40000"/>
                <a:lumOff val="6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9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products are frequently bought together, and what are the typical purchase sequences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900" b="1" dirty="0" err="1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as(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LEAD  (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   OVER  (PARTITION BY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ORDER BY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next_product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LEAD  (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   OVER  (PARTITION BY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ORDER BY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next_purchase_date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LAG    (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   OVER  (PARTITION BY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ORDER BY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previous_product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LAG   (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  OVER  (PARTITION BY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ORDER BY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previous_purchase_date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        </a:t>
            </a:r>
            <a:r>
              <a:rPr lang="en-US" sz="19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Products frequently bought are in sequence( C-18, A-14, B-12,D-10)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SELECT    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  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current_product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  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next_product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   DATEDIFF(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next_purchase_date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days_to_next_purchase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  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previous_product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   DATEDIFF(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previous_purchase_date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days_from_previous_purchase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FROM    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frequentc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WHERE    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next_product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 IS NOT NULL   OR  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previous_product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IS NOT NULL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ORDER BY    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; 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02310-A73E-3D2A-6763-02BA442012FA}"/>
              </a:ext>
            </a:extLst>
          </p:cNvPr>
          <p:cNvSpPr/>
          <p:nvPr/>
        </p:nvSpPr>
        <p:spPr>
          <a:xfrm>
            <a:off x="685800" y="2142067"/>
            <a:ext cx="8229599" cy="36491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3D9D90-F7D1-A371-D09A-C9A4643B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36261"/>
            <a:ext cx="10131427" cy="6990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CUSTOMER FREQUENT PURCHASES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00239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8E20-BBAE-D8AE-3875-7A6D7969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343024"/>
            <a:ext cx="10658475" cy="4757739"/>
          </a:xfrm>
          <a:ln>
            <a:solidFill>
              <a:schemeClr val="bg2">
                <a:lumMod val="40000"/>
                <a:lumOff val="6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margin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b="1" dirty="0" err="1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cte_profit</a:t>
            </a:r>
            <a:r>
              <a:rPr lang="en-US" sz="20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AS(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AVG(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AS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avg_purchase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 COUNT(*) AS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purchase_freq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 SUM(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  AS  total,    SUM(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)*COUNT(*)   AS   Revenue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#</a:t>
            </a:r>
            <a:r>
              <a:rPr lang="en-US" sz="20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profit margin 0.666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avg_purchase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purchase_freq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  (Revenue-total)/Revenue AS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profit_margin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cte_profit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profit_margin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DESC;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02310-A73E-3D2A-6763-02BA442012FA}"/>
              </a:ext>
            </a:extLst>
          </p:cNvPr>
          <p:cNvSpPr/>
          <p:nvPr/>
        </p:nvSpPr>
        <p:spPr>
          <a:xfrm>
            <a:off x="685800" y="2142067"/>
            <a:ext cx="8229599" cy="36491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8C09C1-7172-CDAD-C361-9633D283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2" y="282046"/>
            <a:ext cx="10131427" cy="6990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PROFIT MARGIN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76409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9D90-F7D1-A371-D09A-C9A4643B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2" y="367772"/>
            <a:ext cx="10131427" cy="6990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CREATE VIEW FOR SALES INFORMATION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8E20-BBAE-D8AE-3875-7A6D7969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428750"/>
            <a:ext cx="10658475" cy="4672014"/>
          </a:xfrm>
          <a:ln>
            <a:solidFill>
              <a:schemeClr val="bg2">
                <a:lumMod val="40000"/>
                <a:lumOff val="6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OR REPLACE VIEW </a:t>
            </a:r>
            <a:r>
              <a:rPr lang="en-US" sz="2000" b="1" dirty="0" err="1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Sales_Info</a:t>
            </a:r>
            <a:r>
              <a:rPr lang="en-US" sz="20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  Location,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 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AS frequency,       MAX(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recency,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AVG 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avg_sales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  SUM(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total_sales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avg_sales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DESC, Location ASC;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SELECT *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Sales_Info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02310-A73E-3D2A-6763-02BA442012FA}"/>
              </a:ext>
            </a:extLst>
          </p:cNvPr>
          <p:cNvSpPr/>
          <p:nvPr/>
        </p:nvSpPr>
        <p:spPr>
          <a:xfrm>
            <a:off x="685800" y="2142067"/>
            <a:ext cx="8229599" cy="36491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3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9D90-F7D1-A371-D09A-C9A4643B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36572"/>
            <a:ext cx="10131427" cy="6990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KEY INSIGHTS 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8E20-BBAE-D8AE-3875-7A6D7969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935600"/>
            <a:ext cx="11387137" cy="5665225"/>
          </a:xfrm>
          <a:ln>
            <a:solidFill>
              <a:schemeClr val="bg2">
                <a:lumMod val="40000"/>
                <a:lumOff val="6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anchor="b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02310-A73E-3D2A-6763-02BA442012FA}"/>
              </a:ext>
            </a:extLst>
          </p:cNvPr>
          <p:cNvSpPr/>
          <p:nvPr/>
        </p:nvSpPr>
        <p:spPr>
          <a:xfrm>
            <a:off x="685800" y="2142067"/>
            <a:ext cx="8229599" cy="36491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5F71F5D-1BFF-6245-12E7-4E9E281F0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99" y="935600"/>
            <a:ext cx="1105852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covers four locations: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Tokyo, New York, London, and Paris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focuses 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four different products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 three months: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April, May, and June (summer sales)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made their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most recent purchases 5 days ago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highest purchase frequency is 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highest spending value is 2,379.45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highest revenue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recorded is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7138.35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an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average spending per customer of 999.44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are more frequent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Saturdays and Wednesdays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en-US" dirty="0">
                <a:latin typeface="Arial" panose="020B0604020202020204" pitchFamily="34" charset="0"/>
              </a:rPr>
              <a:t>and the month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seeing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highest number of purchases (152).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London and Paris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highest average sales at 999.8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New York and Tokyo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have an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average of 989.7.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99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CLV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segmented customers as follows: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High-38, Medium-12, Low-896.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RFM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segmented customers as follows: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High-3, Medium-1, Low-942.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churn risk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higher among low retention customers: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High-2, Medium-2, Low-942.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Products frequently bought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together are in the sequence: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C-18, A-14, B-12, D-10.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99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Tokyo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generated the most profit 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products A, B, and 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product 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most profitable 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New York.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Product 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driving the highest sales, particularly 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Tokyo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highest profit margin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is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0.666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82296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9D90-F7D1-A371-D09A-C9A4643B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36572"/>
            <a:ext cx="10131427" cy="6990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SUMMARY 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8E20-BBAE-D8AE-3875-7A6D7969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1066799"/>
            <a:ext cx="11058526" cy="4724401"/>
          </a:xfrm>
          <a:ln>
            <a:solidFill>
              <a:schemeClr val="bg2">
                <a:lumMod val="40000"/>
                <a:lumOff val="6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anchor="b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02310-A73E-3D2A-6763-02BA442012FA}"/>
              </a:ext>
            </a:extLst>
          </p:cNvPr>
          <p:cNvSpPr/>
          <p:nvPr/>
        </p:nvSpPr>
        <p:spPr>
          <a:xfrm>
            <a:off x="685800" y="2142067"/>
            <a:ext cx="8229599" cy="36491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E122D1D-51AE-6278-161E-E2F3EE6D5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74" y="1064292"/>
            <a:ext cx="10632051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analysis revealed that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Tokyo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most profitable location for three of the products (A, B, and C), while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New York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showed higher profitability for product 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maximize profitability,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recommend focusing marketing efforts in Tokyo by promoting products A, B, and C through targeted campaigns. In New York, product D should be emphasized with special offers and promotions.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customers identified with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high retention rates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it's beneficial to </a:t>
            </a: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continue offering personalized </a:t>
            </a:r>
            <a:r>
              <a:rPr kumimoji="0" lang="en-US" altLang="en-US" sz="2000" b="1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promotions and exclusive discounts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maintain their loyalty.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Meanwhile,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medium retention customers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should be engaged with </a:t>
            </a: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discounts and special events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encourage more frequent purchases.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customers with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low retention rates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notifications 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 offers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could help reduce churn and increase long-term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7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A644-AC97-3D90-9BBF-6C78CB37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319090"/>
            <a:ext cx="10131425" cy="71913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ABOUT</a:t>
            </a:r>
            <a:endParaRPr lang="en-IN" sz="3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0F53-061F-CDD7-FDDF-ACB0A42C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06" y="1547812"/>
            <a:ext cx="10872787" cy="4271962"/>
          </a:xfr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marL="3690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task involves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in-depth analysis of </a:t>
            </a:r>
            <a:r>
              <a:rPr lang="en-US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Months’ Product Sales</a:t>
            </a:r>
          </a:p>
          <a:p>
            <a:pPr marL="3690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across different locations, with the objective of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understanding </a:t>
            </a:r>
            <a:r>
              <a:rPr lang="en-US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purchasing patterns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devising a </a:t>
            </a:r>
            <a:r>
              <a:rPr lang="en-US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strategy to sustain and increase profitability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690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 conducted a detailed analysis of sales data, focusing on purchase dates, locations, prices, and products. </a:t>
            </a:r>
          </a:p>
          <a:p>
            <a:pPr marL="3690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solved using </a:t>
            </a:r>
            <a:r>
              <a:rPr lang="en-US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Segmentation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terms of Recency, Frequency, Monetary value, and Customer Life time value and suggested some marketing strategies to make profits.</a:t>
            </a:r>
          </a:p>
        </p:txBody>
      </p:sp>
    </p:spTree>
    <p:extLst>
      <p:ext uri="{BB962C8B-B14F-4D97-AF65-F5344CB8AC3E}">
        <p14:creationId xmlns:p14="http://schemas.microsoft.com/office/powerpoint/2010/main" val="96874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A644-AC97-3D90-9BBF-6C78CB37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0"/>
            <a:ext cx="10131425" cy="71913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ABOUT</a:t>
            </a:r>
            <a:endParaRPr lang="en-IN" sz="3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0F53-061F-CDD7-FDDF-ACB0A42C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719136"/>
            <a:ext cx="10464800" cy="5700712"/>
          </a:xfr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segment the customers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 applied </a:t>
            </a:r>
            <a:r>
              <a:rPr lang="en-US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RFM</a:t>
            </a:r>
            <a:r>
              <a:rPr lang="en-US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(Recency, Frequency, Monetary</a:t>
            </a:r>
            <a:r>
              <a:rPr lang="en-US" u="sng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and  </a:t>
            </a:r>
            <a:r>
              <a:rPr lang="en-US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CLV</a:t>
            </a:r>
            <a:r>
              <a:rPr lang="en-US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(Customer Lifetime Value) analysis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These methods enabled me to identify key customer groups and understand their purchasing behaviors. The analysis highlighted customers with low retention rates, to whom I recommended targeting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personalized </a:t>
            </a:r>
            <a:r>
              <a:rPr lang="en-US" u="sng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notifications and offers.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high and medium retention customers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 suggested</a:t>
            </a:r>
            <a:r>
              <a:rPr lang="en-US" u="sng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promoting sales and discounts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further engage them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Additionally, I assessed </a:t>
            </a:r>
            <a:r>
              <a:rPr lang="en-US" u="sng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margins</a:t>
            </a:r>
            <a:r>
              <a:rPr lang="en-US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ensure that the proposed strategies would drive sales without incurring losses. The analysis provided valuable insights into customer purchasing trends by </a:t>
            </a:r>
            <a:r>
              <a:rPr lang="en-US" u="sng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and Seasons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allowing the business to recognize patterns and strategically introduce </a:t>
            </a:r>
            <a:r>
              <a:rPr lang="en-US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offers, discounts, and events like sales and festivals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This approach is designed to enhance sales performance, support business growth, and create a trendline that reflects customer purchase behavior, guiding future marketing initiatives.</a:t>
            </a:r>
          </a:p>
        </p:txBody>
      </p:sp>
    </p:spTree>
    <p:extLst>
      <p:ext uri="{BB962C8B-B14F-4D97-AF65-F5344CB8AC3E}">
        <p14:creationId xmlns:p14="http://schemas.microsoft.com/office/powerpoint/2010/main" val="337634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9D90-F7D1-A371-D09A-C9A4643B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2" y="629711"/>
            <a:ext cx="10131427" cy="92762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NUMBER OF ROWS AND CHECK FOR MISSING VALUES</a:t>
            </a:r>
            <a:r>
              <a:rPr lang="en-US" sz="3200" b="1" dirty="0"/>
              <a:t> 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8E20-BBAE-D8AE-3875-7A6D7969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286" y="2142067"/>
            <a:ext cx="10131428" cy="4086222"/>
          </a:xfrm>
          <a:ln>
            <a:solidFill>
              <a:schemeClr val="bg2">
                <a:lumMod val="40000"/>
                <a:lumOff val="6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92500" lnSpcReduction="20000"/>
          </a:bodyPr>
          <a:lstStyle/>
          <a:p>
            <a:r>
              <a:rPr lang="en-US" dirty="0"/>
              <a:t>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26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data 1000 rows 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SELECT count(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# </a:t>
            </a:r>
            <a:r>
              <a:rPr lang="en-US" sz="26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Missing Values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SELECT *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WHERE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NULL    or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NULL or 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NULL or  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NULL or  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IS NULL or  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Location IS NULL;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02310-A73E-3D2A-6763-02BA442012FA}"/>
              </a:ext>
            </a:extLst>
          </p:cNvPr>
          <p:cNvSpPr/>
          <p:nvPr/>
        </p:nvSpPr>
        <p:spPr>
          <a:xfrm>
            <a:off x="685800" y="2142067"/>
            <a:ext cx="8229599" cy="36491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1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9D90-F7D1-A371-D09A-C9A4643B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8" y="428626"/>
            <a:ext cx="10131427" cy="12573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DELETION OF DUPLICATE ROWS AND CHANGING DATATYPES</a:t>
            </a:r>
            <a:endParaRPr lang="en-IN" sz="3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8E20-BBAE-D8AE-3875-7A6D7969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5850" y="1984904"/>
            <a:ext cx="10131428" cy="4058710"/>
          </a:xfrm>
          <a:ln>
            <a:solidFill>
              <a:schemeClr val="bg2">
                <a:lumMod val="40000"/>
                <a:lumOff val="6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24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Distinct Transactions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DISTINCT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IN" sz="24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columns datatype and adding primary key constraint</a:t>
            </a:r>
            <a:endParaRPr lang="en-US" sz="2400" b="1" dirty="0">
              <a:solidFill>
                <a:srgbClr val="FFFF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ALTER TABLE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MODIFY COLUMN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DATE;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ALTER TABLE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ADD PRIMARY KEY(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02310-A73E-3D2A-6763-02BA442012FA}"/>
              </a:ext>
            </a:extLst>
          </p:cNvPr>
          <p:cNvSpPr/>
          <p:nvPr/>
        </p:nvSpPr>
        <p:spPr>
          <a:xfrm>
            <a:off x="1085850" y="1984904"/>
            <a:ext cx="8229599" cy="36491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18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9D90-F7D1-A371-D09A-C9A4643B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7771"/>
            <a:ext cx="10131427" cy="6990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UNDERSTAND THE DATA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8E20-BBAE-D8AE-3875-7A6D7969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214438"/>
            <a:ext cx="10658475" cy="4886325"/>
          </a:xfrm>
          <a:ln>
            <a:solidFill>
              <a:schemeClr val="bg2">
                <a:lumMod val="40000"/>
                <a:lumOff val="6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# </a:t>
            </a:r>
            <a:r>
              <a:rPr lang="en-US" sz="26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2600" b="1" dirty="0">
                <a:solidFill>
                  <a:srgbClr val="FFFF99"/>
                </a:solidFill>
              </a:rPr>
              <a:t> </a:t>
            </a:r>
            <a:r>
              <a:rPr lang="en-US" sz="26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 are in year 2023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DISTINCT YEAR(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26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transactions are done in month April, May and June also called summer sales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SELECT DISTINCT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monthname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 </a:t>
            </a:r>
            <a:r>
              <a:rPr lang="en-US" sz="26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transactions are about Distinct products are A,B,C,D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DISTINCT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ProductInformation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# </a:t>
            </a:r>
            <a:r>
              <a:rPr lang="en-US" sz="26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transactions are from </a:t>
            </a:r>
            <a:r>
              <a:rPr lang="en-US" sz="2600" b="1" dirty="0" err="1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tokyo</a:t>
            </a:r>
            <a:r>
              <a:rPr lang="en-US" sz="26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london</a:t>
            </a:r>
            <a:r>
              <a:rPr lang="en-US" sz="26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new </a:t>
            </a:r>
            <a:r>
              <a:rPr lang="en-US" sz="2600" b="1" dirty="0" err="1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york</a:t>
            </a:r>
            <a:r>
              <a:rPr lang="en-US" sz="26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</a:t>
            </a:r>
            <a:endParaRPr lang="en-US" sz="2600" b="1" dirty="0">
              <a:solidFill>
                <a:srgbClr val="FFFF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DISTINCT Location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02310-A73E-3D2A-6763-02BA442012FA}"/>
              </a:ext>
            </a:extLst>
          </p:cNvPr>
          <p:cNvSpPr/>
          <p:nvPr/>
        </p:nvSpPr>
        <p:spPr>
          <a:xfrm>
            <a:off x="685800" y="2142067"/>
            <a:ext cx="8229599" cy="36491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81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9D90-F7D1-A371-D09A-C9A4643B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RFM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8E20-BBAE-D8AE-3875-7A6D7969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5" y="970450"/>
            <a:ext cx="5781675" cy="5544650"/>
          </a:xfrm>
          <a:ln>
            <a:solidFill>
              <a:schemeClr val="bg2">
                <a:lumMod val="40000"/>
                <a:lumOff val="6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anchor="ctr">
            <a:noAutofit/>
          </a:bodyPr>
          <a:lstStyle/>
          <a:p>
            <a:pPr algn="just">
              <a:spcBef>
                <a:spcPts val="280"/>
              </a:spcBef>
              <a:spcAft>
                <a:spcPts val="4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000" b="1" u="sng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Recency: </a:t>
            </a:r>
            <a:r>
              <a:rPr lang="en-US" sz="20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recently a customer made a purchase.</a:t>
            </a:r>
          </a:p>
          <a:p>
            <a:pPr algn="just">
              <a:spcBef>
                <a:spcPts val="280"/>
              </a:spcBef>
              <a:spcAft>
                <a:spcPts val="4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MAX(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AS recency </a:t>
            </a:r>
          </a:p>
          <a:p>
            <a:pPr algn="just">
              <a:spcBef>
                <a:spcPts val="280"/>
              </a:spcBef>
              <a:spcAft>
                <a:spcPts val="4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280"/>
              </a:spcBef>
              <a:spcAft>
                <a:spcPts val="4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endParaRPr lang="en-US" sz="1800" b="1" dirty="0">
              <a:solidFill>
                <a:srgbClr val="FFFF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280"/>
              </a:spcBef>
              <a:spcAft>
                <a:spcPts val="4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ORDER BY MAX(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just">
              <a:spcBef>
                <a:spcPts val="280"/>
              </a:spcBef>
              <a:spcAft>
                <a:spcPts val="4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0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recent purchase and along with dates</a:t>
            </a:r>
          </a:p>
          <a:p>
            <a:pPr algn="just">
              <a:spcBef>
                <a:spcPts val="280"/>
              </a:spcBef>
              <a:spcAft>
                <a:spcPts val="4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just">
              <a:spcBef>
                <a:spcPts val="280"/>
              </a:spcBef>
              <a:spcAft>
                <a:spcPts val="4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MAX(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recent_purchase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spcBef>
                <a:spcPts val="280"/>
              </a:spcBef>
              <a:spcAft>
                <a:spcPts val="4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ABS(DATEDIFF('2023-06-11',MAX(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))) </a:t>
            </a:r>
          </a:p>
          <a:p>
            <a:pPr algn="just">
              <a:spcBef>
                <a:spcPts val="280"/>
              </a:spcBef>
              <a:spcAft>
                <a:spcPts val="4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 Recency       #</a:t>
            </a:r>
            <a:r>
              <a:rPr lang="en-US" sz="18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 purchase 5 days diff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280"/>
              </a:spcBef>
              <a:spcAft>
                <a:spcPts val="4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just">
              <a:spcBef>
                <a:spcPts val="280"/>
              </a:spcBef>
              <a:spcAft>
                <a:spcPts val="4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280"/>
              </a:spcBef>
              <a:spcAft>
                <a:spcPts val="4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ORDER BY Recency ASC;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B4F87B-4663-62EA-1D88-4C2E9B02A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9319" y="970449"/>
            <a:ext cx="5443582" cy="5544650"/>
          </a:xfr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 anchor="ctr"/>
          <a:lstStyle/>
          <a:p>
            <a:pPr algn="l">
              <a:spcBef>
                <a:spcPts val="280"/>
              </a:spcBef>
              <a:spcAft>
                <a:spcPts val="300"/>
              </a:spcAft>
            </a:pPr>
            <a:r>
              <a:rPr lang="en-US" sz="20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2000" b="1" u="sng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Frequency: </a:t>
            </a:r>
            <a:r>
              <a:rPr lang="en-US" sz="20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often a customer makes a purchase.</a:t>
            </a:r>
          </a:p>
          <a:p>
            <a:pPr algn="just">
              <a:spcBef>
                <a:spcPts val="280"/>
              </a:spcBef>
              <a:spcAft>
                <a:spcPts val="3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AS Frequency    #</a:t>
            </a:r>
            <a:r>
              <a:rPr lang="en-US" sz="18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</a:t>
            </a:r>
            <a:r>
              <a:rPr lang="en-US" sz="1800" b="1" dirty="0" err="1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</a:t>
            </a:r>
            <a:r>
              <a:rPr lang="en-US" sz="18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3</a:t>
            </a:r>
          </a:p>
          <a:p>
            <a:pPr algn="just">
              <a:spcBef>
                <a:spcPts val="280"/>
              </a:spcBef>
              <a:spcAft>
                <a:spcPts val="3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280"/>
              </a:spcBef>
              <a:spcAft>
                <a:spcPts val="3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280"/>
              </a:spcBef>
              <a:spcAft>
                <a:spcPts val="3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ORDER BY Frequency DESC;</a:t>
            </a:r>
          </a:p>
          <a:p>
            <a:pPr algn="just">
              <a:spcBef>
                <a:spcPts val="280"/>
              </a:spcBef>
              <a:spcAft>
                <a:spcPts val="300"/>
              </a:spcAft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280"/>
              </a:spcBef>
              <a:spcAft>
                <a:spcPts val="3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2000" b="1" u="sng" dirty="0" err="1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Montetary</a:t>
            </a:r>
            <a:r>
              <a:rPr lang="en-US" sz="2000" b="1" u="sng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money a customer spends on purchases.</a:t>
            </a:r>
          </a:p>
          <a:p>
            <a:pPr algn="just">
              <a:spcBef>
                <a:spcPts val="280"/>
              </a:spcBef>
              <a:spcAft>
                <a:spcPts val="3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 #</a:t>
            </a:r>
            <a:r>
              <a:rPr lang="en-US" sz="18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spent 2379.45</a:t>
            </a:r>
          </a:p>
          <a:p>
            <a:pPr algn="just">
              <a:spcBef>
                <a:spcPts val="280"/>
              </a:spcBef>
              <a:spcAft>
                <a:spcPts val="3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COUNT(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AS Frequency,</a:t>
            </a:r>
          </a:p>
          <a:p>
            <a:pPr algn="just">
              <a:spcBef>
                <a:spcPts val="280"/>
              </a:spcBef>
              <a:spcAft>
                <a:spcPts val="3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SUM(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AS Monetary</a:t>
            </a:r>
          </a:p>
          <a:p>
            <a:pPr algn="just">
              <a:spcBef>
                <a:spcPts val="280"/>
              </a:spcBef>
              <a:spcAft>
                <a:spcPts val="3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280"/>
              </a:spcBef>
              <a:spcAft>
                <a:spcPts val="3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280"/>
              </a:spcBef>
              <a:spcAft>
                <a:spcPts val="3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ORDER BY Monetary DESC;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02310-A73E-3D2A-6763-02BA442012FA}"/>
              </a:ext>
            </a:extLst>
          </p:cNvPr>
          <p:cNvSpPr/>
          <p:nvPr/>
        </p:nvSpPr>
        <p:spPr>
          <a:xfrm>
            <a:off x="685801" y="609601"/>
            <a:ext cx="414337" cy="36084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62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9D90-F7D1-A371-D09A-C9A4643B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114300"/>
            <a:ext cx="10131427" cy="6990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CLV ANALYSIS</a:t>
            </a:r>
            <a:endParaRPr lang="en-IN" sz="3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8E20-BBAE-D8AE-3875-7A6D7969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699030"/>
            <a:ext cx="10858500" cy="5801783"/>
          </a:xfrm>
          <a:ln>
            <a:solidFill>
              <a:schemeClr val="bg2">
                <a:lumMod val="40000"/>
                <a:lumOff val="6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anchor="ctr">
            <a:normAutofit fontScale="47500" lnSpcReduction="20000"/>
          </a:bodyPr>
          <a:lstStyle/>
          <a:p>
            <a:pPr>
              <a:spcBef>
                <a:spcPts val="284"/>
              </a:spcBef>
              <a:spcAft>
                <a:spcPts val="0"/>
              </a:spcAft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33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CLV analysis is a method used to estimate the total revenue a business can expect from a single customer</a:t>
            </a:r>
          </a:p>
          <a:p>
            <a:pPr>
              <a:spcBef>
                <a:spcPts val="284"/>
              </a:spcBef>
              <a:spcAft>
                <a:spcPts val="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, SUM(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) *COUNT(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)  AS Revenue, SUM(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Total_sales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84"/>
              </a:spcBef>
              <a:spcAft>
                <a:spcPts val="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                 # </a:t>
            </a:r>
            <a:r>
              <a:rPr lang="en-US" sz="29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revenue is 7138.35</a:t>
            </a:r>
          </a:p>
          <a:p>
            <a:pPr>
              <a:spcBef>
                <a:spcPts val="284"/>
              </a:spcBef>
              <a:spcAft>
                <a:spcPts val="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#</a:t>
            </a:r>
            <a:r>
              <a:rPr lang="en-US" sz="29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Total sale per customer 2379.45</a:t>
            </a:r>
          </a:p>
          <a:p>
            <a:pPr>
              <a:spcBef>
                <a:spcPts val="284"/>
              </a:spcBef>
              <a:spcAft>
                <a:spcPts val="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ORDER BY Revenue desc;</a:t>
            </a:r>
          </a:p>
          <a:p>
            <a:pPr>
              <a:spcBef>
                <a:spcPts val="284"/>
              </a:spcBef>
              <a:spcAft>
                <a:spcPts val="0"/>
              </a:spcAft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84"/>
              </a:spcBef>
              <a:spcAft>
                <a:spcPts val="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dayname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) as period, COUNT(*) AS frequency, SUM(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) as total _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sales_by_day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,  AVG(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avg_sales_by_day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84"/>
              </a:spcBef>
              <a:spcAft>
                <a:spcPts val="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                 #</a:t>
            </a:r>
            <a:r>
              <a:rPr lang="en-US" sz="29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Wednesday &amp; Saturday got more sales or transactions</a:t>
            </a:r>
          </a:p>
          <a:p>
            <a:pPr>
              <a:spcBef>
                <a:spcPts val="284"/>
              </a:spcBef>
              <a:spcAft>
                <a:spcPts val="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GROUPBY period                                #</a:t>
            </a:r>
            <a:r>
              <a:rPr lang="en-US" sz="29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Saturday got </a:t>
            </a:r>
            <a:r>
              <a:rPr lang="en-US" sz="2900" b="1" dirty="0" err="1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Highest_sales</a:t>
            </a:r>
            <a:r>
              <a:rPr lang="en-US" sz="29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84535.57 and </a:t>
            </a:r>
            <a:r>
              <a:rPr lang="en-US" sz="2900" b="1" dirty="0" err="1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Avg_amount</a:t>
            </a:r>
            <a:r>
              <a:rPr lang="en-US" sz="29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556.155 of count 152</a:t>
            </a:r>
          </a:p>
          <a:p>
            <a:pPr>
              <a:spcBef>
                <a:spcPts val="284"/>
              </a:spcBef>
              <a:spcAft>
                <a:spcPts val="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ORDER BY period DESC;</a:t>
            </a:r>
          </a:p>
          <a:p>
            <a:pPr>
              <a:spcBef>
                <a:spcPts val="284"/>
              </a:spcBef>
              <a:spcAft>
                <a:spcPts val="0"/>
              </a:spcAft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84"/>
              </a:spcBef>
              <a:spcAft>
                <a:spcPts val="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monthname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) as period, COUNT(*) AS frequency</a:t>
            </a:r>
          </a:p>
          <a:p>
            <a:pPr>
              <a:spcBef>
                <a:spcPts val="284"/>
              </a:spcBef>
              <a:spcAft>
                <a:spcPts val="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                # </a:t>
            </a:r>
            <a:r>
              <a:rPr lang="en-US" sz="29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more Summer sales on the month of May</a:t>
            </a:r>
          </a:p>
          <a:p>
            <a:pPr>
              <a:spcBef>
                <a:spcPts val="284"/>
              </a:spcBef>
              <a:spcAft>
                <a:spcPts val="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GROUP BY period                             </a:t>
            </a:r>
          </a:p>
          <a:p>
            <a:pPr>
              <a:spcBef>
                <a:spcPts val="284"/>
              </a:spcBef>
              <a:spcAft>
                <a:spcPts val="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ORDER BY period DESC;</a:t>
            </a:r>
          </a:p>
          <a:p>
            <a:pPr>
              <a:spcBef>
                <a:spcPts val="284"/>
              </a:spcBef>
              <a:spcAft>
                <a:spcPts val="0"/>
              </a:spcAft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84"/>
              </a:spcBef>
              <a:spcAft>
                <a:spcPts val="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monthname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) as period,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,  COUNT(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Purchase_freq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84"/>
              </a:spcBef>
              <a:spcAft>
                <a:spcPts val="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# </a:t>
            </a:r>
            <a:r>
              <a:rPr lang="en-US" sz="29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sz="2900" b="1" dirty="0" err="1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purchase_freq</a:t>
            </a:r>
            <a:r>
              <a:rPr lang="en-US" sz="29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3</a:t>
            </a:r>
          </a:p>
          <a:p>
            <a:pPr>
              <a:spcBef>
                <a:spcPts val="284"/>
              </a:spcBef>
              <a:spcAft>
                <a:spcPts val="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CustomerID,period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          #</a:t>
            </a:r>
            <a:r>
              <a:rPr lang="en-US" sz="29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 is the month of more sales or transactions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84"/>
              </a:spcBef>
              <a:spcAft>
                <a:spcPts val="0"/>
              </a:spcAft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Purchase_freq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DESC;</a:t>
            </a:r>
          </a:p>
          <a:p>
            <a:pPr>
              <a:spcBef>
                <a:spcPts val="284"/>
              </a:spcBef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84"/>
              </a:spcBef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CustomerID,AVG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Avg_purchase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monthname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) as period</a:t>
            </a:r>
          </a:p>
          <a:p>
            <a:pPr>
              <a:spcBef>
                <a:spcPts val="284"/>
              </a:spcBef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                  # </a:t>
            </a:r>
            <a:r>
              <a:rPr lang="en-US" sz="29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purchase is 999.44 on month May</a:t>
            </a:r>
          </a:p>
          <a:p>
            <a:pPr>
              <a:spcBef>
                <a:spcPts val="284"/>
              </a:spcBef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period,CustomerID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84"/>
              </a:spcBef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Avg_purchase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384374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9D90-F7D1-A371-D09A-C9A4643B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5" y="0"/>
            <a:ext cx="10131427" cy="6990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CUSTOMER SEGMENTATION</a:t>
            </a:r>
            <a:endParaRPr lang="en-IN" sz="3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8E20-BBAE-D8AE-3875-7A6D7969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066800"/>
            <a:ext cx="10820401" cy="5534025"/>
          </a:xfrm>
          <a:ln>
            <a:solidFill>
              <a:schemeClr val="bg2">
                <a:lumMod val="40000"/>
                <a:lumOff val="6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numCol="2">
            <a:normAutofit fontScale="25000" lnSpcReduction="20000"/>
          </a:bodyPr>
          <a:lstStyle/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6400" b="1" dirty="0" err="1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CLVcte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AS(</a:t>
            </a: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SELECT AVG(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avg_purchase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COUNT(*) AS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purchase_freq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SUM(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) AS total,</a:t>
            </a: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(AVG(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)*COUNT(*))-MIN(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64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CLV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</a:t>
            </a: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SELECT 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avg_purchase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purchase_freq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, CLV,</a:t>
            </a: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CASE WHEN CLV&gt;=500 THEN "High value of retention“</a:t>
            </a: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WHEN CLV BETWEEN 100 AND 499  THEN </a:t>
            </a: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"Medium value of retention“</a:t>
            </a: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ELSE "Low value of retention“ END AS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CLV_Analysis</a:t>
            </a:r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CLVcte</a:t>
            </a:r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ORDER BY CLV DESC; </a:t>
            </a:r>
          </a:p>
          <a:p>
            <a:pPr marL="360000">
              <a:lnSpc>
                <a:spcPct val="120000"/>
              </a:lnSpc>
            </a:pPr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6400" b="1" dirty="0" err="1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RFMcte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AS (</a:t>
            </a: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SELECT ABS(DATEDIFF('2023-06 -11’, MAX(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PurchaseDate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))) AS </a:t>
            </a:r>
            <a:r>
              <a:rPr lang="en-US" sz="64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recency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,  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COUNT(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64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SUM(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TransactionAmount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64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monetary</a:t>
            </a: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studentdb.rfm_data</a:t>
            </a:r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SELECT recency,  frequency,  monetary, 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WHEN recency&lt;=40 AND frequency&gt;2 AND monetary &gt;=500 THEN "High value“</a:t>
            </a: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WHEN recency BETWEEN 41 AND 55 AND frequency&gt;1 AND monetary BETWEEN 80 AND 599 THEN "Medium value“</a:t>
            </a: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ELSE "Low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value"END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RFMscore</a:t>
            </a:r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RFMcte</a:t>
            </a:r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>
              <a:lnSpc>
                <a:spcPct val="120000"/>
              </a:lnSpc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RFMscore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DESC;</a:t>
            </a:r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C02310-A73E-3D2A-6763-02BA442012FA}"/>
              </a:ext>
            </a:extLst>
          </p:cNvPr>
          <p:cNvSpPr/>
          <p:nvPr/>
        </p:nvSpPr>
        <p:spPr>
          <a:xfrm>
            <a:off x="685800" y="2142067"/>
            <a:ext cx="8229599" cy="364913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33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968</TotalTime>
  <Words>2594</Words>
  <Application>Microsoft Office PowerPoint</Application>
  <PresentationFormat>Widescreen</PresentationFormat>
  <Paragraphs>268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Calisto MT</vt:lpstr>
      <vt:lpstr>Wingdings 2</vt:lpstr>
      <vt:lpstr>Slate</vt:lpstr>
      <vt:lpstr>SALES ANALYSIS</vt:lpstr>
      <vt:lpstr>ABOUT</vt:lpstr>
      <vt:lpstr>ABOUT</vt:lpstr>
      <vt:lpstr>NUMBER OF ROWS AND CHECK FOR MISSING VALUES </vt:lpstr>
      <vt:lpstr>DELETION OF DUPLICATE ROWS AND CHANGING DATATYPES</vt:lpstr>
      <vt:lpstr>UNDERSTAND THE DATA </vt:lpstr>
      <vt:lpstr>RFM ANALYSIS</vt:lpstr>
      <vt:lpstr>CLV ANALYSIS</vt:lpstr>
      <vt:lpstr>CUSTOMER SEGMENTATION</vt:lpstr>
      <vt:lpstr>CUSTOMERS AT RISK OF CHURN </vt:lpstr>
      <vt:lpstr>PowerPoint Presentation</vt:lpstr>
      <vt:lpstr>PowerPoint Presentation</vt:lpstr>
      <vt:lpstr>PowerPoint Presentation</vt:lpstr>
      <vt:lpstr>CUSTOMER FREQUENT PURCHASES</vt:lpstr>
      <vt:lpstr>PROFIT MARGIN</vt:lpstr>
      <vt:lpstr>CREATE VIEW FOR SALES INFORMATION</vt:lpstr>
      <vt:lpstr>KEY INSIGHTS 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Nimisha karupakula</dc:creator>
  <cp:lastModifiedBy>Nimisha karupakula</cp:lastModifiedBy>
  <cp:revision>4</cp:revision>
  <dcterms:created xsi:type="dcterms:W3CDTF">2024-08-09T14:44:20Z</dcterms:created>
  <dcterms:modified xsi:type="dcterms:W3CDTF">2024-08-11T11:19:09Z</dcterms:modified>
</cp:coreProperties>
</file>