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0693400" cy="6019800"/>
  <p:notesSz cx="10693400" cy="6019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01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01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7FEF-9CF4-40F4-B9A6-6B9E596BE20B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450850"/>
            <a:ext cx="4010025" cy="2257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2859088"/>
            <a:ext cx="8553450" cy="270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718175"/>
            <a:ext cx="4633913" cy="3000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5718175"/>
            <a:ext cx="4632325" cy="3000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DAE41-2B14-44B1-8EEC-D2120A60B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DAE41-2B14-44B1-8EEC-D2120A60B0F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4370" y="1804217"/>
            <a:ext cx="8964930" cy="1235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35" y="261694"/>
            <a:ext cx="7500328" cy="166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671" y="1409460"/>
            <a:ext cx="8416845" cy="43521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08100" y="342900"/>
            <a:ext cx="8458200" cy="92333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                    SHANMUGANATHAN ENGINEERING COLLEGE          </a:t>
            </a:r>
            <a:b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b="1" i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(Accredited by NAAC, an ISO 9001:2015 Certified Institution)</a:t>
            </a:r>
            <a:br>
              <a:rPr lang="en-US" sz="2000" b="1" i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i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ARASAMPATTI – 622 507 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1562100"/>
            <a:ext cx="10693400" cy="4370427"/>
          </a:xfrm>
        </p:spPr>
        <p:txBody>
          <a:bodyPr/>
          <a:lstStyle/>
          <a:p>
            <a:r>
              <a:rPr lang="en-US" sz="2800" b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b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Times New Roman" pitchFamily="18" charset="0"/>
                <a:cs typeface="Times New Roman" pitchFamily="18" charset="0"/>
              </a:rPr>
              <a:t>OF ELECTRONICS AND COMMUNICATION ENGINEERING</a:t>
            </a:r>
          </a:p>
          <a:p>
            <a:endParaRPr lang="en-US" sz="2000" b="1" dirty="0" smtClean="0">
              <a:solidFill>
                <a:srgbClr val="DBF5F9">
                  <a:lumMod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solidFill>
                <a:srgbClr val="DBF5F9">
                  <a:lumMod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solidFill>
                <a:srgbClr val="DBF5F9">
                  <a:lumMod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IMPLEMENT</a:t>
            </a:r>
            <a:r>
              <a:rPr lang="en-US" sz="32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US" sz="3200" spc="-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sz="32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3200" spc="-2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spc="75" dirty="0" smtClean="0">
                <a:latin typeface="Times New Roman" pitchFamily="18" charset="0"/>
                <a:cs typeface="Times New Roman" pitchFamily="18" charset="0"/>
              </a:rPr>
              <a:t>                     FOR A</a:t>
            </a:r>
            <a:r>
              <a:rPr lang="en-US" sz="3200" spc="-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32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3200" b="1" dirty="0" smtClean="0">
              <a:solidFill>
                <a:srgbClr val="DBF5F9">
                  <a:lumMod val="2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endParaRPr lang="en-US" sz="2000" dirty="0"/>
          </a:p>
        </p:txBody>
      </p:sp>
      <p:pic>
        <p:nvPicPr>
          <p:cNvPr id="11" name="Picture 2" descr="SEC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342900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tu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28100" y="3429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480300" y="4838700"/>
            <a:ext cx="2832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     M.KARUPPAIAH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      V.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MANJULA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DEVI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14300"/>
            <a:ext cx="9144000" cy="43088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ELEMENTS AND TAGS: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object 6"/>
          <p:cNvGrpSpPr>
            <a:grpSpLocks noGrp="1"/>
          </p:cNvGrpSpPr>
          <p:nvPr>
            <p:ph type="body" idx="1"/>
          </p:nvPr>
        </p:nvGrpSpPr>
        <p:grpSpPr>
          <a:xfrm>
            <a:off x="698500" y="800100"/>
            <a:ext cx="9220200" cy="4351338"/>
            <a:chOff x="2232641" y="944809"/>
            <a:chExt cx="2993390" cy="15487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2641" y="944809"/>
              <a:ext cx="2993172" cy="15484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7269" y="990599"/>
              <a:ext cx="2834132" cy="13982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68219" y="971549"/>
              <a:ext cx="2872740" cy="1436370"/>
            </a:xfrm>
            <a:custGeom>
              <a:avLst/>
              <a:gdLst/>
              <a:ahLst/>
              <a:cxnLst/>
              <a:rect l="l" t="t" r="r" b="b"/>
              <a:pathLst>
                <a:path w="2872740" h="1436370">
                  <a:moveTo>
                    <a:pt x="0" y="1436370"/>
                  </a:moveTo>
                  <a:lnTo>
                    <a:pt x="2872232" y="1436370"/>
                  </a:lnTo>
                  <a:lnTo>
                    <a:pt x="2872232" y="0"/>
                  </a:lnTo>
                  <a:lnTo>
                    <a:pt x="0" y="0"/>
                  </a:lnTo>
                  <a:lnTo>
                    <a:pt x="0" y="143637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61694"/>
            <a:ext cx="8915399" cy="43088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PAGE STRUCTURE: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10"/>
          <p:cNvGrpSpPr>
            <a:grpSpLocks noGrp="1"/>
          </p:cNvGrpSpPr>
          <p:nvPr>
            <p:ph type="body" idx="1"/>
          </p:nvPr>
        </p:nvGrpSpPr>
        <p:grpSpPr>
          <a:xfrm>
            <a:off x="803275" y="1409700"/>
            <a:ext cx="9039225" cy="4351338"/>
            <a:chOff x="1392900" y="5812502"/>
            <a:chExt cx="4691380" cy="3304540"/>
          </a:xfrm>
        </p:grpSpPr>
        <p:pic>
          <p:nvPicPr>
            <p:cNvPr id="5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900" y="5812502"/>
              <a:ext cx="4690925" cy="3304082"/>
            </a:xfrm>
            <a:prstGeom prst="rect">
              <a:avLst/>
            </a:prstGeom>
          </p:spPr>
        </p:pic>
        <p:pic>
          <p:nvPicPr>
            <p:cNvPr id="6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9545" y="5858890"/>
              <a:ext cx="4538853" cy="3152775"/>
            </a:xfrm>
            <a:prstGeom prst="rect">
              <a:avLst/>
            </a:prstGeom>
          </p:spPr>
        </p:pic>
        <p:sp>
          <p:nvSpPr>
            <p:cNvPr id="7" name="object 13"/>
            <p:cNvSpPr/>
            <p:nvPr/>
          </p:nvSpPr>
          <p:spPr>
            <a:xfrm>
              <a:off x="1420495" y="5839840"/>
              <a:ext cx="4577080" cy="3190875"/>
            </a:xfrm>
            <a:custGeom>
              <a:avLst/>
              <a:gdLst/>
              <a:ahLst/>
              <a:cxnLst/>
              <a:rect l="l" t="t" r="r" b="b"/>
              <a:pathLst>
                <a:path w="4577080" h="3190875">
                  <a:moveTo>
                    <a:pt x="0" y="3190875"/>
                  </a:moveTo>
                  <a:lnTo>
                    <a:pt x="4576953" y="3190875"/>
                  </a:lnTo>
                  <a:lnTo>
                    <a:pt x="4576953" y="0"/>
                  </a:lnTo>
                  <a:lnTo>
                    <a:pt x="0" y="0"/>
                  </a:lnTo>
                  <a:lnTo>
                    <a:pt x="0" y="319087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90500"/>
            <a:ext cx="8305799" cy="43088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SOURCE CODE: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952500"/>
            <a:ext cx="84582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61694"/>
            <a:ext cx="8381999" cy="43088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CSS SYNTAX: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>
            <a:grpSpLocks noGrp="1"/>
          </p:cNvGrpSpPr>
          <p:nvPr>
            <p:ph type="body" idx="1"/>
          </p:nvPr>
        </p:nvGrpSpPr>
        <p:grpSpPr>
          <a:xfrm>
            <a:off x="803275" y="1028700"/>
            <a:ext cx="8505825" cy="4732338"/>
            <a:chOff x="946399" y="2715748"/>
            <a:chExt cx="5575300" cy="1452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399" y="2715748"/>
              <a:ext cx="5574801" cy="1452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394" y="2761614"/>
              <a:ext cx="5415026" cy="13017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2344" y="2742564"/>
              <a:ext cx="5453380" cy="1339850"/>
            </a:xfrm>
            <a:custGeom>
              <a:avLst/>
              <a:gdLst/>
              <a:ahLst/>
              <a:cxnLst/>
              <a:rect l="l" t="t" r="r" b="b"/>
              <a:pathLst>
                <a:path w="5453380" h="1339850">
                  <a:moveTo>
                    <a:pt x="0" y="1339850"/>
                  </a:moveTo>
                  <a:lnTo>
                    <a:pt x="5453126" y="1339850"/>
                  </a:lnTo>
                  <a:lnTo>
                    <a:pt x="5453126" y="0"/>
                  </a:lnTo>
                  <a:lnTo>
                    <a:pt x="0" y="0"/>
                  </a:lnTo>
                  <a:lnTo>
                    <a:pt x="0" y="13398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61694"/>
            <a:ext cx="8245963" cy="43088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CSS SOURCE CODE: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671" y="1409460"/>
            <a:ext cx="8506429" cy="43521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952500"/>
            <a:ext cx="8686800" cy="48874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61694"/>
            <a:ext cx="8245963" cy="43088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 SCRIPT SOURCE CODE: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1028700"/>
            <a:ext cx="8534399" cy="47244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61694"/>
            <a:ext cx="8245963" cy="43088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952500"/>
            <a:ext cx="9220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261694"/>
            <a:ext cx="8245963" cy="43088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671" y="1409460"/>
            <a:ext cx="8811229" cy="301621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Role-Based Access Control (RBAC) in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application enhances security by restricting access based on user roles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simplifies user management, ensures compliance, and aligns access with business needs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Effective RBAC reduces unauthorized access risk and supports scalable, secure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environments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571500"/>
            <a:ext cx="7391400" cy="895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3850" marR="5080" indent="-1581785">
              <a:lnSpc>
                <a:spcPct val="106300"/>
              </a:lnSpc>
              <a:spcBef>
                <a:spcPts val="95"/>
              </a:spcBef>
            </a:pPr>
            <a:r>
              <a:rPr lang="en-US" sz="2800" dirty="0" smtClean="0">
                <a:solidFill>
                  <a:srgbClr val="262D45"/>
                </a:solidFill>
                <a:latin typeface="Times New Roman" pitchFamily="18" charset="0"/>
                <a:cs typeface="Times New Roman" pitchFamily="18" charset="0"/>
              </a:rPr>
              <a:t>CONTROL APPLICATION</a:t>
            </a:r>
            <a:r>
              <a:rPr sz="2800" smtClean="0">
                <a:solidFill>
                  <a:srgbClr val="262D45"/>
                </a:solidFill>
                <a:latin typeface="Times New Roman" pitchFamily="18" charset="0"/>
                <a:cs typeface="Times New Roman" pitchFamily="18" charset="0"/>
              </a:rPr>
              <a:t>(RBAC)</a:t>
            </a:r>
            <a:r>
              <a:rPr lang="en-US" sz="2800" spc="-70" dirty="0" smtClean="0">
                <a:solidFill>
                  <a:srgbClr val="262D45"/>
                </a:solidFill>
                <a:latin typeface="Times New Roman" pitchFamily="18" charset="0"/>
                <a:cs typeface="Times New Roman" pitchFamily="18" charset="0"/>
              </a:rPr>
              <a:t> FOR A</a:t>
            </a:r>
            <a:r>
              <a:rPr lang="en-US" sz="2800" spc="-45" dirty="0" smtClean="0">
                <a:solidFill>
                  <a:srgbClr val="262D4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45" dirty="0" smtClean="0">
                <a:solidFill>
                  <a:srgbClr val="262D45"/>
                </a:solidFill>
                <a:latin typeface="Times New Roman" pitchFamily="18" charset="0"/>
                <a:cs typeface="Times New Roman" pitchFamily="18" charset="0"/>
              </a:rPr>
              <a:t>SAAS APPLICATION:</a:t>
            </a:r>
            <a:endParaRPr sz="2800" spc="-10" dirty="0">
              <a:solidFill>
                <a:srgbClr val="262D4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2300" y="1714500"/>
            <a:ext cx="9829800" cy="3508484"/>
          </a:xfrm>
          <a:prstGeom prst="rect">
            <a:avLst/>
          </a:prstGeom>
        </p:spPr>
        <p:txBody>
          <a:bodyPr vert="horz" wrap="square" lIns="0" tIns="845653" rIns="0" bIns="0" rtlCol="0">
            <a:spAutoFit/>
          </a:bodyPr>
          <a:lstStyle/>
          <a:p>
            <a:pPr marL="760095" marR="5080">
              <a:lnSpc>
                <a:spcPts val="3329"/>
              </a:lnSpc>
              <a:spcBef>
                <a:spcPts val="590"/>
              </a:spcBef>
              <a:buFont typeface="Wingdings" pitchFamily="2" charset="2"/>
              <a:buChar char="Ø"/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Adopting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robust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Role-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(RBAC)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crucial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managing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permissions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ensuring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application.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60095" marR="628015" indent="99695">
              <a:lnSpc>
                <a:spcPts val="3329"/>
              </a:lnSpc>
              <a:spcBef>
                <a:spcPts val="890"/>
              </a:spcBef>
              <a:buFont typeface="Wingdings" pitchFamily="2" charset="2"/>
              <a:buChar char="Ø"/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RBAC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flexible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scalable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sensitive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individual's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role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organization.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00" y="266700"/>
            <a:ext cx="8077200" cy="14478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6100" y="2019300"/>
            <a:ext cx="9829800" cy="2662267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RBAC?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RBAC is an access control method that grants permissions to users based on their defined roles within the organization.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RBAC allow for easy management of user permissions as the organization grows and roles evolves.              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5328" y="4938163"/>
            <a:ext cx="656145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0" smtClean="0">
                <a:solidFill>
                  <a:srgbClr val="2B3249"/>
                </a:solidFill>
                <a:latin typeface="Roboto"/>
                <a:cs typeface="Roboto"/>
              </a:rPr>
              <a:t>.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1" y="559522"/>
            <a:ext cx="854138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800" spc="-30" dirty="0" smtClean="0">
                <a:latin typeface="Times New Roman" pitchFamily="18" charset="0"/>
                <a:cs typeface="Times New Roman" pitchFamily="18" charset="0"/>
              </a:rPr>
              <a:t>BENEFITS OF RBAC FOR SAAS APPLICATION:</a:t>
            </a:r>
            <a:endParaRPr sz="2800" spc="-1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1333500"/>
            <a:ext cx="9420829" cy="399404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825"/>
              </a:spcBef>
              <a:tabLst>
                <a:tab pos="21336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ENHANCED SECURITY:</a:t>
            </a:r>
          </a:p>
          <a:p>
            <a:pPr marL="213360" indent="-200660">
              <a:lnSpc>
                <a:spcPct val="100000"/>
              </a:lnSpc>
              <a:spcBef>
                <a:spcPts val="82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RBAC helps prevent data breaches.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spcBef>
                <a:spcPts val="56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A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sz="2400" spc="-9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unauthorized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12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smtClean="0">
                <a:latin typeface="Times New Roman" pitchFamily="18" charset="0"/>
                <a:cs typeface="Times New Roman" pitchFamily="18" charset="0"/>
              </a:rPr>
              <a:t>granularly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pc="-25" dirty="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spcBef>
                <a:spcPts val="56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20" smtClean="0">
                <a:latin typeface="Times New Roman" pitchFamily="18" charset="0"/>
                <a:cs typeface="Times New Roman" pitchFamily="18" charset="0"/>
              </a:rPr>
              <a:t>ontrolling</a:t>
            </a:r>
            <a:r>
              <a:rPr sz="240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>
                <a:latin typeface="Times New Roman" pitchFamily="18" charset="0"/>
                <a:cs typeface="Times New Roman" pitchFamily="18" charset="0"/>
              </a:rPr>
              <a:t>user</a:t>
            </a:r>
            <a:r>
              <a:rPr sz="2400" spc="-12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permiss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ion.</a:t>
            </a:r>
          </a:p>
          <a:p>
            <a:pPr marL="213360" indent="-200660">
              <a:lnSpc>
                <a:spcPct val="100000"/>
              </a:lnSpc>
              <a:spcBef>
                <a:spcPts val="570"/>
              </a:spcBef>
              <a:tabLst>
                <a:tab pos="213360" algn="l"/>
              </a:tabLst>
            </a:pP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IMPROVED COMPLIANCE: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6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RBAC</a:t>
            </a:r>
            <a:r>
              <a:rPr sz="2400" spc="-9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supports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>
                <a:latin typeface="Times New Roman" pitchFamily="18" charset="0"/>
                <a:cs typeface="Times New Roman" pitchFamily="18" charset="0"/>
              </a:rPr>
              <a:t>regulatory</a:t>
            </a:r>
            <a:r>
              <a:rPr sz="2400" spc="-9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compliance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6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B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-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providing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auditable</a:t>
            </a:r>
            <a:r>
              <a:rPr sz="2400" spc="-114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spc="-90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70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      U</a:t>
            </a:r>
            <a:r>
              <a:rPr sz="2400" spc="-20" smtClean="0">
                <a:latin typeface="Times New Roman" pitchFamily="18" charset="0"/>
                <a:cs typeface="Times New Roman" pitchFamily="18" charset="0"/>
              </a:rPr>
              <a:t>ser</a:t>
            </a:r>
            <a:r>
              <a:rPr sz="2400" spc="-13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8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permissions</a:t>
            </a: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0"/>
            <a:ext cx="9372600" cy="113620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660"/>
              </a:spcBef>
            </a:pPr>
            <a:r>
              <a:rPr sz="28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EY RBAC COMPONENTS:ROLES,PERMISSION,AND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ASSIGNMENTS:</a:t>
            </a:r>
            <a:endParaRPr sz="2800" spc="-1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700" y="1409700"/>
            <a:ext cx="9496322" cy="4263347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OLES: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6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redefined</a:t>
            </a:r>
            <a:r>
              <a:rPr sz="2400" spc="-6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permissions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-10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smtClean="0"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6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-20" smtClean="0">
                <a:latin typeface="Times New Roman" pitchFamily="18" charset="0"/>
                <a:cs typeface="Times New Roman" pitchFamily="18" charset="0"/>
              </a:rPr>
              <a:t>unctions</a:t>
            </a:r>
            <a:r>
              <a:rPr sz="2400" spc="-9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responsibilities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organization.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434"/>
              </a:spcBef>
              <a:tabLst>
                <a:tab pos="213360" algn="l"/>
              </a:tabLst>
            </a:pP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ERMISSION: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6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sz="2400" spc="-50" dirty="0">
                <a:latin typeface="Times New Roman" pitchFamily="18" charset="0"/>
                <a:cs typeface="Times New Roman" pitchFamily="18" charset="0"/>
              </a:rPr>
              <a:t>Granular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rights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>
                <a:latin typeface="Times New Roman" pitchFamily="18" charset="0"/>
                <a:cs typeface="Times New Roman" pitchFamily="18" charset="0"/>
              </a:rPr>
              <a:t>user</a:t>
            </a:r>
            <a:r>
              <a:rPr sz="2400" spc="-114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70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application.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430"/>
              </a:spcBef>
              <a:tabLst>
                <a:tab pos="213360" algn="l"/>
              </a:tabLst>
            </a:pP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SSIGNMENTS: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65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>
                <a:latin typeface="Times New Roman" pitchFamily="18" charset="0"/>
                <a:cs typeface="Times New Roman" pitchFamily="18" charset="0"/>
              </a:rPr>
              <a:t>appropriate</a:t>
            </a:r>
            <a:r>
              <a:rPr sz="2400" spc="-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roles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3360" indent="-200660">
              <a:lnSpc>
                <a:spcPct val="100000"/>
              </a:lnSpc>
              <a:spcBef>
                <a:spcPts val="570"/>
              </a:spcBef>
              <a:buFont typeface="Wingdings" pitchFamily="2" charset="2"/>
              <a:buChar char="Ø"/>
              <a:tabLst>
                <a:tab pos="213360" algn="l"/>
              </a:tabLst>
            </a:pPr>
            <a:r>
              <a:rPr lang="en-US" sz="240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35" smtClean="0">
                <a:latin typeface="Times New Roman" pitchFamily="18" charset="0"/>
                <a:cs typeface="Times New Roman" pitchFamily="18" charset="0"/>
              </a:rPr>
              <a:t>ranting</a:t>
            </a:r>
            <a:r>
              <a:rPr sz="2400" spc="-7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permissions.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1" y="35991"/>
            <a:ext cx="8728710" cy="113620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660"/>
              </a:spcBef>
            </a:pP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DEFINING ROLES AND PERMISSION FOR YOUR </a:t>
            </a:r>
            <a:br>
              <a:rPr lang="en-US" sz="2800" spc="-1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                          SASS APPLICATION:</a:t>
            </a:r>
            <a:endParaRPr sz="2800" spc="-2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338" y="1490232"/>
            <a:ext cx="9471362" cy="36692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12725" indent="-177800">
              <a:lnSpc>
                <a:spcPct val="100000"/>
              </a:lnSpc>
              <a:spcBef>
                <a:spcPts val="675"/>
              </a:spcBef>
              <a:tabLst>
                <a:tab pos="212725" algn="l"/>
              </a:tabLst>
            </a:pP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IDENTIFY ROLES: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12725" indent="-177800">
              <a:lnSpc>
                <a:spcPct val="100000"/>
              </a:lnSpc>
              <a:spcBef>
                <a:spcPts val="490"/>
              </a:spcBef>
              <a:buFont typeface="Wingdings" pitchFamily="2" charset="2"/>
              <a:buChar char="Ø"/>
              <a:tabLst>
                <a:tab pos="21272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job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responsibilities</a:t>
            </a:r>
            <a:r>
              <a:rPr sz="2400" spc="-10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2725" indent="-177800">
              <a:lnSpc>
                <a:spcPct val="100000"/>
              </a:lnSpc>
              <a:spcBef>
                <a:spcPts val="484"/>
              </a:spcBef>
              <a:buFont typeface="Wingdings" pitchFamily="2" charset="2"/>
              <a:buChar char="Ø"/>
              <a:tabLst>
                <a:tab pos="212725" algn="l"/>
              </a:tabLst>
            </a:pP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2400" spc="-6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application,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Admin,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Manager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8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12725" indent="-177800">
              <a:lnSpc>
                <a:spcPct val="100000"/>
              </a:lnSpc>
              <a:spcBef>
                <a:spcPts val="400"/>
              </a:spcBef>
              <a:tabLst>
                <a:tab pos="21272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ASSIGN PERMISSION</a:t>
            </a:r>
            <a:r>
              <a:rPr lang="en-US" sz="2900" dirty="0" smtClean="0">
                <a:latin typeface="Roboto"/>
                <a:cs typeface="Roboto"/>
              </a:rPr>
              <a:t>:</a:t>
            </a:r>
            <a:endParaRPr sz="2900">
              <a:latin typeface="Roboto"/>
              <a:cs typeface="Roboto"/>
            </a:endParaRPr>
          </a:p>
          <a:p>
            <a:pPr marL="212725" indent="-177800">
              <a:lnSpc>
                <a:spcPct val="100000"/>
              </a:lnSpc>
              <a:spcBef>
                <a:spcPts val="489"/>
              </a:spcBef>
              <a:buFont typeface="Wingdings" pitchFamily="2" charset="2"/>
              <a:buChar char="Ø"/>
              <a:tabLst>
                <a:tab pos="212725" algn="l"/>
              </a:tabLst>
            </a:pPr>
            <a:r>
              <a:rPr sz="2250" dirty="0">
                <a:latin typeface="Roboto"/>
                <a:cs typeface="Roboto"/>
              </a:rPr>
              <a:t>Dete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rmine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250" spc="-20" dirty="0" smtClean="0">
                <a:latin typeface="Roboto"/>
                <a:cs typeface="Roboto"/>
              </a:rPr>
              <a:t>.</a:t>
            </a: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RIORITIZE SECURITY: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2700" marR="1226820">
              <a:lnSpc>
                <a:spcPct val="117900"/>
              </a:lnSpc>
              <a:spcBef>
                <a:spcPts val="5"/>
              </a:spcBef>
              <a:buFont typeface="Wingdings" pitchFamily="2" charset="2"/>
              <a:buChar char="Ø"/>
            </a:pP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arefully</a:t>
            </a:r>
            <a:r>
              <a:rPr sz="2400" spc="-7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review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validate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RBAC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policies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minimize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risk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unauthorized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breaches.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297757"/>
            <a:ext cx="8201629" cy="113620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660"/>
              </a:spcBef>
            </a:pP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IMPLEMENTING RBAC IN YOUR APPLICATION </a:t>
            </a:r>
            <a:br>
              <a:rPr lang="en-US" sz="2800" spc="-1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                        ARCHITECTURE:</a:t>
            </a:r>
            <a:endParaRPr sz="2800" spc="-1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900" y="1485900"/>
            <a:ext cx="4776942" cy="43659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100" y="1790700"/>
            <a:ext cx="1295400" cy="9262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4500" y="1790700"/>
            <a:ext cx="1371600" cy="9103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100" y="3467100"/>
            <a:ext cx="1447800" cy="10370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8300" y="3467100"/>
            <a:ext cx="1676400" cy="10021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616" y="248884"/>
            <a:ext cx="7893684" cy="61042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51735" marR="5080" indent="-2439670">
              <a:lnSpc>
                <a:spcPts val="4120"/>
              </a:lnSpc>
              <a:spcBef>
                <a:spcPts val="660"/>
              </a:spcBef>
            </a:pPr>
            <a:r>
              <a:rPr sz="2800" spc="-25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ONITORING AND AUDITING RBAC POLICIES:</a:t>
            </a:r>
            <a:endParaRPr sz="2800" spc="-1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93701" y="1409460"/>
            <a:ext cx="10058400" cy="42305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03300" marR="3392170" indent="-89535">
              <a:lnSpc>
                <a:spcPct val="114500"/>
              </a:lnSpc>
              <a:spcBef>
                <a:spcPts val="90"/>
              </a:spcBef>
            </a:pP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POLICY COMPLIANCE:</a:t>
            </a:r>
          </a:p>
          <a:p>
            <a:pPr marL="1003300" marR="3392170" indent="-89535">
              <a:lnSpc>
                <a:spcPct val="1145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Regularly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review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9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validat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e . </a:t>
            </a:r>
          </a:p>
          <a:p>
            <a:pPr marL="1003300" marR="3392170" indent="-89535">
              <a:lnSpc>
                <a:spcPct val="1145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RBAC</a:t>
            </a:r>
            <a:r>
              <a:rPr sz="2400" spc="-8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policies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>
                <a:latin typeface="Times New Roman" pitchFamily="18" charset="0"/>
                <a:cs typeface="Times New Roman" pitchFamily="18" charset="0"/>
              </a:rPr>
              <a:t>ensure</a:t>
            </a:r>
            <a:r>
              <a:rPr sz="2400" spc="-5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03300" marR="3392170" indent="-89535">
              <a:lnSpc>
                <a:spcPct val="1145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sz="240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lign</a:t>
            </a:r>
            <a:r>
              <a:rPr sz="2400" spc="-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organizational 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30" smtClean="0">
                <a:latin typeface="Times New Roman" pitchFamily="18" charset="0"/>
                <a:cs typeface="Times New Roman" pitchFamily="18" charset="0"/>
              </a:rPr>
              <a:t>ecu</a:t>
            </a:r>
            <a:r>
              <a:rPr lang="en-US" sz="2400" spc="-30" dirty="0" err="1" smtClean="0">
                <a:latin typeface="Times New Roman" pitchFamily="18" charset="0"/>
                <a:cs typeface="Times New Roman" pitchFamily="18" charset="0"/>
              </a:rPr>
              <a:t>rity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 requirements.</a:t>
            </a:r>
          </a:p>
          <a:p>
            <a:pPr marL="1003300" marR="3392170" indent="-89535">
              <a:lnSpc>
                <a:spcPct val="114500"/>
              </a:lnSpc>
              <a:spcBef>
                <a:spcPts val="90"/>
              </a:spcBef>
            </a:pPr>
            <a:r>
              <a:rPr lang="en-US" sz="295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AUDITING IMPLEMENT COMPREHENSIVE: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003300" marR="3000375" indent="10795">
              <a:lnSpc>
                <a:spcPts val="3400"/>
              </a:lnSpc>
              <a:spcBef>
                <a:spcPts val="4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ogging</a:t>
            </a:r>
            <a:r>
              <a:rPr sz="240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reporting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RBAC-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related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attempts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535" y="261694"/>
            <a:ext cx="7500328" cy="108888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4120"/>
              </a:lnSpc>
              <a:spcBef>
                <a:spcPts val="660"/>
              </a:spcBef>
            </a:pPr>
            <a:r>
              <a:rPr sz="28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 PRACTICES AND CONSIDERATIONS FOR RBAC IMPLEMENTATION:</a:t>
            </a:r>
            <a:endParaRPr sz="2800" spc="-2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4926" y="1866900"/>
            <a:ext cx="7070773" cy="23700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  <a:buFont typeface="Wingdings" pitchFamily="2" charset="2"/>
              <a:buChar char="Ø"/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Principle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Least</a:t>
            </a:r>
            <a:r>
              <a:rPr sz="2400" spc="-9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Privilege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 marR="5080">
              <a:lnSpc>
                <a:spcPct val="114900"/>
              </a:lnSpc>
              <a:spcBef>
                <a:spcPts val="95"/>
              </a:spcBef>
              <a:buFont typeface="Wingdings" pitchFamily="2" charset="2"/>
              <a:buChar char="Ø"/>
            </a:pPr>
            <a:r>
              <a:rPr sz="2400" smtClean="0">
                <a:latin typeface="Times New Roman" pitchFamily="18" charset="0"/>
                <a:cs typeface="Times New Roman" pitchFamily="18" charset="0"/>
              </a:rPr>
              <a:t>Role</a:t>
            </a:r>
            <a:r>
              <a:rPr sz="240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Lifecycle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 marR="1019175">
              <a:lnSpc>
                <a:spcPts val="386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2400" spc="-25" dirty="0"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Duties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1019175">
              <a:lnSpc>
                <a:spcPts val="386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240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sz="2400" spc="-9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sz="2400" spc="-7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en-US" sz="2400" spc="-2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1019175">
              <a:lnSpc>
                <a:spcPts val="386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2400" spc="-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sz="2800" spc="-10" dirty="0" smtClean="0">
                <a:latin typeface="Roboto"/>
                <a:cs typeface="Roboto"/>
              </a:rPr>
              <a:t>.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486</Words>
  <Application>Microsoft Office PowerPoint</Application>
  <PresentationFormat>Custom</PresentationFormat>
  <Paragraphs>78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                 SHANMUGANATHAN ENGINEERING COLLEGE                        (Accredited by NAAC, an ISO 9001:2015 Certified Institution)                                     ARASAMPATTI – 622 507 </vt:lpstr>
      <vt:lpstr>CONTROL APPLICATION(RBAC) FOR A SAAS APPLICATION:</vt:lpstr>
      <vt:lpstr>Slide 3</vt:lpstr>
      <vt:lpstr>BENEFITS OF RBAC FOR SAAS APPLICATION:</vt:lpstr>
      <vt:lpstr>KEY RBAC COMPONENTS:ROLES,PERMISSION,AND                                  ASSIGNMENTS:</vt:lpstr>
      <vt:lpstr>DEFINING ROLES AND PERMISSION FOR YOUR                             SASS APPLICATION:</vt:lpstr>
      <vt:lpstr>IMPLEMENTING RBAC IN YOUR APPLICATION                           ARCHITECTURE:</vt:lpstr>
      <vt:lpstr>MONITORING AND AUDITING RBAC POLICIES:</vt:lpstr>
      <vt:lpstr>BEST PRACTICES AND CONSIDERATIONS FOR RBAC IMPLEMENTATION:</vt:lpstr>
      <vt:lpstr>HTML ELEMENTS AND TAGS:</vt:lpstr>
      <vt:lpstr>HTML PAGE STRUCTURE:</vt:lpstr>
      <vt:lpstr>HTML SOURCE CODE:</vt:lpstr>
      <vt:lpstr>CSS SYNTAX:</vt:lpstr>
      <vt:lpstr>CSS SOURCE CODE:</vt:lpstr>
      <vt:lpstr>JAVA SCRIPT SOURCE CODE:</vt:lpstr>
      <vt:lpstr>OUTPUT: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SHANMUGANATHAN ENGINEERING COLLEGE            (Accredited by NAAC, an ISO 9001:2015 Certified Institution)                                     ARASAMPATTI – 622 507</dc:title>
  <dc:creator>Admin</dc:creator>
  <cp:lastModifiedBy>Admin</cp:lastModifiedBy>
  <cp:revision>21</cp:revision>
  <dcterms:created xsi:type="dcterms:W3CDTF">2024-11-13T12:51:47Z</dcterms:created>
  <dcterms:modified xsi:type="dcterms:W3CDTF">2024-11-13T16:06:07Z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m82</vt:lpwstr>
  </property>
</Properties>
</file>