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83" r:id="rId7"/>
    <p:sldId id="261" r:id="rId8"/>
    <p:sldId id="271" r:id="rId9"/>
    <p:sldId id="262" r:id="rId10"/>
    <p:sldId id="263" r:id="rId11"/>
    <p:sldId id="267" r:id="rId12"/>
    <p:sldId id="288" r:id="rId13"/>
    <p:sldId id="287" r:id="rId14"/>
    <p:sldId id="273" r:id="rId15"/>
    <p:sldId id="269" r:id="rId16"/>
    <p:sldId id="270" r:id="rId17"/>
    <p:sldId id="274" r:id="rId18"/>
    <p:sldId id="275" r:id="rId19"/>
    <p:sldId id="276" r:id="rId20"/>
    <p:sldId id="277" r:id="rId21"/>
    <p:sldId id="278" r:id="rId22"/>
    <p:sldId id="279" r:id="rId23"/>
    <p:sldId id="280" r:id="rId24"/>
    <p:sldId id="281" r:id="rId25"/>
    <p:sldId id="284"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 y="179705"/>
            <a:ext cx="11990070" cy="984250"/>
          </a:xfrm>
        </p:spPr>
        <p:txBody>
          <a:bodyPr>
            <a:normAutofit/>
          </a:bodyPr>
          <a:lstStyle/>
          <a:p>
            <a:r>
              <a:rPr lang="en-IN" altLang="en-US" sz="2800" b="1" dirty="0">
                <a:latin typeface="Times New Roman" panose="02020603050405020304" charset="0"/>
                <a:cs typeface="Times New Roman" panose="02020603050405020304" charset="0"/>
              </a:rPr>
              <a:t>PARK COLLEGE OF ENGINEERING </a:t>
            </a:r>
            <a:r>
              <a:rPr lang="en-IN" altLang="en-US" sz="2800" b="1" dirty="0">
                <a:latin typeface="Times New Roman" panose="02020603050405020304" charset="0"/>
                <a:cs typeface="Times New Roman" panose="02020603050405020304" charset="0"/>
                <a:sym typeface="+mn-ea"/>
              </a:rPr>
              <a:t>AND TECHNOLOGY</a:t>
            </a:r>
            <a:endParaRPr lang="en-IN" altLang="en-US" sz="2800" b="1"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368935" y="1497330"/>
            <a:ext cx="11712575" cy="4991735"/>
          </a:xfrm>
        </p:spPr>
        <p:txBody>
          <a:bodyPr>
            <a:normAutofit fontScale="72500" lnSpcReduction="20000"/>
          </a:bodyPr>
          <a:lstStyle/>
          <a:p>
            <a:r>
              <a:rPr lang="en-IN" altLang="en-US" sz="4800" dirty="0">
                <a:latin typeface="Times New Roman" panose="02020603050405020304" charset="0"/>
                <a:cs typeface="Times New Roman" panose="02020603050405020304" charset="0"/>
              </a:rPr>
              <a:t>Department of Information Technology</a:t>
            </a:r>
            <a:endParaRPr lang="en-IN" altLang="en-US" sz="4800" dirty="0">
              <a:latin typeface="Times New Roman" panose="02020603050405020304" charset="0"/>
              <a:cs typeface="Times New Roman" panose="02020603050405020304" charset="0"/>
            </a:endParaRPr>
          </a:p>
          <a:p>
            <a:endParaRPr lang="en-IN" altLang="en-US" sz="4800" b="1" dirty="0">
              <a:latin typeface="Times New Roman" panose="02020603050405020304" charset="0"/>
              <a:cs typeface="Times New Roman" panose="02020603050405020304" charset="0"/>
            </a:endParaRPr>
          </a:p>
          <a:p>
            <a:r>
              <a:rPr lang="en-IN" altLang="en-US" sz="4800" b="1" dirty="0">
                <a:latin typeface="Times New Roman" panose="02020603050405020304" charset="0"/>
                <a:cs typeface="Times New Roman" panose="02020603050405020304" charset="0"/>
              </a:rPr>
              <a:t>ONLINE CANTEEN SYSTEM</a:t>
            </a:r>
            <a:endParaRPr lang="en-IN" altLang="en-US" sz="4800" b="1" dirty="0">
              <a:latin typeface="Times New Roman" panose="02020603050405020304" charset="0"/>
              <a:cs typeface="Times New Roman" panose="02020603050405020304" charset="0"/>
            </a:endParaRPr>
          </a:p>
          <a:p>
            <a:endParaRPr lang="en-IN" altLang="en-US" sz="2800" dirty="0">
              <a:latin typeface="Times New Roman" panose="02020603050405020304" charset="0"/>
              <a:cs typeface="Times New Roman" panose="02020603050405020304" charset="0"/>
            </a:endParaRPr>
          </a:p>
          <a:p>
            <a:r>
              <a:rPr lang="en-IN" altLang="en-US" sz="3335" dirty="0">
                <a:latin typeface="Times New Roman" panose="02020603050405020304" charset="0"/>
                <a:cs typeface="Times New Roman" panose="02020603050405020304" charset="0"/>
              </a:rPr>
              <a:t>Presented by</a:t>
            </a:r>
            <a:endParaRPr lang="en-IN" altLang="en-US" sz="3335" dirty="0">
              <a:latin typeface="Times New Roman" panose="02020603050405020304" charset="0"/>
              <a:cs typeface="Times New Roman" panose="02020603050405020304" charset="0"/>
            </a:endParaRPr>
          </a:p>
          <a:p>
            <a:r>
              <a:rPr lang="en-IN" altLang="en-US" sz="3335" dirty="0">
                <a:latin typeface="Times New Roman" panose="02020603050405020304" charset="0"/>
                <a:cs typeface="Times New Roman" panose="02020603050405020304" charset="0"/>
              </a:rPr>
              <a:t>ISHWARYA.R                  -    712220205018</a:t>
            </a:r>
            <a:endParaRPr lang="en-IN" altLang="en-US" sz="3335" dirty="0">
              <a:latin typeface="Times New Roman" panose="02020603050405020304" charset="0"/>
              <a:cs typeface="Times New Roman" panose="02020603050405020304" charset="0"/>
            </a:endParaRPr>
          </a:p>
          <a:p>
            <a:r>
              <a:rPr lang="en-US" sz="3335" dirty="0">
                <a:latin typeface="Times New Roman" panose="02020603050405020304" charset="0"/>
                <a:cs typeface="Times New Roman" panose="02020603050405020304" charset="0"/>
                <a:sym typeface="+mn-ea"/>
              </a:rPr>
              <a:t>KARUPPAIYA.M              -  712220205021</a:t>
            </a:r>
            <a:endParaRPr lang="en-US" sz="3335" dirty="0">
              <a:latin typeface="Times New Roman" panose="02020603050405020304" charset="0"/>
              <a:cs typeface="Times New Roman" panose="02020603050405020304" charset="0"/>
              <a:sym typeface="+mn-ea"/>
            </a:endParaRPr>
          </a:p>
          <a:p>
            <a:r>
              <a:rPr lang="en-US" sz="3335" dirty="0">
                <a:latin typeface="Times New Roman" panose="02020603050405020304" charset="0"/>
                <a:cs typeface="Times New Roman" panose="02020603050405020304" charset="0"/>
                <a:sym typeface="+mn-ea"/>
              </a:rPr>
              <a:t>MOHAMMED AMJID.S  -  712220205028 </a:t>
            </a:r>
            <a:endParaRPr lang="en-US" sz="3335" dirty="0">
              <a:latin typeface="Times New Roman" panose="02020603050405020304" charset="0"/>
              <a:cs typeface="Times New Roman" panose="02020603050405020304" charset="0"/>
            </a:endParaRPr>
          </a:p>
          <a:p>
            <a:r>
              <a:rPr lang="en-US" sz="3335" dirty="0">
                <a:latin typeface="Times New Roman" panose="02020603050405020304" charset="0"/>
                <a:cs typeface="Times New Roman" panose="02020603050405020304" charset="0"/>
                <a:sym typeface="+mn-ea"/>
              </a:rPr>
              <a:t>NANDEESH.N                  - 712220205030</a:t>
            </a:r>
            <a:r>
              <a:rPr lang="en-IN" altLang="en-US" sz="3335" dirty="0">
                <a:latin typeface="Times New Roman" panose="02020603050405020304" charset="0"/>
                <a:cs typeface="Times New Roman" panose="02020603050405020304" charset="0"/>
              </a:rPr>
              <a:t>     </a:t>
            </a:r>
            <a:r>
              <a:rPr lang="en-IN" altLang="en-US" sz="2800" dirty="0">
                <a:latin typeface="Times New Roman" panose="02020603050405020304" charset="0"/>
                <a:cs typeface="Times New Roman" panose="02020603050405020304" charset="0"/>
              </a:rPr>
              <a:t>                                                                                         </a:t>
            </a:r>
            <a:endParaRPr lang="en-IN" altLang="en-US" sz="2800" dirty="0">
              <a:latin typeface="Times New Roman" panose="02020603050405020304" charset="0"/>
              <a:cs typeface="Times New Roman" panose="02020603050405020304" charset="0"/>
            </a:endParaRPr>
          </a:p>
          <a:p>
            <a:r>
              <a:rPr lang="en-IN" altLang="en-US" sz="2800" dirty="0">
                <a:latin typeface="Times New Roman" panose="02020603050405020304" charset="0"/>
                <a:cs typeface="Times New Roman" panose="02020603050405020304" charset="0"/>
              </a:rPr>
              <a:t>                                                                                            </a:t>
            </a:r>
            <a:endParaRPr lang="en-IN" altLang="en-US" sz="2800" dirty="0">
              <a:latin typeface="Times New Roman" panose="02020603050405020304" charset="0"/>
              <a:cs typeface="Times New Roman" panose="02020603050405020304" charset="0"/>
            </a:endParaRPr>
          </a:p>
          <a:p>
            <a:r>
              <a:rPr lang="en-IN" altLang="en-US" sz="2800" dirty="0">
                <a:latin typeface="Times New Roman" panose="02020603050405020304" charset="0"/>
                <a:cs typeface="Times New Roman" panose="02020603050405020304" charset="0"/>
                <a:sym typeface="+mn-ea"/>
              </a:rPr>
              <a:t>                                                                                          </a:t>
            </a:r>
            <a:r>
              <a:rPr lang="en-IN" altLang="en-US" sz="3335" dirty="0">
                <a:latin typeface="Times New Roman" panose="02020603050405020304" charset="0"/>
                <a:cs typeface="Times New Roman" panose="02020603050405020304" charset="0"/>
                <a:sym typeface="+mn-ea"/>
              </a:rPr>
              <a:t> Internal Guide</a:t>
            </a:r>
            <a:endParaRPr lang="en-IN" altLang="en-US" sz="3335" dirty="0">
              <a:latin typeface="Times New Roman" panose="02020603050405020304" charset="0"/>
              <a:cs typeface="Times New Roman" panose="02020603050405020304" charset="0"/>
            </a:endParaRPr>
          </a:p>
          <a:p>
            <a:r>
              <a:rPr lang="en-IN" altLang="en-US" sz="3335" dirty="0">
                <a:latin typeface="Times New Roman" panose="02020603050405020304" charset="0"/>
                <a:cs typeface="Times New Roman" panose="02020603050405020304" charset="0"/>
              </a:rPr>
              <a:t>                                </a:t>
            </a:r>
            <a:r>
              <a:rPr lang="en-IN" altLang="en-US" sz="3335" dirty="0">
                <a:latin typeface="Times New Roman" panose="02020603050405020304" charset="0"/>
                <a:cs typeface="Times New Roman" panose="02020603050405020304" charset="0"/>
                <a:sym typeface="+mn-ea"/>
              </a:rPr>
              <a:t>                                                         </a:t>
            </a:r>
            <a:r>
              <a:rPr lang="en-IN" altLang="en-US" sz="3335" dirty="0" err="1">
                <a:latin typeface="Times New Roman" panose="02020603050405020304" charset="0"/>
                <a:cs typeface="Times New Roman" panose="02020603050405020304" charset="0"/>
                <a:sym typeface="+mn-ea"/>
              </a:rPr>
              <a:t>Ms.ANUPRIYA.,AP</a:t>
            </a:r>
            <a:r>
              <a:rPr lang="en-IN" altLang="en-US" sz="3335" dirty="0">
                <a:latin typeface="Times New Roman" panose="02020603050405020304" charset="0"/>
                <a:cs typeface="Times New Roman" panose="02020603050405020304" charset="0"/>
                <a:sym typeface="+mn-ea"/>
              </a:rPr>
              <a:t>/IT     </a:t>
            </a:r>
            <a:r>
              <a:rPr lang="en-IN" altLang="en-US" sz="2800" dirty="0">
                <a:latin typeface="Times New Roman" panose="02020603050405020304" charset="0"/>
                <a:cs typeface="Times New Roman" panose="02020603050405020304" charset="0"/>
                <a:sym typeface="+mn-ea"/>
              </a:rPr>
              <a:t>                                                                                                                    </a:t>
            </a:r>
            <a:r>
              <a:rPr lang="en-IN" altLang="en-US" sz="2800" dirty="0">
                <a:latin typeface="Times New Roman" panose="02020603050405020304" charset="0"/>
                <a:cs typeface="Times New Roman" panose="02020603050405020304" charset="0"/>
              </a:rPr>
              <a:t>                                              </a:t>
            </a:r>
            <a:endParaRPr lang="en-IN" altLang="en-US" sz="2800" dirty="0">
              <a:latin typeface="Times New Roman" panose="02020603050405020304" charset="0"/>
              <a:cs typeface="Times New Roman" panose="02020603050405020304" charset="0"/>
            </a:endParaRPr>
          </a:p>
        </p:txBody>
      </p:sp>
      <p:pic>
        <p:nvPicPr>
          <p:cNvPr id="4" name="Picture 3" descr="parklogo"/>
          <p:cNvPicPr>
            <a:picLocks noChangeAspect="1"/>
          </p:cNvPicPr>
          <p:nvPr/>
        </p:nvPicPr>
        <p:blipFill>
          <a:blip r:embed="rId1"/>
          <a:stretch>
            <a:fillRect/>
          </a:stretch>
        </p:blipFill>
        <p:spPr>
          <a:xfrm>
            <a:off x="91440" y="179705"/>
            <a:ext cx="1212850" cy="1212850"/>
          </a:xfrm>
          <a:prstGeom prst="rect">
            <a:avLst/>
          </a:prstGeom>
        </p:spPr>
      </p:pic>
      <p:pic>
        <p:nvPicPr>
          <p:cNvPr id="5" name="Picture 4" descr="annalogo"/>
          <p:cNvPicPr>
            <a:picLocks noChangeAspect="1"/>
          </p:cNvPicPr>
          <p:nvPr/>
        </p:nvPicPr>
        <p:blipFill>
          <a:blip r:embed="rId2"/>
          <a:stretch>
            <a:fillRect/>
          </a:stretch>
        </p:blipFill>
        <p:spPr>
          <a:xfrm>
            <a:off x="10859770" y="417195"/>
            <a:ext cx="866775" cy="8585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4000" b="1" dirty="0">
                <a:latin typeface="Times New Roman" panose="02020603050405020304" charset="0"/>
                <a:cs typeface="Times New Roman" panose="02020603050405020304" charset="0"/>
              </a:rPr>
              <a:t>TECHNICAL</a:t>
            </a:r>
            <a:r>
              <a:rPr lang="en-IN" altLang="en-US" b="1" dirty="0">
                <a:latin typeface="Times New Roman" panose="02020603050405020304" charset="0"/>
                <a:cs typeface="Times New Roman" panose="02020603050405020304" charset="0"/>
              </a:rPr>
              <a:t> IMPLEMENTATIONS</a:t>
            </a:r>
            <a:endParaRPr lang="en-IN" alt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fontScale="87500" lnSpcReduction="20000"/>
          </a:bodyPr>
          <a:lstStyle/>
          <a:p>
            <a:pPr marL="0" indent="0">
              <a:lnSpc>
                <a:spcPct val="150000"/>
              </a:lnSpc>
              <a:buNone/>
            </a:pPr>
            <a:r>
              <a:rPr lang="en-IN" altLang="en-US" sz="2500">
                <a:latin typeface="Times New Roman" panose="02020603050405020304" charset="0"/>
                <a:cs typeface="Times New Roman" panose="02020603050405020304" charset="0"/>
              </a:rPr>
              <a:t>The frontend is build using the HTML,CSS and Javascript. The Backend is build using the Python Django.My Sql is used for the database. We are going to use Blockchain for the storage of all the transactions data.</a:t>
            </a:r>
            <a:r>
              <a:rPr lang="en-IN" altLang="en-US" sz="2500">
                <a:latin typeface="Times New Roman" panose="02020603050405020304" charset="0"/>
                <a:cs typeface="Times New Roman" panose="02020603050405020304" charset="0"/>
                <a:sym typeface="+mn-ea"/>
              </a:rPr>
              <a:t> We use web3.js or ethers.js libraries to interact with Ethereum smart contracts from the frontend, enabling users to make payments and interact with blockchain-based features.</a:t>
            </a:r>
            <a:endParaRPr lang="en-IN" altLang="en-US" sz="2500">
              <a:latin typeface="Times New Roman" panose="02020603050405020304" charset="0"/>
              <a:cs typeface="Times New Roman" panose="02020603050405020304" charset="0"/>
            </a:endParaRPr>
          </a:p>
          <a:p>
            <a:pPr marL="0" indent="0">
              <a:lnSpc>
                <a:spcPct val="150000"/>
              </a:lnSpc>
              <a:buNone/>
            </a:pPr>
            <a:r>
              <a:rPr lang="en-IN" altLang="en-US" sz="2500">
                <a:latin typeface="Times New Roman" panose="02020603050405020304" charset="0"/>
                <a:cs typeface="Times New Roman" panose="02020603050405020304" charset="0"/>
              </a:rPr>
              <a:t> In this Online Canteen Project  Implementing backend integration for Ethereum involves setting up a server-side component of our application to communicate with the Ethereum blockchain. This backend component is responsible for handling interactions with Ethereum nodes, such as sending transactions. In this we are going to use the managed node services provided by Infura which is one of the Ethereum infrastructure providers for convenience.</a:t>
            </a:r>
            <a:endParaRPr lang="en-IN" altLang="en-US" sz="25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charset="0"/>
                <a:cs typeface="Times New Roman" panose="02020603050405020304" charset="0"/>
              </a:rPr>
              <a:t>FLOWCHART FOR ADMIN</a:t>
            </a:r>
            <a:endParaRPr lang="en-IN" sz="4000" b="1" dirty="0">
              <a:latin typeface="Times New Roman" panose="02020603050405020304" charset="0"/>
              <a:cs typeface="Times New Roman" panose="02020603050405020304" charset="0"/>
            </a:endParaRPr>
          </a:p>
        </p:txBody>
      </p:sp>
      <p:pic>
        <p:nvPicPr>
          <p:cNvPr id="3" name="Picture 2"/>
          <p:cNvPicPr/>
          <p:nvPr/>
        </p:nvPicPr>
        <p:blipFill>
          <a:blip r:embed="rId1"/>
          <a:stretch>
            <a:fillRect/>
          </a:stretch>
        </p:blipFill>
        <p:spPr>
          <a:xfrm>
            <a:off x="3102818" y="1335509"/>
            <a:ext cx="4381500" cy="552249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normAutofit/>
          </a:bodyPr>
          <a:lstStyle/>
          <a:p>
            <a:r>
              <a:rPr lang="en-US" sz="4000" b="1" dirty="0">
                <a:latin typeface="Times New Roman" panose="02020603050405020304" charset="0"/>
                <a:cs typeface="Times New Roman" panose="02020603050405020304" charset="0"/>
              </a:rPr>
              <a:t>FLOWCHART FOR USER</a:t>
            </a:r>
            <a:endParaRPr lang="en-IN" sz="4000" b="1" dirty="0">
              <a:latin typeface="Times New Roman" panose="02020603050405020304" charset="0"/>
              <a:cs typeface="Times New Roman" panose="02020603050405020304" charset="0"/>
            </a:endParaRPr>
          </a:p>
        </p:txBody>
      </p:sp>
      <p:pic>
        <p:nvPicPr>
          <p:cNvPr id="3" name="Picture 2"/>
          <p:cNvPicPr/>
          <p:nvPr/>
        </p:nvPicPr>
        <p:blipFill>
          <a:blip r:embed="rId1"/>
          <a:stretch>
            <a:fillRect/>
          </a:stretch>
        </p:blipFill>
        <p:spPr>
          <a:xfrm>
            <a:off x="3579884" y="970384"/>
            <a:ext cx="3296777" cy="595464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4000" b="1" dirty="0">
                <a:latin typeface="Times New Roman" panose="02020603050405020304" charset="0"/>
                <a:cs typeface="Times New Roman" panose="02020603050405020304" charset="0"/>
              </a:rPr>
              <a:t>MODULES</a:t>
            </a:r>
            <a:endParaRPr lang="en-IN" altLang="en-US" sz="40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lstStyle/>
          <a:p>
            <a:pPr>
              <a:lnSpc>
                <a:spcPct val="150000"/>
              </a:lnSpc>
              <a:buFont typeface="Wingdings" panose="05000000000000000000" pitchFamily="2" charset="2"/>
              <a:buChar char="v"/>
            </a:pPr>
            <a:r>
              <a:rPr lang="en-US" sz="2000" dirty="0">
                <a:latin typeface="Times New Roman" panose="02020603050405020304" charset="0"/>
                <a:cs typeface="Times New Roman" panose="02020603050405020304" charset="0"/>
                <a:sym typeface="+mn-ea"/>
              </a:rPr>
              <a:t>User Management Module</a:t>
            </a:r>
            <a:endParaRPr lang="en-US" sz="2000" dirty="0">
              <a:latin typeface="Times New Roman" panose="02020603050405020304" charset="0"/>
              <a:cs typeface="Times New Roman" panose="02020603050405020304" charset="0"/>
            </a:endParaRPr>
          </a:p>
          <a:p>
            <a:pPr>
              <a:lnSpc>
                <a:spcPct val="150000"/>
              </a:lnSpc>
              <a:buFont typeface="Wingdings" panose="05000000000000000000" pitchFamily="2" charset="2"/>
              <a:buChar char="v"/>
            </a:pPr>
            <a:r>
              <a:rPr lang="en-US" sz="2000" dirty="0">
                <a:latin typeface="Times New Roman" panose="02020603050405020304" charset="0"/>
                <a:cs typeface="Times New Roman" panose="02020603050405020304" charset="0"/>
                <a:sym typeface="+mn-ea"/>
              </a:rPr>
              <a:t>Menu Management Module</a:t>
            </a:r>
            <a:endParaRPr lang="en-US" sz="2000" dirty="0">
              <a:latin typeface="Times New Roman" panose="02020603050405020304" charset="0"/>
              <a:cs typeface="Times New Roman" panose="02020603050405020304" charset="0"/>
            </a:endParaRPr>
          </a:p>
          <a:p>
            <a:pPr>
              <a:lnSpc>
                <a:spcPct val="150000"/>
              </a:lnSpc>
              <a:buFont typeface="Wingdings" panose="05000000000000000000" pitchFamily="2" charset="2"/>
              <a:buChar char="v"/>
            </a:pPr>
            <a:r>
              <a:rPr lang="en-US" sz="2000" dirty="0">
                <a:latin typeface="Times New Roman" panose="02020603050405020304" charset="0"/>
                <a:cs typeface="Times New Roman" panose="02020603050405020304" charset="0"/>
                <a:sym typeface="+mn-ea"/>
              </a:rPr>
              <a:t>Order Management Module</a:t>
            </a:r>
            <a:endParaRPr lang="en-US" sz="2000" dirty="0">
              <a:latin typeface="Times New Roman" panose="02020603050405020304" charset="0"/>
              <a:cs typeface="Times New Roman" panose="02020603050405020304" charset="0"/>
            </a:endParaRPr>
          </a:p>
          <a:p>
            <a:pPr>
              <a:lnSpc>
                <a:spcPct val="150000"/>
              </a:lnSpc>
              <a:buFont typeface="Wingdings" panose="05000000000000000000" pitchFamily="2" charset="2"/>
              <a:buChar char="v"/>
            </a:pPr>
            <a:r>
              <a:rPr lang="en-US" sz="2000" dirty="0">
                <a:latin typeface="Times New Roman" panose="02020603050405020304" charset="0"/>
                <a:cs typeface="Times New Roman" panose="02020603050405020304" charset="0"/>
                <a:sym typeface="+mn-ea"/>
              </a:rPr>
              <a:t>Payment Module</a:t>
            </a:r>
            <a:endParaRPr lang="en-US" sz="2000" dirty="0">
              <a:latin typeface="Times New Roman" panose="02020603050405020304" charset="0"/>
              <a:cs typeface="Times New Roman" panose="02020603050405020304" charset="0"/>
            </a:endParaRPr>
          </a:p>
          <a:p>
            <a:pPr>
              <a:lnSpc>
                <a:spcPct val="150000"/>
              </a:lnSpc>
              <a:buFont typeface="Wingdings" panose="05000000000000000000" pitchFamily="2" charset="2"/>
              <a:buChar char="v"/>
            </a:pPr>
            <a:r>
              <a:rPr lang="en-US" sz="2000" dirty="0">
                <a:latin typeface="Times New Roman" panose="02020603050405020304" charset="0"/>
                <a:cs typeface="Times New Roman" panose="02020603050405020304" charset="0"/>
                <a:sym typeface="+mn-ea"/>
              </a:rPr>
              <a:t>Food tracking Module</a:t>
            </a:r>
            <a:endParaRPr lang="en-US" sz="2000" dirty="0">
              <a:latin typeface="Times New Roman" panose="02020603050405020304" charset="0"/>
              <a:cs typeface="Times New Roman" panose="02020603050405020304" charset="0"/>
            </a:endParaRPr>
          </a:p>
          <a:p>
            <a:pPr>
              <a:lnSpc>
                <a:spcPct val="150000"/>
              </a:lnSpc>
              <a:buFont typeface="Wingdings" panose="05000000000000000000" pitchFamily="2" charset="2"/>
              <a:buChar char="v"/>
            </a:pPr>
            <a:r>
              <a:rPr lang="en-US" sz="2000" dirty="0">
                <a:latin typeface="Times New Roman" panose="02020603050405020304" charset="0"/>
                <a:cs typeface="Times New Roman" panose="02020603050405020304" charset="0"/>
                <a:sym typeface="+mn-ea"/>
              </a:rPr>
              <a:t>COD restrictions and retrieval module</a:t>
            </a:r>
            <a:endParaRPr lang="en-US" sz="2000" dirty="0">
              <a:latin typeface="Times New Roman" panose="02020603050405020304" charset="0"/>
              <a:cs typeface="Times New Roman" panose="02020603050405020304" charset="0"/>
            </a:endParaRPr>
          </a:p>
          <a:p>
            <a:pPr>
              <a:lnSpc>
                <a:spcPct val="150000"/>
              </a:lnSpc>
              <a:buFont typeface="Wingdings" panose="05000000000000000000" pitchFamily="2" charset="2"/>
              <a:buChar char="v"/>
            </a:pPr>
            <a:r>
              <a:rPr lang="en-US" sz="2000" dirty="0">
                <a:latin typeface="Times New Roman" panose="02020603050405020304" charset="0"/>
                <a:cs typeface="Times New Roman" panose="02020603050405020304" charset="0"/>
                <a:sym typeface="+mn-ea"/>
              </a:rPr>
              <a:t>Blockchain Integration Module</a:t>
            </a:r>
            <a:endParaRPr lang="en-US" sz="2000" dirty="0">
              <a:latin typeface="Times New Roman" panose="02020603050405020304" charset="0"/>
              <a:cs typeface="Times New Roman" panose="02020603050405020304" charset="0"/>
            </a:endParaRPr>
          </a:p>
          <a:p>
            <a:pPr>
              <a:buFont typeface="Wingdings" panose="05000000000000000000" pitchFamily="2" charset="2"/>
              <a:buChar char="v"/>
            </a:pP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2400">
                <a:latin typeface="Times New Roman" panose="02020603050405020304" charset="0"/>
                <a:cs typeface="Times New Roman" panose="02020603050405020304" charset="0"/>
              </a:rPr>
              <a:t>Home page</a:t>
            </a:r>
            <a:endParaRPr lang="en-IN" altLang="en-US" sz="2400">
              <a:latin typeface="Times New Roman" panose="02020603050405020304" charset="0"/>
              <a:cs typeface="Times New Roman" panose="02020603050405020304" charset="0"/>
            </a:endParaRPr>
          </a:p>
        </p:txBody>
      </p:sp>
      <p:pic>
        <p:nvPicPr>
          <p:cNvPr id="4" name="Picture Placeholder 3" descr="Screenshot (2)"/>
          <p:cNvPicPr>
            <a:picLocks noGrp="1" noChangeAspect="1"/>
          </p:cNvPicPr>
          <p:nvPr>
            <p:ph idx="1"/>
          </p:nvPr>
        </p:nvPicPr>
        <p:blipFill>
          <a:blip r:embed="rId1"/>
          <a:stretch>
            <a:fillRect/>
          </a:stretch>
        </p:blipFill>
        <p:spPr>
          <a:xfrm>
            <a:off x="1584325" y="1825625"/>
            <a:ext cx="9022080" cy="435165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2665">
                <a:latin typeface="Times New Roman" panose="02020603050405020304" charset="0"/>
                <a:cs typeface="Times New Roman" panose="02020603050405020304" charset="0"/>
                <a:sym typeface="+mn-ea"/>
              </a:rPr>
              <a:t>The one who have already registered can use  login page.</a:t>
            </a:r>
            <a:endParaRPr lang="en-US" sz="2665">
              <a:latin typeface="Times New Roman" panose="02020603050405020304" charset="0"/>
              <a:cs typeface="Times New Roman" panose="02020603050405020304" charset="0"/>
            </a:endParaRPr>
          </a:p>
        </p:txBody>
      </p:sp>
      <p:pic>
        <p:nvPicPr>
          <p:cNvPr id="5" name="Picture Placeholder 4" descr="Screenshot (3)"/>
          <p:cNvPicPr>
            <a:picLocks noGrp="1" noChangeAspect="1"/>
          </p:cNvPicPr>
          <p:nvPr>
            <p:ph idx="1"/>
          </p:nvPr>
        </p:nvPicPr>
        <p:blipFill>
          <a:blip r:embed="rId1"/>
          <a:stretch>
            <a:fillRect/>
          </a:stretch>
        </p:blipFill>
        <p:spPr>
          <a:xfrm>
            <a:off x="1511935" y="1825625"/>
            <a:ext cx="9167495" cy="4351655"/>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2665">
                <a:latin typeface="Times New Roman" panose="02020603050405020304" charset="0"/>
                <a:cs typeface="Times New Roman" panose="02020603050405020304" charset="0"/>
                <a:sym typeface="+mn-ea"/>
              </a:rPr>
              <a:t>The new customer needs to initially register using this signup page</a:t>
            </a:r>
            <a:endParaRPr lang="en-US" sz="2665">
              <a:latin typeface="Times New Roman" panose="02020603050405020304" charset="0"/>
              <a:cs typeface="Times New Roman" panose="02020603050405020304" charset="0"/>
            </a:endParaRPr>
          </a:p>
        </p:txBody>
      </p:sp>
      <p:pic>
        <p:nvPicPr>
          <p:cNvPr id="5" name="Picture Placeholder 4" descr="Screenshot (4)"/>
          <p:cNvPicPr>
            <a:picLocks noGrp="1" noChangeAspect="1"/>
          </p:cNvPicPr>
          <p:nvPr>
            <p:ph idx="1"/>
          </p:nvPr>
        </p:nvPicPr>
        <p:blipFill>
          <a:blip r:embed="rId1"/>
          <a:stretch>
            <a:fillRect/>
          </a:stretch>
        </p:blipFill>
        <p:spPr>
          <a:xfrm>
            <a:off x="1494155" y="1825625"/>
            <a:ext cx="9202420" cy="435165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sz="2665">
                <a:latin typeface="Times New Roman" panose="02020603050405020304" charset="0"/>
                <a:cs typeface="Times New Roman" panose="02020603050405020304" charset="0"/>
                <a:sym typeface="+mn-ea"/>
              </a:rPr>
              <a:t>Here we can initially note that the user has got login.So that they are able to proceed with add to cart option.The user then either proceeds with Online Payment or Cash On Delivery option.So the user is provided with 3 stars in default.</a:t>
            </a:r>
            <a:endParaRPr lang="en-US" sz="2665">
              <a:latin typeface="Times New Roman" panose="02020603050405020304" charset="0"/>
              <a:cs typeface="Times New Roman" panose="02020603050405020304" charset="0"/>
            </a:endParaRPr>
          </a:p>
        </p:txBody>
      </p:sp>
      <p:pic>
        <p:nvPicPr>
          <p:cNvPr id="5" name="Picture Placeholder 4" descr="Screenshot (6)"/>
          <p:cNvPicPr>
            <a:picLocks noGrp="1" noChangeAspect="1"/>
          </p:cNvPicPr>
          <p:nvPr>
            <p:ph idx="1"/>
          </p:nvPr>
        </p:nvPicPr>
        <p:blipFill>
          <a:blip r:embed="rId1"/>
          <a:stretch>
            <a:fillRect/>
          </a:stretch>
        </p:blipFill>
        <p:spPr>
          <a:xfrm>
            <a:off x="1611630" y="1883410"/>
            <a:ext cx="8968105" cy="435165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2400">
                <a:latin typeface="Times New Roman" panose="02020603050405020304" charset="0"/>
                <a:cs typeface="Times New Roman" panose="02020603050405020304" charset="0"/>
                <a:sym typeface="+mn-ea"/>
              </a:rPr>
              <a:t>The User must login to proceed with Add to Cart option,If suppose an user clicks the add to cart button without login,the error message will appear.</a:t>
            </a:r>
            <a:endParaRPr lang="en-US" sz="2400">
              <a:latin typeface="Times New Roman" panose="02020603050405020304" charset="0"/>
              <a:cs typeface="Times New Roman" panose="02020603050405020304" charset="0"/>
            </a:endParaRPr>
          </a:p>
        </p:txBody>
      </p:sp>
      <p:pic>
        <p:nvPicPr>
          <p:cNvPr id="7" name="Content Placeholder 6" descr="Screenshot (24)"/>
          <p:cNvPicPr>
            <a:picLocks noGrp="1" noChangeAspect="1"/>
          </p:cNvPicPr>
          <p:nvPr>
            <p:ph idx="1"/>
          </p:nvPr>
        </p:nvPicPr>
        <p:blipFill>
          <a:blip r:embed="rId1"/>
          <a:stretch>
            <a:fillRect/>
          </a:stretch>
        </p:blipFill>
        <p:spPr>
          <a:xfrm>
            <a:off x="1475105" y="1595120"/>
            <a:ext cx="8870950" cy="435165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2665">
                <a:latin typeface="Times New Roman" panose="02020603050405020304" charset="0"/>
                <a:cs typeface="Times New Roman" panose="02020603050405020304" charset="0"/>
                <a:sym typeface="+mn-ea"/>
              </a:rPr>
              <a:t>This shows that the user proceeds with online payment.</a:t>
            </a:r>
            <a:endParaRPr lang="en-US" sz="2665">
              <a:latin typeface="Times New Roman" panose="02020603050405020304" charset="0"/>
              <a:cs typeface="Times New Roman" panose="02020603050405020304" charset="0"/>
            </a:endParaRPr>
          </a:p>
        </p:txBody>
      </p:sp>
      <p:pic>
        <p:nvPicPr>
          <p:cNvPr id="5" name="Picture Placeholder 4" descr="Screenshot (7)"/>
          <p:cNvPicPr>
            <a:picLocks noGrp="1" noChangeAspect="1"/>
          </p:cNvPicPr>
          <p:nvPr>
            <p:ph idx="1"/>
          </p:nvPr>
        </p:nvPicPr>
        <p:blipFill>
          <a:blip r:embed="rId1"/>
          <a:stretch>
            <a:fillRect/>
          </a:stretch>
        </p:blipFill>
        <p:spPr>
          <a:xfrm>
            <a:off x="1581150" y="1825625"/>
            <a:ext cx="9029065" cy="435165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1"/>
            <a:ext cx="11572240" cy="849086"/>
          </a:xfrm>
        </p:spPr>
        <p:txBody>
          <a:bodyPr>
            <a:normAutofit/>
          </a:bodyPr>
          <a:lstStyle/>
          <a:p>
            <a:r>
              <a:rPr lang="en-IN" altLang="en-US" b="1" dirty="0">
                <a:latin typeface="Times New Roman" panose="02020603050405020304" charset="0"/>
                <a:cs typeface="Times New Roman" panose="02020603050405020304" charset="0"/>
              </a:rPr>
              <a:t>    OUTLINE</a:t>
            </a:r>
            <a:endParaRPr lang="en-IN" alt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104265" y="1063691"/>
            <a:ext cx="10859135" cy="5794308"/>
          </a:xfrm>
        </p:spPr>
        <p:txBody>
          <a:bodyPr>
            <a:noAutofit/>
          </a:bodyPr>
          <a:lstStyle/>
          <a:p>
            <a:pPr marL="0" indent="0">
              <a:buNone/>
            </a:pPr>
            <a:r>
              <a:rPr lang="en-IN" altLang="en-US" sz="2400" dirty="0">
                <a:latin typeface="Times New Roman" panose="02020603050405020304" charset="0"/>
                <a:cs typeface="Times New Roman" panose="02020603050405020304" charset="0"/>
              </a:rPr>
              <a:t>1.   Introduction                                     </a:t>
            </a:r>
            <a:endParaRPr lang="en-IN" altLang="en-US" sz="2400" dirty="0">
              <a:latin typeface="Times New Roman" panose="02020603050405020304" charset="0"/>
              <a:cs typeface="Times New Roman" panose="02020603050405020304" charset="0"/>
            </a:endParaRPr>
          </a:p>
          <a:p>
            <a:pPr marL="457200" indent="-457200">
              <a:buAutoNum type="arabicPeriod" startAt="2"/>
            </a:pPr>
            <a:r>
              <a:rPr lang="en-IN" altLang="en-US" sz="2400" dirty="0">
                <a:latin typeface="Times New Roman" panose="02020603050405020304" charset="0"/>
                <a:cs typeface="Times New Roman" panose="02020603050405020304" charset="0"/>
              </a:rPr>
              <a:t>Project Objectives      </a:t>
            </a:r>
            <a:endParaRPr lang="en-IN" altLang="en-US" sz="2400" dirty="0">
              <a:latin typeface="Times New Roman" panose="02020603050405020304" charset="0"/>
              <a:cs typeface="Times New Roman" panose="02020603050405020304" charset="0"/>
            </a:endParaRPr>
          </a:p>
          <a:p>
            <a:pPr marL="457200" indent="-457200">
              <a:buAutoNum type="arabicPeriod" startAt="2"/>
            </a:pPr>
            <a:r>
              <a:rPr lang="en-IN" altLang="en-US" sz="2400" dirty="0">
                <a:latin typeface="Times New Roman" panose="02020603050405020304" charset="0"/>
                <a:cs typeface="Times New Roman" panose="02020603050405020304" charset="0"/>
              </a:rPr>
              <a:t>Abstract              </a:t>
            </a:r>
            <a:endParaRPr lang="en-IN" altLang="en-US" sz="2400" dirty="0">
              <a:latin typeface="Times New Roman" panose="02020603050405020304" charset="0"/>
              <a:cs typeface="Times New Roman" panose="02020603050405020304" charset="0"/>
            </a:endParaRPr>
          </a:p>
          <a:p>
            <a:pPr marL="457200" indent="-457200">
              <a:buAutoNum type="arabicPeriod" startAt="2"/>
            </a:pPr>
            <a:r>
              <a:rPr lang="en-IN" altLang="en-US" sz="2400" dirty="0">
                <a:latin typeface="Times New Roman" panose="02020603050405020304" charset="0"/>
                <a:cs typeface="Times New Roman" panose="02020603050405020304" charset="0"/>
                <a:sym typeface="+mn-ea"/>
              </a:rPr>
              <a:t>Literature Review</a:t>
            </a:r>
            <a:endParaRPr lang="en-IN" altLang="en-US" sz="2400" dirty="0">
              <a:latin typeface="Times New Roman" panose="02020603050405020304" charset="0"/>
              <a:cs typeface="Times New Roman" panose="02020603050405020304" charset="0"/>
              <a:sym typeface="+mn-ea"/>
            </a:endParaRPr>
          </a:p>
          <a:p>
            <a:pPr marL="457200" indent="-457200">
              <a:buAutoNum type="arabicPeriod" startAt="2"/>
            </a:pPr>
            <a:r>
              <a:rPr lang="en-IN" altLang="en-US" sz="2400" dirty="0">
                <a:latin typeface="Times New Roman" panose="02020603050405020304" charset="0"/>
                <a:cs typeface="Times New Roman" panose="02020603050405020304" charset="0"/>
                <a:sym typeface="+mn-ea"/>
              </a:rPr>
              <a:t>Existing System</a:t>
            </a:r>
            <a:endParaRPr lang="en-IN" altLang="en-US" sz="2400" dirty="0">
              <a:latin typeface="Times New Roman" panose="02020603050405020304" charset="0"/>
              <a:cs typeface="Times New Roman" panose="02020603050405020304" charset="0"/>
              <a:sym typeface="+mn-ea"/>
            </a:endParaRPr>
          </a:p>
          <a:p>
            <a:pPr marL="457200" indent="-457200">
              <a:buAutoNum type="arabicPeriod" startAt="2"/>
            </a:pPr>
            <a:r>
              <a:rPr lang="en-IN" altLang="en-US" sz="2400" dirty="0">
                <a:latin typeface="Times New Roman" panose="02020603050405020304" charset="0"/>
                <a:cs typeface="Times New Roman" panose="02020603050405020304" charset="0"/>
                <a:sym typeface="+mn-ea"/>
              </a:rPr>
              <a:t>Problem Statement</a:t>
            </a:r>
            <a:endParaRPr lang="en-IN" altLang="en-US" sz="2400" dirty="0">
              <a:latin typeface="Times New Roman" panose="02020603050405020304" charset="0"/>
              <a:cs typeface="Times New Roman" panose="02020603050405020304" charset="0"/>
              <a:sym typeface="+mn-ea"/>
            </a:endParaRPr>
          </a:p>
          <a:p>
            <a:pPr marL="457200" indent="-457200">
              <a:buAutoNum type="arabicPeriod" startAt="2"/>
            </a:pPr>
            <a:r>
              <a:rPr lang="en-IN" altLang="en-US" sz="2400" dirty="0">
                <a:latin typeface="Times New Roman" panose="02020603050405020304" charset="0"/>
                <a:cs typeface="Times New Roman" panose="02020603050405020304" charset="0"/>
                <a:sym typeface="+mn-ea"/>
              </a:rPr>
              <a:t>Proposed System</a:t>
            </a:r>
            <a:endParaRPr lang="en-IN" altLang="en-US" sz="2400" dirty="0">
              <a:latin typeface="Times New Roman" panose="02020603050405020304" charset="0"/>
              <a:cs typeface="Times New Roman" panose="02020603050405020304" charset="0"/>
              <a:sym typeface="+mn-ea"/>
            </a:endParaRPr>
          </a:p>
          <a:p>
            <a:pPr marL="457200" indent="-457200">
              <a:buAutoNum type="arabicPeriod" startAt="2"/>
            </a:pPr>
            <a:r>
              <a:rPr lang="en-IN" altLang="en-US" sz="2400" dirty="0">
                <a:latin typeface="Times New Roman" panose="02020603050405020304" charset="0"/>
                <a:cs typeface="Times New Roman" panose="02020603050405020304" charset="0"/>
                <a:sym typeface="+mn-ea"/>
              </a:rPr>
              <a:t>Technical Implementation</a:t>
            </a:r>
            <a:endParaRPr lang="en-IN" altLang="en-US" sz="2400" dirty="0">
              <a:latin typeface="Times New Roman" panose="02020603050405020304" charset="0"/>
              <a:cs typeface="Times New Roman" panose="02020603050405020304" charset="0"/>
              <a:sym typeface="+mn-ea"/>
            </a:endParaRPr>
          </a:p>
          <a:p>
            <a:pPr marL="457200" indent="-457200">
              <a:buAutoNum type="arabicPeriod" startAt="2"/>
            </a:pPr>
            <a:r>
              <a:rPr lang="en-IN" altLang="en-US" sz="2400" dirty="0">
                <a:latin typeface="Times New Roman" panose="02020603050405020304" charset="0"/>
                <a:cs typeface="Times New Roman" panose="02020603050405020304" charset="0"/>
                <a:sym typeface="+mn-ea"/>
              </a:rPr>
              <a:t>Flowchart</a:t>
            </a:r>
            <a:endParaRPr lang="en-IN" altLang="en-US" sz="2400" dirty="0">
              <a:latin typeface="Times New Roman" panose="02020603050405020304" charset="0"/>
              <a:cs typeface="Times New Roman" panose="02020603050405020304" charset="0"/>
              <a:sym typeface="+mn-ea"/>
            </a:endParaRPr>
          </a:p>
          <a:p>
            <a:pPr marL="457200" indent="-457200">
              <a:buAutoNum type="arabicPeriod" startAt="2"/>
            </a:pPr>
            <a:r>
              <a:rPr lang="en-IN" altLang="en-US" sz="2400" dirty="0">
                <a:latin typeface="Times New Roman" panose="02020603050405020304" charset="0"/>
                <a:cs typeface="Times New Roman" panose="02020603050405020304" charset="0"/>
                <a:sym typeface="+mn-ea"/>
              </a:rPr>
              <a:t>Conclusion</a:t>
            </a:r>
            <a:endParaRPr lang="en-IN" altLang="en-US" sz="2400" dirty="0">
              <a:latin typeface="Times New Roman" panose="02020603050405020304" charset="0"/>
              <a:cs typeface="Times New Roman" panose="02020603050405020304" charset="0"/>
              <a:sym typeface="+mn-ea"/>
            </a:endParaRPr>
          </a:p>
          <a:p>
            <a:pPr marL="0" indent="0">
              <a:buNone/>
            </a:pPr>
            <a:r>
              <a:rPr lang="en-IN" altLang="en-US" sz="2400" dirty="0">
                <a:latin typeface="Times New Roman" panose="02020603050405020304" charset="0"/>
                <a:cs typeface="Times New Roman" panose="02020603050405020304" charset="0"/>
                <a:sym typeface="+mn-ea"/>
              </a:rPr>
              <a:t>11.  Integration with Payment Systems</a:t>
            </a:r>
            <a:endParaRPr lang="en-IN" altLang="en-US" sz="2400" dirty="0">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ltLang="en-US" sz="2665">
                <a:latin typeface="Times New Roman" panose="02020603050405020304" charset="0"/>
                <a:cs typeface="Times New Roman" panose="02020603050405020304" charset="0"/>
                <a:sym typeface="+mn-ea"/>
              </a:rPr>
              <a:t>This shows the Cash On Delivery option.So once if the COD is clicked it directly proceeds with making of orders,and they can even cancel their orders.So each time when they cancel their orders their star ratings will be reduced.</a:t>
            </a:r>
            <a:endParaRPr lang="en-US" sz="2665">
              <a:latin typeface="Times New Roman" panose="02020603050405020304" charset="0"/>
              <a:cs typeface="Times New Roman" panose="02020603050405020304" charset="0"/>
            </a:endParaRPr>
          </a:p>
        </p:txBody>
      </p:sp>
      <p:pic>
        <p:nvPicPr>
          <p:cNvPr id="5" name="Picture Placeholder 4" descr="Screenshot (8)"/>
          <p:cNvPicPr>
            <a:picLocks noGrp="1" noChangeAspect="1"/>
          </p:cNvPicPr>
          <p:nvPr>
            <p:ph idx="1"/>
          </p:nvPr>
        </p:nvPicPr>
        <p:blipFill>
          <a:blip r:embed="rId1"/>
          <a:stretch>
            <a:fillRect/>
          </a:stretch>
        </p:blipFill>
        <p:spPr>
          <a:xfrm>
            <a:off x="1313180" y="1691005"/>
            <a:ext cx="9102725" cy="4351655"/>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altLang="en-US" sz="2400">
                <a:latin typeface="Times New Roman" panose="02020603050405020304" charset="0"/>
                <a:cs typeface="Times New Roman" panose="02020603050405020304" charset="0"/>
                <a:sym typeface="+mn-ea"/>
              </a:rPr>
              <a:t>The star is reduced by 1 from 3 so it indicates that the user cancelled the order for the 1st time.</a:t>
            </a:r>
            <a:endParaRPr lang="en-US" sz="2400">
              <a:latin typeface="Times New Roman" panose="02020603050405020304" charset="0"/>
              <a:cs typeface="Times New Roman" panose="02020603050405020304" charset="0"/>
            </a:endParaRPr>
          </a:p>
        </p:txBody>
      </p:sp>
      <p:pic>
        <p:nvPicPr>
          <p:cNvPr id="5" name="Picture Placeholder 4" descr="Screenshot (9)"/>
          <p:cNvPicPr>
            <a:picLocks noGrp="1" noChangeAspect="1"/>
          </p:cNvPicPr>
          <p:nvPr>
            <p:ph idx="1"/>
          </p:nvPr>
        </p:nvPicPr>
        <p:blipFill>
          <a:blip r:embed="rId1"/>
          <a:stretch>
            <a:fillRect/>
          </a:stretch>
        </p:blipFill>
        <p:spPr>
          <a:xfrm>
            <a:off x="1544955" y="1825625"/>
            <a:ext cx="9100820" cy="4351655"/>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2400">
                <a:latin typeface="Times New Roman" panose="02020603050405020304" charset="0"/>
                <a:cs typeface="Times New Roman" panose="02020603050405020304" charset="0"/>
                <a:sym typeface="+mn-ea"/>
              </a:rPr>
              <a:t>It shows that the particular customer had again cancelled the order,so the star is reduced to 1.And there is only one star left.</a:t>
            </a:r>
            <a:endParaRPr lang="en-US" sz="2400">
              <a:latin typeface="Times New Roman" panose="02020603050405020304" charset="0"/>
              <a:cs typeface="Times New Roman" panose="02020603050405020304" charset="0"/>
            </a:endParaRPr>
          </a:p>
        </p:txBody>
      </p:sp>
      <p:pic>
        <p:nvPicPr>
          <p:cNvPr id="5" name="Picture Placeholder 4" descr="Screenshot (10)"/>
          <p:cNvPicPr>
            <a:picLocks noGrp="1" noChangeAspect="1"/>
          </p:cNvPicPr>
          <p:nvPr>
            <p:ph idx="1"/>
          </p:nvPr>
        </p:nvPicPr>
        <p:blipFill>
          <a:blip r:embed="rId1"/>
          <a:stretch>
            <a:fillRect/>
          </a:stretch>
        </p:blipFill>
        <p:spPr>
          <a:xfrm>
            <a:off x="1550035" y="1825625"/>
            <a:ext cx="9091295" cy="4351655"/>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2400">
                <a:latin typeface="Times New Roman" panose="02020603050405020304" charset="0"/>
                <a:cs typeface="Times New Roman" panose="02020603050405020304" charset="0"/>
                <a:sym typeface="+mn-ea"/>
              </a:rPr>
              <a:t>Now the complete 3 stars got reduced so the particular customer got disabled their COD.Hereafter the customer can’t proceed with COD they can only use Online Payment. </a:t>
            </a:r>
            <a:endParaRPr lang="en-US" sz="2400">
              <a:latin typeface="Times New Roman" panose="02020603050405020304" charset="0"/>
              <a:cs typeface="Times New Roman" panose="02020603050405020304" charset="0"/>
            </a:endParaRPr>
          </a:p>
        </p:txBody>
      </p:sp>
      <p:pic>
        <p:nvPicPr>
          <p:cNvPr id="5" name="Picture Placeholder 4" descr="Screenshot (11)"/>
          <p:cNvPicPr>
            <a:picLocks noGrp="1" noChangeAspect="1"/>
          </p:cNvPicPr>
          <p:nvPr>
            <p:ph idx="1"/>
          </p:nvPr>
        </p:nvPicPr>
        <p:blipFill>
          <a:blip r:embed="rId1"/>
          <a:stretch>
            <a:fillRect/>
          </a:stretch>
        </p:blipFill>
        <p:spPr>
          <a:xfrm>
            <a:off x="1402715" y="1825625"/>
            <a:ext cx="9110980" cy="4351655"/>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8524"/>
          </a:xfrm>
        </p:spPr>
        <p:txBody>
          <a:bodyPr>
            <a:normAutofit/>
          </a:bodyPr>
          <a:lstStyle/>
          <a:p>
            <a:r>
              <a:rPr lang="en-US" sz="4000" b="1" dirty="0">
                <a:latin typeface="Times New Roman" panose="02020603050405020304" charset="0"/>
                <a:cs typeface="Times New Roman" panose="02020603050405020304" charset="0"/>
              </a:rPr>
              <a:t>CONCLUSION</a:t>
            </a:r>
            <a:endParaRPr lang="en-IN" sz="40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15616"/>
            <a:ext cx="10515600" cy="5346441"/>
          </a:xfrm>
        </p:spPr>
        <p:txBody>
          <a:bodyPr>
            <a:normAutofit fontScale="92500" lnSpcReduction="20000"/>
          </a:bodyPr>
          <a:lstStyle/>
          <a:p>
            <a:pPr marL="0" indent="0">
              <a:lnSpc>
                <a:spcPct val="170000"/>
              </a:lnSpc>
              <a:buNone/>
            </a:pPr>
            <a:r>
              <a:rPr lang="en-US" sz="1800" dirty="0">
                <a:latin typeface="Times New Roman" panose="02020603050405020304" charset="0"/>
                <a:cs typeface="Times New Roman" panose="02020603050405020304" charset="0"/>
              </a:rPr>
              <a:t>The project aims to develop an online canteen system that provides a convenient and efficient platform for users to order food from a variety of menus. The system incorporates features such as user registration, menu management, order placement, payment processing, and a star rating system to enhance user experience and promote </a:t>
            </a:r>
            <a:r>
              <a:rPr lang="en-US" sz="1800" dirty="0" err="1">
                <a:latin typeface="Times New Roman" panose="02020603050405020304" charset="0"/>
                <a:cs typeface="Times New Roman" panose="02020603050405020304" charset="0"/>
              </a:rPr>
              <a:t>accountability.The</a:t>
            </a:r>
            <a:r>
              <a:rPr lang="en-US" sz="1800" dirty="0">
                <a:latin typeface="Times New Roman" panose="02020603050405020304" charset="0"/>
                <a:cs typeface="Times New Roman" panose="02020603050405020304" charset="0"/>
              </a:rPr>
              <a:t> implementation of the project is based on the Django web framework, utilizing HTML, CSS, and JavaScript for frontend development. Django's robust backend capabilities and its integration with SQLite as the database management system ensure a reliable and scalable </a:t>
            </a:r>
            <a:r>
              <a:rPr lang="en-US" sz="1800" dirty="0" err="1">
                <a:latin typeface="Times New Roman" panose="02020603050405020304" charset="0"/>
                <a:cs typeface="Times New Roman" panose="02020603050405020304" charset="0"/>
              </a:rPr>
              <a:t>system.The</a:t>
            </a:r>
            <a:r>
              <a:rPr lang="en-US" sz="1800" dirty="0">
                <a:latin typeface="Times New Roman" panose="02020603050405020304" charset="0"/>
                <a:cs typeface="Times New Roman" panose="02020603050405020304" charset="0"/>
              </a:rPr>
              <a:t> system's core functionality includes user management, where users can register, log in, and update their profiles. The menu management module enables canteen administrators to add, edit, and delete menu items, while the order management module allows users to place orders, track their status, and maintain an order history. The payment module ensures secure online transactions by integrating with third-party payment </a:t>
            </a:r>
            <a:r>
              <a:rPr lang="en-US" sz="1800" dirty="0" err="1">
                <a:latin typeface="Times New Roman" panose="02020603050405020304" charset="0"/>
                <a:cs typeface="Times New Roman" panose="02020603050405020304" charset="0"/>
              </a:rPr>
              <a:t>gateways.A</a:t>
            </a:r>
            <a:r>
              <a:rPr lang="en-US" sz="1800" dirty="0">
                <a:latin typeface="Times New Roman" panose="02020603050405020304" charset="0"/>
                <a:cs typeface="Times New Roman" panose="02020603050405020304" charset="0"/>
              </a:rPr>
              <a:t> notable feature of the system is the star rating module, which assigns an initial star rating of 3 to each user and reduces it with each order cancellation. Once the star rating reaches 0, the user's Cash on Delivery (COD) option is disabled. This feature promotes user accountability and encourages responsible ordering behavior</a:t>
            </a:r>
            <a:r>
              <a:rPr lang="en-US" sz="1600" dirty="0"/>
              <a:t>.</a:t>
            </a:r>
            <a:endParaRPr lang="en-IN" sz="1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 </a:t>
            </a:r>
            <a:endParaRPr lang="en-IN" altLang="en-US"/>
          </a:p>
        </p:txBody>
      </p:sp>
      <p:sp>
        <p:nvSpPr>
          <p:cNvPr id="3" name="Content Placeholder 2"/>
          <p:cNvSpPr>
            <a:spLocks noGrp="1"/>
          </p:cNvSpPr>
          <p:nvPr>
            <p:ph idx="1"/>
          </p:nvPr>
        </p:nvSpPr>
        <p:spPr/>
        <p:txBody>
          <a:bodyPr/>
          <a:lstStyle/>
          <a:p>
            <a:pPr marL="0" indent="0">
              <a:buNone/>
            </a:pPr>
            <a:r>
              <a:rPr lang="en-IN" altLang="en-US"/>
              <a:t>    </a:t>
            </a:r>
            <a:endParaRPr lang="en-IN" altLang="en-US"/>
          </a:p>
          <a:p>
            <a:pPr marL="0" indent="0">
              <a:buNone/>
            </a:pPr>
            <a:endParaRPr lang="en-IN" altLang="en-US"/>
          </a:p>
          <a:p>
            <a:pPr marL="0" indent="0">
              <a:buNone/>
            </a:pPr>
            <a:r>
              <a:rPr lang="en-IN" altLang="en-US" sz="8800" b="1">
                <a:latin typeface="Times New Roman" panose="02020603050405020304" charset="0"/>
                <a:cs typeface="Times New Roman" panose="02020603050405020304" charset="0"/>
              </a:rPr>
              <a:t>      THANK YOU</a:t>
            </a:r>
            <a:endParaRPr lang="en-IN" altLang="en-US" sz="8800" b="1">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latin typeface="Times New Roman" panose="02020603050405020304" charset="0"/>
                <a:cs typeface="Times New Roman" panose="02020603050405020304" charset="0"/>
              </a:rPr>
              <a:t>INTRODUCTION</a:t>
            </a:r>
            <a:endParaRPr lang="en-IN" alt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88645" y="1392555"/>
            <a:ext cx="11332210" cy="4764405"/>
          </a:xfrm>
        </p:spPr>
        <p:txBody>
          <a:bodyPr>
            <a:noAutofit/>
          </a:bodyPr>
          <a:lstStyle/>
          <a:p>
            <a:pPr marL="0" indent="0">
              <a:lnSpc>
                <a:spcPct val="150000"/>
              </a:lnSpc>
              <a:buNone/>
            </a:pPr>
            <a:r>
              <a:rPr lang="en-US" sz="2000">
                <a:latin typeface="Times New Roman" panose="02020603050405020304" charset="0"/>
                <a:cs typeface="Times New Roman" panose="02020603050405020304" charset="0"/>
              </a:rPr>
              <a:t>The online canteen system contains the e-menu cards that contains the details of the food. The user initially has to create an</a:t>
            </a:r>
            <a:r>
              <a:rPr lang="en-IN" altLang="en-US" sz="2000">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account for the utilization of the service. The</a:t>
            </a:r>
            <a:r>
              <a:rPr lang="en-IN" altLang="en-US" sz="2000">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customer can select the desired item and can pay the amount through online</a:t>
            </a:r>
            <a:r>
              <a:rPr lang="en-IN" altLang="en-US" sz="2000">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payment gateway system. Immediately after booking</a:t>
            </a:r>
            <a:r>
              <a:rPr lang="en-IN" altLang="en-US" sz="2000">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the order, the canteen people will get the information of the order and they prepare the order.The data can be</a:t>
            </a:r>
            <a:r>
              <a:rPr lang="en-IN" altLang="en-US" sz="2000">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stored in the database. The food will be ready in advance and the customers need not to wait near the delivery place. The</a:t>
            </a:r>
            <a:r>
              <a:rPr lang="en-IN" altLang="en-US" sz="2000">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digitalisation of the canteen system will be helpful in providing the better service to the users and the time consumption will be</a:t>
            </a:r>
            <a:r>
              <a:rPr lang="en-IN" altLang="en-US" sz="2000">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reduced. The user can select can select particular item like in the </a:t>
            </a:r>
            <a:r>
              <a:rPr lang="en-IN" altLang="en-US" sz="2000">
                <a:latin typeface="Times New Roman" panose="02020603050405020304" charset="0"/>
                <a:cs typeface="Times New Roman" panose="02020603050405020304" charset="0"/>
              </a:rPr>
              <a:t>different </a:t>
            </a:r>
            <a:r>
              <a:rPr lang="en-US" sz="2000">
                <a:latin typeface="Times New Roman" panose="02020603050405020304" charset="0"/>
                <a:cs typeface="Times New Roman" panose="02020603050405020304" charset="0"/>
              </a:rPr>
              <a:t>slots where there are admins</a:t>
            </a:r>
            <a:r>
              <a:rPr lang="en-IN" altLang="en-US" sz="2000">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for all the slots. The updation and deletion of any item can be done. The online system will help be helpful for the food makers to prepare the food as</a:t>
            </a:r>
            <a:r>
              <a:rPr lang="en-IN" altLang="en-US" sz="2000">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early as possible. As a result there will be quick serving to the customers. No queues can be formed for waiting of the food. The</a:t>
            </a:r>
            <a:r>
              <a:rPr lang="en-IN" altLang="en-US" sz="2000">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updation of the data to the database will be monitored by the admin. </a:t>
            </a:r>
            <a:endParaRPr lang="en-US" sz="20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latin typeface="Times New Roman" panose="02020603050405020304" charset="0"/>
                <a:cs typeface="Times New Roman" panose="02020603050405020304" charset="0"/>
              </a:rPr>
              <a:t>PROJECT OBJECTIVES</a:t>
            </a:r>
            <a:endParaRPr lang="en-IN" alt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lstStyle/>
          <a:p>
            <a:pPr marL="0" indent="0">
              <a:lnSpc>
                <a:spcPct val="150000"/>
              </a:lnSpc>
              <a:buNone/>
            </a:pPr>
            <a:r>
              <a:rPr lang="en-US" sz="2000">
                <a:latin typeface="Times New Roman" panose="02020603050405020304" charset="0"/>
                <a:cs typeface="Times New Roman" panose="02020603050405020304" charset="0"/>
              </a:rPr>
              <a:t>The Online Canteen System aims to revolutionize the campus dining experience with key objectives. It strives to streamline the food ordering process, minimizing queues and enhancing user convenience. The system prioritizes a user-centric approach, providing a seamless and stress-free experience from menu exploration to order confirmation. Introducing flexibility, the system supports both Cash on Delivery (COD) and online payment options. Operational efficiency is improved through automated order processing, reducing errors and wait times. Additionally, the implementation of a unique COD rating system ensures accountability and encourages responsible usage. The Online Canteen System is designed to optimize and elevate the overall campus dining experience through innovation and efficiency.</a:t>
            </a:r>
            <a:endParaRPr lang="en-US" sz="20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1202"/>
          </a:xfrm>
        </p:spPr>
        <p:txBody>
          <a:bodyPr>
            <a:normAutofit/>
          </a:bodyPr>
          <a:lstStyle/>
          <a:p>
            <a:r>
              <a:rPr lang="en-US" sz="4000" b="1" dirty="0">
                <a:latin typeface="Times New Roman" panose="02020603050405020304" charset="0"/>
                <a:cs typeface="Times New Roman" panose="02020603050405020304" charset="0"/>
              </a:rPr>
              <a:t>ABSTRACT</a:t>
            </a:r>
            <a:endParaRPr lang="en-IN" sz="4000"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287624"/>
            <a:ext cx="10515600" cy="5374433"/>
          </a:xfrm>
        </p:spPr>
        <p:txBody>
          <a:bodyPr>
            <a:normAutofit fontScale="47500" lnSpcReduction="20000"/>
          </a:bodyPr>
          <a:lstStyle/>
          <a:p>
            <a:pPr marL="0" indent="0">
              <a:lnSpc>
                <a:spcPct val="170000"/>
              </a:lnSpc>
              <a:buNone/>
            </a:pPr>
            <a:r>
              <a:rPr lang="en-US" sz="3400" dirty="0">
                <a:latin typeface="Times New Roman" panose="02020603050405020304" charset="0"/>
                <a:cs typeface="Times New Roman" panose="02020603050405020304" charset="0"/>
              </a:rPr>
              <a:t>The Online Canteen System is a web-based application designed to streamline and enhance the canteen ordering process for educational institutions, offices, and other establishments. It leverages modern technologies to facilitate convenient, efficient, and user-friendly online ordering and management of food </a:t>
            </a:r>
            <a:r>
              <a:rPr lang="en-US" sz="3400" dirty="0" err="1">
                <a:latin typeface="Times New Roman" panose="02020603050405020304" charset="0"/>
                <a:cs typeface="Times New Roman" panose="02020603050405020304" charset="0"/>
              </a:rPr>
              <a:t>items.This</a:t>
            </a:r>
            <a:r>
              <a:rPr lang="en-US" sz="3400" dirty="0">
                <a:latin typeface="Times New Roman" panose="02020603050405020304" charset="0"/>
                <a:cs typeface="Times New Roman" panose="02020603050405020304" charset="0"/>
              </a:rPr>
              <a:t> system offers a seamless experience to users, allowing them to browse through a comprehensive menu of food items, place orders, and make payments </a:t>
            </a:r>
            <a:r>
              <a:rPr lang="en-US" sz="3400" dirty="0" err="1">
                <a:latin typeface="Times New Roman" panose="02020603050405020304" charset="0"/>
                <a:cs typeface="Times New Roman" panose="02020603050405020304" charset="0"/>
              </a:rPr>
              <a:t>electronically,as</a:t>
            </a:r>
            <a:r>
              <a:rPr lang="en-US" sz="3400" dirty="0">
                <a:latin typeface="Times New Roman" panose="02020603050405020304" charset="0"/>
                <a:cs typeface="Times New Roman" panose="02020603050405020304" charset="0"/>
              </a:rPr>
              <a:t> well as direct payments. By eliminating the need for manual order taking, the Online Canteen System significantly reduces waiting times and enhances overall operational </a:t>
            </a:r>
            <a:r>
              <a:rPr lang="en-US" sz="3400" dirty="0" err="1">
                <a:latin typeface="Times New Roman" panose="02020603050405020304" charset="0"/>
                <a:cs typeface="Times New Roman" panose="02020603050405020304" charset="0"/>
              </a:rPr>
              <a:t>efficiency.The</a:t>
            </a:r>
            <a:r>
              <a:rPr lang="en-US" sz="3400" dirty="0">
                <a:latin typeface="Times New Roman" panose="02020603050405020304" charset="0"/>
                <a:cs typeface="Times New Roman" panose="02020603050405020304" charset="0"/>
              </a:rPr>
              <a:t> Online Canteen System brings numerous benefits to both canteen administrators and customers. For administrators, it automates order processing, reduces paperwork, and provides valuable insights through comprehensive sales and inventory reports. Additionally, it enables efficient menu planning and customization based on user preferences and </a:t>
            </a:r>
            <a:r>
              <a:rPr lang="en-US" sz="3400" dirty="0" err="1">
                <a:latin typeface="Times New Roman" panose="02020603050405020304" charset="0"/>
                <a:cs typeface="Times New Roman" panose="02020603050405020304" charset="0"/>
              </a:rPr>
              <a:t>feedback.Customers</a:t>
            </a:r>
            <a:r>
              <a:rPr lang="en-US" sz="3400" dirty="0">
                <a:latin typeface="Times New Roman" panose="02020603050405020304" charset="0"/>
                <a:cs typeface="Times New Roman" panose="02020603050405020304" charset="0"/>
              </a:rPr>
              <a:t>, on the other hand, benefit from a convenient and time-saving ordering process. They can browse the menu at their own pace, place orders remotely, and avoid long queues at the </a:t>
            </a:r>
            <a:r>
              <a:rPr lang="en-US" sz="3400" dirty="0" err="1">
                <a:latin typeface="Times New Roman" panose="02020603050405020304" charset="0"/>
                <a:cs typeface="Times New Roman" panose="02020603050405020304" charset="0"/>
              </a:rPr>
              <a:t>canteen.Overall</a:t>
            </a:r>
            <a:r>
              <a:rPr lang="en-US" sz="3400" dirty="0">
                <a:latin typeface="Times New Roman" panose="02020603050405020304" charset="0"/>
                <a:cs typeface="Times New Roman" panose="02020603050405020304" charset="0"/>
              </a:rPr>
              <a:t>, the Online Canteen System revolutionizes the traditional canteen experience by leveraging technology to streamline operations and enhance customer satisfaction. By providing a user-friendly platform for online ordering, secure payments, and efficient management, it offers a seamless and modern solution for the food service industry</a:t>
            </a:r>
            <a:r>
              <a:rPr lang="en-US" dirty="0"/>
              <a: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095" y="365125"/>
            <a:ext cx="11101705" cy="931545"/>
          </a:xfrm>
        </p:spPr>
        <p:txBody>
          <a:bodyPr/>
          <a:lstStyle/>
          <a:p>
            <a:r>
              <a:rPr lang="en-IN" altLang="en-US" b="1" dirty="0">
                <a:latin typeface="Times New Roman" panose="02020603050405020304" charset="0"/>
                <a:cs typeface="Times New Roman" panose="02020603050405020304" charset="0"/>
              </a:rPr>
              <a:t>LITERATURE REVIEW</a:t>
            </a:r>
            <a:endParaRPr lang="en-IN" altLang="en-US" b="1" dirty="0">
              <a:latin typeface="Times New Roman" panose="02020603050405020304" charset="0"/>
              <a:cs typeface="Times New Roman" panose="02020603050405020304" charset="0"/>
            </a:endParaRPr>
          </a:p>
        </p:txBody>
      </p:sp>
      <p:graphicFrame>
        <p:nvGraphicFramePr>
          <p:cNvPr id="4" name="Content Placeholder 3"/>
          <p:cNvGraphicFramePr>
            <a:graphicFrameLocks noGrp="1"/>
          </p:cNvGraphicFramePr>
          <p:nvPr>
            <p:ph idx="1"/>
          </p:nvPr>
        </p:nvGraphicFramePr>
        <p:xfrm>
          <a:off x="348615" y="1682115"/>
          <a:ext cx="11197590" cy="4514850"/>
        </p:xfrm>
        <a:graphic>
          <a:graphicData uri="http://schemas.openxmlformats.org/drawingml/2006/table">
            <a:tbl>
              <a:tblPr firstRow="1" bandRow="1">
                <a:tableStyleId>{5C22544A-7EE6-4342-B048-85BDC9FD1C3A}</a:tableStyleId>
              </a:tblPr>
              <a:tblGrid>
                <a:gridCol w="868680"/>
                <a:gridCol w="724535"/>
                <a:gridCol w="1240155"/>
                <a:gridCol w="2139315"/>
                <a:gridCol w="6224905"/>
              </a:tblGrid>
              <a:tr h="64008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solidFill>
                            <a:schemeClr val="tx1"/>
                          </a:solidFill>
                          <a:latin typeface="Times New Roman" panose="02020603050405020304" charset="0"/>
                          <a:cs typeface="Times New Roman" panose="02020603050405020304" charset="0"/>
                        </a:rPr>
                        <a:t>S. No</a:t>
                      </a:r>
                      <a:endParaRPr lang="en-US" dirty="0">
                        <a:solidFill>
                          <a:schemeClr val="tx1"/>
                        </a:solidFill>
                        <a:latin typeface="Times New Roman" panose="02020603050405020304" charset="0"/>
                        <a:cs typeface="Times New Roman" panose="02020603050405020304" charset="0"/>
                      </a:endParaRPr>
                    </a:p>
                    <a:p>
                      <a:endParaRPr lang="en-US" dirty="0">
                        <a:solidFill>
                          <a:schemeClr val="tx1"/>
                        </a:solidFill>
                        <a:latin typeface="Times New Roman" panose="02020603050405020304" charset="0"/>
                        <a:cs typeface="Times New Roman" panose="02020603050405020304" charset="0"/>
                      </a:endParaRPr>
                    </a:p>
                  </a:txBody>
                  <a:tcPr/>
                </a:tc>
                <a:tc>
                  <a:txBody>
                    <a:bodyPr/>
                    <a:lstStyle/>
                    <a:p>
                      <a:r>
                        <a:rPr lang="en-US" dirty="0">
                          <a:solidFill>
                            <a:schemeClr val="tx1"/>
                          </a:solidFill>
                          <a:latin typeface="Times New Roman" panose="02020603050405020304" charset="0"/>
                          <a:cs typeface="Times New Roman" panose="02020603050405020304" charset="0"/>
                        </a:rPr>
                        <a:t>Year</a:t>
                      </a:r>
                      <a:endParaRPr lang="en-US" dirty="0">
                        <a:solidFill>
                          <a:schemeClr val="tx1"/>
                        </a:solidFill>
                        <a:latin typeface="Times New Roman" panose="02020603050405020304" charset="0"/>
                        <a:cs typeface="Times New Roman" panose="0202060305040502030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solidFill>
                            <a:schemeClr val="tx1"/>
                          </a:solidFill>
                          <a:latin typeface="Times New Roman" panose="02020603050405020304" charset="0"/>
                          <a:cs typeface="Times New Roman" panose="02020603050405020304" charset="0"/>
                        </a:rPr>
                        <a:t>Author</a:t>
                      </a:r>
                      <a:endParaRPr lang="en-US" dirty="0">
                        <a:solidFill>
                          <a:schemeClr val="tx1"/>
                        </a:solidFill>
                        <a:latin typeface="Times New Roman" panose="02020603050405020304" charset="0"/>
                        <a:cs typeface="Times New Roman" panose="02020603050405020304" charset="0"/>
                      </a:endParaRPr>
                    </a:p>
                    <a:p>
                      <a:endParaRPr lang="en-US" dirty="0">
                        <a:solidFill>
                          <a:schemeClr val="tx1"/>
                        </a:solidFill>
                        <a:latin typeface="Times New Roman" panose="02020603050405020304" charset="0"/>
                        <a:cs typeface="Times New Roman" panose="0202060305040502030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dirty="0">
                          <a:solidFill>
                            <a:schemeClr val="tx1"/>
                          </a:solidFill>
                          <a:latin typeface="Times New Roman" panose="02020603050405020304" charset="0"/>
                          <a:cs typeface="Times New Roman" panose="02020603050405020304" charset="0"/>
                        </a:rPr>
                        <a:t>Title of the paper</a:t>
                      </a:r>
                      <a:endParaRPr lang="en-US" dirty="0">
                        <a:solidFill>
                          <a:schemeClr val="tx1"/>
                        </a:solidFill>
                        <a:latin typeface="Times New Roman" panose="02020603050405020304" charset="0"/>
                        <a:cs typeface="Times New Roman" panose="02020603050405020304" charset="0"/>
                      </a:endParaRPr>
                    </a:p>
                    <a:p>
                      <a:endParaRPr lang="en-US" dirty="0">
                        <a:solidFill>
                          <a:schemeClr val="tx1"/>
                        </a:solidFill>
                        <a:latin typeface="Times New Roman" panose="02020603050405020304" charset="0"/>
                        <a:cs typeface="Times New Roman" panose="02020603050405020304" charset="0"/>
                      </a:endParaRPr>
                    </a:p>
                  </a:txBody>
                  <a:tcPr/>
                </a:tc>
                <a:tc>
                  <a:txBody>
                    <a:bodyPr/>
                    <a:lstStyle/>
                    <a:p>
                      <a:pPr algn="ctr"/>
                      <a:r>
                        <a:rPr lang="en-US" dirty="0">
                          <a:solidFill>
                            <a:schemeClr val="tx1"/>
                          </a:solidFill>
                          <a:latin typeface="Times New Roman" panose="02020603050405020304" charset="0"/>
                          <a:cs typeface="Times New Roman" panose="02020603050405020304" charset="0"/>
                        </a:rPr>
                        <a:t>Description</a:t>
                      </a:r>
                      <a:endParaRPr lang="en-US" dirty="0">
                        <a:solidFill>
                          <a:schemeClr val="tx1"/>
                        </a:solidFill>
                        <a:latin typeface="Times New Roman" panose="02020603050405020304" charset="0"/>
                        <a:cs typeface="Times New Roman" panose="02020603050405020304" charset="0"/>
                      </a:endParaRPr>
                    </a:p>
                  </a:txBody>
                  <a:tcPr/>
                </a:tc>
              </a:tr>
              <a:tr h="1657350">
                <a:tc>
                  <a:txBody>
                    <a:bodyPr/>
                    <a:lstStyle/>
                    <a:p>
                      <a:r>
                        <a:rPr lang="en-IN" altLang="en-US" dirty="0">
                          <a:solidFill>
                            <a:schemeClr val="tx1"/>
                          </a:solidFill>
                          <a:latin typeface="Times New Roman" panose="02020603050405020304" charset="0"/>
                          <a:cs typeface="Times New Roman" panose="02020603050405020304" charset="0"/>
                        </a:rPr>
                        <a:t>1</a:t>
                      </a:r>
                      <a:endParaRPr lang="en-IN" altLang="en-US" dirty="0">
                        <a:solidFill>
                          <a:schemeClr val="tx1"/>
                        </a:solidFill>
                        <a:latin typeface="Times New Roman" panose="02020603050405020304" charset="0"/>
                        <a:cs typeface="Times New Roman" panose="02020603050405020304" charset="0"/>
                      </a:endParaRPr>
                    </a:p>
                  </a:txBody>
                  <a:tcPr/>
                </a:tc>
                <a:tc>
                  <a:txBody>
                    <a:bodyPr/>
                    <a:lstStyle/>
                    <a:p>
                      <a:pPr>
                        <a:lnSpc>
                          <a:spcPct val="150000"/>
                        </a:lnSpc>
                      </a:pPr>
                      <a:r>
                        <a:rPr lang="en-IN" dirty="0">
                          <a:solidFill>
                            <a:schemeClr val="tx1"/>
                          </a:solidFill>
                          <a:latin typeface="Times New Roman" panose="02020603050405020304" charset="0"/>
                          <a:cs typeface="Times New Roman" panose="02020603050405020304" charset="0"/>
                        </a:rPr>
                        <a:t>2020</a:t>
                      </a:r>
                      <a:endParaRPr lang="en-US" dirty="0">
                        <a:solidFill>
                          <a:schemeClr val="tx1"/>
                        </a:solidFill>
                        <a:latin typeface="Times New Roman" panose="02020603050405020304" charset="0"/>
                        <a:cs typeface="Times New Roman" panose="02020603050405020304" charset="0"/>
                      </a:endParaRPr>
                    </a:p>
                  </a:txBody>
                  <a:tcPr/>
                </a:tc>
                <a:tc>
                  <a:txBody>
                    <a:bodyPr/>
                    <a:lstStyle/>
                    <a:p>
                      <a:pPr>
                        <a:lnSpc>
                          <a:spcPct val="150000"/>
                        </a:lnSpc>
                      </a:pPr>
                      <a:r>
                        <a:rPr lang="en-US" sz="1800" b="0">
                          <a:latin typeface="Bell MT" panose="02020503060305020303" charset="0"/>
                          <a:cs typeface="Bell MT" panose="02020503060305020303" charset="0"/>
                          <a:sym typeface="+mn-ea"/>
                        </a:rPr>
                        <a:t>Sharma, S., </a:t>
                      </a:r>
                      <a:endParaRPr lang="en-US" sz="1800" b="0">
                        <a:latin typeface="Bell MT" panose="02020503060305020303" charset="0"/>
                        <a:cs typeface="Bell MT" panose="02020503060305020303" charset="0"/>
                        <a:sym typeface="+mn-ea"/>
                      </a:endParaRPr>
                    </a:p>
                    <a:p>
                      <a:pPr>
                        <a:lnSpc>
                          <a:spcPct val="150000"/>
                        </a:lnSpc>
                      </a:pPr>
                      <a:r>
                        <a:rPr lang="en-US" sz="1800" b="0">
                          <a:latin typeface="Bell MT" panose="02020503060305020303" charset="0"/>
                          <a:cs typeface="Bell MT" panose="02020503060305020303" charset="0"/>
                          <a:sym typeface="+mn-ea"/>
                        </a:rPr>
                        <a:t>Bansal, N. </a:t>
                      </a:r>
                      <a:endParaRPr lang="en-US" b="0" dirty="0">
                        <a:solidFill>
                          <a:schemeClr val="tx1"/>
                        </a:solidFill>
                        <a:latin typeface="Times New Roman" panose="02020603050405020304" charset="0"/>
                        <a:cs typeface="Times New Roman" panose="02020603050405020304" charset="0"/>
                      </a:endParaRPr>
                    </a:p>
                  </a:txBody>
                  <a:tcPr/>
                </a:tc>
                <a:tc>
                  <a:txBody>
                    <a:bodyPr/>
                    <a:lstStyle/>
                    <a:p>
                      <a:r>
                        <a:rPr lang="en-US" sz="1800" b="0">
                          <a:latin typeface="Bell MT" panose="02020503060305020303" charset="0"/>
                          <a:cs typeface="Bell MT" panose="02020503060305020303" charset="0"/>
                          <a:sym typeface="+mn-ea"/>
                        </a:rPr>
                        <a:t>Design and implementation of an online canteen system using web services.</a:t>
                      </a:r>
                      <a:endParaRPr lang="en-US" b="0" dirty="0">
                        <a:solidFill>
                          <a:schemeClr val="tx1"/>
                        </a:solidFill>
                        <a:latin typeface="Times New Roman" panose="02020603050405020304" charset="0"/>
                        <a:cs typeface="Times New Roman" panose="02020603050405020304" charset="0"/>
                      </a:endParaRPr>
                    </a:p>
                  </a:txBody>
                  <a:tcPr/>
                </a:tc>
                <a:tc>
                  <a:txBody>
                    <a:bodyPr/>
                    <a:lstStyle/>
                    <a:p>
                      <a:pPr>
                        <a:lnSpc>
                          <a:spcPct val="100000"/>
                        </a:lnSpc>
                      </a:pPr>
                      <a:r>
                        <a:rPr lang="en-IN" altLang="en-US" sz="1600">
                          <a:latin typeface="Bell MT" panose="02020503060305020303" charset="0"/>
                          <a:cs typeface="Bell MT" panose="02020503060305020303" charset="0"/>
                          <a:sym typeface="+mn-ea"/>
                        </a:rPr>
                        <a:t>The study highlights the benefits of implementing the online canteen system using web services. It discusses how web services enable seamless integration with various components such as inventory management, payment gateways, and order tracking systems. This integration improves efficiency, accuracy, and customer satisfaction by automating processes and ensuring real-time updates.</a:t>
                      </a:r>
                      <a:endParaRPr lang="en-US" sz="1600" dirty="0">
                        <a:latin typeface="Times New Roman" panose="02020603050405020304" charset="0"/>
                        <a:cs typeface="Times New Roman" panose="02020603050405020304" charset="0"/>
                      </a:endParaRPr>
                    </a:p>
                  </a:txBody>
                  <a:tcPr/>
                </a:tc>
              </a:tr>
              <a:tr h="2217420">
                <a:tc>
                  <a:txBody>
                    <a:bodyPr/>
                    <a:lstStyle/>
                    <a:p>
                      <a:r>
                        <a:rPr lang="en-US" dirty="0">
                          <a:solidFill>
                            <a:schemeClr val="tx1"/>
                          </a:solidFill>
                          <a:latin typeface="Times New Roman" panose="02020603050405020304" charset="0"/>
                          <a:cs typeface="Times New Roman" panose="02020603050405020304" charset="0"/>
                        </a:rPr>
                        <a:t>2</a:t>
                      </a:r>
                      <a:endParaRPr lang="en-US" dirty="0">
                        <a:solidFill>
                          <a:schemeClr val="tx1"/>
                        </a:solidFill>
                        <a:latin typeface="Times New Roman" panose="02020603050405020304" charset="0"/>
                        <a:cs typeface="Times New Roman" panose="02020603050405020304" charset="0"/>
                      </a:endParaRPr>
                    </a:p>
                  </a:txBody>
                  <a:tcPr/>
                </a:tc>
                <a:tc>
                  <a:txBody>
                    <a:bodyPr/>
                    <a:lstStyle/>
                    <a:p>
                      <a:pPr>
                        <a:lnSpc>
                          <a:spcPct val="150000"/>
                        </a:lnSpc>
                      </a:pPr>
                      <a:r>
                        <a:rPr lang="en-IN" altLang="en-US" dirty="0">
                          <a:solidFill>
                            <a:schemeClr val="tx1"/>
                          </a:solidFill>
                          <a:latin typeface="Times New Roman" panose="02020603050405020304" charset="0"/>
                          <a:cs typeface="Times New Roman" panose="02020603050405020304" charset="0"/>
                        </a:rPr>
                        <a:t>2019</a:t>
                      </a:r>
                      <a:endParaRPr lang="en-IN" altLang="en-US" dirty="0">
                        <a:solidFill>
                          <a:schemeClr val="tx1"/>
                        </a:solidFill>
                        <a:latin typeface="Times New Roman" panose="02020603050405020304" charset="0"/>
                        <a:cs typeface="Times New Roman" panose="02020603050405020304" charset="0"/>
                      </a:endParaRPr>
                    </a:p>
                  </a:txBody>
                  <a:tcPr/>
                </a:tc>
                <a:tc>
                  <a:txBody>
                    <a:bodyPr/>
                    <a:lstStyle/>
                    <a:p>
                      <a:pPr>
                        <a:lnSpc>
                          <a:spcPct val="150000"/>
                        </a:lnSpc>
                      </a:pPr>
                      <a:r>
                        <a:rPr lang="en-US" sz="1800">
                          <a:latin typeface="Bell MT" panose="02020503060305020303" charset="0"/>
                          <a:cs typeface="Bell MT" panose="02020503060305020303" charset="0"/>
                          <a:sym typeface="+mn-ea"/>
                        </a:rPr>
                        <a:t>Kumar, A., </a:t>
                      </a:r>
                      <a:endParaRPr lang="en-US" sz="1800" b="0">
                        <a:latin typeface="Bell MT" panose="02020503060305020303" charset="0"/>
                        <a:cs typeface="Bell MT" panose="02020503060305020303" charset="0"/>
                        <a:sym typeface="+mn-ea"/>
                      </a:endParaRPr>
                    </a:p>
                    <a:p>
                      <a:pPr>
                        <a:lnSpc>
                          <a:spcPct val="150000"/>
                        </a:lnSpc>
                      </a:pPr>
                      <a:r>
                        <a:rPr lang="en-US" sz="1800">
                          <a:latin typeface="Bell MT" panose="02020503060305020303" charset="0"/>
                          <a:cs typeface="Bell MT" panose="02020503060305020303" charset="0"/>
                          <a:sym typeface="+mn-ea"/>
                        </a:rPr>
                        <a:t>Verma, D. </a:t>
                      </a:r>
                      <a:endParaRPr lang="en-US" sz="1800" b="0" dirty="0">
                        <a:solidFill>
                          <a:schemeClr val="tx1"/>
                        </a:solidFill>
                        <a:latin typeface="Times New Roman" panose="02020603050405020304" charset="0"/>
                        <a:cs typeface="Times New Roman" panose="02020603050405020304" charset="0"/>
                      </a:endParaRPr>
                    </a:p>
                    <a:p>
                      <a:pPr>
                        <a:lnSpc>
                          <a:spcPct val="150000"/>
                        </a:lnSpc>
                      </a:pPr>
                      <a:endParaRPr lang="en-US" b="0" dirty="0">
                        <a:solidFill>
                          <a:schemeClr val="tx1"/>
                        </a:solidFill>
                        <a:latin typeface="Times New Roman" panose="02020603050405020304" charset="0"/>
                        <a:cs typeface="Times New Roman" panose="02020603050405020304" charset="0"/>
                      </a:endParaRPr>
                    </a:p>
                  </a:txBody>
                  <a:tcPr/>
                </a:tc>
                <a:tc>
                  <a:txBody>
                    <a:bodyPr/>
                    <a:lstStyle/>
                    <a:p>
                      <a:r>
                        <a:rPr lang="en-US" sz="1800">
                          <a:latin typeface="Bell MT" panose="02020503060305020303" charset="0"/>
                          <a:cs typeface="Bell MT" panose="02020503060305020303" charset="0"/>
                          <a:sym typeface="+mn-ea"/>
                        </a:rPr>
                        <a:t>Design and implementation of an online food ordering system for educational institutions</a:t>
                      </a:r>
                      <a:endParaRPr lang="en-US" sz="1800" b="0" dirty="0">
                        <a:solidFill>
                          <a:schemeClr val="tx1"/>
                        </a:solidFill>
                        <a:latin typeface="Times New Roman" panose="02020603050405020304" charset="0"/>
                        <a:cs typeface="Times New Roman" panose="02020603050405020304" charset="0"/>
                      </a:endParaRPr>
                    </a:p>
                    <a:p>
                      <a:endParaRPr lang="en-US" b="0" dirty="0">
                        <a:solidFill>
                          <a:schemeClr val="tx1"/>
                        </a:solidFill>
                        <a:latin typeface="Times New Roman" panose="02020603050405020304" charset="0"/>
                        <a:cs typeface="Times New Roman" panose="02020603050405020304" charset="0"/>
                      </a:endParaRPr>
                    </a:p>
                  </a:txBody>
                  <a:tcPr/>
                </a:tc>
                <a:tc>
                  <a:txBody>
                    <a:bodyPr/>
                    <a:lstStyle/>
                    <a:p>
                      <a:pPr>
                        <a:lnSpc>
                          <a:spcPct val="100000"/>
                        </a:lnSpc>
                      </a:pPr>
                      <a:r>
                        <a:rPr lang="en-US" sz="1600">
                          <a:latin typeface="Bell MT" panose="02020503060305020303" charset="0"/>
                          <a:cs typeface="Bell MT" panose="02020503060305020303" charset="0"/>
                          <a:sym typeface="+mn-ea"/>
                        </a:rPr>
                        <a:t>The study highlights the benefits of implementing such a system in educational institutions. It discusses how the online food ordering system improves efficiency by reducing queues and wait times, enhances accuracy in order processing, and provides a convenient solution for the busy schedules of students and staff members</a:t>
                      </a:r>
                      <a:r>
                        <a:rPr lang="en-IN" altLang="en-US" sz="1600">
                          <a:latin typeface="Bell MT" panose="02020503060305020303" charset="0"/>
                          <a:cs typeface="Bell MT" panose="02020503060305020303" charset="0"/>
                          <a:sym typeface="+mn-ea"/>
                        </a:rPr>
                        <a:t>.</a:t>
                      </a:r>
                      <a:endParaRPr lang="en-IN" altLang="en-US" sz="1600" dirty="0">
                        <a:solidFill>
                          <a:srgbClr val="080808"/>
                        </a:solidFill>
                        <a:latin typeface="Bell MT" panose="02020503060305020303" charset="0"/>
                        <a:cs typeface="Bell MT" panose="02020503060305020303" charset="0"/>
                        <a:sym typeface="+mn-ea"/>
                      </a:endParaRPr>
                    </a:p>
                    <a:p>
                      <a:pPr>
                        <a:lnSpc>
                          <a:spcPct val="100000"/>
                        </a:lnSpc>
                      </a:pPr>
                      <a:endParaRPr lang="en-US" sz="1600" dirty="0">
                        <a:latin typeface="Times New Roman" panose="02020603050405020304" charset="0"/>
                        <a:cs typeface="Times New Roman" panose="02020603050405020304" charset="0"/>
                      </a:endParaRP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4000" b="1" dirty="0">
                <a:latin typeface="Times New Roman" panose="02020603050405020304" charset="0"/>
                <a:cs typeface="Times New Roman" panose="02020603050405020304" charset="0"/>
              </a:rPr>
              <a:t>EXISTING</a:t>
            </a:r>
            <a:r>
              <a:rPr lang="en-IN" altLang="en-US" b="1" dirty="0">
                <a:latin typeface="Times New Roman" panose="02020603050405020304" charset="0"/>
                <a:cs typeface="Times New Roman" panose="02020603050405020304" charset="0"/>
              </a:rPr>
              <a:t> SYSTEM</a:t>
            </a:r>
            <a:endParaRPr lang="en-IN" alt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lstStyle/>
          <a:p>
            <a:pPr marL="0" indent="0">
              <a:lnSpc>
                <a:spcPct val="150000"/>
              </a:lnSpc>
              <a:buNone/>
            </a:pPr>
            <a:r>
              <a:rPr lang="en-US" sz="2000">
                <a:latin typeface="Times New Roman" panose="02020603050405020304" charset="0"/>
                <a:cs typeface="Times New Roman" panose="02020603050405020304" charset="0"/>
                <a:sym typeface="+mn-ea"/>
              </a:rPr>
              <a:t>The existing Online Canteen System is a web-based platform facilitating food ordering and delivery within a college campus. It allows users to browse menus, place orders, and make payments online. The system includes features for user registration, menu management, order tracking, and payment processing. Users can choose from various food items, customize orders, and select delivery options. The system integrates with existing college databases for user authentication and access control. It aims to streamline the food ordering process, improve efficiency, and enhance user experience for students, faculty, and staff within the college community.</a:t>
            </a:r>
            <a:endParaRPr lang="en-US" sz="2000">
              <a:latin typeface="Times New Roman" panose="02020603050405020304" charset="0"/>
              <a:cs typeface="Times New Roman" panose="02020603050405020304" charset="0"/>
            </a:endParaRPr>
          </a:p>
          <a:p>
            <a:pPr marL="0" indent="0">
              <a:lnSpc>
                <a:spcPct val="150000"/>
              </a:lnSpc>
              <a:buNone/>
            </a:pP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latin typeface="Times New Roman" panose="02020603050405020304" charset="0"/>
                <a:cs typeface="Times New Roman" panose="02020603050405020304" charset="0"/>
              </a:rPr>
              <a:t>PROBLEM STATEMENT</a:t>
            </a:r>
            <a:endParaRPr lang="en-IN" alt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lstStyle/>
          <a:p>
            <a:pPr marL="0" indent="0">
              <a:lnSpc>
                <a:spcPct val="150000"/>
              </a:lnSpc>
              <a:buNone/>
            </a:pPr>
            <a:r>
              <a:rPr lang="en-US" sz="2000">
                <a:latin typeface="Times New Roman" panose="02020603050405020304" charset="0"/>
                <a:cs typeface="Times New Roman" panose="02020603050405020304" charset="0"/>
              </a:rPr>
              <a:t>The existing campus canteen faces challenges with the Cash on Delivery (COD) system, leading to inefficiencies and a lack of accountability. Users often abuse the COD option, resulting in order cancellations and operational disruptions. The absence of a robust rating system for COD orders further compounds this issue. Our project recognizes the need for a solution to address these challenges, implementing a unique COD rating system that encourages responsible usage. By restricting COD access based on user ratings and introducing accountability measures, the Online Canteen System aims to overcome the current problems associated with the Cash on Delivery mechanism.</a:t>
            </a:r>
            <a:endParaRPr lang="en-US" sz="20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4000" b="1" dirty="0">
                <a:latin typeface="Times New Roman" panose="02020603050405020304" charset="0"/>
                <a:cs typeface="Times New Roman" panose="02020603050405020304" charset="0"/>
              </a:rPr>
              <a:t>PROPOSED</a:t>
            </a:r>
            <a:r>
              <a:rPr lang="en-IN" altLang="en-US" b="1" dirty="0">
                <a:latin typeface="Times New Roman" panose="02020603050405020304" charset="0"/>
                <a:cs typeface="Times New Roman" panose="02020603050405020304" charset="0"/>
              </a:rPr>
              <a:t> SYSTEM</a:t>
            </a:r>
            <a:endParaRPr lang="en-IN" altLang="en-US" b="1"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lstStyle/>
          <a:p>
            <a:pPr marL="0" indent="0">
              <a:lnSpc>
                <a:spcPct val="150000"/>
              </a:lnSpc>
              <a:buNone/>
            </a:pPr>
            <a:r>
              <a:rPr lang="en-US" sz="2000">
                <a:latin typeface="Times New Roman" panose="02020603050405020304" charset="0"/>
                <a:cs typeface="Times New Roman" panose="02020603050405020304" charset="0"/>
              </a:rPr>
              <a:t>The proposed Online Canteen System introduces an innovative approach to user accountability through a unique star rating system. Users initially receive a 3-star rating for Cash on Delivery (COD) transactions. With each order cancellation, one star is deducted. Once a user exhausts their stars, the COD option becomes unavailable, promoting responsible usage. However, for every five successful online payments, users earn an additional star. This system encourages reliability in online transactions and responsible behavior, fostering a balanced and accountable approach to payment options within the Online Canteen System.</a:t>
            </a:r>
            <a:r>
              <a:rPr lang="en-IN" altLang="en-US" sz="2000">
                <a:latin typeface="Times New Roman" panose="02020603050405020304" charset="0"/>
                <a:cs typeface="Times New Roman" panose="02020603050405020304" charset="0"/>
              </a:rPr>
              <a:t>The transaction history data is going to be stored in blockchain.</a:t>
            </a:r>
            <a:endParaRPr lang="en-IN" altLang="en-US" sz="20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11327</Words>
  <Application>WPS Presentation</Application>
  <PresentationFormat>Widescreen</PresentationFormat>
  <Paragraphs>144</Paragraphs>
  <Slides>25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Arial</vt:lpstr>
      <vt:lpstr>SimSun</vt:lpstr>
      <vt:lpstr>Wingdings</vt:lpstr>
      <vt:lpstr>Times New Roman</vt:lpstr>
      <vt:lpstr>Bell MT</vt:lpstr>
      <vt:lpstr>Microsoft YaHei</vt:lpstr>
      <vt:lpstr>Arial Unicode MS</vt:lpstr>
      <vt:lpstr>Calibri Light</vt:lpstr>
      <vt:lpstr>Calibri</vt:lpstr>
      <vt:lpstr>Office Theme</vt:lpstr>
      <vt:lpstr>PARK COLLEGE OF ENGINEERING AND TECHNOLOGY</vt:lpstr>
      <vt:lpstr>    OUTLINE</vt:lpstr>
      <vt:lpstr>INTRODUCTION</vt:lpstr>
      <vt:lpstr>PROJECT OBJECTIVES</vt:lpstr>
      <vt:lpstr>ABSTRACT</vt:lpstr>
      <vt:lpstr>LITERATURE REVIEW</vt:lpstr>
      <vt:lpstr>EXISTING SYSTEM</vt:lpstr>
      <vt:lpstr>PROBLEM STATEMENT</vt:lpstr>
      <vt:lpstr>PROPOSED SYSTEM</vt:lpstr>
      <vt:lpstr>TECHNICAL IMPLEMENTATIONS</vt:lpstr>
      <vt:lpstr>FLOWCHART FOR ADMIN</vt:lpstr>
      <vt:lpstr>FLOWCHART FOR USER</vt:lpstr>
      <vt:lpstr>MODULES</vt:lpstr>
      <vt:lpstr>Home page</vt:lpstr>
      <vt:lpstr>The one who have already registered can use  login page.</vt:lpstr>
      <vt:lpstr>The new customer needs to initially register using this signup page</vt:lpstr>
      <vt:lpstr>Here we can initially note that the user has got login.So that they are able to proceed with add to cart option.The user then either proceeds with Online Payment or Cash On Delivery option.So the user is provided with 3 stars in default.</vt:lpstr>
      <vt:lpstr>The User must login to proceed with Add to Cart option,If suppose an user clicks the add to cart button without login,the error message will appear.</vt:lpstr>
      <vt:lpstr>This shows that the user proceeds with online payment.</vt:lpstr>
      <vt:lpstr>This shows the Cash On Delivery option.So once if the COD is clicked it directly proceeds with making of orders,and they can even cancel their orders.So each time when they cancel their orders their star ratings will be reduced.</vt:lpstr>
      <vt:lpstr>The star is reduced by 1 from 3 so it indicates that the user cancelled the order for the 1st time.</vt:lpstr>
      <vt:lpstr>It shows that the particular customer had again cancelled the order,so the star is reduced to 1.And there is only one star left.</vt:lpstr>
      <vt:lpstr>Now the complete 3 stars got reduced so the particular customer got disabled their COD.Hereafter the customer can’t proceed with COD they can only use Online Payment. </vt:lpstr>
      <vt:lpstr>CONCLUSION</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 COLLEGE OF ENGINEERING AND TECHNOLOGY</dc:title>
  <dc:creator>AMJIDS</dc:creator>
  <cp:lastModifiedBy>Divya Vignesh</cp:lastModifiedBy>
  <cp:revision>5</cp:revision>
  <dcterms:created xsi:type="dcterms:W3CDTF">2024-03-11T16:35:00Z</dcterms:created>
  <dcterms:modified xsi:type="dcterms:W3CDTF">2024-05-11T04:16:14Z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D74B71915B04435D8EB1A298C43C0328_11</vt:lpwstr>
  </property>
  <property fmtid="{D5CDD505-2E9C-101B-9397-08002B2CF9AE}" pid="3" name="KSOProductBuildVer">
    <vt:lpwstr>1033-12.2.0.16909</vt:lpwstr>
  </property>
</Properties>
</file>