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3" r:id="rId9"/>
    <p:sldId id="264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jpe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5.jpe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143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3429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610" y="1680210"/>
            <a:ext cx="4869180" cy="486918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64037" y="1479233"/>
            <a:ext cx="7415927" cy="300609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7890"/>
              </a:lnSpc>
              <a:buNone/>
            </a:pPr>
            <a:r>
              <a:rPr lang="en-US" sz="6310" b="1" kern="0" spc="-126" dirty="0">
                <a:solidFill>
                  <a:srgbClr val="D75BE2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Introduction to Flipkart's Mobile Sales</a:t>
            </a:r>
            <a:endParaRPr lang="en-US" sz="6310" dirty="0"/>
          </a:p>
        </p:txBody>
      </p:sp>
      <p:sp>
        <p:nvSpPr>
          <p:cNvPr id="7" name="Text 2"/>
          <p:cNvSpPr/>
          <p:nvPr/>
        </p:nvSpPr>
        <p:spPr>
          <a:xfrm>
            <a:off x="864037" y="4855607"/>
            <a:ext cx="7415927" cy="11851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Flipkart is India's leading e-commerce platform and a major player in the mobile sales market. It offers a wide range of smartphones from various brands at competitive prices.</a:t>
            </a:r>
            <a:endParaRPr lang="en-US" sz="1945" dirty="0"/>
          </a:p>
        </p:txBody>
      </p:sp>
      <p:sp>
        <p:nvSpPr>
          <p:cNvPr id="8" name="Shape 3"/>
          <p:cNvSpPr/>
          <p:nvPr/>
        </p:nvSpPr>
        <p:spPr>
          <a:xfrm>
            <a:off x="864235" y="6336665"/>
            <a:ext cx="495935" cy="539115"/>
          </a:xfrm>
          <a:prstGeom prst="roundRect">
            <a:avLst>
              <a:gd name="adj" fmla="val 23151155"/>
            </a:avLst>
          </a:prstGeom>
          <a:blipFill rotWithShape="1">
            <a:blip r:embed="rId4"/>
            <a:stretch>
              <a:fillRect/>
            </a:stretch>
          </a:blipFill>
          <a:ln w="7620">
            <a:solidFill>
              <a:srgbClr val="FFFFFF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1382316" y="6318409"/>
            <a:ext cx="3335536" cy="43195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30" b="1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Karuppasamy S</a:t>
            </a:r>
            <a:endParaRPr lang="en-US" sz="2430" b="1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 algn="l">
              <a:lnSpc>
                <a:spcPts val="3400"/>
              </a:lnSpc>
              <a:buNone/>
            </a:pPr>
            <a:endParaRPr lang="en-US" sz="243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86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rcRect r="-1382" b="14234"/>
          <a:stretch>
            <a:fillRect/>
          </a:stretch>
        </p:blipFill>
        <p:spPr>
          <a:xfrm>
            <a:off x="9359900" y="1587500"/>
            <a:ext cx="5124450" cy="4335145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04837" y="704969"/>
            <a:ext cx="7934325" cy="101631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200" b="1" kern="0" spc="-64" dirty="0">
                <a:solidFill>
                  <a:srgbClr val="D75BE2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Market Trends in the Indian Smartphone Industry</a:t>
            </a:r>
            <a:endParaRPr lang="en-US" sz="3200" dirty="0"/>
          </a:p>
        </p:txBody>
      </p:sp>
      <p:sp>
        <p:nvSpPr>
          <p:cNvPr id="7" name="Shape 2"/>
          <p:cNvSpPr/>
          <p:nvPr/>
        </p:nvSpPr>
        <p:spPr>
          <a:xfrm>
            <a:off x="853321" y="1980486"/>
            <a:ext cx="21550" cy="5544145"/>
          </a:xfrm>
          <a:prstGeom prst="roundRect">
            <a:avLst>
              <a:gd name="adj" fmla="val 336822"/>
            </a:avLst>
          </a:prstGeom>
          <a:solidFill>
            <a:srgbClr val="DABADD"/>
          </a:solidFill>
        </p:spPr>
      </p:sp>
      <p:sp>
        <p:nvSpPr>
          <p:cNvPr id="8" name="Shape 3"/>
          <p:cNvSpPr/>
          <p:nvPr/>
        </p:nvSpPr>
        <p:spPr>
          <a:xfrm>
            <a:off x="1058406" y="2358330"/>
            <a:ext cx="604837" cy="21550"/>
          </a:xfrm>
          <a:prstGeom prst="roundRect">
            <a:avLst>
              <a:gd name="adj" fmla="val 336822"/>
            </a:avLst>
          </a:prstGeom>
          <a:solidFill>
            <a:srgbClr val="DABADD"/>
          </a:solidFill>
        </p:spPr>
      </p:sp>
      <p:sp>
        <p:nvSpPr>
          <p:cNvPr id="9" name="Shape 4"/>
          <p:cNvSpPr/>
          <p:nvPr/>
        </p:nvSpPr>
        <p:spPr>
          <a:xfrm>
            <a:off x="669667" y="2174796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0" name="Text 5"/>
          <p:cNvSpPr/>
          <p:nvPr/>
        </p:nvSpPr>
        <p:spPr>
          <a:xfrm>
            <a:off x="797064" y="2247186"/>
            <a:ext cx="133945" cy="24395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920" b="1" kern="0" spc="-38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1920" dirty="0"/>
          </a:p>
        </p:txBody>
      </p:sp>
      <p:sp>
        <p:nvSpPr>
          <p:cNvPr id="11" name="Text 6"/>
          <p:cNvSpPr/>
          <p:nvPr/>
        </p:nvSpPr>
        <p:spPr>
          <a:xfrm>
            <a:off x="1814513" y="2153245"/>
            <a:ext cx="2741057" cy="25419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kern="0" spc="-3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Growth in Smartphone Adoption</a:t>
            </a:r>
            <a:endParaRPr lang="en-US" sz="1600" dirty="0"/>
          </a:p>
        </p:txBody>
      </p:sp>
      <p:sp>
        <p:nvSpPr>
          <p:cNvPr id="12" name="Text 7"/>
          <p:cNvSpPr/>
          <p:nvPr/>
        </p:nvSpPr>
        <p:spPr>
          <a:xfrm>
            <a:off x="1814513" y="2511028"/>
            <a:ext cx="6724650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360" kern="0" spc="-2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Indian smartphone market is rapidly growing, with increasing smartphone penetration and demand for affordable devices.</a:t>
            </a:r>
            <a:endParaRPr lang="en-US" sz="1360" dirty="0"/>
          </a:p>
        </p:txBody>
      </p:sp>
      <p:sp>
        <p:nvSpPr>
          <p:cNvPr id="13" name="Shape 8"/>
          <p:cNvSpPr/>
          <p:nvPr/>
        </p:nvSpPr>
        <p:spPr>
          <a:xfrm>
            <a:off x="1058406" y="3787557"/>
            <a:ext cx="604837" cy="21550"/>
          </a:xfrm>
          <a:prstGeom prst="roundRect">
            <a:avLst>
              <a:gd name="adj" fmla="val 336822"/>
            </a:avLst>
          </a:prstGeom>
          <a:solidFill>
            <a:srgbClr val="DABADD"/>
          </a:solidFill>
        </p:spPr>
      </p:sp>
      <p:sp>
        <p:nvSpPr>
          <p:cNvPr id="14" name="Shape 9"/>
          <p:cNvSpPr/>
          <p:nvPr/>
        </p:nvSpPr>
        <p:spPr>
          <a:xfrm>
            <a:off x="669667" y="3604022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5" name="Text 10"/>
          <p:cNvSpPr/>
          <p:nvPr/>
        </p:nvSpPr>
        <p:spPr>
          <a:xfrm>
            <a:off x="797064" y="3676412"/>
            <a:ext cx="133945" cy="24395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920" b="1" kern="0" spc="-38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1920" dirty="0"/>
          </a:p>
        </p:txBody>
      </p:sp>
      <p:sp>
        <p:nvSpPr>
          <p:cNvPr id="16" name="Text 11"/>
          <p:cNvSpPr/>
          <p:nvPr/>
        </p:nvSpPr>
        <p:spPr>
          <a:xfrm>
            <a:off x="1814513" y="3582472"/>
            <a:ext cx="2251115" cy="25419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kern="0" spc="-3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Focus on Value-for-Money</a:t>
            </a:r>
            <a:endParaRPr lang="en-US" sz="1600" dirty="0"/>
          </a:p>
        </p:txBody>
      </p:sp>
      <p:sp>
        <p:nvSpPr>
          <p:cNvPr id="17" name="Text 12"/>
          <p:cNvSpPr/>
          <p:nvPr/>
        </p:nvSpPr>
        <p:spPr>
          <a:xfrm>
            <a:off x="1814513" y="3940254"/>
            <a:ext cx="6724650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360" kern="0" spc="-2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Consumers prioritize affordable smartphones with good features and performance, driving competition in the budget segment.</a:t>
            </a:r>
            <a:endParaRPr lang="en-US" sz="1360" dirty="0"/>
          </a:p>
        </p:txBody>
      </p:sp>
      <p:sp>
        <p:nvSpPr>
          <p:cNvPr id="18" name="Shape 13"/>
          <p:cNvSpPr/>
          <p:nvPr/>
        </p:nvSpPr>
        <p:spPr>
          <a:xfrm>
            <a:off x="1058406" y="5216783"/>
            <a:ext cx="604837" cy="21550"/>
          </a:xfrm>
          <a:prstGeom prst="roundRect">
            <a:avLst>
              <a:gd name="adj" fmla="val 336822"/>
            </a:avLst>
          </a:prstGeom>
          <a:solidFill>
            <a:srgbClr val="DABADD"/>
          </a:solidFill>
        </p:spPr>
      </p:sp>
      <p:sp>
        <p:nvSpPr>
          <p:cNvPr id="19" name="Shape 14"/>
          <p:cNvSpPr/>
          <p:nvPr/>
        </p:nvSpPr>
        <p:spPr>
          <a:xfrm>
            <a:off x="669667" y="5033248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797064" y="5105638"/>
            <a:ext cx="133945" cy="24395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920" b="1" kern="0" spc="-38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1920" dirty="0"/>
          </a:p>
        </p:txBody>
      </p:sp>
      <p:sp>
        <p:nvSpPr>
          <p:cNvPr id="21" name="Text 16"/>
          <p:cNvSpPr/>
          <p:nvPr/>
        </p:nvSpPr>
        <p:spPr>
          <a:xfrm>
            <a:off x="1814513" y="5011698"/>
            <a:ext cx="2033111" cy="25419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kern="0" spc="-3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Rise of Online Sales</a:t>
            </a:r>
            <a:endParaRPr lang="en-US" sz="1600" dirty="0"/>
          </a:p>
        </p:txBody>
      </p:sp>
      <p:sp>
        <p:nvSpPr>
          <p:cNvPr id="22" name="Text 17"/>
          <p:cNvSpPr/>
          <p:nvPr/>
        </p:nvSpPr>
        <p:spPr>
          <a:xfrm>
            <a:off x="1814513" y="5369481"/>
            <a:ext cx="6724650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360" kern="0" spc="-2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E-commerce platforms like Flipkart have gained immense popularity, contributing to the shift from offline retail to online sales.</a:t>
            </a:r>
            <a:endParaRPr lang="en-US" sz="1360" dirty="0"/>
          </a:p>
        </p:txBody>
      </p:sp>
      <p:sp>
        <p:nvSpPr>
          <p:cNvPr id="23" name="Shape 18"/>
          <p:cNvSpPr/>
          <p:nvPr/>
        </p:nvSpPr>
        <p:spPr>
          <a:xfrm>
            <a:off x="1058406" y="6646009"/>
            <a:ext cx="604837" cy="21550"/>
          </a:xfrm>
          <a:prstGeom prst="roundRect">
            <a:avLst>
              <a:gd name="adj" fmla="val 336822"/>
            </a:avLst>
          </a:prstGeom>
          <a:solidFill>
            <a:srgbClr val="DABADD"/>
          </a:solidFill>
        </p:spPr>
      </p:sp>
      <p:sp>
        <p:nvSpPr>
          <p:cNvPr id="24" name="Shape 19"/>
          <p:cNvSpPr/>
          <p:nvPr/>
        </p:nvSpPr>
        <p:spPr>
          <a:xfrm>
            <a:off x="669667" y="6462474"/>
            <a:ext cx="388739" cy="388739"/>
          </a:xfrm>
          <a:prstGeom prst="roundRect">
            <a:avLst>
              <a:gd name="adj" fmla="val 18672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25" name="Text 20"/>
          <p:cNvSpPr/>
          <p:nvPr/>
        </p:nvSpPr>
        <p:spPr>
          <a:xfrm>
            <a:off x="797064" y="6534864"/>
            <a:ext cx="133945" cy="24395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1920"/>
              </a:lnSpc>
              <a:buNone/>
            </a:pPr>
            <a:r>
              <a:rPr lang="en-US" sz="1920" b="1" kern="0" spc="-38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4</a:t>
            </a:r>
            <a:endParaRPr lang="en-US" sz="1920" dirty="0"/>
          </a:p>
        </p:txBody>
      </p:sp>
      <p:sp>
        <p:nvSpPr>
          <p:cNvPr id="26" name="Text 21"/>
          <p:cNvSpPr/>
          <p:nvPr/>
        </p:nvSpPr>
        <p:spPr>
          <a:xfrm>
            <a:off x="1814513" y="6440924"/>
            <a:ext cx="2033111" cy="25419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kern="0" spc="-3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Emerging Technologies</a:t>
            </a:r>
            <a:endParaRPr lang="en-US" sz="1600" dirty="0"/>
          </a:p>
        </p:txBody>
      </p:sp>
      <p:sp>
        <p:nvSpPr>
          <p:cNvPr id="27" name="Text 22"/>
          <p:cNvSpPr/>
          <p:nvPr/>
        </p:nvSpPr>
        <p:spPr>
          <a:xfrm>
            <a:off x="1814513" y="6798707"/>
            <a:ext cx="6724650" cy="553164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360" kern="0" spc="-2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market is witnessing the adoption of new technologies like 5G, AI, and foldable screens, further driving innovation and demand.</a:t>
            </a:r>
            <a:endParaRPr lang="en-US" sz="136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2286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968693" y="2237065"/>
            <a:ext cx="7586186" cy="72604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720"/>
              </a:lnSpc>
              <a:buNone/>
            </a:pPr>
            <a:r>
              <a:rPr lang="en-US" sz="4575" b="1" kern="0" spc="-91" dirty="0">
                <a:solidFill>
                  <a:srgbClr val="D75BE2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Flipkart's Smartphone Portfolio</a:t>
            </a:r>
            <a:endParaRPr lang="en-US" sz="4575" dirty="0"/>
          </a:p>
        </p:txBody>
      </p:sp>
      <p:sp>
        <p:nvSpPr>
          <p:cNvPr id="5" name="Text 2"/>
          <p:cNvSpPr/>
          <p:nvPr/>
        </p:nvSpPr>
        <p:spPr>
          <a:xfrm>
            <a:off x="968693" y="3580209"/>
            <a:ext cx="2904530" cy="3631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2285" b="1" kern="0" spc="-46" dirty="0">
                <a:solidFill>
                  <a:srgbClr val="D75BE2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Budget Smartphones</a:t>
            </a:r>
            <a:endParaRPr lang="en-US" sz="2285" dirty="0"/>
          </a:p>
        </p:txBody>
      </p:sp>
      <p:sp>
        <p:nvSpPr>
          <p:cNvPr id="6" name="Text 3"/>
          <p:cNvSpPr/>
          <p:nvPr/>
        </p:nvSpPr>
        <p:spPr>
          <a:xfrm>
            <a:off x="968693" y="4190167"/>
            <a:ext cx="3828931" cy="11851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Flipkart offers a wide range of affordable smartphones from brands like Redmi, Realme and poco.</a:t>
            </a:r>
            <a:endParaRPr lang="en-US" sz="1945" kern="0" spc="-39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lnSpc>
                <a:spcPts val="3110"/>
              </a:lnSpc>
              <a:buNone/>
            </a:pPr>
            <a:endParaRPr lang="en-US" sz="1945" dirty="0"/>
          </a:p>
        </p:txBody>
      </p:sp>
      <p:sp>
        <p:nvSpPr>
          <p:cNvPr id="7" name="Text 4"/>
          <p:cNvSpPr/>
          <p:nvPr/>
        </p:nvSpPr>
        <p:spPr>
          <a:xfrm>
            <a:off x="5407462" y="3580209"/>
            <a:ext cx="3036689" cy="3631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2285" b="1" kern="0" spc="-46" dirty="0">
                <a:solidFill>
                  <a:srgbClr val="D75BE2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Mid-Range Smartphones</a:t>
            </a:r>
            <a:endParaRPr lang="en-US" sz="2285" dirty="0"/>
          </a:p>
        </p:txBody>
      </p:sp>
      <p:sp>
        <p:nvSpPr>
          <p:cNvPr id="8" name="Text 5"/>
          <p:cNvSpPr/>
          <p:nvPr/>
        </p:nvSpPr>
        <p:spPr>
          <a:xfrm>
            <a:off x="5407462" y="4190167"/>
            <a:ext cx="3828931" cy="11851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portfolio includes popular mid-range options from brands like OnePlus, Vivo, and Oppo.</a:t>
            </a:r>
            <a:endParaRPr lang="en-US" sz="1945" dirty="0"/>
          </a:p>
        </p:txBody>
      </p:sp>
      <p:sp>
        <p:nvSpPr>
          <p:cNvPr id="9" name="Text 6"/>
          <p:cNvSpPr/>
          <p:nvPr/>
        </p:nvSpPr>
        <p:spPr>
          <a:xfrm>
            <a:off x="9846231" y="3580209"/>
            <a:ext cx="2904530" cy="3631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860"/>
              </a:lnSpc>
              <a:buNone/>
            </a:pPr>
            <a:r>
              <a:rPr lang="en-US" sz="2285" b="1" kern="0" spc="-46" dirty="0">
                <a:solidFill>
                  <a:srgbClr val="D75BE2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Premium Smartphones</a:t>
            </a:r>
            <a:endParaRPr lang="en-US" sz="2285" dirty="0"/>
          </a:p>
        </p:txBody>
      </p:sp>
      <p:sp>
        <p:nvSpPr>
          <p:cNvPr id="10" name="Text 7"/>
          <p:cNvSpPr/>
          <p:nvPr/>
        </p:nvSpPr>
        <p:spPr>
          <a:xfrm>
            <a:off x="9846231" y="4190167"/>
            <a:ext cx="3828931" cy="158019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Flipkart caters to the premium segment with flagship devices from brands like Apple, Samsung, and Google.</a:t>
            </a:r>
            <a:endParaRPr lang="en-US" sz="194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270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D:\iphone mobile.jpgiphone mobile"/>
          <p:cNvPicPr>
            <a:picLocks noChangeAspect="1"/>
          </p:cNvPicPr>
          <p:nvPr/>
        </p:nvPicPr>
        <p:blipFill>
          <a:blip r:embed="rId4"/>
          <a:srcRect l="8777" r="8777"/>
          <a:stretch>
            <a:fillRect/>
          </a:stretch>
        </p:blipFill>
        <p:spPr>
          <a:xfrm>
            <a:off x="248126" y="1515785"/>
            <a:ext cx="4990028" cy="5198031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181249" y="837009"/>
            <a:ext cx="6653570" cy="58400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680" b="1" kern="0" spc="-74" dirty="0">
                <a:solidFill>
                  <a:srgbClr val="D75BE2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Flipkart's Exclusive Mobile Brands</a:t>
            </a:r>
            <a:endParaRPr lang="en-US" sz="3680" dirty="0"/>
          </a:p>
        </p:txBody>
      </p:sp>
      <p:sp>
        <p:nvSpPr>
          <p:cNvPr id="7" name="Shape 2"/>
          <p:cNvSpPr/>
          <p:nvPr/>
        </p:nvSpPr>
        <p:spPr>
          <a:xfrm>
            <a:off x="6181249" y="1942028"/>
            <a:ext cx="446603" cy="446603"/>
          </a:xfrm>
          <a:prstGeom prst="roundRect">
            <a:avLst>
              <a:gd name="adj" fmla="val 18671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6327577" y="2025134"/>
            <a:ext cx="153829" cy="2802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05"/>
              </a:lnSpc>
              <a:buNone/>
            </a:pPr>
            <a:r>
              <a:rPr lang="en-US" sz="2205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205" dirty="0"/>
          </a:p>
        </p:txBody>
      </p:sp>
      <p:sp>
        <p:nvSpPr>
          <p:cNvPr id="9" name="Text 4"/>
          <p:cNvSpPr/>
          <p:nvPr/>
        </p:nvSpPr>
        <p:spPr>
          <a:xfrm>
            <a:off x="6826329" y="1942028"/>
            <a:ext cx="2335649" cy="2919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b="1" kern="0" spc="-37" dirty="0">
                <a:solidFill>
                  <a:srgbClr val="272525"/>
                </a:solidFill>
                <a:latin typeface="Franklin Gothic Medium" panose="020B0603020102020204" charset="0"/>
                <a:ea typeface="adonis-web" pitchFamily="34" charset="-122"/>
                <a:cs typeface="Franklin Gothic Medium" panose="020B0603020102020204" charset="0"/>
                <a:sym typeface="+mn-ea"/>
              </a:rPr>
              <a:t>Realme</a:t>
            </a:r>
            <a:endParaRPr lang="en-US" sz="2400" b="1" kern="0" spc="-37" dirty="0">
              <a:solidFill>
                <a:srgbClr val="272525"/>
              </a:solidFill>
              <a:latin typeface="Franklin Gothic Medium" panose="020B0603020102020204" charset="0"/>
              <a:ea typeface="adonis-web" pitchFamily="34" charset="-122"/>
              <a:cs typeface="Franklin Gothic Medium" panose="020B0603020102020204" charset="0"/>
              <a:sym typeface="+mn-ea"/>
            </a:endParaRPr>
          </a:p>
        </p:txBody>
      </p:sp>
      <p:sp>
        <p:nvSpPr>
          <p:cNvPr id="10" name="Text 5"/>
          <p:cNvSpPr/>
          <p:nvPr/>
        </p:nvSpPr>
        <p:spPr>
          <a:xfrm>
            <a:off x="6826329" y="2353032"/>
            <a:ext cx="7109222" cy="63531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65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Flipkart has partnered with Realme to offer exclusive models and deals on its smartphones.</a:t>
            </a:r>
            <a:endParaRPr lang="en-US" sz="1565" dirty="0"/>
          </a:p>
        </p:txBody>
      </p:sp>
      <p:sp>
        <p:nvSpPr>
          <p:cNvPr id="11" name="Shape 6"/>
          <p:cNvSpPr/>
          <p:nvPr/>
        </p:nvSpPr>
        <p:spPr>
          <a:xfrm>
            <a:off x="6181249" y="3410069"/>
            <a:ext cx="446603" cy="446603"/>
          </a:xfrm>
          <a:prstGeom prst="roundRect">
            <a:avLst>
              <a:gd name="adj" fmla="val 18671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2" name="Text 7"/>
          <p:cNvSpPr/>
          <p:nvPr/>
        </p:nvSpPr>
        <p:spPr>
          <a:xfrm>
            <a:off x="6327577" y="3493175"/>
            <a:ext cx="153829" cy="2802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05"/>
              </a:lnSpc>
              <a:buNone/>
            </a:pPr>
            <a:r>
              <a:rPr lang="en-US" sz="2205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205" dirty="0"/>
          </a:p>
        </p:txBody>
      </p:sp>
      <p:sp>
        <p:nvSpPr>
          <p:cNvPr id="13" name="Text 8"/>
          <p:cNvSpPr/>
          <p:nvPr/>
        </p:nvSpPr>
        <p:spPr>
          <a:xfrm>
            <a:off x="6826329" y="3410069"/>
            <a:ext cx="2335649" cy="2919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2400" dirty="0">
                <a:latin typeface="Franklin Gothic Medium" panose="020B0603020102020204" charset="0"/>
                <a:cs typeface="Franklin Gothic Medium" panose="020B0603020102020204" charset="0"/>
              </a:rPr>
              <a:t>Samsang</a:t>
            </a:r>
            <a:endParaRPr lang="en-US" sz="2400" dirty="0"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14" name="Text 9"/>
          <p:cNvSpPr/>
          <p:nvPr/>
        </p:nvSpPr>
        <p:spPr>
          <a:xfrm>
            <a:off x="6826329" y="3821073"/>
            <a:ext cx="7109222" cy="63531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65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Flipkart is a key partner for Samsang in India, selling its latest smartphones and feature phones.</a:t>
            </a:r>
            <a:endParaRPr lang="en-US" sz="1565" dirty="0"/>
          </a:p>
        </p:txBody>
      </p:sp>
      <p:sp>
        <p:nvSpPr>
          <p:cNvPr id="15" name="Shape 10"/>
          <p:cNvSpPr/>
          <p:nvPr/>
        </p:nvSpPr>
        <p:spPr>
          <a:xfrm>
            <a:off x="6181249" y="4878110"/>
            <a:ext cx="446603" cy="446603"/>
          </a:xfrm>
          <a:prstGeom prst="roundRect">
            <a:avLst>
              <a:gd name="adj" fmla="val 18671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6" name="Text 11"/>
          <p:cNvSpPr/>
          <p:nvPr/>
        </p:nvSpPr>
        <p:spPr>
          <a:xfrm>
            <a:off x="6327577" y="4961215"/>
            <a:ext cx="153829" cy="2802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05"/>
              </a:lnSpc>
              <a:buNone/>
            </a:pPr>
            <a:r>
              <a:rPr lang="en-US" sz="2205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3</a:t>
            </a:r>
            <a:endParaRPr lang="en-US" sz="2205" dirty="0"/>
          </a:p>
        </p:txBody>
      </p:sp>
      <p:sp>
        <p:nvSpPr>
          <p:cNvPr id="17" name="Text 12"/>
          <p:cNvSpPr/>
          <p:nvPr/>
        </p:nvSpPr>
        <p:spPr>
          <a:xfrm>
            <a:off x="6826329" y="4878110"/>
            <a:ext cx="2335649" cy="2919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2400" dirty="0">
                <a:latin typeface="Franklin Gothic Medium" panose="020B0603020102020204" charset="0"/>
                <a:cs typeface="Franklin Gothic Medium" panose="020B0603020102020204" charset="0"/>
              </a:rPr>
              <a:t>Xiomi</a:t>
            </a:r>
            <a:endParaRPr lang="en-US" sz="2400" dirty="0">
              <a:latin typeface="Franklin Gothic Medium" panose="020B0603020102020204" charset="0"/>
              <a:cs typeface="Franklin Gothic Medium" panose="020B0603020102020204" charset="0"/>
            </a:endParaRPr>
          </a:p>
        </p:txBody>
      </p:sp>
      <p:sp>
        <p:nvSpPr>
          <p:cNvPr id="18" name="Text 13"/>
          <p:cNvSpPr/>
          <p:nvPr/>
        </p:nvSpPr>
        <p:spPr>
          <a:xfrm>
            <a:off x="6826329" y="5289113"/>
            <a:ext cx="7109222" cy="63531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65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Xiomi launched its exclusive upgraded smartphone in India through Flipkart, establishing a strong partnership with the platform.</a:t>
            </a:r>
            <a:endParaRPr lang="en-US" sz="1565" dirty="0"/>
          </a:p>
        </p:txBody>
      </p:sp>
      <p:sp>
        <p:nvSpPr>
          <p:cNvPr id="19" name="Shape 14"/>
          <p:cNvSpPr/>
          <p:nvPr/>
        </p:nvSpPr>
        <p:spPr>
          <a:xfrm>
            <a:off x="6181249" y="6346150"/>
            <a:ext cx="446603" cy="446603"/>
          </a:xfrm>
          <a:prstGeom prst="roundRect">
            <a:avLst>
              <a:gd name="adj" fmla="val 18671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20" name="Text 15"/>
          <p:cNvSpPr/>
          <p:nvPr/>
        </p:nvSpPr>
        <p:spPr>
          <a:xfrm>
            <a:off x="6327577" y="6429256"/>
            <a:ext cx="153829" cy="2802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205"/>
              </a:lnSpc>
              <a:buNone/>
            </a:pPr>
            <a:r>
              <a:rPr lang="en-US" sz="2205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4</a:t>
            </a:r>
            <a:endParaRPr lang="en-US" sz="2205" dirty="0"/>
          </a:p>
        </p:txBody>
      </p:sp>
      <p:sp>
        <p:nvSpPr>
          <p:cNvPr id="21" name="Text 16"/>
          <p:cNvSpPr/>
          <p:nvPr/>
        </p:nvSpPr>
        <p:spPr>
          <a:xfrm>
            <a:off x="6826329" y="6346150"/>
            <a:ext cx="2335649" cy="291941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2400" b="1" kern="0" spc="-37" dirty="0">
                <a:solidFill>
                  <a:srgbClr val="272525"/>
                </a:solidFill>
                <a:latin typeface="Franklin Gothic Medium" panose="020B0603020102020204" charset="0"/>
                <a:ea typeface="adonis-web" pitchFamily="34" charset="-122"/>
                <a:cs typeface="Franklin Gothic Medium" panose="020B0603020102020204" charset="0"/>
              </a:rPr>
              <a:t>Mi</a:t>
            </a:r>
            <a:endParaRPr lang="en-US" sz="2400" b="1" kern="0" spc="-37" dirty="0">
              <a:solidFill>
                <a:srgbClr val="272525"/>
              </a:solidFill>
              <a:latin typeface="Franklin Gothic Medium" panose="020B0603020102020204" charset="0"/>
              <a:ea typeface="adonis-web" pitchFamily="34" charset="-122"/>
              <a:cs typeface="Franklin Gothic Medium" panose="020B0603020102020204" charset="0"/>
            </a:endParaRPr>
          </a:p>
        </p:txBody>
      </p:sp>
      <p:sp>
        <p:nvSpPr>
          <p:cNvPr id="22" name="Text 17"/>
          <p:cNvSpPr/>
          <p:nvPr/>
        </p:nvSpPr>
        <p:spPr>
          <a:xfrm>
            <a:off x="6826329" y="6757154"/>
            <a:ext cx="7109222" cy="63531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1565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Flipkart has a strategic partnership with Xiaomi's Mi brand, offering exclusive deals and early access to new launches.</a:t>
            </a:r>
            <a:endParaRPr lang="en-US" sz="156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10099477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2872621" y="475178"/>
            <a:ext cx="5621655" cy="50815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200" b="1" kern="0" spc="-64" dirty="0">
                <a:solidFill>
                  <a:srgbClr val="D75BE2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Flipkart's Mobile Sales Strategies</a:t>
            </a:r>
            <a:endParaRPr lang="en-US" sz="3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2621" y="1328976"/>
            <a:ext cx="864037" cy="138255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3995857" y="1501735"/>
            <a:ext cx="2033111" cy="25419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kern="0" spc="-3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Price Competitiveness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3995857" y="1859518"/>
            <a:ext cx="7761803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360" kern="0" spc="-2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Flipkart aggressively prices its smartphones to attract budget-conscious consumers.</a:t>
            </a:r>
            <a:endParaRPr lang="en-US" sz="136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621" y="2711529"/>
            <a:ext cx="864037" cy="138255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3995857" y="2884289"/>
            <a:ext cx="2033111" cy="25419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kern="0" spc="-3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Exclusive Launches</a:t>
            </a:r>
            <a:endParaRPr lang="en-US" sz="1600" dirty="0"/>
          </a:p>
        </p:txBody>
      </p:sp>
      <p:sp>
        <p:nvSpPr>
          <p:cNvPr id="10" name="Text 5"/>
          <p:cNvSpPr/>
          <p:nvPr/>
        </p:nvSpPr>
        <p:spPr>
          <a:xfrm>
            <a:off x="3995857" y="3242072"/>
            <a:ext cx="7761803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360" kern="0" spc="-2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partners with brands to offer exclusive launches and early access to new models.</a:t>
            </a:r>
            <a:endParaRPr lang="en-US" sz="136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2621" y="4094083"/>
            <a:ext cx="864037" cy="138255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3995857" y="4266843"/>
            <a:ext cx="2033111" cy="25419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kern="0" spc="-3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Flash Sales</a:t>
            </a:r>
            <a:endParaRPr lang="en-US" sz="1600" dirty="0"/>
          </a:p>
        </p:txBody>
      </p:sp>
      <p:sp>
        <p:nvSpPr>
          <p:cNvPr id="13" name="Text 7"/>
          <p:cNvSpPr/>
          <p:nvPr/>
        </p:nvSpPr>
        <p:spPr>
          <a:xfrm>
            <a:off x="3995857" y="4624626"/>
            <a:ext cx="7761803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360" kern="0" spc="-2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Flipkart conducts flash sales for popular models, generating excitement and driving sales.</a:t>
            </a:r>
            <a:endParaRPr lang="en-US" sz="136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621" y="5476637"/>
            <a:ext cx="864037" cy="1382554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3995857" y="5649397"/>
            <a:ext cx="2033111" cy="25419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kern="0" spc="-3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Festival Promotions</a:t>
            </a:r>
            <a:endParaRPr lang="en-US" sz="1600" dirty="0"/>
          </a:p>
        </p:txBody>
      </p:sp>
      <p:sp>
        <p:nvSpPr>
          <p:cNvPr id="16" name="Text 9"/>
          <p:cNvSpPr/>
          <p:nvPr/>
        </p:nvSpPr>
        <p:spPr>
          <a:xfrm>
            <a:off x="3995857" y="6007179"/>
            <a:ext cx="7761803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360" kern="0" spc="-2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During major festivals, Flipkart offers significant discounts and offers on mobile phones.</a:t>
            </a:r>
            <a:endParaRPr lang="en-US" sz="1360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621" y="6859191"/>
            <a:ext cx="864037" cy="1382554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3995857" y="7031950"/>
            <a:ext cx="2033111" cy="25419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kern="0" spc="-3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Exchange Offers</a:t>
            </a:r>
            <a:endParaRPr lang="en-US" sz="1600" dirty="0"/>
          </a:p>
        </p:txBody>
      </p:sp>
      <p:sp>
        <p:nvSpPr>
          <p:cNvPr id="19" name="Text 11"/>
          <p:cNvSpPr/>
          <p:nvPr/>
        </p:nvSpPr>
        <p:spPr>
          <a:xfrm>
            <a:off x="3995857" y="7389733"/>
            <a:ext cx="7761803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360" kern="0" spc="-2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Customers can trade in their old smartphones for discounts on new purchases.</a:t>
            </a:r>
            <a:endParaRPr lang="en-US" sz="1360" dirty="0"/>
          </a:p>
        </p:txBody>
      </p:sp>
      <p:pic>
        <p:nvPicPr>
          <p:cNvPr id="20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72621" y="8241744"/>
            <a:ext cx="864037" cy="1382554"/>
          </a:xfrm>
          <a:prstGeom prst="rect">
            <a:avLst/>
          </a:prstGeom>
        </p:spPr>
      </p:pic>
      <p:sp>
        <p:nvSpPr>
          <p:cNvPr id="21" name="Text 12"/>
          <p:cNvSpPr/>
          <p:nvPr/>
        </p:nvSpPr>
        <p:spPr>
          <a:xfrm>
            <a:off x="3995857" y="8414504"/>
            <a:ext cx="2033111" cy="25419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kern="0" spc="-3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No-Cost EMI</a:t>
            </a:r>
            <a:endParaRPr lang="en-US" sz="1600" dirty="0"/>
          </a:p>
        </p:txBody>
      </p:sp>
      <p:sp>
        <p:nvSpPr>
          <p:cNvPr id="22" name="Text 13"/>
          <p:cNvSpPr/>
          <p:nvPr/>
        </p:nvSpPr>
        <p:spPr>
          <a:xfrm>
            <a:off x="3995857" y="8772287"/>
            <a:ext cx="7761803" cy="27658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360" kern="0" spc="-2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Flipkart provides easy financing options through no-cost EMI schemes, making smartphones more accessible.</a:t>
            </a:r>
            <a:endParaRPr lang="en-US" sz="136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1416" y="2470904"/>
            <a:ext cx="4931450" cy="328767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77002" y="956072"/>
            <a:ext cx="7151727" cy="65282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140"/>
              </a:lnSpc>
              <a:buNone/>
            </a:pPr>
            <a:r>
              <a:rPr lang="en-US" sz="4115" b="1" kern="0" spc="-82" dirty="0">
                <a:solidFill>
                  <a:srgbClr val="D75BE2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Flipkart's Mobile Sales Initiatives</a:t>
            </a:r>
            <a:endParaRPr lang="en-US" sz="4115" dirty="0"/>
          </a:p>
        </p:txBody>
      </p:sp>
      <p:sp>
        <p:nvSpPr>
          <p:cNvPr id="7" name="Shape 2"/>
          <p:cNvSpPr/>
          <p:nvPr/>
        </p:nvSpPr>
        <p:spPr>
          <a:xfrm>
            <a:off x="777002" y="1941909"/>
            <a:ext cx="7589996" cy="1629251"/>
          </a:xfrm>
          <a:prstGeom prst="roundRect">
            <a:avLst>
              <a:gd name="adj" fmla="val 5723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8" name="Text 3"/>
          <p:cNvSpPr/>
          <p:nvPr/>
        </p:nvSpPr>
        <p:spPr>
          <a:xfrm>
            <a:off x="1006554" y="2171462"/>
            <a:ext cx="2640092" cy="3264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70"/>
              </a:lnSpc>
              <a:buNone/>
            </a:pPr>
            <a:r>
              <a:rPr lang="en-US" sz="2055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Flipkart Mobile Bonanza</a:t>
            </a:r>
            <a:endParaRPr lang="en-US" sz="2055" dirty="0"/>
          </a:p>
        </p:txBody>
      </p:sp>
      <p:sp>
        <p:nvSpPr>
          <p:cNvPr id="9" name="Text 4"/>
          <p:cNvSpPr/>
          <p:nvPr/>
        </p:nvSpPr>
        <p:spPr>
          <a:xfrm>
            <a:off x="1006554" y="2631043"/>
            <a:ext cx="7130891" cy="7105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Flipkart hosts annual mobile bonanza events, offering deep discounts and exclusive deals on smartphones.</a:t>
            </a:r>
            <a:endParaRPr lang="en-US" sz="1750" dirty="0"/>
          </a:p>
        </p:txBody>
      </p:sp>
      <p:sp>
        <p:nvSpPr>
          <p:cNvPr id="10" name="Shape 5"/>
          <p:cNvSpPr/>
          <p:nvPr/>
        </p:nvSpPr>
        <p:spPr>
          <a:xfrm>
            <a:off x="777002" y="3793093"/>
            <a:ext cx="7589996" cy="1629251"/>
          </a:xfrm>
          <a:prstGeom prst="roundRect">
            <a:avLst>
              <a:gd name="adj" fmla="val 5723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1" name="Text 6"/>
          <p:cNvSpPr/>
          <p:nvPr/>
        </p:nvSpPr>
        <p:spPr>
          <a:xfrm>
            <a:off x="1006554" y="4022646"/>
            <a:ext cx="3761423" cy="3264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70"/>
              </a:lnSpc>
              <a:buNone/>
            </a:pPr>
            <a:r>
              <a:rPr lang="en-US" sz="2055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Flipkart Mobile Exchange Program</a:t>
            </a:r>
            <a:endParaRPr lang="en-US" sz="2055" dirty="0"/>
          </a:p>
        </p:txBody>
      </p:sp>
      <p:sp>
        <p:nvSpPr>
          <p:cNvPr id="12" name="Text 7"/>
          <p:cNvSpPr/>
          <p:nvPr/>
        </p:nvSpPr>
        <p:spPr>
          <a:xfrm>
            <a:off x="1006554" y="4482227"/>
            <a:ext cx="7130891" cy="7105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Customers can trade in their old smartphones for discounts on new purchases, encouraging device upgrades.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777002" y="5644277"/>
            <a:ext cx="7589996" cy="1629251"/>
          </a:xfrm>
          <a:prstGeom prst="roundRect">
            <a:avLst>
              <a:gd name="adj" fmla="val 5723"/>
            </a:avLst>
          </a:prstGeom>
          <a:solidFill>
            <a:srgbClr val="F4D4F7"/>
          </a:solidFill>
          <a:ln w="7620">
            <a:solidFill>
              <a:srgbClr val="DABADD"/>
            </a:solidFill>
            <a:prstDash val="solid"/>
          </a:ln>
        </p:spPr>
      </p:sp>
      <p:sp>
        <p:nvSpPr>
          <p:cNvPr id="14" name="Text 9"/>
          <p:cNvSpPr/>
          <p:nvPr/>
        </p:nvSpPr>
        <p:spPr>
          <a:xfrm>
            <a:off x="1006554" y="5873829"/>
            <a:ext cx="3401616" cy="32646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570"/>
              </a:lnSpc>
              <a:buNone/>
            </a:pPr>
            <a:r>
              <a:rPr lang="en-US" sz="2055" b="1" kern="0" spc="-41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Flipkart Mobile Protection Plan</a:t>
            </a:r>
            <a:endParaRPr lang="en-US" sz="2055" dirty="0"/>
          </a:p>
        </p:txBody>
      </p:sp>
      <p:sp>
        <p:nvSpPr>
          <p:cNvPr id="15" name="Text 10"/>
          <p:cNvSpPr/>
          <p:nvPr/>
        </p:nvSpPr>
        <p:spPr>
          <a:xfrm>
            <a:off x="1006554" y="6333411"/>
            <a:ext cx="7130891" cy="7105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2795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Flipkart offers mobile protection plans that provide coverage for accidental damage, liquid damage, and other issues.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10" y="2491740"/>
            <a:ext cx="4869180" cy="324612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6350437" y="2808565"/>
            <a:ext cx="7415927" cy="145208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720"/>
              </a:lnSpc>
              <a:buNone/>
            </a:pPr>
            <a:r>
              <a:rPr lang="en-US" sz="4575" b="1" kern="0" spc="-91" dirty="0">
                <a:solidFill>
                  <a:srgbClr val="D75BE2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Conclusion </a:t>
            </a:r>
            <a:endParaRPr lang="en-US" sz="4575" dirty="0"/>
          </a:p>
        </p:txBody>
      </p:sp>
      <p:sp>
        <p:nvSpPr>
          <p:cNvPr id="7" name="Text 2"/>
          <p:cNvSpPr/>
          <p:nvPr/>
        </p:nvSpPr>
        <p:spPr>
          <a:xfrm>
            <a:off x="6350437" y="4260731"/>
            <a:ext cx="7415927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kern="0" spc="-39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Flipkart is a dominant player in India's mobile sales market, leveraging various strategies to drive sales and achieve market leadership.</a:t>
            </a:r>
            <a:endParaRPr lang="en-US" sz="194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3002</Words>
  <Application>WPS Presentation</Application>
  <PresentationFormat>On-screen Show (16:9)</PresentationFormat>
  <Paragraphs>118</Paragraphs>
  <Slides>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adonis-web</vt:lpstr>
      <vt:lpstr>Segoe Print</vt:lpstr>
      <vt:lpstr>adonis-web</vt:lpstr>
      <vt:lpstr>adonis-web</vt:lpstr>
      <vt:lpstr>Source Sans Pro</vt:lpstr>
      <vt:lpstr>Source Sans Pro</vt:lpstr>
      <vt:lpstr>Source Sans Pro</vt:lpstr>
      <vt:lpstr>Franklin Gothic Medium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WPS_1642319113</cp:lastModifiedBy>
  <cp:revision>7</cp:revision>
  <dcterms:created xsi:type="dcterms:W3CDTF">2024-07-18T12:25:00Z</dcterms:created>
  <dcterms:modified xsi:type="dcterms:W3CDTF">2024-07-19T13:58:05Z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A2E3F2B4773B403E8821789A7CB36EA0_12</vt:lpwstr>
  </property>
  <property fmtid="{D5CDD505-2E9C-101B-9397-08002B2CF9AE}" pid="3" name="KSOProductBuildVer">
    <vt:lpwstr>1033-12.2.0.17119</vt:lpwstr>
  </property>
</Properties>
</file>