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53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75487" y="896111"/>
            <a:ext cx="8211820" cy="0"/>
          </a:xfrm>
          <a:custGeom>
            <a:avLst/>
            <a:gdLst/>
            <a:ahLst/>
            <a:cxnLst/>
            <a:rect l="l" t="t" r="r" b="b"/>
            <a:pathLst>
              <a:path w="8211820">
                <a:moveTo>
                  <a:pt x="0" y="0"/>
                </a:moveTo>
                <a:lnTo>
                  <a:pt x="8211311" y="0"/>
                </a:lnTo>
              </a:path>
            </a:pathLst>
          </a:custGeom>
          <a:ln w="571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97495" y="6336791"/>
            <a:ext cx="1289303" cy="25907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0059" y="1970532"/>
            <a:ext cx="8183880" cy="413918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79856" y="505459"/>
            <a:ext cx="8184286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06F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06F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06F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75487" y="896111"/>
            <a:ext cx="8211820" cy="0"/>
          </a:xfrm>
          <a:custGeom>
            <a:avLst/>
            <a:gdLst/>
            <a:ahLst/>
            <a:cxnLst/>
            <a:rect l="l" t="t" r="r" b="b"/>
            <a:pathLst>
              <a:path w="8211820">
                <a:moveTo>
                  <a:pt x="0" y="0"/>
                </a:moveTo>
                <a:lnTo>
                  <a:pt x="8211311" y="0"/>
                </a:lnTo>
              </a:path>
            </a:pathLst>
          </a:custGeom>
          <a:ln w="571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4500" y="458470"/>
            <a:ext cx="825500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6FC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45217" y="3326701"/>
            <a:ext cx="4318634" cy="2323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5487" y="6143244"/>
            <a:ext cx="8211820" cy="0"/>
          </a:xfrm>
          <a:custGeom>
            <a:avLst/>
            <a:gdLst/>
            <a:ahLst/>
            <a:cxnLst/>
            <a:rect l="l" t="t" r="r" b="b"/>
            <a:pathLst>
              <a:path w="8211820">
                <a:moveTo>
                  <a:pt x="0" y="0"/>
                </a:moveTo>
                <a:lnTo>
                  <a:pt x="8211311" y="0"/>
                </a:lnTo>
              </a:path>
            </a:pathLst>
          </a:custGeom>
          <a:ln w="5715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22731" y="2288870"/>
            <a:ext cx="7305040" cy="334771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sz="3200" b="1" spc="5" dirty="0">
                <a:solidFill>
                  <a:srgbClr val="336C92"/>
                </a:solidFill>
                <a:latin typeface="Arial"/>
                <a:cs typeface="Arial"/>
              </a:rPr>
              <a:t>ACCOUNT</a:t>
            </a:r>
            <a:r>
              <a:rPr sz="3200" b="1" spc="-50" dirty="0">
                <a:solidFill>
                  <a:srgbClr val="336C92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336C92"/>
                </a:solidFill>
                <a:latin typeface="Arial"/>
                <a:cs typeface="Arial"/>
              </a:rPr>
              <a:t>PERFORMANCE</a:t>
            </a:r>
            <a:r>
              <a:rPr sz="3200" b="1" spc="-30" dirty="0">
                <a:solidFill>
                  <a:srgbClr val="336C92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336C92"/>
                </a:solidFill>
                <a:latin typeface="Arial"/>
                <a:cs typeface="Arial"/>
              </a:rPr>
              <a:t>METRICS </a:t>
            </a:r>
            <a:r>
              <a:rPr sz="3200" b="1" spc="-875" dirty="0">
                <a:solidFill>
                  <a:srgbClr val="336C92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336C92"/>
                </a:solidFill>
                <a:latin typeface="Arial"/>
                <a:cs typeface="Arial"/>
              </a:rPr>
              <a:t>AND</a:t>
            </a:r>
            <a:endParaRPr sz="32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3200" b="1" dirty="0">
                <a:solidFill>
                  <a:srgbClr val="336C92"/>
                </a:solidFill>
                <a:latin typeface="Arial"/>
                <a:cs typeface="Arial"/>
              </a:rPr>
              <a:t>SALES</a:t>
            </a:r>
            <a:r>
              <a:rPr sz="3200" b="1" spc="-35" dirty="0">
                <a:solidFill>
                  <a:srgbClr val="336C92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336C92"/>
                </a:solidFill>
                <a:latin typeface="Arial"/>
                <a:cs typeface="Arial"/>
              </a:rPr>
              <a:t>TREND</a:t>
            </a:r>
            <a:endParaRPr lang="en-US" sz="320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endParaRPr lang="en-IN" sz="1600" b="1" dirty="0">
              <a:solidFill>
                <a:srgbClr val="336C92"/>
              </a:solidFill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lang="en-IN" sz="2000" b="1" dirty="0">
                <a:solidFill>
                  <a:srgbClr val="336C92"/>
                </a:solidFill>
                <a:latin typeface="Arial"/>
                <a:cs typeface="Arial"/>
              </a:rPr>
              <a:t>BY</a:t>
            </a:r>
          </a:p>
          <a:p>
            <a:pPr algn="ctr">
              <a:lnSpc>
                <a:spcPct val="100000"/>
              </a:lnSpc>
            </a:pPr>
            <a:endParaRPr lang="en-IN" sz="1600" b="1" dirty="0">
              <a:solidFill>
                <a:srgbClr val="336C92"/>
              </a:solidFill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lang="en-IN" sz="2000" b="1" dirty="0">
                <a:solidFill>
                  <a:srgbClr val="336C92"/>
                </a:solidFill>
                <a:latin typeface="Arial"/>
                <a:cs typeface="Arial"/>
              </a:rPr>
              <a:t>NALLA KARUPPAIAH AL</a:t>
            </a:r>
          </a:p>
          <a:p>
            <a:pPr algn="ctr">
              <a:lnSpc>
                <a:spcPct val="100000"/>
              </a:lnSpc>
            </a:pPr>
            <a:endParaRPr lang="en-US" sz="1600" b="1" dirty="0">
              <a:solidFill>
                <a:srgbClr val="336C92"/>
              </a:solidFill>
              <a:latin typeface="Arial"/>
              <a:cs typeface="Arial"/>
            </a:endParaRPr>
          </a:p>
          <a:p>
            <a:pPr marL="2909570" marR="2771775" indent="667385">
              <a:lnSpc>
                <a:spcPct val="100000"/>
              </a:lnSpc>
              <a:spcBef>
                <a:spcPts val="1955"/>
              </a:spcBef>
            </a:pPr>
            <a:endParaRPr lang="en-US" sz="1600" b="1" spc="-10" dirty="0">
              <a:solidFill>
                <a:srgbClr val="336C92"/>
              </a:solidFill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97495" y="6336791"/>
            <a:ext cx="1289303" cy="25907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8226" y="6292224"/>
            <a:ext cx="1352715" cy="25157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8825" y="279349"/>
            <a:ext cx="73577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336C92"/>
                </a:solidFill>
              </a:rPr>
              <a:t>Data-Driven</a:t>
            </a:r>
            <a:r>
              <a:rPr sz="3200" spc="-25" dirty="0">
                <a:solidFill>
                  <a:srgbClr val="336C92"/>
                </a:solidFill>
              </a:rPr>
              <a:t> </a:t>
            </a:r>
            <a:r>
              <a:rPr sz="3200" dirty="0">
                <a:solidFill>
                  <a:srgbClr val="336C92"/>
                </a:solidFill>
              </a:rPr>
              <a:t>Storytelling</a:t>
            </a:r>
            <a:r>
              <a:rPr sz="3200" spc="-35" dirty="0">
                <a:solidFill>
                  <a:srgbClr val="336C92"/>
                </a:solidFill>
              </a:rPr>
              <a:t> </a:t>
            </a:r>
            <a:r>
              <a:rPr sz="3200" spc="-5" dirty="0">
                <a:solidFill>
                  <a:srgbClr val="336C92"/>
                </a:solidFill>
              </a:rPr>
              <a:t>Presentation:</a:t>
            </a:r>
            <a:endParaRPr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8203" y="1219581"/>
            <a:ext cx="7885430" cy="34778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Problem</a:t>
            </a:r>
            <a:r>
              <a:rPr sz="2000" b="1" spc="-10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Statement</a:t>
            </a:r>
            <a:endParaRPr sz="2000">
              <a:latin typeface="Arial"/>
              <a:cs typeface="Arial"/>
            </a:endParaRPr>
          </a:p>
          <a:p>
            <a:pPr marL="557530" marR="146685" indent="-343535">
              <a:lnSpc>
                <a:spcPts val="1939"/>
              </a:lnSpc>
              <a:spcBef>
                <a:spcPts val="1145"/>
              </a:spcBef>
              <a:buClr>
                <a:srgbClr val="6C6D6A"/>
              </a:buClr>
              <a:buSzPct val="177777"/>
              <a:buChar char="•"/>
              <a:tabLst>
                <a:tab pos="557530" algn="l"/>
                <a:tab pos="558165" algn="l"/>
              </a:tabLst>
            </a:pPr>
            <a:r>
              <a:rPr sz="1800" dirty="0">
                <a:latin typeface="Arial MT"/>
                <a:cs typeface="Arial MT"/>
              </a:rPr>
              <a:t>J.P.</a:t>
            </a:r>
            <a:r>
              <a:rPr sz="1800" spc="-5" dirty="0">
                <a:latin typeface="Arial MT"/>
                <a:cs typeface="Arial MT"/>
              </a:rPr>
              <a:t> Morgan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Chase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&amp; </a:t>
            </a:r>
            <a:r>
              <a:rPr sz="1800" spc="-5" dirty="0">
                <a:latin typeface="Arial MT"/>
                <a:cs typeface="Arial MT"/>
              </a:rPr>
              <a:t>Co.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leading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global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financial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services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firm</a:t>
            </a:r>
            <a:r>
              <a:rPr sz="1800" spc="-5" dirty="0">
                <a:latin typeface="Arial MT"/>
                <a:cs typeface="Arial MT"/>
              </a:rPr>
              <a:t> that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offers</a:t>
            </a:r>
            <a:r>
              <a:rPr sz="1800" spc="-5" dirty="0">
                <a:latin typeface="Arial MT"/>
                <a:cs typeface="Arial MT"/>
              </a:rPr>
              <a:t> services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operates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worldwide.</a:t>
            </a:r>
            <a:endParaRPr sz="1800">
              <a:latin typeface="Arial MT"/>
              <a:cs typeface="Arial MT"/>
            </a:endParaRPr>
          </a:p>
          <a:p>
            <a:pPr marL="557530" marR="5080" indent="-343535">
              <a:lnSpc>
                <a:spcPct val="90000"/>
              </a:lnSpc>
              <a:spcBef>
                <a:spcPts val="1175"/>
              </a:spcBef>
              <a:buClr>
                <a:srgbClr val="6C6D6A"/>
              </a:buClr>
              <a:buSzPct val="177777"/>
              <a:buChar char="•"/>
              <a:tabLst>
                <a:tab pos="557530" algn="l"/>
                <a:tab pos="558165" algn="l"/>
              </a:tabLst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company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aims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analyze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account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performance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metrics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over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last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5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years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(2017-2021)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and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factors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contributing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compound </a:t>
            </a:r>
            <a:r>
              <a:rPr sz="1800" spc="-5" dirty="0">
                <a:latin typeface="Arial MT"/>
                <a:cs typeface="Arial MT"/>
              </a:rPr>
              <a:t> annual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growth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rate (CAGR)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unit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sales.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This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includes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identifying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opportunities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 </a:t>
            </a:r>
            <a:r>
              <a:rPr sz="1800" spc="-5" dirty="0">
                <a:latin typeface="Arial MT"/>
                <a:cs typeface="Arial MT"/>
              </a:rPr>
              <a:t>further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improvement.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6C6D6A"/>
              </a:buClr>
              <a:buFont typeface="Arial MT"/>
              <a:buChar char="•"/>
            </a:pPr>
            <a:endParaRPr sz="2550">
              <a:latin typeface="Arial MT"/>
              <a:cs typeface="Arial MT"/>
            </a:endParaRPr>
          </a:p>
          <a:p>
            <a:pPr marL="6223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Arial"/>
                <a:cs typeface="Arial"/>
              </a:rPr>
              <a:t>Business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Questions</a:t>
            </a:r>
            <a:endParaRPr sz="2000">
              <a:latin typeface="Arial"/>
              <a:cs typeface="Arial"/>
            </a:endParaRPr>
          </a:p>
          <a:p>
            <a:pPr marL="557530" indent="-344170">
              <a:lnSpc>
                <a:spcPts val="2050"/>
              </a:lnSpc>
              <a:spcBef>
                <a:spcPts val="1030"/>
              </a:spcBef>
              <a:buClr>
                <a:srgbClr val="6C6D6A"/>
              </a:buClr>
              <a:buSzPct val="177777"/>
              <a:buChar char="•"/>
              <a:tabLst>
                <a:tab pos="557530" algn="l"/>
                <a:tab pos="558165" algn="l"/>
              </a:tabLst>
            </a:pPr>
            <a:r>
              <a:rPr sz="1800" spc="-5" dirty="0">
                <a:latin typeface="Arial MT"/>
                <a:cs typeface="Arial MT"/>
              </a:rPr>
              <a:t>Examining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total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unit sales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each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year.</a:t>
            </a:r>
            <a:endParaRPr sz="1800">
              <a:latin typeface="Arial MT"/>
              <a:cs typeface="Arial MT"/>
            </a:endParaRPr>
          </a:p>
          <a:p>
            <a:pPr marL="557530" indent="-344170">
              <a:lnSpc>
                <a:spcPts val="2050"/>
              </a:lnSpc>
              <a:buClr>
                <a:srgbClr val="6C6D6A"/>
              </a:buClr>
              <a:buSzPct val="177777"/>
              <a:buChar char="•"/>
              <a:tabLst>
                <a:tab pos="557530" algn="l"/>
                <a:tab pos="558165" algn="l"/>
              </a:tabLst>
            </a:pPr>
            <a:r>
              <a:rPr sz="1800" spc="-10" dirty="0">
                <a:latin typeface="Arial MT"/>
                <a:cs typeface="Arial MT"/>
              </a:rPr>
              <a:t>Analyzing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year-over-year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growth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sales.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97495" y="6336791"/>
            <a:ext cx="1289303" cy="2590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8226" y="6292224"/>
            <a:ext cx="1352715" cy="25157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9856" y="505459"/>
            <a:ext cx="19786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INTRODUCTION</a:t>
            </a:r>
            <a:endParaRPr sz="2000"/>
          </a:p>
        </p:txBody>
      </p:sp>
      <p:sp>
        <p:nvSpPr>
          <p:cNvPr id="6" name="object 6"/>
          <p:cNvSpPr txBox="1"/>
          <p:nvPr/>
        </p:nvSpPr>
        <p:spPr>
          <a:xfrm>
            <a:off x="1053185" y="4855591"/>
            <a:ext cx="621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sa</a:t>
            </a:r>
            <a:r>
              <a:rPr sz="1800" spc="-15" dirty="0">
                <a:latin typeface="Arial MT"/>
                <a:cs typeface="Arial MT"/>
              </a:rPr>
              <a:t>l</a:t>
            </a:r>
            <a:r>
              <a:rPr sz="1800" dirty="0">
                <a:latin typeface="Arial MT"/>
                <a:cs typeface="Arial MT"/>
              </a:rPr>
              <a:t>es.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53185" y="5349341"/>
            <a:ext cx="3387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based on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different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account types.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9980" y="4585585"/>
            <a:ext cx="7441565" cy="13462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280"/>
              </a:spcBef>
              <a:buClr>
                <a:srgbClr val="6C6D6A"/>
              </a:buClr>
              <a:buSzPct val="177777"/>
              <a:buChar char="•"/>
              <a:tabLst>
                <a:tab pos="355600" algn="l"/>
                <a:tab pos="356235" algn="l"/>
              </a:tabLst>
            </a:pPr>
            <a:r>
              <a:rPr sz="1800" spc="-5" dirty="0">
                <a:latin typeface="Arial MT"/>
                <a:cs typeface="Arial MT"/>
              </a:rPr>
              <a:t>Identifying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which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account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types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are surpassing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others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 </a:t>
            </a:r>
            <a:r>
              <a:rPr sz="1800" dirty="0">
                <a:latin typeface="Arial MT"/>
                <a:cs typeface="Arial MT"/>
              </a:rPr>
              <a:t>terms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unit</a:t>
            </a:r>
            <a:endParaRPr sz="18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1730"/>
              </a:spcBef>
              <a:buClr>
                <a:srgbClr val="6C6D6A"/>
              </a:buClr>
              <a:buSzPct val="177777"/>
              <a:buChar char="•"/>
              <a:tabLst>
                <a:tab pos="355600" algn="l"/>
                <a:tab pos="356235" algn="l"/>
              </a:tabLst>
            </a:pPr>
            <a:r>
              <a:rPr sz="1800" spc="-5" dirty="0">
                <a:latin typeface="Arial MT"/>
                <a:cs typeface="Arial MT"/>
              </a:rPr>
              <a:t>Calculating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average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5-year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compound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annual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growth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rate (CAGR)</a:t>
            </a:r>
            <a:endParaRPr sz="18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1725"/>
              </a:spcBef>
              <a:buClr>
                <a:srgbClr val="6C6D6A"/>
              </a:buClr>
              <a:buSzPct val="177777"/>
              <a:buChar char="•"/>
              <a:tabLst>
                <a:tab pos="355600" algn="l"/>
                <a:tab pos="356235" algn="l"/>
              </a:tabLst>
            </a:pPr>
            <a:r>
              <a:rPr sz="1800" spc="-5" dirty="0">
                <a:latin typeface="Arial MT"/>
                <a:cs typeface="Arial MT"/>
              </a:rPr>
              <a:t>Evaluating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top-performing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bottom-performing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accounts.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9856" y="505459"/>
            <a:ext cx="23298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DATA</a:t>
            </a:r>
            <a:r>
              <a:rPr sz="2000" b="1" spc="-7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MODELLING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0453" y="1143761"/>
            <a:ext cx="7359650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1939"/>
              </a:lnSpc>
              <a:spcBef>
                <a:spcPts val="345"/>
              </a:spcBef>
            </a:pPr>
            <a:r>
              <a:rPr sz="1800" spc="-5" dirty="0">
                <a:latin typeface="Arial MT"/>
                <a:cs typeface="Arial MT"/>
              </a:rPr>
              <a:t>Utilizing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Power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Query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b="1" spc="-5" dirty="0">
                <a:latin typeface="Arial"/>
                <a:cs typeface="Arial"/>
              </a:rPr>
              <a:t>MS-Excel</a:t>
            </a:r>
            <a:r>
              <a:rPr sz="1800" spc="-5" dirty="0">
                <a:latin typeface="Arial MT"/>
                <a:cs typeface="Arial MT"/>
              </a:rPr>
              <a:t>,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transformed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data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5" dirty="0">
                <a:latin typeface="Arial MT"/>
                <a:cs typeface="Arial MT"/>
              </a:rPr>
              <a:t> improved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organization,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giving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more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structured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foundation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 </a:t>
            </a:r>
            <a:r>
              <a:rPr sz="1800" spc="-5" dirty="0">
                <a:latin typeface="Arial MT"/>
                <a:cs typeface="Arial MT"/>
              </a:rPr>
              <a:t>necessary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analysis.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1192" y="1419605"/>
            <a:ext cx="7919720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sz="2800" b="0" dirty="0">
                <a:solidFill>
                  <a:srgbClr val="000000"/>
                </a:solidFill>
                <a:latin typeface="Arial MT"/>
                <a:cs typeface="Arial MT"/>
              </a:rPr>
              <a:t>Overall,</a:t>
            </a:r>
            <a:r>
              <a:rPr sz="2800" b="0" spc="1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Arial MT"/>
                <a:cs typeface="Arial MT"/>
              </a:rPr>
              <a:t>our </a:t>
            </a:r>
            <a:r>
              <a:rPr sz="2800" b="0" dirty="0">
                <a:solidFill>
                  <a:srgbClr val="000000"/>
                </a:solidFill>
                <a:latin typeface="Arial MT"/>
                <a:cs typeface="Arial MT"/>
              </a:rPr>
              <a:t>unit </a:t>
            </a:r>
            <a:r>
              <a:rPr sz="2800" b="0" spc="-5" dirty="0">
                <a:solidFill>
                  <a:srgbClr val="000000"/>
                </a:solidFill>
                <a:latin typeface="Arial MT"/>
                <a:cs typeface="Arial MT"/>
              </a:rPr>
              <a:t>sales</a:t>
            </a:r>
            <a:r>
              <a:rPr sz="2800" b="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Arial MT"/>
                <a:cs typeface="Arial MT"/>
              </a:rPr>
              <a:t>growth</a:t>
            </a:r>
            <a:r>
              <a:rPr sz="2800" b="0" spc="2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Arial MT"/>
                <a:cs typeface="Arial MT"/>
              </a:rPr>
              <a:t>has</a:t>
            </a:r>
            <a:r>
              <a:rPr sz="2800" b="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Arial MT"/>
                <a:cs typeface="Arial MT"/>
              </a:rPr>
              <a:t>been</a:t>
            </a:r>
            <a:r>
              <a:rPr sz="2800" b="0" spc="2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Arial MT"/>
                <a:cs typeface="Arial MT"/>
              </a:rPr>
              <a:t>good,</a:t>
            </a:r>
            <a:r>
              <a:rPr sz="2800" b="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Arial MT"/>
                <a:cs typeface="Arial MT"/>
              </a:rPr>
              <a:t>with </a:t>
            </a:r>
            <a:r>
              <a:rPr sz="2800" b="0" spc="-76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Arial MT"/>
                <a:cs typeface="Arial MT"/>
              </a:rPr>
              <a:t>a</a:t>
            </a:r>
            <a:r>
              <a:rPr sz="2800" b="0" spc="-1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800" b="0" dirty="0">
                <a:solidFill>
                  <a:srgbClr val="000000"/>
                </a:solidFill>
                <a:latin typeface="Arial MT"/>
                <a:cs typeface="Arial MT"/>
              </a:rPr>
              <a:t>5-</a:t>
            </a:r>
            <a:r>
              <a:rPr sz="2800" b="0" spc="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Arial MT"/>
                <a:cs typeface="Arial MT"/>
              </a:rPr>
              <a:t>year </a:t>
            </a:r>
            <a:r>
              <a:rPr sz="2800" b="0" spc="-10" dirty="0">
                <a:solidFill>
                  <a:srgbClr val="000000"/>
                </a:solidFill>
                <a:latin typeface="Arial MT"/>
                <a:cs typeface="Arial MT"/>
              </a:rPr>
              <a:t>CAGR</a:t>
            </a:r>
            <a:r>
              <a:rPr sz="2800" b="0" spc="2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800" b="0" spc="-5" dirty="0">
                <a:solidFill>
                  <a:srgbClr val="000000"/>
                </a:solidFill>
                <a:latin typeface="Arial MT"/>
                <a:cs typeface="Arial MT"/>
              </a:rPr>
              <a:t>of</a:t>
            </a:r>
            <a:r>
              <a:rPr sz="2800" b="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2800" spc="5" dirty="0">
                <a:solidFill>
                  <a:srgbClr val="000000"/>
                </a:solidFill>
              </a:rPr>
              <a:t>21%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97495" y="6336791"/>
            <a:ext cx="1289303" cy="2590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8226" y="6292224"/>
            <a:ext cx="1352715" cy="251571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940873" y="3273552"/>
            <a:ext cx="3205480" cy="2330450"/>
            <a:chOff x="3940873" y="3273552"/>
            <a:chExt cx="3205480" cy="2330450"/>
          </a:xfrm>
        </p:grpSpPr>
        <p:sp>
          <p:nvSpPr>
            <p:cNvPr id="6" name="object 6"/>
            <p:cNvSpPr/>
            <p:nvPr/>
          </p:nvSpPr>
          <p:spPr>
            <a:xfrm>
              <a:off x="4727447" y="3273552"/>
              <a:ext cx="2346960" cy="2330450"/>
            </a:xfrm>
            <a:custGeom>
              <a:avLst/>
              <a:gdLst/>
              <a:ahLst/>
              <a:cxnLst/>
              <a:rect l="l" t="t" r="r" b="b"/>
              <a:pathLst>
                <a:path w="2346959" h="2330450">
                  <a:moveTo>
                    <a:pt x="0" y="2180844"/>
                  </a:moveTo>
                  <a:lnTo>
                    <a:pt x="0" y="2330196"/>
                  </a:lnTo>
                </a:path>
                <a:path w="2346959" h="2330450">
                  <a:moveTo>
                    <a:pt x="0" y="1714500"/>
                  </a:moveTo>
                  <a:lnTo>
                    <a:pt x="0" y="2014728"/>
                  </a:lnTo>
                </a:path>
                <a:path w="2346959" h="2330450">
                  <a:moveTo>
                    <a:pt x="781812" y="2180844"/>
                  </a:moveTo>
                  <a:lnTo>
                    <a:pt x="781812" y="2330196"/>
                  </a:lnTo>
                </a:path>
                <a:path w="2346959" h="2330450">
                  <a:moveTo>
                    <a:pt x="781812" y="1714500"/>
                  </a:moveTo>
                  <a:lnTo>
                    <a:pt x="781812" y="2014728"/>
                  </a:lnTo>
                </a:path>
                <a:path w="2346959" h="2330450">
                  <a:moveTo>
                    <a:pt x="1565148" y="2180844"/>
                  </a:moveTo>
                  <a:lnTo>
                    <a:pt x="1565148" y="2330196"/>
                  </a:lnTo>
                </a:path>
                <a:path w="2346959" h="2330450">
                  <a:moveTo>
                    <a:pt x="1565148" y="1714500"/>
                  </a:moveTo>
                  <a:lnTo>
                    <a:pt x="1565148" y="2014728"/>
                  </a:lnTo>
                </a:path>
                <a:path w="2346959" h="2330450">
                  <a:moveTo>
                    <a:pt x="2346959" y="2180844"/>
                  </a:moveTo>
                  <a:lnTo>
                    <a:pt x="2346959" y="2330196"/>
                  </a:lnTo>
                </a:path>
                <a:path w="2346959" h="2330450">
                  <a:moveTo>
                    <a:pt x="2346959" y="0"/>
                  </a:moveTo>
                  <a:lnTo>
                    <a:pt x="2346959" y="2014728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45635" y="5288280"/>
              <a:ext cx="3200400" cy="166370"/>
            </a:xfrm>
            <a:custGeom>
              <a:avLst/>
              <a:gdLst/>
              <a:ahLst/>
              <a:cxnLst/>
              <a:rect l="l" t="t" r="r" b="b"/>
              <a:pathLst>
                <a:path w="3200400" h="166370">
                  <a:moveTo>
                    <a:pt x="3200399" y="0"/>
                  </a:moveTo>
                  <a:lnTo>
                    <a:pt x="0" y="0"/>
                  </a:lnTo>
                  <a:lnTo>
                    <a:pt x="0" y="166116"/>
                  </a:lnTo>
                  <a:lnTo>
                    <a:pt x="3200399" y="166116"/>
                  </a:lnTo>
                  <a:lnTo>
                    <a:pt x="3200399" y="0"/>
                  </a:lnTo>
                  <a:close/>
                </a:path>
              </a:pathLst>
            </a:custGeom>
            <a:solidFill>
              <a:srgbClr val="0069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727447" y="3273552"/>
              <a:ext cx="1565275" cy="1548765"/>
            </a:xfrm>
            <a:custGeom>
              <a:avLst/>
              <a:gdLst/>
              <a:ahLst/>
              <a:cxnLst/>
              <a:rect l="l" t="t" r="r" b="b"/>
              <a:pathLst>
                <a:path w="1565275" h="1548764">
                  <a:moveTo>
                    <a:pt x="0" y="1248156"/>
                  </a:moveTo>
                  <a:lnTo>
                    <a:pt x="0" y="1548384"/>
                  </a:lnTo>
                </a:path>
                <a:path w="1565275" h="1548764">
                  <a:moveTo>
                    <a:pt x="781812" y="1248156"/>
                  </a:moveTo>
                  <a:lnTo>
                    <a:pt x="781812" y="1548384"/>
                  </a:lnTo>
                </a:path>
                <a:path w="1565275" h="1548764">
                  <a:moveTo>
                    <a:pt x="1565148" y="0"/>
                  </a:moveTo>
                  <a:lnTo>
                    <a:pt x="1565148" y="1548384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45635" y="4821936"/>
              <a:ext cx="2738755" cy="166370"/>
            </a:xfrm>
            <a:custGeom>
              <a:avLst/>
              <a:gdLst/>
              <a:ahLst/>
              <a:cxnLst/>
              <a:rect l="l" t="t" r="r" b="b"/>
              <a:pathLst>
                <a:path w="2738754" h="166370">
                  <a:moveTo>
                    <a:pt x="2738628" y="0"/>
                  </a:moveTo>
                  <a:lnTo>
                    <a:pt x="0" y="0"/>
                  </a:lnTo>
                  <a:lnTo>
                    <a:pt x="0" y="166115"/>
                  </a:lnTo>
                  <a:lnTo>
                    <a:pt x="2738628" y="166115"/>
                  </a:lnTo>
                  <a:lnTo>
                    <a:pt x="2738628" y="0"/>
                  </a:lnTo>
                  <a:close/>
                </a:path>
              </a:pathLst>
            </a:custGeom>
            <a:solidFill>
              <a:srgbClr val="0069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27447" y="4055364"/>
              <a:ext cx="782320" cy="302260"/>
            </a:xfrm>
            <a:custGeom>
              <a:avLst/>
              <a:gdLst/>
              <a:ahLst/>
              <a:cxnLst/>
              <a:rect l="l" t="t" r="r" b="b"/>
              <a:pathLst>
                <a:path w="782320" h="302260">
                  <a:moveTo>
                    <a:pt x="0" y="0"/>
                  </a:moveTo>
                  <a:lnTo>
                    <a:pt x="0" y="301752"/>
                  </a:lnTo>
                </a:path>
                <a:path w="782320" h="302260">
                  <a:moveTo>
                    <a:pt x="781812" y="0"/>
                  </a:moveTo>
                  <a:lnTo>
                    <a:pt x="781812" y="301752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45635" y="4357116"/>
              <a:ext cx="2255520" cy="165100"/>
            </a:xfrm>
            <a:custGeom>
              <a:avLst/>
              <a:gdLst/>
              <a:ahLst/>
              <a:cxnLst/>
              <a:rect l="l" t="t" r="r" b="b"/>
              <a:pathLst>
                <a:path w="2255520" h="165100">
                  <a:moveTo>
                    <a:pt x="2255519" y="0"/>
                  </a:moveTo>
                  <a:lnTo>
                    <a:pt x="0" y="0"/>
                  </a:lnTo>
                  <a:lnTo>
                    <a:pt x="0" y="164591"/>
                  </a:lnTo>
                  <a:lnTo>
                    <a:pt x="2255519" y="164591"/>
                  </a:lnTo>
                  <a:lnTo>
                    <a:pt x="2255519" y="0"/>
                  </a:lnTo>
                  <a:close/>
                </a:path>
              </a:pathLst>
            </a:custGeom>
            <a:solidFill>
              <a:srgbClr val="0069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727447" y="3273552"/>
              <a:ext cx="782320" cy="617220"/>
            </a:xfrm>
            <a:custGeom>
              <a:avLst/>
              <a:gdLst/>
              <a:ahLst/>
              <a:cxnLst/>
              <a:rect l="l" t="t" r="r" b="b"/>
              <a:pathLst>
                <a:path w="782320" h="617220">
                  <a:moveTo>
                    <a:pt x="0" y="315468"/>
                  </a:moveTo>
                  <a:lnTo>
                    <a:pt x="0" y="617220"/>
                  </a:lnTo>
                </a:path>
                <a:path w="782320" h="617220">
                  <a:moveTo>
                    <a:pt x="781812" y="0"/>
                  </a:moveTo>
                  <a:lnTo>
                    <a:pt x="781812" y="61722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45635" y="3890772"/>
              <a:ext cx="1900555" cy="165100"/>
            </a:xfrm>
            <a:custGeom>
              <a:avLst/>
              <a:gdLst/>
              <a:ahLst/>
              <a:cxnLst/>
              <a:rect l="l" t="t" r="r" b="b"/>
              <a:pathLst>
                <a:path w="1900554" h="165100">
                  <a:moveTo>
                    <a:pt x="1900427" y="0"/>
                  </a:moveTo>
                  <a:lnTo>
                    <a:pt x="0" y="0"/>
                  </a:lnTo>
                  <a:lnTo>
                    <a:pt x="0" y="164591"/>
                  </a:lnTo>
                  <a:lnTo>
                    <a:pt x="1900427" y="164591"/>
                  </a:lnTo>
                  <a:lnTo>
                    <a:pt x="1900427" y="0"/>
                  </a:lnTo>
                  <a:close/>
                </a:path>
              </a:pathLst>
            </a:custGeom>
            <a:solidFill>
              <a:srgbClr val="0069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27447" y="3273552"/>
              <a:ext cx="0" cy="151130"/>
            </a:xfrm>
            <a:custGeom>
              <a:avLst/>
              <a:gdLst/>
              <a:ahLst/>
              <a:cxnLst/>
              <a:rect l="l" t="t" r="r" b="b"/>
              <a:pathLst>
                <a:path h="151129">
                  <a:moveTo>
                    <a:pt x="0" y="0"/>
                  </a:moveTo>
                  <a:lnTo>
                    <a:pt x="0" y="150875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45635" y="3424428"/>
              <a:ext cx="1485900" cy="165100"/>
            </a:xfrm>
            <a:custGeom>
              <a:avLst/>
              <a:gdLst/>
              <a:ahLst/>
              <a:cxnLst/>
              <a:rect l="l" t="t" r="r" b="b"/>
              <a:pathLst>
                <a:path w="1485900" h="165100">
                  <a:moveTo>
                    <a:pt x="1485900" y="0"/>
                  </a:moveTo>
                  <a:lnTo>
                    <a:pt x="0" y="0"/>
                  </a:lnTo>
                  <a:lnTo>
                    <a:pt x="0" y="164592"/>
                  </a:lnTo>
                  <a:lnTo>
                    <a:pt x="1485900" y="164592"/>
                  </a:lnTo>
                  <a:lnTo>
                    <a:pt x="1485900" y="0"/>
                  </a:lnTo>
                  <a:close/>
                </a:path>
              </a:pathLst>
            </a:custGeom>
            <a:solidFill>
              <a:srgbClr val="0069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45635" y="3273552"/>
              <a:ext cx="0" cy="2330450"/>
            </a:xfrm>
            <a:custGeom>
              <a:avLst/>
              <a:gdLst/>
              <a:ahLst/>
              <a:cxnLst/>
              <a:rect l="l" t="t" r="r" b="b"/>
              <a:pathLst>
                <a:path h="2330450">
                  <a:moveTo>
                    <a:pt x="0" y="2330196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7856219" y="3273552"/>
            <a:ext cx="0" cy="2330450"/>
          </a:xfrm>
          <a:custGeom>
            <a:avLst/>
            <a:gdLst/>
            <a:ahLst/>
            <a:cxnLst/>
            <a:rect l="l" t="t" r="r" b="b"/>
            <a:pathLst>
              <a:path h="2330450">
                <a:moveTo>
                  <a:pt x="0" y="0"/>
                </a:moveTo>
                <a:lnTo>
                  <a:pt x="0" y="2330196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745985" y="4797044"/>
            <a:ext cx="5378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350234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62878" y="4330954"/>
            <a:ext cx="5378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288449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07404" y="3864609"/>
            <a:ext cx="5378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242995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92622" y="3398646"/>
            <a:ext cx="5378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189976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62398" y="5263388"/>
            <a:ext cx="3660775" cy="61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82905" algn="r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04040"/>
                </a:solidFill>
                <a:latin typeface="Arial MT"/>
                <a:cs typeface="Arial MT"/>
              </a:rPr>
              <a:t>409194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794385" algn="l"/>
                <a:tab pos="1576705" algn="l"/>
                <a:tab pos="2358390" algn="l"/>
                <a:tab pos="3140710" algn="l"/>
              </a:tabLst>
            </a:pPr>
            <a:r>
              <a:rPr sz="1200" spc="-10" dirty="0">
                <a:solidFill>
                  <a:srgbClr val="585858"/>
                </a:solidFill>
                <a:latin typeface="Arial MT"/>
                <a:cs typeface="Arial MT"/>
              </a:rPr>
              <a:t>100000	200000	300000	400000	500000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91534" y="5669381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85858"/>
                </a:solidFill>
                <a:latin typeface="Arial MT"/>
                <a:cs typeface="Arial MT"/>
              </a:rPr>
              <a:t>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65067" y="5255133"/>
            <a:ext cx="3632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585858"/>
                </a:solidFill>
                <a:latin typeface="Arial MT"/>
                <a:cs typeface="Arial MT"/>
              </a:rPr>
              <a:t>2</a:t>
            </a:r>
            <a:r>
              <a:rPr sz="1200" spc="-5" dirty="0">
                <a:solidFill>
                  <a:srgbClr val="585858"/>
                </a:solidFill>
                <a:latin typeface="Arial MT"/>
                <a:cs typeface="Arial MT"/>
              </a:rPr>
              <a:t>0</a:t>
            </a:r>
            <a:r>
              <a:rPr sz="1200" spc="-15" dirty="0">
                <a:solidFill>
                  <a:srgbClr val="585858"/>
                </a:solidFill>
                <a:latin typeface="Arial MT"/>
                <a:cs typeface="Arial MT"/>
              </a:rPr>
              <a:t>2</a:t>
            </a:r>
            <a:r>
              <a:rPr sz="1200" spc="-5" dirty="0">
                <a:solidFill>
                  <a:srgbClr val="585858"/>
                </a:solidFill>
                <a:latin typeface="Arial MT"/>
                <a:cs typeface="Arial MT"/>
              </a:rPr>
              <a:t>1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65067" y="4789170"/>
            <a:ext cx="3632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585858"/>
                </a:solidFill>
                <a:latin typeface="Arial MT"/>
                <a:cs typeface="Arial MT"/>
              </a:rPr>
              <a:t>2</a:t>
            </a:r>
            <a:r>
              <a:rPr sz="1200" spc="-5" dirty="0">
                <a:solidFill>
                  <a:srgbClr val="585858"/>
                </a:solidFill>
                <a:latin typeface="Arial MT"/>
                <a:cs typeface="Arial MT"/>
              </a:rPr>
              <a:t>0</a:t>
            </a:r>
            <a:r>
              <a:rPr sz="1200" spc="-15" dirty="0">
                <a:solidFill>
                  <a:srgbClr val="585858"/>
                </a:solidFill>
                <a:latin typeface="Arial MT"/>
                <a:cs typeface="Arial MT"/>
              </a:rPr>
              <a:t>2</a:t>
            </a:r>
            <a:r>
              <a:rPr sz="1200" spc="-5" dirty="0">
                <a:solidFill>
                  <a:srgbClr val="585858"/>
                </a:solidFill>
                <a:latin typeface="Arial MT"/>
                <a:cs typeface="Arial MT"/>
              </a:rPr>
              <a:t>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465067" y="4322826"/>
            <a:ext cx="3632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585858"/>
                </a:solidFill>
                <a:latin typeface="Arial MT"/>
                <a:cs typeface="Arial MT"/>
              </a:rPr>
              <a:t>2</a:t>
            </a:r>
            <a:r>
              <a:rPr sz="1200" spc="-5" dirty="0">
                <a:solidFill>
                  <a:srgbClr val="585858"/>
                </a:solidFill>
                <a:latin typeface="Arial MT"/>
                <a:cs typeface="Arial MT"/>
              </a:rPr>
              <a:t>0</a:t>
            </a:r>
            <a:r>
              <a:rPr sz="1200" spc="-15" dirty="0">
                <a:solidFill>
                  <a:srgbClr val="585858"/>
                </a:solidFill>
                <a:latin typeface="Arial MT"/>
                <a:cs typeface="Arial MT"/>
              </a:rPr>
              <a:t>1</a:t>
            </a:r>
            <a:r>
              <a:rPr sz="1200" spc="-5" dirty="0">
                <a:solidFill>
                  <a:srgbClr val="585858"/>
                </a:solidFill>
                <a:latin typeface="Arial MT"/>
                <a:cs typeface="Arial MT"/>
              </a:rPr>
              <a:t>9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465067" y="3856735"/>
            <a:ext cx="3632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585858"/>
                </a:solidFill>
                <a:latin typeface="Arial MT"/>
                <a:cs typeface="Arial MT"/>
              </a:rPr>
              <a:t>2</a:t>
            </a:r>
            <a:r>
              <a:rPr sz="1200" spc="-5" dirty="0">
                <a:solidFill>
                  <a:srgbClr val="585858"/>
                </a:solidFill>
                <a:latin typeface="Arial MT"/>
                <a:cs typeface="Arial MT"/>
              </a:rPr>
              <a:t>0</a:t>
            </a:r>
            <a:r>
              <a:rPr sz="1200" spc="-15" dirty="0">
                <a:solidFill>
                  <a:srgbClr val="585858"/>
                </a:solidFill>
                <a:latin typeface="Arial MT"/>
                <a:cs typeface="Arial MT"/>
              </a:rPr>
              <a:t>1</a:t>
            </a:r>
            <a:r>
              <a:rPr sz="1200" spc="-5" dirty="0">
                <a:solidFill>
                  <a:srgbClr val="585858"/>
                </a:solidFill>
                <a:latin typeface="Arial MT"/>
                <a:cs typeface="Arial MT"/>
              </a:rPr>
              <a:t>8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465067" y="3390391"/>
            <a:ext cx="3632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585858"/>
                </a:solidFill>
                <a:latin typeface="Arial MT"/>
                <a:cs typeface="Arial MT"/>
              </a:rPr>
              <a:t>2</a:t>
            </a:r>
            <a:r>
              <a:rPr sz="1200" spc="-5" dirty="0">
                <a:solidFill>
                  <a:srgbClr val="585858"/>
                </a:solidFill>
                <a:latin typeface="Arial MT"/>
                <a:cs typeface="Arial MT"/>
              </a:rPr>
              <a:t>0</a:t>
            </a:r>
            <a:r>
              <a:rPr sz="1200" spc="-15" dirty="0">
                <a:solidFill>
                  <a:srgbClr val="585858"/>
                </a:solidFill>
                <a:latin typeface="Arial MT"/>
                <a:cs typeface="Arial MT"/>
              </a:rPr>
              <a:t>1</a:t>
            </a:r>
            <a:r>
              <a:rPr sz="1200" spc="-5" dirty="0">
                <a:solidFill>
                  <a:srgbClr val="585858"/>
                </a:solidFill>
                <a:latin typeface="Arial MT"/>
                <a:cs typeface="Arial MT"/>
              </a:rPr>
              <a:t>7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866259" y="2793949"/>
            <a:ext cx="191262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30" dirty="0">
                <a:solidFill>
                  <a:srgbClr val="585858"/>
                </a:solidFill>
                <a:latin typeface="Arial"/>
                <a:cs typeface="Arial"/>
              </a:rPr>
              <a:t>Total</a:t>
            </a:r>
            <a:r>
              <a:rPr sz="2000" b="1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85858"/>
                </a:solidFill>
                <a:latin typeface="Arial"/>
                <a:cs typeface="Arial"/>
              </a:rPr>
              <a:t>Unit</a:t>
            </a:r>
            <a:r>
              <a:rPr sz="2000" b="1" spc="-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585858"/>
                </a:solidFill>
                <a:latin typeface="Arial"/>
                <a:cs typeface="Arial"/>
              </a:rPr>
              <a:t>Sales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79856" y="505459"/>
            <a:ext cx="43643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DATA</a:t>
            </a:r>
            <a:r>
              <a:rPr sz="2000" b="1" spc="-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ANALYSIS</a:t>
            </a:r>
            <a:r>
              <a:rPr sz="2000" b="1" spc="-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&amp;</a:t>
            </a:r>
            <a:r>
              <a:rPr sz="2000" b="1" spc="-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FC0"/>
                </a:solidFill>
                <a:latin typeface="Arial"/>
                <a:cs typeface="Arial"/>
              </a:rPr>
              <a:t>VISUALIZATION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97495" y="6336791"/>
            <a:ext cx="1289303" cy="25907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8226" y="6292224"/>
            <a:ext cx="1352715" cy="25157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146428"/>
            <a:ext cx="78346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Directing our sales resources and adjusting our sales mix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towards </a:t>
            </a:r>
            <a:r>
              <a:rPr sz="2400" b="1" dirty="0">
                <a:latin typeface="Arial"/>
                <a:cs typeface="Arial"/>
              </a:rPr>
              <a:t>online </a:t>
            </a:r>
            <a:r>
              <a:rPr sz="2400" b="1" spc="-5" dirty="0">
                <a:latin typeface="Arial"/>
                <a:cs typeface="Arial"/>
              </a:rPr>
              <a:t>retailer accounts </a:t>
            </a:r>
            <a:r>
              <a:rPr sz="2400" spc="-5" dirty="0">
                <a:latin typeface="Arial MT"/>
                <a:cs typeface="Arial MT"/>
              </a:rPr>
              <a:t>could lead </a:t>
            </a:r>
            <a:r>
              <a:rPr sz="2400" dirty="0">
                <a:latin typeface="Arial MT"/>
                <a:cs typeface="Arial MT"/>
              </a:rPr>
              <a:t>to </a:t>
            </a:r>
            <a:r>
              <a:rPr sz="2400" spc="-5" dirty="0">
                <a:latin typeface="Arial MT"/>
                <a:cs typeface="Arial MT"/>
              </a:rPr>
              <a:t>enhanced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sales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growth.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718816" y="3119627"/>
            <a:ext cx="4308475" cy="2663190"/>
            <a:chOff x="2718816" y="3119627"/>
            <a:chExt cx="4308475" cy="2663190"/>
          </a:xfrm>
        </p:grpSpPr>
        <p:sp>
          <p:nvSpPr>
            <p:cNvPr id="6" name="object 6"/>
            <p:cNvSpPr/>
            <p:nvPr/>
          </p:nvSpPr>
          <p:spPr>
            <a:xfrm>
              <a:off x="2718816" y="4831079"/>
              <a:ext cx="291465" cy="474345"/>
            </a:xfrm>
            <a:custGeom>
              <a:avLst/>
              <a:gdLst/>
              <a:ahLst/>
              <a:cxnLst/>
              <a:rect l="l" t="t" r="r" b="b"/>
              <a:pathLst>
                <a:path w="291464" h="474345">
                  <a:moveTo>
                    <a:pt x="0" y="473964"/>
                  </a:moveTo>
                  <a:lnTo>
                    <a:pt x="135635" y="473964"/>
                  </a:lnTo>
                </a:path>
                <a:path w="291464" h="474345">
                  <a:moveTo>
                    <a:pt x="257556" y="473964"/>
                  </a:moveTo>
                  <a:lnTo>
                    <a:pt x="291083" y="473964"/>
                  </a:lnTo>
                </a:path>
                <a:path w="291464" h="474345">
                  <a:moveTo>
                    <a:pt x="0" y="0"/>
                  </a:moveTo>
                  <a:lnTo>
                    <a:pt x="135635" y="0"/>
                  </a:lnTo>
                </a:path>
                <a:path w="291464" h="474345">
                  <a:moveTo>
                    <a:pt x="257556" y="0"/>
                  </a:moveTo>
                  <a:lnTo>
                    <a:pt x="291083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54452" y="4687824"/>
              <a:ext cx="121920" cy="1089660"/>
            </a:xfrm>
            <a:custGeom>
              <a:avLst/>
              <a:gdLst/>
              <a:ahLst/>
              <a:cxnLst/>
              <a:rect l="l" t="t" r="r" b="b"/>
              <a:pathLst>
                <a:path w="121919" h="1089660">
                  <a:moveTo>
                    <a:pt x="121920" y="0"/>
                  </a:moveTo>
                  <a:lnTo>
                    <a:pt x="0" y="0"/>
                  </a:lnTo>
                  <a:lnTo>
                    <a:pt x="0" y="1089660"/>
                  </a:lnTo>
                  <a:lnTo>
                    <a:pt x="121920" y="1089660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0051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18816" y="4357116"/>
              <a:ext cx="1152525" cy="948055"/>
            </a:xfrm>
            <a:custGeom>
              <a:avLst/>
              <a:gdLst/>
              <a:ahLst/>
              <a:cxnLst/>
              <a:rect l="l" t="t" r="r" b="b"/>
              <a:pathLst>
                <a:path w="1152525" h="948054">
                  <a:moveTo>
                    <a:pt x="414527" y="947927"/>
                  </a:moveTo>
                  <a:lnTo>
                    <a:pt x="448056" y="947927"/>
                  </a:lnTo>
                </a:path>
                <a:path w="1152525" h="948054">
                  <a:moveTo>
                    <a:pt x="726947" y="947927"/>
                  </a:moveTo>
                  <a:lnTo>
                    <a:pt x="996695" y="947927"/>
                  </a:lnTo>
                </a:path>
                <a:path w="1152525" h="948054">
                  <a:moveTo>
                    <a:pt x="1120139" y="947927"/>
                  </a:moveTo>
                  <a:lnTo>
                    <a:pt x="1152144" y="947927"/>
                  </a:lnTo>
                </a:path>
                <a:path w="1152525" h="948054">
                  <a:moveTo>
                    <a:pt x="726947" y="473963"/>
                  </a:moveTo>
                  <a:lnTo>
                    <a:pt x="996695" y="473963"/>
                  </a:lnTo>
                </a:path>
                <a:path w="1152525" h="948054">
                  <a:moveTo>
                    <a:pt x="1120139" y="473963"/>
                  </a:moveTo>
                  <a:lnTo>
                    <a:pt x="1152144" y="473963"/>
                  </a:lnTo>
                </a:path>
                <a:path w="1152525" h="948054">
                  <a:moveTo>
                    <a:pt x="0" y="0"/>
                  </a:moveTo>
                  <a:lnTo>
                    <a:pt x="996695" y="0"/>
                  </a:lnTo>
                </a:path>
                <a:path w="1152525" h="948054">
                  <a:moveTo>
                    <a:pt x="1120139" y="0"/>
                  </a:moveTo>
                  <a:lnTo>
                    <a:pt x="1152144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15512" y="4238244"/>
              <a:ext cx="123825" cy="1539240"/>
            </a:xfrm>
            <a:custGeom>
              <a:avLst/>
              <a:gdLst/>
              <a:ahLst/>
              <a:cxnLst/>
              <a:rect l="l" t="t" r="r" b="b"/>
              <a:pathLst>
                <a:path w="123825" h="1539239">
                  <a:moveTo>
                    <a:pt x="123443" y="0"/>
                  </a:moveTo>
                  <a:lnTo>
                    <a:pt x="0" y="0"/>
                  </a:lnTo>
                  <a:lnTo>
                    <a:pt x="0" y="1539239"/>
                  </a:lnTo>
                  <a:lnTo>
                    <a:pt x="123443" y="1539239"/>
                  </a:lnTo>
                  <a:lnTo>
                    <a:pt x="123443" y="0"/>
                  </a:lnTo>
                  <a:close/>
                </a:path>
              </a:pathLst>
            </a:custGeom>
            <a:solidFill>
              <a:srgbClr val="0051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18816" y="3883151"/>
              <a:ext cx="2875915" cy="1422400"/>
            </a:xfrm>
            <a:custGeom>
              <a:avLst/>
              <a:gdLst/>
              <a:ahLst/>
              <a:cxnLst/>
              <a:rect l="l" t="t" r="r" b="b"/>
              <a:pathLst>
                <a:path w="2875915" h="1422400">
                  <a:moveTo>
                    <a:pt x="2450592" y="1421892"/>
                  </a:moveTo>
                  <a:lnTo>
                    <a:pt x="2720339" y="1421892"/>
                  </a:lnTo>
                </a:path>
                <a:path w="2875915" h="1422400">
                  <a:moveTo>
                    <a:pt x="2842260" y="1421892"/>
                  </a:moveTo>
                  <a:lnTo>
                    <a:pt x="2875787" y="1421892"/>
                  </a:lnTo>
                </a:path>
                <a:path w="2875915" h="1422400">
                  <a:moveTo>
                    <a:pt x="2450592" y="947928"/>
                  </a:moveTo>
                  <a:lnTo>
                    <a:pt x="2720339" y="947928"/>
                  </a:lnTo>
                </a:path>
                <a:path w="2875915" h="1422400">
                  <a:moveTo>
                    <a:pt x="2842260" y="947928"/>
                  </a:moveTo>
                  <a:lnTo>
                    <a:pt x="2875787" y="947928"/>
                  </a:lnTo>
                </a:path>
                <a:path w="2875915" h="1422400">
                  <a:moveTo>
                    <a:pt x="2450592" y="473964"/>
                  </a:moveTo>
                  <a:lnTo>
                    <a:pt x="2720339" y="473964"/>
                  </a:lnTo>
                </a:path>
                <a:path w="2875915" h="1422400">
                  <a:moveTo>
                    <a:pt x="2842260" y="473964"/>
                  </a:moveTo>
                  <a:lnTo>
                    <a:pt x="2875787" y="473964"/>
                  </a:lnTo>
                </a:path>
                <a:path w="2875915" h="1422400">
                  <a:moveTo>
                    <a:pt x="0" y="0"/>
                  </a:moveTo>
                  <a:lnTo>
                    <a:pt x="2720339" y="0"/>
                  </a:lnTo>
                </a:path>
                <a:path w="2875915" h="1422400">
                  <a:moveTo>
                    <a:pt x="2842260" y="0"/>
                  </a:moveTo>
                  <a:lnTo>
                    <a:pt x="2875787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39155" y="3656076"/>
              <a:ext cx="121920" cy="2121535"/>
            </a:xfrm>
            <a:custGeom>
              <a:avLst/>
              <a:gdLst/>
              <a:ahLst/>
              <a:cxnLst/>
              <a:rect l="l" t="t" r="r" b="b"/>
              <a:pathLst>
                <a:path w="121920" h="2121535">
                  <a:moveTo>
                    <a:pt x="121920" y="0"/>
                  </a:moveTo>
                  <a:lnTo>
                    <a:pt x="0" y="0"/>
                  </a:lnTo>
                  <a:lnTo>
                    <a:pt x="0" y="2121408"/>
                  </a:lnTo>
                  <a:lnTo>
                    <a:pt x="121920" y="2121408"/>
                  </a:lnTo>
                  <a:lnTo>
                    <a:pt x="121920" y="0"/>
                  </a:lnTo>
                  <a:close/>
                </a:path>
              </a:pathLst>
            </a:custGeom>
            <a:solidFill>
              <a:srgbClr val="0051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33344" y="4831079"/>
              <a:ext cx="33655" cy="0"/>
            </a:xfrm>
            <a:custGeom>
              <a:avLst/>
              <a:gdLst/>
              <a:ahLst/>
              <a:cxnLst/>
              <a:rect l="l" t="t" r="r" b="b"/>
              <a:pathLst>
                <a:path w="33655">
                  <a:moveTo>
                    <a:pt x="0" y="0"/>
                  </a:moveTo>
                  <a:lnTo>
                    <a:pt x="33528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09900" y="4658867"/>
              <a:ext cx="123825" cy="1118870"/>
            </a:xfrm>
            <a:custGeom>
              <a:avLst/>
              <a:gdLst/>
              <a:ahLst/>
              <a:cxnLst/>
              <a:rect l="l" t="t" r="r" b="b"/>
              <a:pathLst>
                <a:path w="123825" h="1118870">
                  <a:moveTo>
                    <a:pt x="123443" y="0"/>
                  </a:moveTo>
                  <a:lnTo>
                    <a:pt x="0" y="0"/>
                  </a:lnTo>
                  <a:lnTo>
                    <a:pt x="0" y="1118615"/>
                  </a:lnTo>
                  <a:lnTo>
                    <a:pt x="123443" y="1118615"/>
                  </a:lnTo>
                  <a:lnTo>
                    <a:pt x="123443" y="0"/>
                  </a:lnTo>
                  <a:close/>
                </a:path>
              </a:pathLst>
            </a:custGeom>
            <a:solidFill>
              <a:srgbClr val="0061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94404" y="4831079"/>
              <a:ext cx="739140" cy="474345"/>
            </a:xfrm>
            <a:custGeom>
              <a:avLst/>
              <a:gdLst/>
              <a:ahLst/>
              <a:cxnLst/>
              <a:rect l="l" t="t" r="r" b="b"/>
              <a:pathLst>
                <a:path w="739139" h="474345">
                  <a:moveTo>
                    <a:pt x="0" y="473964"/>
                  </a:moveTo>
                  <a:lnTo>
                    <a:pt x="33528" y="473964"/>
                  </a:lnTo>
                </a:path>
                <a:path w="739139" h="474345">
                  <a:moveTo>
                    <a:pt x="312420" y="473964"/>
                  </a:moveTo>
                  <a:lnTo>
                    <a:pt x="582168" y="473964"/>
                  </a:lnTo>
                </a:path>
                <a:path w="739139" h="474345">
                  <a:moveTo>
                    <a:pt x="705612" y="473964"/>
                  </a:moveTo>
                  <a:lnTo>
                    <a:pt x="739140" y="473964"/>
                  </a:lnTo>
                </a:path>
                <a:path w="739139" h="474345">
                  <a:moveTo>
                    <a:pt x="312420" y="0"/>
                  </a:moveTo>
                  <a:lnTo>
                    <a:pt x="582168" y="0"/>
                  </a:lnTo>
                </a:path>
                <a:path w="739139" h="474345">
                  <a:moveTo>
                    <a:pt x="705612" y="0"/>
                  </a:moveTo>
                  <a:lnTo>
                    <a:pt x="73914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94404" y="4353210"/>
              <a:ext cx="582295" cy="5080"/>
            </a:xfrm>
            <a:custGeom>
              <a:avLst/>
              <a:gdLst/>
              <a:ahLst/>
              <a:cxnLst/>
              <a:rect l="l" t="t" r="r" b="b"/>
              <a:pathLst>
                <a:path w="582295" h="5079">
                  <a:moveTo>
                    <a:pt x="0" y="4762"/>
                  </a:moveTo>
                  <a:lnTo>
                    <a:pt x="582168" y="4762"/>
                  </a:lnTo>
                </a:path>
                <a:path w="582295" h="5079">
                  <a:moveTo>
                    <a:pt x="0" y="0"/>
                  </a:moveTo>
                  <a:lnTo>
                    <a:pt x="582168" y="0"/>
                  </a:lnTo>
                </a:path>
              </a:pathLst>
            </a:custGeom>
            <a:ln w="781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00016" y="4357116"/>
              <a:ext cx="33655" cy="0"/>
            </a:xfrm>
            <a:custGeom>
              <a:avLst/>
              <a:gdLst/>
              <a:ahLst/>
              <a:cxnLst/>
              <a:rect l="l" t="t" r="r" b="b"/>
              <a:pathLst>
                <a:path w="33654">
                  <a:moveTo>
                    <a:pt x="0" y="0"/>
                  </a:moveTo>
                  <a:lnTo>
                    <a:pt x="33528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76572" y="3936491"/>
              <a:ext cx="123825" cy="1841500"/>
            </a:xfrm>
            <a:custGeom>
              <a:avLst/>
              <a:gdLst/>
              <a:ahLst/>
              <a:cxnLst/>
              <a:rect l="l" t="t" r="r" b="b"/>
              <a:pathLst>
                <a:path w="123825" h="1841500">
                  <a:moveTo>
                    <a:pt x="123443" y="0"/>
                  </a:moveTo>
                  <a:lnTo>
                    <a:pt x="0" y="0"/>
                  </a:lnTo>
                  <a:lnTo>
                    <a:pt x="0" y="1840991"/>
                  </a:lnTo>
                  <a:lnTo>
                    <a:pt x="123443" y="1840991"/>
                  </a:lnTo>
                  <a:lnTo>
                    <a:pt x="123443" y="0"/>
                  </a:lnTo>
                  <a:close/>
                </a:path>
              </a:pathLst>
            </a:custGeom>
            <a:solidFill>
              <a:srgbClr val="0051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994404" y="4831079"/>
              <a:ext cx="33655" cy="0"/>
            </a:xfrm>
            <a:custGeom>
              <a:avLst/>
              <a:gdLst/>
              <a:ahLst/>
              <a:cxnLst/>
              <a:rect l="l" t="t" r="r" b="b"/>
              <a:pathLst>
                <a:path w="33654">
                  <a:moveTo>
                    <a:pt x="0" y="0"/>
                  </a:moveTo>
                  <a:lnTo>
                    <a:pt x="33528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70960" y="4184903"/>
              <a:ext cx="123825" cy="1592580"/>
            </a:xfrm>
            <a:custGeom>
              <a:avLst/>
              <a:gdLst/>
              <a:ahLst/>
              <a:cxnLst/>
              <a:rect l="l" t="t" r="r" b="b"/>
              <a:pathLst>
                <a:path w="123825" h="1592579">
                  <a:moveTo>
                    <a:pt x="123443" y="0"/>
                  </a:moveTo>
                  <a:lnTo>
                    <a:pt x="0" y="0"/>
                  </a:lnTo>
                  <a:lnTo>
                    <a:pt x="0" y="1592580"/>
                  </a:lnTo>
                  <a:lnTo>
                    <a:pt x="123443" y="1592580"/>
                  </a:lnTo>
                  <a:lnTo>
                    <a:pt x="123443" y="0"/>
                  </a:lnTo>
                  <a:close/>
                </a:path>
              </a:pathLst>
            </a:custGeom>
            <a:solidFill>
              <a:srgbClr val="0061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856988" y="4357116"/>
              <a:ext cx="32384" cy="948055"/>
            </a:xfrm>
            <a:custGeom>
              <a:avLst/>
              <a:gdLst/>
              <a:ahLst/>
              <a:cxnLst/>
              <a:rect l="l" t="t" r="r" b="b"/>
              <a:pathLst>
                <a:path w="32385" h="948054">
                  <a:moveTo>
                    <a:pt x="0" y="947927"/>
                  </a:moveTo>
                  <a:lnTo>
                    <a:pt x="32003" y="947927"/>
                  </a:lnTo>
                </a:path>
                <a:path w="32385" h="948054">
                  <a:moveTo>
                    <a:pt x="0" y="473963"/>
                  </a:moveTo>
                  <a:lnTo>
                    <a:pt x="32003" y="473963"/>
                  </a:lnTo>
                </a:path>
                <a:path w="32385" h="948054">
                  <a:moveTo>
                    <a:pt x="0" y="0"/>
                  </a:moveTo>
                  <a:lnTo>
                    <a:pt x="32003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733544" y="3892295"/>
              <a:ext cx="123825" cy="1885314"/>
            </a:xfrm>
            <a:custGeom>
              <a:avLst/>
              <a:gdLst/>
              <a:ahLst/>
              <a:cxnLst/>
              <a:rect l="l" t="t" r="r" b="b"/>
              <a:pathLst>
                <a:path w="123825" h="1885314">
                  <a:moveTo>
                    <a:pt x="123443" y="0"/>
                  </a:moveTo>
                  <a:lnTo>
                    <a:pt x="0" y="0"/>
                  </a:lnTo>
                  <a:lnTo>
                    <a:pt x="0" y="1885188"/>
                  </a:lnTo>
                  <a:lnTo>
                    <a:pt x="123443" y="1885187"/>
                  </a:lnTo>
                  <a:lnTo>
                    <a:pt x="123443" y="0"/>
                  </a:lnTo>
                  <a:close/>
                </a:path>
              </a:pathLst>
            </a:custGeom>
            <a:solidFill>
              <a:srgbClr val="0061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718048" y="3409187"/>
              <a:ext cx="739140" cy="1896110"/>
            </a:xfrm>
            <a:custGeom>
              <a:avLst/>
              <a:gdLst/>
              <a:ahLst/>
              <a:cxnLst/>
              <a:rect l="l" t="t" r="r" b="b"/>
              <a:pathLst>
                <a:path w="739139" h="1896110">
                  <a:moveTo>
                    <a:pt x="0" y="1895856"/>
                  </a:moveTo>
                  <a:lnTo>
                    <a:pt x="33527" y="1895856"/>
                  </a:lnTo>
                </a:path>
                <a:path w="739139" h="1896110">
                  <a:moveTo>
                    <a:pt x="312419" y="1895856"/>
                  </a:moveTo>
                  <a:lnTo>
                    <a:pt x="582167" y="1895856"/>
                  </a:lnTo>
                </a:path>
                <a:path w="739139" h="1896110">
                  <a:moveTo>
                    <a:pt x="705612" y="1895856"/>
                  </a:moveTo>
                  <a:lnTo>
                    <a:pt x="739139" y="1895856"/>
                  </a:lnTo>
                </a:path>
                <a:path w="739139" h="1896110">
                  <a:moveTo>
                    <a:pt x="312419" y="1421892"/>
                  </a:moveTo>
                  <a:lnTo>
                    <a:pt x="582167" y="1421892"/>
                  </a:lnTo>
                </a:path>
                <a:path w="739139" h="1896110">
                  <a:moveTo>
                    <a:pt x="705612" y="1421892"/>
                  </a:moveTo>
                  <a:lnTo>
                    <a:pt x="739139" y="1421892"/>
                  </a:lnTo>
                </a:path>
                <a:path w="739139" h="1896110">
                  <a:moveTo>
                    <a:pt x="312419" y="947928"/>
                  </a:moveTo>
                  <a:lnTo>
                    <a:pt x="582167" y="947928"/>
                  </a:lnTo>
                </a:path>
                <a:path w="739139" h="1896110">
                  <a:moveTo>
                    <a:pt x="705612" y="947928"/>
                  </a:moveTo>
                  <a:lnTo>
                    <a:pt x="739139" y="947928"/>
                  </a:lnTo>
                </a:path>
                <a:path w="739139" h="1896110">
                  <a:moveTo>
                    <a:pt x="312419" y="473963"/>
                  </a:moveTo>
                  <a:lnTo>
                    <a:pt x="582167" y="473963"/>
                  </a:lnTo>
                </a:path>
                <a:path w="739139" h="1896110">
                  <a:moveTo>
                    <a:pt x="705612" y="473963"/>
                  </a:moveTo>
                  <a:lnTo>
                    <a:pt x="739139" y="473963"/>
                  </a:lnTo>
                </a:path>
                <a:path w="739139" h="1896110">
                  <a:moveTo>
                    <a:pt x="0" y="0"/>
                  </a:moveTo>
                  <a:lnTo>
                    <a:pt x="582167" y="0"/>
                  </a:lnTo>
                </a:path>
                <a:path w="739139" h="1896110">
                  <a:moveTo>
                    <a:pt x="705612" y="0"/>
                  </a:moveTo>
                  <a:lnTo>
                    <a:pt x="739139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300216" y="3357371"/>
              <a:ext cx="123825" cy="2420620"/>
            </a:xfrm>
            <a:custGeom>
              <a:avLst/>
              <a:gdLst/>
              <a:ahLst/>
              <a:cxnLst/>
              <a:rect l="l" t="t" r="r" b="b"/>
              <a:pathLst>
                <a:path w="123825" h="2420620">
                  <a:moveTo>
                    <a:pt x="123444" y="0"/>
                  </a:moveTo>
                  <a:lnTo>
                    <a:pt x="0" y="0"/>
                  </a:lnTo>
                  <a:lnTo>
                    <a:pt x="0" y="2420112"/>
                  </a:lnTo>
                  <a:lnTo>
                    <a:pt x="123444" y="2420112"/>
                  </a:lnTo>
                  <a:lnTo>
                    <a:pt x="123444" y="0"/>
                  </a:lnTo>
                  <a:close/>
                </a:path>
              </a:pathLst>
            </a:custGeom>
            <a:solidFill>
              <a:srgbClr val="0051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718816" y="3409187"/>
              <a:ext cx="3188335" cy="1422400"/>
            </a:xfrm>
            <a:custGeom>
              <a:avLst/>
              <a:gdLst/>
              <a:ahLst/>
              <a:cxnLst/>
              <a:rect l="l" t="t" r="r" b="b"/>
              <a:pathLst>
                <a:path w="3188335" h="1422400">
                  <a:moveTo>
                    <a:pt x="2999232" y="1421892"/>
                  </a:moveTo>
                  <a:lnTo>
                    <a:pt x="3032760" y="1421892"/>
                  </a:lnTo>
                </a:path>
                <a:path w="3188335" h="1422400">
                  <a:moveTo>
                    <a:pt x="2999232" y="947928"/>
                  </a:moveTo>
                  <a:lnTo>
                    <a:pt x="3032760" y="947928"/>
                  </a:lnTo>
                </a:path>
                <a:path w="3188335" h="1422400">
                  <a:moveTo>
                    <a:pt x="2999232" y="473963"/>
                  </a:moveTo>
                  <a:lnTo>
                    <a:pt x="3188208" y="473963"/>
                  </a:lnTo>
                </a:path>
                <a:path w="3188335" h="1422400">
                  <a:moveTo>
                    <a:pt x="0" y="0"/>
                  </a:moveTo>
                  <a:lnTo>
                    <a:pt x="2875787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594604" y="3360419"/>
              <a:ext cx="123825" cy="2417445"/>
            </a:xfrm>
            <a:custGeom>
              <a:avLst/>
              <a:gdLst/>
              <a:ahLst/>
              <a:cxnLst/>
              <a:rect l="l" t="t" r="r" b="b"/>
              <a:pathLst>
                <a:path w="123825" h="2417445">
                  <a:moveTo>
                    <a:pt x="123444" y="0"/>
                  </a:moveTo>
                  <a:lnTo>
                    <a:pt x="0" y="0"/>
                  </a:lnTo>
                  <a:lnTo>
                    <a:pt x="0" y="2417064"/>
                  </a:lnTo>
                  <a:lnTo>
                    <a:pt x="123444" y="2417064"/>
                  </a:lnTo>
                  <a:lnTo>
                    <a:pt x="123444" y="0"/>
                  </a:lnTo>
                  <a:close/>
                </a:path>
              </a:pathLst>
            </a:custGeom>
            <a:solidFill>
              <a:srgbClr val="0061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579107" y="3409187"/>
              <a:ext cx="190500" cy="1896110"/>
            </a:xfrm>
            <a:custGeom>
              <a:avLst/>
              <a:gdLst/>
              <a:ahLst/>
              <a:cxnLst/>
              <a:rect l="l" t="t" r="r" b="b"/>
              <a:pathLst>
                <a:path w="190500" h="1896110">
                  <a:moveTo>
                    <a:pt x="0" y="1895856"/>
                  </a:moveTo>
                  <a:lnTo>
                    <a:pt x="33527" y="1895856"/>
                  </a:lnTo>
                </a:path>
                <a:path w="190500" h="1896110">
                  <a:moveTo>
                    <a:pt x="0" y="1421892"/>
                  </a:moveTo>
                  <a:lnTo>
                    <a:pt x="33527" y="1421892"/>
                  </a:lnTo>
                </a:path>
                <a:path w="190500" h="1896110">
                  <a:moveTo>
                    <a:pt x="0" y="947928"/>
                  </a:moveTo>
                  <a:lnTo>
                    <a:pt x="33527" y="947928"/>
                  </a:lnTo>
                </a:path>
                <a:path w="190500" h="1896110">
                  <a:moveTo>
                    <a:pt x="0" y="473963"/>
                  </a:moveTo>
                  <a:lnTo>
                    <a:pt x="33527" y="473963"/>
                  </a:lnTo>
                </a:path>
                <a:path w="190500" h="1896110">
                  <a:moveTo>
                    <a:pt x="0" y="0"/>
                  </a:moveTo>
                  <a:lnTo>
                    <a:pt x="19050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457187" y="3119627"/>
              <a:ext cx="121920" cy="2658110"/>
            </a:xfrm>
            <a:custGeom>
              <a:avLst/>
              <a:gdLst/>
              <a:ahLst/>
              <a:cxnLst/>
              <a:rect l="l" t="t" r="r" b="b"/>
              <a:pathLst>
                <a:path w="121920" h="2658110">
                  <a:moveTo>
                    <a:pt x="121919" y="0"/>
                  </a:moveTo>
                  <a:lnTo>
                    <a:pt x="0" y="0"/>
                  </a:lnTo>
                  <a:lnTo>
                    <a:pt x="0" y="2657856"/>
                  </a:lnTo>
                  <a:lnTo>
                    <a:pt x="121919" y="2657856"/>
                  </a:lnTo>
                  <a:lnTo>
                    <a:pt x="121919" y="0"/>
                  </a:lnTo>
                  <a:close/>
                </a:path>
              </a:pathLst>
            </a:custGeom>
            <a:solidFill>
              <a:srgbClr val="0061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288792" y="4831079"/>
              <a:ext cx="33655" cy="474345"/>
            </a:xfrm>
            <a:custGeom>
              <a:avLst/>
              <a:gdLst/>
              <a:ahLst/>
              <a:cxnLst/>
              <a:rect l="l" t="t" r="r" b="b"/>
              <a:pathLst>
                <a:path w="33654" h="474345">
                  <a:moveTo>
                    <a:pt x="0" y="473964"/>
                  </a:moveTo>
                  <a:lnTo>
                    <a:pt x="33528" y="473964"/>
                  </a:lnTo>
                </a:path>
                <a:path w="33654" h="474345">
                  <a:moveTo>
                    <a:pt x="0" y="0"/>
                  </a:moveTo>
                  <a:lnTo>
                    <a:pt x="33528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166872" y="4550663"/>
              <a:ext cx="121920" cy="1226820"/>
            </a:xfrm>
            <a:custGeom>
              <a:avLst/>
              <a:gdLst/>
              <a:ahLst/>
              <a:cxnLst/>
              <a:rect l="l" t="t" r="r" b="b"/>
              <a:pathLst>
                <a:path w="121920" h="1226820">
                  <a:moveTo>
                    <a:pt x="121919" y="0"/>
                  </a:moveTo>
                  <a:lnTo>
                    <a:pt x="0" y="0"/>
                  </a:lnTo>
                  <a:lnTo>
                    <a:pt x="0" y="1226820"/>
                  </a:lnTo>
                  <a:lnTo>
                    <a:pt x="121919" y="1226820"/>
                  </a:lnTo>
                  <a:lnTo>
                    <a:pt x="121919" y="0"/>
                  </a:lnTo>
                  <a:close/>
                </a:path>
              </a:pathLst>
            </a:custGeom>
            <a:solidFill>
              <a:srgbClr val="698B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51376" y="4831079"/>
              <a:ext cx="33655" cy="474345"/>
            </a:xfrm>
            <a:custGeom>
              <a:avLst/>
              <a:gdLst/>
              <a:ahLst/>
              <a:cxnLst/>
              <a:rect l="l" t="t" r="r" b="b"/>
              <a:pathLst>
                <a:path w="33654" h="474345">
                  <a:moveTo>
                    <a:pt x="0" y="473964"/>
                  </a:moveTo>
                  <a:lnTo>
                    <a:pt x="33527" y="473964"/>
                  </a:lnTo>
                </a:path>
                <a:path w="33654" h="474345">
                  <a:moveTo>
                    <a:pt x="0" y="0"/>
                  </a:moveTo>
                  <a:lnTo>
                    <a:pt x="33527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027932" y="4354067"/>
              <a:ext cx="123825" cy="1423670"/>
            </a:xfrm>
            <a:custGeom>
              <a:avLst/>
              <a:gdLst/>
              <a:ahLst/>
              <a:cxnLst/>
              <a:rect l="l" t="t" r="r" b="b"/>
              <a:pathLst>
                <a:path w="123825" h="1423670">
                  <a:moveTo>
                    <a:pt x="123443" y="0"/>
                  </a:moveTo>
                  <a:lnTo>
                    <a:pt x="0" y="0"/>
                  </a:lnTo>
                  <a:lnTo>
                    <a:pt x="0" y="1423415"/>
                  </a:lnTo>
                  <a:lnTo>
                    <a:pt x="123443" y="1423415"/>
                  </a:lnTo>
                  <a:lnTo>
                    <a:pt x="123443" y="0"/>
                  </a:lnTo>
                  <a:close/>
                </a:path>
              </a:pathLst>
            </a:custGeom>
            <a:solidFill>
              <a:srgbClr val="698B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012436" y="4357116"/>
              <a:ext cx="33655" cy="948055"/>
            </a:xfrm>
            <a:custGeom>
              <a:avLst/>
              <a:gdLst/>
              <a:ahLst/>
              <a:cxnLst/>
              <a:rect l="l" t="t" r="r" b="b"/>
              <a:pathLst>
                <a:path w="33654" h="948054">
                  <a:moveTo>
                    <a:pt x="0" y="947927"/>
                  </a:moveTo>
                  <a:lnTo>
                    <a:pt x="33527" y="947927"/>
                  </a:lnTo>
                </a:path>
                <a:path w="33654" h="948054">
                  <a:moveTo>
                    <a:pt x="0" y="473963"/>
                  </a:moveTo>
                  <a:lnTo>
                    <a:pt x="33527" y="473963"/>
                  </a:lnTo>
                </a:path>
                <a:path w="33654" h="948054">
                  <a:moveTo>
                    <a:pt x="0" y="0"/>
                  </a:moveTo>
                  <a:lnTo>
                    <a:pt x="33527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888992" y="4338827"/>
              <a:ext cx="123825" cy="1438910"/>
            </a:xfrm>
            <a:custGeom>
              <a:avLst/>
              <a:gdLst/>
              <a:ahLst/>
              <a:cxnLst/>
              <a:rect l="l" t="t" r="r" b="b"/>
              <a:pathLst>
                <a:path w="123825" h="1438910">
                  <a:moveTo>
                    <a:pt x="123444" y="0"/>
                  </a:moveTo>
                  <a:lnTo>
                    <a:pt x="0" y="0"/>
                  </a:lnTo>
                  <a:lnTo>
                    <a:pt x="0" y="1438656"/>
                  </a:lnTo>
                  <a:lnTo>
                    <a:pt x="123444" y="1438656"/>
                  </a:lnTo>
                  <a:lnTo>
                    <a:pt x="123444" y="0"/>
                  </a:lnTo>
                  <a:close/>
                </a:path>
              </a:pathLst>
            </a:custGeom>
            <a:solidFill>
              <a:srgbClr val="698B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875020" y="4357116"/>
              <a:ext cx="32384" cy="948055"/>
            </a:xfrm>
            <a:custGeom>
              <a:avLst/>
              <a:gdLst/>
              <a:ahLst/>
              <a:cxnLst/>
              <a:rect l="l" t="t" r="r" b="b"/>
              <a:pathLst>
                <a:path w="32385" h="948054">
                  <a:moveTo>
                    <a:pt x="0" y="947927"/>
                  </a:moveTo>
                  <a:lnTo>
                    <a:pt x="32003" y="947927"/>
                  </a:lnTo>
                </a:path>
                <a:path w="32385" h="948054">
                  <a:moveTo>
                    <a:pt x="0" y="473963"/>
                  </a:moveTo>
                  <a:lnTo>
                    <a:pt x="32003" y="473963"/>
                  </a:lnTo>
                </a:path>
                <a:path w="32385" h="948054">
                  <a:moveTo>
                    <a:pt x="0" y="0"/>
                  </a:moveTo>
                  <a:lnTo>
                    <a:pt x="32003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751576" y="3977639"/>
              <a:ext cx="123825" cy="1800225"/>
            </a:xfrm>
            <a:custGeom>
              <a:avLst/>
              <a:gdLst/>
              <a:ahLst/>
              <a:cxnLst/>
              <a:rect l="l" t="t" r="r" b="b"/>
              <a:pathLst>
                <a:path w="123825" h="1800225">
                  <a:moveTo>
                    <a:pt x="123444" y="0"/>
                  </a:moveTo>
                  <a:lnTo>
                    <a:pt x="0" y="0"/>
                  </a:lnTo>
                  <a:lnTo>
                    <a:pt x="0" y="1799844"/>
                  </a:lnTo>
                  <a:lnTo>
                    <a:pt x="123444" y="1799844"/>
                  </a:lnTo>
                  <a:lnTo>
                    <a:pt x="123444" y="0"/>
                  </a:lnTo>
                  <a:close/>
                </a:path>
              </a:pathLst>
            </a:custGeom>
            <a:solidFill>
              <a:srgbClr val="698B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736080" y="3883151"/>
              <a:ext cx="33655" cy="1422400"/>
            </a:xfrm>
            <a:custGeom>
              <a:avLst/>
              <a:gdLst/>
              <a:ahLst/>
              <a:cxnLst/>
              <a:rect l="l" t="t" r="r" b="b"/>
              <a:pathLst>
                <a:path w="33654" h="1422400">
                  <a:moveTo>
                    <a:pt x="0" y="1421892"/>
                  </a:moveTo>
                  <a:lnTo>
                    <a:pt x="33527" y="1421892"/>
                  </a:lnTo>
                </a:path>
                <a:path w="33654" h="1422400">
                  <a:moveTo>
                    <a:pt x="0" y="947928"/>
                  </a:moveTo>
                  <a:lnTo>
                    <a:pt x="33527" y="947928"/>
                  </a:lnTo>
                </a:path>
                <a:path w="33654" h="1422400">
                  <a:moveTo>
                    <a:pt x="0" y="473964"/>
                  </a:moveTo>
                  <a:lnTo>
                    <a:pt x="33527" y="473964"/>
                  </a:lnTo>
                </a:path>
                <a:path w="33654" h="1422400">
                  <a:moveTo>
                    <a:pt x="0" y="0"/>
                  </a:moveTo>
                  <a:lnTo>
                    <a:pt x="33527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612636" y="3547872"/>
              <a:ext cx="123825" cy="2230120"/>
            </a:xfrm>
            <a:custGeom>
              <a:avLst/>
              <a:gdLst/>
              <a:ahLst/>
              <a:cxnLst/>
              <a:rect l="l" t="t" r="r" b="b"/>
              <a:pathLst>
                <a:path w="123825" h="2230120">
                  <a:moveTo>
                    <a:pt x="123444" y="0"/>
                  </a:moveTo>
                  <a:lnTo>
                    <a:pt x="0" y="0"/>
                  </a:lnTo>
                  <a:lnTo>
                    <a:pt x="0" y="2229612"/>
                  </a:lnTo>
                  <a:lnTo>
                    <a:pt x="123444" y="2229612"/>
                  </a:lnTo>
                  <a:lnTo>
                    <a:pt x="123444" y="0"/>
                  </a:lnTo>
                  <a:close/>
                </a:path>
              </a:pathLst>
            </a:custGeom>
            <a:solidFill>
              <a:srgbClr val="698B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322320" y="3822191"/>
              <a:ext cx="2708275" cy="1955800"/>
            </a:xfrm>
            <a:custGeom>
              <a:avLst/>
              <a:gdLst/>
              <a:ahLst/>
              <a:cxnLst/>
              <a:rect l="l" t="t" r="r" b="b"/>
              <a:pathLst>
                <a:path w="2708275" h="1955800">
                  <a:moveTo>
                    <a:pt x="123444" y="893064"/>
                  </a:moveTo>
                  <a:lnTo>
                    <a:pt x="0" y="893064"/>
                  </a:lnTo>
                  <a:lnTo>
                    <a:pt x="0" y="1955292"/>
                  </a:lnTo>
                  <a:lnTo>
                    <a:pt x="123444" y="1955292"/>
                  </a:lnTo>
                  <a:lnTo>
                    <a:pt x="123444" y="893064"/>
                  </a:lnTo>
                  <a:close/>
                </a:path>
                <a:path w="2708275" h="1955800">
                  <a:moveTo>
                    <a:pt x="984504" y="758952"/>
                  </a:moveTo>
                  <a:lnTo>
                    <a:pt x="862584" y="758952"/>
                  </a:lnTo>
                  <a:lnTo>
                    <a:pt x="862584" y="1955292"/>
                  </a:lnTo>
                  <a:lnTo>
                    <a:pt x="984504" y="1955292"/>
                  </a:lnTo>
                  <a:lnTo>
                    <a:pt x="984504" y="758952"/>
                  </a:lnTo>
                  <a:close/>
                </a:path>
                <a:path w="2708275" h="1955800">
                  <a:moveTo>
                    <a:pt x="1847088" y="291084"/>
                  </a:moveTo>
                  <a:lnTo>
                    <a:pt x="1723644" y="291084"/>
                  </a:lnTo>
                  <a:lnTo>
                    <a:pt x="1723644" y="1955292"/>
                  </a:lnTo>
                  <a:lnTo>
                    <a:pt x="1847088" y="1955304"/>
                  </a:lnTo>
                  <a:lnTo>
                    <a:pt x="1847088" y="291084"/>
                  </a:lnTo>
                  <a:close/>
                </a:path>
                <a:path w="2708275" h="1955800">
                  <a:moveTo>
                    <a:pt x="2708148" y="0"/>
                  </a:moveTo>
                  <a:lnTo>
                    <a:pt x="2584704" y="12"/>
                  </a:lnTo>
                  <a:lnTo>
                    <a:pt x="2584704" y="1955292"/>
                  </a:lnTo>
                  <a:lnTo>
                    <a:pt x="2708148" y="1955292"/>
                  </a:lnTo>
                  <a:lnTo>
                    <a:pt x="2708148" y="0"/>
                  </a:lnTo>
                  <a:close/>
                </a:path>
              </a:pathLst>
            </a:custGeom>
            <a:solidFill>
              <a:srgbClr val="ACBB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893051" y="3409187"/>
              <a:ext cx="134620" cy="1896110"/>
            </a:xfrm>
            <a:custGeom>
              <a:avLst/>
              <a:gdLst/>
              <a:ahLst/>
              <a:cxnLst/>
              <a:rect l="l" t="t" r="r" b="b"/>
              <a:pathLst>
                <a:path w="134620" h="1896110">
                  <a:moveTo>
                    <a:pt x="0" y="1895856"/>
                  </a:moveTo>
                  <a:lnTo>
                    <a:pt x="134112" y="1895856"/>
                  </a:lnTo>
                </a:path>
                <a:path w="134620" h="1896110">
                  <a:moveTo>
                    <a:pt x="0" y="1421892"/>
                  </a:moveTo>
                  <a:lnTo>
                    <a:pt x="134112" y="1421892"/>
                  </a:lnTo>
                </a:path>
                <a:path w="134620" h="1896110">
                  <a:moveTo>
                    <a:pt x="0" y="947928"/>
                  </a:moveTo>
                  <a:lnTo>
                    <a:pt x="134112" y="947928"/>
                  </a:lnTo>
                </a:path>
                <a:path w="134620" h="1896110">
                  <a:moveTo>
                    <a:pt x="0" y="473963"/>
                  </a:moveTo>
                  <a:lnTo>
                    <a:pt x="134112" y="473963"/>
                  </a:lnTo>
                </a:path>
                <a:path w="134620" h="1896110">
                  <a:moveTo>
                    <a:pt x="0" y="0"/>
                  </a:moveTo>
                  <a:lnTo>
                    <a:pt x="134112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769607" y="3395471"/>
              <a:ext cx="123825" cy="2382520"/>
            </a:xfrm>
            <a:custGeom>
              <a:avLst/>
              <a:gdLst/>
              <a:ahLst/>
              <a:cxnLst/>
              <a:rect l="l" t="t" r="r" b="b"/>
              <a:pathLst>
                <a:path w="123825" h="2382520">
                  <a:moveTo>
                    <a:pt x="123444" y="0"/>
                  </a:moveTo>
                  <a:lnTo>
                    <a:pt x="0" y="0"/>
                  </a:lnTo>
                  <a:lnTo>
                    <a:pt x="0" y="2382012"/>
                  </a:lnTo>
                  <a:lnTo>
                    <a:pt x="123444" y="2382012"/>
                  </a:lnTo>
                  <a:lnTo>
                    <a:pt x="123444" y="0"/>
                  </a:lnTo>
                  <a:close/>
                </a:path>
              </a:pathLst>
            </a:custGeom>
            <a:solidFill>
              <a:srgbClr val="ACBB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718816" y="5777483"/>
              <a:ext cx="4308475" cy="0"/>
            </a:xfrm>
            <a:custGeom>
              <a:avLst/>
              <a:gdLst/>
              <a:ahLst/>
              <a:cxnLst/>
              <a:rect l="l" t="t" r="r" b="b"/>
              <a:pathLst>
                <a:path w="4308475">
                  <a:moveTo>
                    <a:pt x="0" y="0"/>
                  </a:moveTo>
                  <a:lnTo>
                    <a:pt x="4308348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/>
          <p:nvPr/>
        </p:nvSpPr>
        <p:spPr>
          <a:xfrm>
            <a:off x="2718816" y="2935223"/>
            <a:ext cx="4308475" cy="0"/>
          </a:xfrm>
          <a:custGeom>
            <a:avLst/>
            <a:gdLst/>
            <a:ahLst/>
            <a:cxnLst/>
            <a:rect l="l" t="t" r="r" b="b"/>
            <a:pathLst>
              <a:path w="4308475">
                <a:moveTo>
                  <a:pt x="0" y="0"/>
                </a:moveTo>
                <a:lnTo>
                  <a:pt x="4308348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2173604" y="2836925"/>
            <a:ext cx="449580" cy="3020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585858"/>
                </a:solidFill>
                <a:latin typeface="Arial MT"/>
                <a:cs typeface="Arial MT"/>
              </a:rPr>
              <a:t>120000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</a:pPr>
            <a:r>
              <a:rPr sz="1000" spc="-5" dirty="0">
                <a:solidFill>
                  <a:srgbClr val="585858"/>
                </a:solidFill>
                <a:latin typeface="Arial MT"/>
                <a:cs typeface="Arial MT"/>
              </a:rPr>
              <a:t>100000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 marR="5715" algn="r">
              <a:lnSpc>
                <a:spcPct val="100000"/>
              </a:lnSpc>
            </a:pPr>
            <a:r>
              <a:rPr sz="1000" spc="-5" dirty="0">
                <a:solidFill>
                  <a:srgbClr val="585858"/>
                </a:solidFill>
                <a:latin typeface="Arial MT"/>
                <a:cs typeface="Arial MT"/>
              </a:rPr>
              <a:t>80000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 marR="5715" algn="r">
              <a:lnSpc>
                <a:spcPct val="100000"/>
              </a:lnSpc>
            </a:pPr>
            <a:r>
              <a:rPr sz="1000" spc="-5" dirty="0">
                <a:solidFill>
                  <a:srgbClr val="585858"/>
                </a:solidFill>
                <a:latin typeface="Arial MT"/>
                <a:cs typeface="Arial MT"/>
              </a:rPr>
              <a:t>60000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 marR="5715" algn="r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solidFill>
                  <a:srgbClr val="585858"/>
                </a:solidFill>
                <a:latin typeface="Arial MT"/>
                <a:cs typeface="Arial MT"/>
              </a:rPr>
              <a:t>40000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50">
              <a:latin typeface="Arial MT"/>
              <a:cs typeface="Arial MT"/>
            </a:endParaRPr>
          </a:p>
          <a:p>
            <a:pPr marR="5715" algn="r">
              <a:lnSpc>
                <a:spcPct val="100000"/>
              </a:lnSpc>
            </a:pPr>
            <a:r>
              <a:rPr sz="1000" spc="-5" dirty="0">
                <a:solidFill>
                  <a:srgbClr val="585858"/>
                </a:solidFill>
                <a:latin typeface="Arial MT"/>
                <a:cs typeface="Arial MT"/>
              </a:rPr>
              <a:t>20000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solidFill>
                  <a:srgbClr val="585858"/>
                </a:solidFill>
                <a:latin typeface="Arial MT"/>
                <a:cs typeface="Arial MT"/>
              </a:rPr>
              <a:t>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996310" y="5830925"/>
            <a:ext cx="11696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73760" algn="l"/>
              </a:tabLst>
            </a:pPr>
            <a:r>
              <a:rPr sz="1000" spc="-5" dirty="0">
                <a:solidFill>
                  <a:srgbClr val="585858"/>
                </a:solidFill>
                <a:latin typeface="Arial MT"/>
                <a:cs typeface="Arial MT"/>
              </a:rPr>
              <a:t>2</a:t>
            </a:r>
            <a:r>
              <a:rPr sz="1000" dirty="0">
                <a:solidFill>
                  <a:srgbClr val="585858"/>
                </a:solidFill>
                <a:latin typeface="Arial MT"/>
                <a:cs typeface="Arial MT"/>
              </a:rPr>
              <a:t>0</a:t>
            </a:r>
            <a:r>
              <a:rPr sz="1000" spc="-5" dirty="0">
                <a:solidFill>
                  <a:srgbClr val="585858"/>
                </a:solidFill>
                <a:latin typeface="Arial MT"/>
                <a:cs typeface="Arial MT"/>
              </a:rPr>
              <a:t>17</a:t>
            </a:r>
            <a:r>
              <a:rPr sz="1000" dirty="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1000" spc="-5" dirty="0">
                <a:solidFill>
                  <a:srgbClr val="585858"/>
                </a:solidFill>
                <a:latin typeface="Arial MT"/>
                <a:cs typeface="Arial MT"/>
              </a:rPr>
              <a:t>2</a:t>
            </a:r>
            <a:r>
              <a:rPr sz="1000" dirty="0">
                <a:solidFill>
                  <a:srgbClr val="585858"/>
                </a:solidFill>
                <a:latin typeface="Arial MT"/>
                <a:cs typeface="Arial MT"/>
              </a:rPr>
              <a:t>0</a:t>
            </a:r>
            <a:r>
              <a:rPr sz="1000" spc="-5" dirty="0">
                <a:solidFill>
                  <a:srgbClr val="585858"/>
                </a:solidFill>
                <a:latin typeface="Arial MT"/>
                <a:cs typeface="Arial MT"/>
              </a:rPr>
              <a:t>18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846070" y="2518917"/>
            <a:ext cx="35782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585858"/>
                </a:solidFill>
                <a:latin typeface="Arial"/>
                <a:cs typeface="Arial"/>
              </a:rPr>
              <a:t>Unit</a:t>
            </a:r>
            <a:r>
              <a:rPr sz="1600" b="1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585858"/>
                </a:solidFill>
                <a:latin typeface="Arial"/>
                <a:cs typeface="Arial"/>
              </a:rPr>
              <a:t>Sales</a:t>
            </a:r>
            <a:r>
              <a:rPr sz="1600" b="1" spc="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585858"/>
                </a:solidFill>
                <a:latin typeface="Arial"/>
                <a:cs typeface="Arial"/>
              </a:rPr>
              <a:t>by</a:t>
            </a:r>
            <a:r>
              <a:rPr sz="1600" b="1" spc="-7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585858"/>
                </a:solidFill>
                <a:latin typeface="Arial"/>
                <a:cs typeface="Arial"/>
              </a:rPr>
              <a:t>Account</a:t>
            </a:r>
            <a:r>
              <a:rPr sz="1600" b="1" spc="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b="1" spc="-45" dirty="0">
                <a:solidFill>
                  <a:srgbClr val="585858"/>
                </a:solidFill>
                <a:latin typeface="Arial"/>
                <a:cs typeface="Arial"/>
              </a:rPr>
              <a:t>Type</a:t>
            </a:r>
            <a:r>
              <a:rPr sz="1600" b="1" spc="3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585858"/>
                </a:solidFill>
                <a:latin typeface="Arial"/>
                <a:cs typeface="Arial"/>
              </a:rPr>
              <a:t>and</a:t>
            </a:r>
            <a:r>
              <a:rPr sz="1600" b="1" spc="-25" dirty="0">
                <a:solidFill>
                  <a:srgbClr val="585858"/>
                </a:solidFill>
                <a:latin typeface="Arial"/>
                <a:cs typeface="Arial"/>
              </a:rPr>
              <a:t> Year</a:t>
            </a:r>
            <a:endParaRPr sz="16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424683" y="6155435"/>
            <a:ext cx="62865" cy="64135"/>
          </a:xfrm>
          <a:custGeom>
            <a:avLst/>
            <a:gdLst/>
            <a:ahLst/>
            <a:cxnLst/>
            <a:rect l="l" t="t" r="r" b="b"/>
            <a:pathLst>
              <a:path w="62864" h="64135">
                <a:moveTo>
                  <a:pt x="62483" y="0"/>
                </a:moveTo>
                <a:lnTo>
                  <a:pt x="0" y="0"/>
                </a:lnTo>
                <a:lnTo>
                  <a:pt x="0" y="64007"/>
                </a:lnTo>
                <a:lnTo>
                  <a:pt x="62483" y="64007"/>
                </a:lnTo>
                <a:lnTo>
                  <a:pt x="62483" y="0"/>
                </a:lnTo>
                <a:close/>
              </a:path>
            </a:pathLst>
          </a:custGeom>
          <a:solidFill>
            <a:srgbClr val="0051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579876" y="6155435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64008" y="0"/>
                </a:moveTo>
                <a:lnTo>
                  <a:pt x="0" y="0"/>
                </a:lnTo>
                <a:lnTo>
                  <a:pt x="0" y="64007"/>
                </a:lnTo>
                <a:lnTo>
                  <a:pt x="64008" y="64007"/>
                </a:lnTo>
                <a:lnTo>
                  <a:pt x="64008" y="0"/>
                </a:lnTo>
                <a:close/>
              </a:path>
            </a:pathLst>
          </a:custGeom>
          <a:solidFill>
            <a:srgbClr val="0061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573523" y="6155435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64008" y="0"/>
                </a:moveTo>
                <a:lnTo>
                  <a:pt x="0" y="0"/>
                </a:lnTo>
                <a:lnTo>
                  <a:pt x="0" y="64007"/>
                </a:lnTo>
                <a:lnTo>
                  <a:pt x="64008" y="64007"/>
                </a:lnTo>
                <a:lnTo>
                  <a:pt x="64008" y="0"/>
                </a:lnTo>
                <a:close/>
              </a:path>
            </a:pathLst>
          </a:custGeom>
          <a:solidFill>
            <a:srgbClr val="698B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2502535" y="5830925"/>
            <a:ext cx="3042920" cy="4356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21970" algn="r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solidFill>
                  <a:srgbClr val="585858"/>
                </a:solidFill>
                <a:latin typeface="Arial MT"/>
                <a:cs typeface="Arial MT"/>
              </a:rPr>
              <a:t>2019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  <a:tabLst>
                <a:tab pos="1168400" algn="l"/>
                <a:tab pos="2162175" algn="l"/>
              </a:tabLst>
            </a:pPr>
            <a:r>
              <a:rPr sz="1000" dirty="0">
                <a:solidFill>
                  <a:srgbClr val="585858"/>
                </a:solidFill>
                <a:latin typeface="Arial MT"/>
                <a:cs typeface="Arial MT"/>
              </a:rPr>
              <a:t>Medium</a:t>
            </a:r>
            <a:r>
              <a:rPr sz="10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585858"/>
                </a:solidFill>
                <a:latin typeface="Arial MT"/>
                <a:cs typeface="Arial MT"/>
              </a:rPr>
              <a:t>Business	Online</a:t>
            </a:r>
            <a:r>
              <a:rPr sz="10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585858"/>
                </a:solidFill>
                <a:latin typeface="Arial MT"/>
                <a:cs typeface="Arial MT"/>
              </a:rPr>
              <a:t>Retailer	Small</a:t>
            </a:r>
            <a:r>
              <a:rPr sz="1000" spc="-4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585858"/>
                </a:solidFill>
                <a:latin typeface="Arial MT"/>
                <a:cs typeface="Arial MT"/>
              </a:rPr>
              <a:t>Business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594603" y="6155435"/>
            <a:ext cx="64135" cy="64135"/>
          </a:xfrm>
          <a:custGeom>
            <a:avLst/>
            <a:gdLst/>
            <a:ahLst/>
            <a:cxnLst/>
            <a:rect l="l" t="t" r="r" b="b"/>
            <a:pathLst>
              <a:path w="64135" h="64135">
                <a:moveTo>
                  <a:pt x="64008" y="0"/>
                </a:moveTo>
                <a:lnTo>
                  <a:pt x="0" y="0"/>
                </a:lnTo>
                <a:lnTo>
                  <a:pt x="0" y="64007"/>
                </a:lnTo>
                <a:lnTo>
                  <a:pt x="64008" y="64007"/>
                </a:lnTo>
                <a:lnTo>
                  <a:pt x="64008" y="0"/>
                </a:lnTo>
                <a:close/>
              </a:path>
            </a:pathLst>
          </a:custGeom>
          <a:solidFill>
            <a:srgbClr val="ACBB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5581650" y="5830925"/>
            <a:ext cx="1323340" cy="4356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74394" algn="l"/>
              </a:tabLst>
            </a:pPr>
            <a:r>
              <a:rPr sz="1000" spc="-5" dirty="0">
                <a:solidFill>
                  <a:srgbClr val="585858"/>
                </a:solidFill>
                <a:latin typeface="Arial MT"/>
                <a:cs typeface="Arial MT"/>
              </a:rPr>
              <a:t>2020	2021</a:t>
            </a:r>
            <a:endParaRPr sz="1000">
              <a:latin typeface="Arial MT"/>
              <a:cs typeface="Arial MT"/>
            </a:endParaRPr>
          </a:p>
          <a:p>
            <a:pPr marL="104775">
              <a:lnSpc>
                <a:spcPct val="100000"/>
              </a:lnSpc>
              <a:spcBef>
                <a:spcPts val="830"/>
              </a:spcBef>
            </a:pPr>
            <a:r>
              <a:rPr sz="1000" spc="-5" dirty="0">
                <a:solidFill>
                  <a:srgbClr val="585858"/>
                </a:solidFill>
                <a:latin typeface="Arial MT"/>
                <a:cs typeface="Arial MT"/>
              </a:rPr>
              <a:t>Wholesale</a:t>
            </a:r>
            <a:r>
              <a:rPr sz="1000" spc="-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000" spc="-5" dirty="0">
                <a:solidFill>
                  <a:srgbClr val="585858"/>
                </a:solidFill>
                <a:latin typeface="Arial MT"/>
                <a:cs typeface="Arial MT"/>
              </a:rPr>
              <a:t>Distributor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title"/>
          </p:nvPr>
        </p:nvSpPr>
        <p:spPr>
          <a:xfrm>
            <a:off x="479856" y="505459"/>
            <a:ext cx="43643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DATA</a:t>
            </a:r>
            <a:r>
              <a:rPr sz="2000" spc="-35" dirty="0"/>
              <a:t> </a:t>
            </a:r>
            <a:r>
              <a:rPr sz="2000" dirty="0"/>
              <a:t>ANALYSIS</a:t>
            </a:r>
            <a:r>
              <a:rPr sz="2000" spc="-20" dirty="0"/>
              <a:t> </a:t>
            </a:r>
            <a:r>
              <a:rPr sz="2000" dirty="0"/>
              <a:t>&amp;</a:t>
            </a:r>
            <a:r>
              <a:rPr sz="2000" spc="-15" dirty="0"/>
              <a:t> </a:t>
            </a:r>
            <a:r>
              <a:rPr sz="2000" dirty="0"/>
              <a:t>VISUALIZATION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97495" y="6336791"/>
            <a:ext cx="1289303" cy="25907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8226" y="6292224"/>
            <a:ext cx="1352715" cy="25157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282065"/>
            <a:ext cx="7248525" cy="1901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However,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b="1" dirty="0">
                <a:latin typeface="Arial"/>
                <a:cs typeface="Arial"/>
              </a:rPr>
              <a:t>Medium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Business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 MT"/>
                <a:cs typeface="Arial MT"/>
              </a:rPr>
              <a:t>account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type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is </a:t>
            </a:r>
            <a:r>
              <a:rPr sz="2400" spc="-5" dirty="0">
                <a:latin typeface="Arial MT"/>
                <a:cs typeface="Arial MT"/>
              </a:rPr>
              <a:t> experiencing</a:t>
            </a:r>
            <a:r>
              <a:rPr sz="2400" spc="6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higher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profitability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driven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by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average </a:t>
            </a:r>
            <a:r>
              <a:rPr sz="2400" spc="-65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5-year </a:t>
            </a:r>
            <a:r>
              <a:rPr sz="2400" dirty="0">
                <a:latin typeface="Arial MT"/>
                <a:cs typeface="Arial MT"/>
              </a:rPr>
              <a:t>CAGR.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3400">
              <a:latin typeface="Arial MT"/>
              <a:cs typeface="Arial MT"/>
            </a:endParaRPr>
          </a:p>
          <a:p>
            <a:pPr marL="2266950">
              <a:lnSpc>
                <a:spcPct val="100000"/>
              </a:lnSpc>
            </a:pPr>
            <a:r>
              <a:rPr sz="1850" b="1" spc="-10" dirty="0">
                <a:solidFill>
                  <a:srgbClr val="585858"/>
                </a:solidFill>
                <a:latin typeface="Arial"/>
                <a:cs typeface="Arial"/>
              </a:rPr>
              <a:t>Average</a:t>
            </a:r>
            <a:r>
              <a:rPr sz="1850" b="1" spc="5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50" b="1" dirty="0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sz="1850" b="1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50" b="1" spc="5" dirty="0">
                <a:solidFill>
                  <a:srgbClr val="585858"/>
                </a:solidFill>
                <a:latin typeface="Arial"/>
                <a:cs typeface="Arial"/>
              </a:rPr>
              <a:t>5YR</a:t>
            </a:r>
            <a:r>
              <a:rPr sz="1850" b="1" spc="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50" b="1" spc="5" dirty="0">
                <a:solidFill>
                  <a:srgbClr val="585858"/>
                </a:solidFill>
                <a:latin typeface="Arial"/>
                <a:cs typeface="Arial"/>
              </a:rPr>
              <a:t>CAGR</a:t>
            </a:r>
            <a:r>
              <a:rPr sz="1850" b="1" spc="-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50" b="1" spc="5" dirty="0">
                <a:solidFill>
                  <a:srgbClr val="585858"/>
                </a:solidFill>
                <a:latin typeface="Arial"/>
                <a:cs typeface="Arial"/>
              </a:rPr>
              <a:t>by</a:t>
            </a:r>
            <a:r>
              <a:rPr sz="1850" b="1" spc="-6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50" b="1" spc="5" dirty="0">
                <a:solidFill>
                  <a:srgbClr val="585858"/>
                </a:solidFill>
                <a:latin typeface="Arial"/>
                <a:cs typeface="Arial"/>
              </a:rPr>
              <a:t>Account</a:t>
            </a:r>
            <a:r>
              <a:rPr sz="1850" b="1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50" b="1" spc="-30" dirty="0">
                <a:solidFill>
                  <a:srgbClr val="585858"/>
                </a:solidFill>
                <a:latin typeface="Arial"/>
                <a:cs typeface="Arial"/>
              </a:rPr>
              <a:t>Type</a:t>
            </a:r>
            <a:endParaRPr sz="185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645217" y="3326701"/>
          <a:ext cx="4302755" cy="23134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9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29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19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14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11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330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6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9938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859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5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tc rowSpan="5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40">
                <a:tc gridSpan="9">
                  <a:txBody>
                    <a:bodyPr/>
                    <a:lstStyle/>
                    <a:p>
                      <a:pPr marR="6604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3768.81%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9525">
                      <a:solidFill>
                        <a:srgbClr val="D9D9D9"/>
                      </a:solidFill>
                      <a:prstDash val="solid"/>
                    </a:lnL>
                    <a:solidFill>
                      <a:srgbClr val="0069A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3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215">
                <a:tc gridSpan="7">
                  <a:txBody>
                    <a:bodyPr/>
                    <a:lstStyle/>
                    <a:p>
                      <a:pPr marR="65405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3409.21%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9525">
                      <a:solidFill>
                        <a:srgbClr val="D9D9D9"/>
                      </a:solidFill>
                      <a:prstDash val="solid"/>
                    </a:lnL>
                    <a:solidFill>
                      <a:srgbClr val="0069A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3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740">
                <a:tc gridSpan="11">
                  <a:txBody>
                    <a:bodyPr/>
                    <a:lstStyle/>
                    <a:p>
                      <a:pPr marR="64769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4076.96%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9525">
                      <a:solidFill>
                        <a:srgbClr val="D9D9D9"/>
                      </a:solidFill>
                      <a:prstDash val="solid"/>
                    </a:lnL>
                    <a:solidFill>
                      <a:srgbClr val="0069A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215">
                <a:tc gridSpan="12">
                  <a:txBody>
                    <a:bodyPr/>
                    <a:lstStyle/>
                    <a:p>
                      <a:pPr marR="64769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4275.31%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0" marB="0">
                    <a:lnL w="9525">
                      <a:solidFill>
                        <a:srgbClr val="D9D9D9"/>
                      </a:solidFill>
                      <a:prstDash val="solid"/>
                    </a:lnL>
                    <a:solidFill>
                      <a:srgbClr val="0069A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4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8180831" y="3331464"/>
            <a:ext cx="0" cy="2313940"/>
          </a:xfrm>
          <a:custGeom>
            <a:avLst/>
            <a:gdLst/>
            <a:ahLst/>
            <a:cxnLst/>
            <a:rect l="l" t="t" r="r" b="b"/>
            <a:pathLst>
              <a:path h="2313940">
                <a:moveTo>
                  <a:pt x="0" y="0"/>
                </a:moveTo>
                <a:lnTo>
                  <a:pt x="0" y="2313432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94861" y="570961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85858"/>
                </a:solidFill>
                <a:latin typeface="Arial MT"/>
                <a:cs typeface="Arial MT"/>
              </a:rPr>
              <a:t>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98797" y="570961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85858"/>
                </a:solidFill>
                <a:latin typeface="Arial MT"/>
                <a:cs typeface="Arial MT"/>
              </a:rPr>
              <a:t>5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59934" y="5709615"/>
            <a:ext cx="193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585858"/>
                </a:solidFill>
                <a:latin typeface="Arial MT"/>
                <a:cs typeface="Arial MT"/>
              </a:rPr>
              <a:t>10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63490" y="5709615"/>
            <a:ext cx="193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585858"/>
                </a:solidFill>
                <a:latin typeface="Arial MT"/>
                <a:cs typeface="Arial MT"/>
              </a:rPr>
              <a:t>15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66917" y="5709615"/>
            <a:ext cx="193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585858"/>
                </a:solidFill>
                <a:latin typeface="Arial MT"/>
                <a:cs typeface="Arial MT"/>
              </a:rPr>
              <a:t>20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70472" y="5709615"/>
            <a:ext cx="193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585858"/>
                </a:solidFill>
                <a:latin typeface="Arial MT"/>
                <a:cs typeface="Arial MT"/>
              </a:rPr>
              <a:t>25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74028" y="5709615"/>
            <a:ext cx="193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585858"/>
                </a:solidFill>
                <a:latin typeface="Arial MT"/>
                <a:cs typeface="Arial MT"/>
              </a:rPr>
              <a:t>30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77582" y="5709615"/>
            <a:ext cx="193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585858"/>
                </a:solidFill>
                <a:latin typeface="Arial MT"/>
                <a:cs typeface="Arial MT"/>
              </a:rPr>
              <a:t>35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81138" y="5709615"/>
            <a:ext cx="193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585858"/>
                </a:solidFill>
                <a:latin typeface="Arial MT"/>
                <a:cs typeface="Arial MT"/>
              </a:rPr>
              <a:t>40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84566" y="5709615"/>
            <a:ext cx="193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5" dirty="0">
                <a:solidFill>
                  <a:srgbClr val="585858"/>
                </a:solidFill>
                <a:latin typeface="Arial MT"/>
                <a:cs typeface="Arial MT"/>
              </a:rPr>
              <a:t>45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61717" y="3503117"/>
            <a:ext cx="1470660" cy="1945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585858"/>
                </a:solidFill>
                <a:latin typeface="Arial MT"/>
                <a:cs typeface="Arial MT"/>
              </a:rPr>
              <a:t>Wholesale</a:t>
            </a:r>
            <a:r>
              <a:rPr sz="1200" spc="-5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Arial MT"/>
                <a:cs typeface="Arial MT"/>
              </a:rPr>
              <a:t>Distributor</a:t>
            </a:r>
            <a:endParaRPr sz="1200">
              <a:latin typeface="Arial MT"/>
              <a:cs typeface="Arial MT"/>
            </a:endParaRPr>
          </a:p>
          <a:p>
            <a:pPr marL="257175" marR="5080" indent="160020" algn="r">
              <a:lnSpc>
                <a:spcPct val="316300"/>
              </a:lnSpc>
              <a:spcBef>
                <a:spcPts val="5"/>
              </a:spcBef>
            </a:pPr>
            <a:r>
              <a:rPr sz="1200" spc="-5" dirty="0">
                <a:solidFill>
                  <a:srgbClr val="585858"/>
                </a:solidFill>
                <a:latin typeface="Arial MT"/>
                <a:cs typeface="Arial MT"/>
              </a:rPr>
              <a:t>Small</a:t>
            </a:r>
            <a:r>
              <a:rPr sz="1200" spc="-6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Arial MT"/>
                <a:cs typeface="Arial MT"/>
              </a:rPr>
              <a:t>Business </a:t>
            </a:r>
            <a:r>
              <a:rPr sz="1200" spc="-3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Arial MT"/>
                <a:cs typeface="Arial MT"/>
              </a:rPr>
              <a:t>Online Retailer </a:t>
            </a:r>
            <a:r>
              <a:rPr sz="120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Arial MT"/>
                <a:cs typeface="Arial MT"/>
              </a:rPr>
              <a:t>Medium</a:t>
            </a:r>
            <a:r>
              <a:rPr sz="1200" spc="-8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585858"/>
                </a:solidFill>
                <a:latin typeface="Arial MT"/>
                <a:cs typeface="Arial MT"/>
              </a:rPr>
              <a:t>Business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479856" y="505459"/>
            <a:ext cx="43643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DATA</a:t>
            </a:r>
            <a:r>
              <a:rPr sz="2000" spc="-35" dirty="0"/>
              <a:t> </a:t>
            </a:r>
            <a:r>
              <a:rPr sz="2000" dirty="0"/>
              <a:t>ANALYSIS</a:t>
            </a:r>
            <a:r>
              <a:rPr sz="2000" spc="-20" dirty="0"/>
              <a:t> </a:t>
            </a:r>
            <a:r>
              <a:rPr sz="2000" dirty="0"/>
              <a:t>&amp;</a:t>
            </a:r>
            <a:r>
              <a:rPr sz="2000" spc="-15" dirty="0"/>
              <a:t> </a:t>
            </a:r>
            <a:r>
              <a:rPr sz="2000" dirty="0"/>
              <a:t>VISUALIZATION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97495" y="6336791"/>
            <a:ext cx="1289303" cy="25907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8226" y="6292224"/>
            <a:ext cx="1352715" cy="251571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572255" y="3384803"/>
            <a:ext cx="2928620" cy="2814955"/>
            <a:chOff x="3572255" y="3384803"/>
            <a:chExt cx="2928620" cy="2814955"/>
          </a:xfrm>
        </p:grpSpPr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40021" y="3448294"/>
              <a:ext cx="1595143" cy="16507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26280" y="4588776"/>
              <a:ext cx="1974342" cy="161085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72255" y="4480559"/>
              <a:ext cx="1722754" cy="171907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76827" y="3384803"/>
              <a:ext cx="1718310" cy="172427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043805" y="3653408"/>
              <a:ext cx="1203960" cy="1257300"/>
            </a:xfrm>
            <a:custGeom>
              <a:avLst/>
              <a:gdLst/>
              <a:ahLst/>
              <a:cxnLst/>
              <a:rect l="l" t="t" r="r" b="b"/>
              <a:pathLst>
                <a:path w="1203960" h="1257300">
                  <a:moveTo>
                    <a:pt x="0" y="0"/>
                  </a:moveTo>
                  <a:lnTo>
                    <a:pt x="0" y="1203960"/>
                  </a:lnTo>
                  <a:lnTo>
                    <a:pt x="1202817" y="1256919"/>
                  </a:lnTo>
                  <a:lnTo>
                    <a:pt x="1203674" y="1230439"/>
                  </a:lnTo>
                  <a:lnTo>
                    <a:pt x="1203960" y="1203960"/>
                  </a:lnTo>
                  <a:lnTo>
                    <a:pt x="1203003" y="1155534"/>
                  </a:lnTo>
                  <a:lnTo>
                    <a:pt x="1200159" y="1107594"/>
                  </a:lnTo>
                  <a:lnTo>
                    <a:pt x="1195462" y="1060175"/>
                  </a:lnTo>
                  <a:lnTo>
                    <a:pt x="1188949" y="1013314"/>
                  </a:lnTo>
                  <a:lnTo>
                    <a:pt x="1180656" y="967047"/>
                  </a:lnTo>
                  <a:lnTo>
                    <a:pt x="1170618" y="921409"/>
                  </a:lnTo>
                  <a:lnTo>
                    <a:pt x="1158872" y="876437"/>
                  </a:lnTo>
                  <a:lnTo>
                    <a:pt x="1145454" y="832165"/>
                  </a:lnTo>
                  <a:lnTo>
                    <a:pt x="1130399" y="788631"/>
                  </a:lnTo>
                  <a:lnTo>
                    <a:pt x="1113744" y="745871"/>
                  </a:lnTo>
                  <a:lnTo>
                    <a:pt x="1095525" y="703919"/>
                  </a:lnTo>
                  <a:lnTo>
                    <a:pt x="1075777" y="662813"/>
                  </a:lnTo>
                  <a:lnTo>
                    <a:pt x="1054537" y="622588"/>
                  </a:lnTo>
                  <a:lnTo>
                    <a:pt x="1031840" y="583280"/>
                  </a:lnTo>
                  <a:lnTo>
                    <a:pt x="1007723" y="544925"/>
                  </a:lnTo>
                  <a:lnTo>
                    <a:pt x="982221" y="507559"/>
                  </a:lnTo>
                  <a:lnTo>
                    <a:pt x="955371" y="471218"/>
                  </a:lnTo>
                  <a:lnTo>
                    <a:pt x="927209" y="435938"/>
                  </a:lnTo>
                  <a:lnTo>
                    <a:pt x="897770" y="401755"/>
                  </a:lnTo>
                  <a:lnTo>
                    <a:pt x="867090" y="368704"/>
                  </a:lnTo>
                  <a:lnTo>
                    <a:pt x="835206" y="336822"/>
                  </a:lnTo>
                  <a:lnTo>
                    <a:pt x="802154" y="306146"/>
                  </a:lnTo>
                  <a:lnTo>
                    <a:pt x="767968" y="276709"/>
                  </a:lnTo>
                  <a:lnTo>
                    <a:pt x="732687" y="248550"/>
                  </a:lnTo>
                  <a:lnTo>
                    <a:pt x="696345" y="221702"/>
                  </a:lnTo>
                  <a:lnTo>
                    <a:pt x="658978" y="196204"/>
                  </a:lnTo>
                  <a:lnTo>
                    <a:pt x="620623" y="172090"/>
                  </a:lnTo>
                  <a:lnTo>
                    <a:pt x="581315" y="149396"/>
                  </a:lnTo>
                  <a:lnTo>
                    <a:pt x="541090" y="128159"/>
                  </a:lnTo>
                  <a:lnTo>
                    <a:pt x="499985" y="108414"/>
                  </a:lnTo>
                  <a:lnTo>
                    <a:pt x="458035" y="90198"/>
                  </a:lnTo>
                  <a:lnTo>
                    <a:pt x="415277" y="73545"/>
                  </a:lnTo>
                  <a:lnTo>
                    <a:pt x="371746" y="58493"/>
                  </a:lnTo>
                  <a:lnTo>
                    <a:pt x="327478" y="45077"/>
                  </a:lnTo>
                  <a:lnTo>
                    <a:pt x="282509" y="33334"/>
                  </a:lnTo>
                  <a:lnTo>
                    <a:pt x="236876" y="23298"/>
                  </a:lnTo>
                  <a:lnTo>
                    <a:pt x="190614" y="15006"/>
                  </a:lnTo>
                  <a:lnTo>
                    <a:pt x="143760" y="8495"/>
                  </a:lnTo>
                  <a:lnTo>
                    <a:pt x="96348" y="3799"/>
                  </a:lnTo>
                  <a:lnTo>
                    <a:pt x="48416" y="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9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796916" y="4857368"/>
              <a:ext cx="1449705" cy="1204595"/>
            </a:xfrm>
            <a:custGeom>
              <a:avLst/>
              <a:gdLst/>
              <a:ahLst/>
              <a:cxnLst/>
              <a:rect l="l" t="t" r="r" b="b"/>
              <a:pathLst>
                <a:path w="1449704" h="1204595">
                  <a:moveTo>
                    <a:pt x="246887" y="0"/>
                  </a:moveTo>
                  <a:lnTo>
                    <a:pt x="0" y="1178458"/>
                  </a:lnTo>
                  <a:lnTo>
                    <a:pt x="48089" y="1187517"/>
                  </a:lnTo>
                  <a:lnTo>
                    <a:pt x="96488" y="1194611"/>
                  </a:lnTo>
                  <a:lnTo>
                    <a:pt x="145125" y="1199730"/>
                  </a:lnTo>
                  <a:lnTo>
                    <a:pt x="193929" y="1202867"/>
                  </a:lnTo>
                  <a:lnTo>
                    <a:pt x="242350" y="1204039"/>
                  </a:lnTo>
                  <a:lnTo>
                    <a:pt x="290370" y="1203304"/>
                  </a:lnTo>
                  <a:lnTo>
                    <a:pt x="337950" y="1200694"/>
                  </a:lnTo>
                  <a:lnTo>
                    <a:pt x="385053" y="1196246"/>
                  </a:lnTo>
                  <a:lnTo>
                    <a:pt x="431641" y="1189993"/>
                  </a:lnTo>
                  <a:lnTo>
                    <a:pt x="477678" y="1181970"/>
                  </a:lnTo>
                  <a:lnTo>
                    <a:pt x="523125" y="1172211"/>
                  </a:lnTo>
                  <a:lnTo>
                    <a:pt x="567945" y="1160751"/>
                  </a:lnTo>
                  <a:lnTo>
                    <a:pt x="612100" y="1147623"/>
                  </a:lnTo>
                  <a:lnTo>
                    <a:pt x="655554" y="1132863"/>
                  </a:lnTo>
                  <a:lnTo>
                    <a:pt x="698268" y="1116504"/>
                  </a:lnTo>
                  <a:lnTo>
                    <a:pt x="740204" y="1098581"/>
                  </a:lnTo>
                  <a:lnTo>
                    <a:pt x="781326" y="1079128"/>
                  </a:lnTo>
                  <a:lnTo>
                    <a:pt x="821596" y="1058181"/>
                  </a:lnTo>
                  <a:lnTo>
                    <a:pt x="860976" y="1035772"/>
                  </a:lnTo>
                  <a:lnTo>
                    <a:pt x="899430" y="1011936"/>
                  </a:lnTo>
                  <a:lnTo>
                    <a:pt x="936918" y="986709"/>
                  </a:lnTo>
                  <a:lnTo>
                    <a:pt x="973404" y="960124"/>
                  </a:lnTo>
                  <a:lnTo>
                    <a:pt x="1008851" y="932215"/>
                  </a:lnTo>
                  <a:lnTo>
                    <a:pt x="1043220" y="903017"/>
                  </a:lnTo>
                  <a:lnTo>
                    <a:pt x="1076475" y="872564"/>
                  </a:lnTo>
                  <a:lnTo>
                    <a:pt x="1108577" y="840892"/>
                  </a:lnTo>
                  <a:lnTo>
                    <a:pt x="1139490" y="808033"/>
                  </a:lnTo>
                  <a:lnTo>
                    <a:pt x="1169175" y="774022"/>
                  </a:lnTo>
                  <a:lnTo>
                    <a:pt x="1197596" y="738895"/>
                  </a:lnTo>
                  <a:lnTo>
                    <a:pt x="1224714" y="702684"/>
                  </a:lnTo>
                  <a:lnTo>
                    <a:pt x="1250493" y="665425"/>
                  </a:lnTo>
                  <a:lnTo>
                    <a:pt x="1274894" y="627152"/>
                  </a:lnTo>
                  <a:lnTo>
                    <a:pt x="1297880" y="587899"/>
                  </a:lnTo>
                  <a:lnTo>
                    <a:pt x="1319414" y="547701"/>
                  </a:lnTo>
                  <a:lnTo>
                    <a:pt x="1339458" y="506592"/>
                  </a:lnTo>
                  <a:lnTo>
                    <a:pt x="1357975" y="464606"/>
                  </a:lnTo>
                  <a:lnTo>
                    <a:pt x="1374927" y="421778"/>
                  </a:lnTo>
                  <a:lnTo>
                    <a:pt x="1390276" y="378143"/>
                  </a:lnTo>
                  <a:lnTo>
                    <a:pt x="1403986" y="333733"/>
                  </a:lnTo>
                  <a:lnTo>
                    <a:pt x="1416018" y="288585"/>
                  </a:lnTo>
                  <a:lnTo>
                    <a:pt x="1426335" y="242732"/>
                  </a:lnTo>
                  <a:lnTo>
                    <a:pt x="1434900" y="196208"/>
                  </a:lnTo>
                  <a:lnTo>
                    <a:pt x="1441675" y="149048"/>
                  </a:lnTo>
                  <a:lnTo>
                    <a:pt x="1446622" y="101287"/>
                  </a:lnTo>
                  <a:lnTo>
                    <a:pt x="1449705" y="52958"/>
                  </a:lnTo>
                  <a:lnTo>
                    <a:pt x="246887" y="0"/>
                  </a:lnTo>
                  <a:close/>
                </a:path>
              </a:pathLst>
            </a:custGeom>
            <a:solidFill>
              <a:srgbClr val="8189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39788" y="4748910"/>
              <a:ext cx="1204595" cy="1287145"/>
            </a:xfrm>
            <a:custGeom>
              <a:avLst/>
              <a:gdLst/>
              <a:ahLst/>
              <a:cxnLst/>
              <a:rect l="l" t="t" r="r" b="b"/>
              <a:pathLst>
                <a:path w="1204595" h="1287145">
                  <a:moveTo>
                    <a:pt x="4882" y="0"/>
                  </a:moveTo>
                  <a:lnTo>
                    <a:pt x="1491" y="47914"/>
                  </a:lnTo>
                  <a:lnTo>
                    <a:pt x="0" y="95558"/>
                  </a:lnTo>
                  <a:lnTo>
                    <a:pt x="378" y="142892"/>
                  </a:lnTo>
                  <a:lnTo>
                    <a:pt x="2597" y="189873"/>
                  </a:lnTo>
                  <a:lnTo>
                    <a:pt x="6625" y="236462"/>
                  </a:lnTo>
                  <a:lnTo>
                    <a:pt x="12433" y="282618"/>
                  </a:lnTo>
                  <a:lnTo>
                    <a:pt x="19989" y="328299"/>
                  </a:lnTo>
                  <a:lnTo>
                    <a:pt x="29265" y="373466"/>
                  </a:lnTo>
                  <a:lnTo>
                    <a:pt x="40229" y="418077"/>
                  </a:lnTo>
                  <a:lnTo>
                    <a:pt x="52853" y="462092"/>
                  </a:lnTo>
                  <a:lnTo>
                    <a:pt x="67104" y="505470"/>
                  </a:lnTo>
                  <a:lnTo>
                    <a:pt x="82954" y="548170"/>
                  </a:lnTo>
                  <a:lnTo>
                    <a:pt x="100372" y="590151"/>
                  </a:lnTo>
                  <a:lnTo>
                    <a:pt x="119327" y="631373"/>
                  </a:lnTo>
                  <a:lnTo>
                    <a:pt x="139791" y="671795"/>
                  </a:lnTo>
                  <a:lnTo>
                    <a:pt x="161732" y="711376"/>
                  </a:lnTo>
                  <a:lnTo>
                    <a:pt x="185120" y="750075"/>
                  </a:lnTo>
                  <a:lnTo>
                    <a:pt x="209925" y="787852"/>
                  </a:lnTo>
                  <a:lnTo>
                    <a:pt x="236117" y="824666"/>
                  </a:lnTo>
                  <a:lnTo>
                    <a:pt x="263666" y="860476"/>
                  </a:lnTo>
                  <a:lnTo>
                    <a:pt x="292541" y="895241"/>
                  </a:lnTo>
                  <a:lnTo>
                    <a:pt x="322713" y="928921"/>
                  </a:lnTo>
                  <a:lnTo>
                    <a:pt x="354151" y="961474"/>
                  </a:lnTo>
                  <a:lnTo>
                    <a:pt x="386825" y="992861"/>
                  </a:lnTo>
                  <a:lnTo>
                    <a:pt x="420705" y="1023040"/>
                  </a:lnTo>
                  <a:lnTo>
                    <a:pt x="455760" y="1051970"/>
                  </a:lnTo>
                  <a:lnTo>
                    <a:pt x="491960" y="1079611"/>
                  </a:lnTo>
                  <a:lnTo>
                    <a:pt x="529276" y="1105922"/>
                  </a:lnTo>
                  <a:lnTo>
                    <a:pt x="567677" y="1130862"/>
                  </a:lnTo>
                  <a:lnTo>
                    <a:pt x="607132" y="1154391"/>
                  </a:lnTo>
                  <a:lnTo>
                    <a:pt x="647613" y="1176468"/>
                  </a:lnTo>
                  <a:lnTo>
                    <a:pt x="689087" y="1197051"/>
                  </a:lnTo>
                  <a:lnTo>
                    <a:pt x="731526" y="1216101"/>
                  </a:lnTo>
                  <a:lnTo>
                    <a:pt x="774899" y="1233576"/>
                  </a:lnTo>
                  <a:lnTo>
                    <a:pt x="819176" y="1249436"/>
                  </a:lnTo>
                  <a:lnTo>
                    <a:pt x="864327" y="1263640"/>
                  </a:lnTo>
                  <a:lnTo>
                    <a:pt x="910321" y="1276147"/>
                  </a:lnTo>
                  <a:lnTo>
                    <a:pt x="957128" y="1286916"/>
                  </a:lnTo>
                  <a:lnTo>
                    <a:pt x="1204016" y="108457"/>
                  </a:lnTo>
                  <a:lnTo>
                    <a:pt x="4882" y="0"/>
                  </a:lnTo>
                  <a:close/>
                </a:path>
              </a:pathLst>
            </a:custGeom>
            <a:solidFill>
              <a:srgbClr val="7CB9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44670" y="3653408"/>
              <a:ext cx="1199515" cy="1203960"/>
            </a:xfrm>
            <a:custGeom>
              <a:avLst/>
              <a:gdLst/>
              <a:ahLst/>
              <a:cxnLst/>
              <a:rect l="l" t="t" r="r" b="b"/>
              <a:pathLst>
                <a:path w="1199514" h="1203960">
                  <a:moveTo>
                    <a:pt x="1199133" y="0"/>
                  </a:moveTo>
                  <a:lnTo>
                    <a:pt x="1150175" y="981"/>
                  </a:lnTo>
                  <a:lnTo>
                    <a:pt x="1101683" y="3900"/>
                  </a:lnTo>
                  <a:lnTo>
                    <a:pt x="1053697" y="8721"/>
                  </a:lnTo>
                  <a:lnTo>
                    <a:pt x="1006258" y="15408"/>
                  </a:lnTo>
                  <a:lnTo>
                    <a:pt x="959404" y="23925"/>
                  </a:lnTo>
                  <a:lnTo>
                    <a:pt x="913174" y="34236"/>
                  </a:lnTo>
                  <a:lnTo>
                    <a:pt x="867609" y="46304"/>
                  </a:lnTo>
                  <a:lnTo>
                    <a:pt x="822748" y="60094"/>
                  </a:lnTo>
                  <a:lnTo>
                    <a:pt x="778630" y="75570"/>
                  </a:lnTo>
                  <a:lnTo>
                    <a:pt x="735295" y="92695"/>
                  </a:lnTo>
                  <a:lnTo>
                    <a:pt x="692782" y="111434"/>
                  </a:lnTo>
                  <a:lnTo>
                    <a:pt x="651130" y="131750"/>
                  </a:lnTo>
                  <a:lnTo>
                    <a:pt x="610380" y="153608"/>
                  </a:lnTo>
                  <a:lnTo>
                    <a:pt x="570571" y="176971"/>
                  </a:lnTo>
                  <a:lnTo>
                    <a:pt x="531742" y="201803"/>
                  </a:lnTo>
                  <a:lnTo>
                    <a:pt x="493932" y="228068"/>
                  </a:lnTo>
                  <a:lnTo>
                    <a:pt x="457182" y="255731"/>
                  </a:lnTo>
                  <a:lnTo>
                    <a:pt x="421530" y="284754"/>
                  </a:lnTo>
                  <a:lnTo>
                    <a:pt x="387016" y="315102"/>
                  </a:lnTo>
                  <a:lnTo>
                    <a:pt x="353680" y="346740"/>
                  </a:lnTo>
                  <a:lnTo>
                    <a:pt x="321561" y="379630"/>
                  </a:lnTo>
                  <a:lnTo>
                    <a:pt x="290698" y="413737"/>
                  </a:lnTo>
                  <a:lnTo>
                    <a:pt x="261132" y="449024"/>
                  </a:lnTo>
                  <a:lnTo>
                    <a:pt x="232900" y="485457"/>
                  </a:lnTo>
                  <a:lnTo>
                    <a:pt x="206044" y="522998"/>
                  </a:lnTo>
                  <a:lnTo>
                    <a:pt x="180602" y="561611"/>
                  </a:lnTo>
                  <a:lnTo>
                    <a:pt x="156615" y="601261"/>
                  </a:lnTo>
                  <a:lnTo>
                    <a:pt x="134120" y="641911"/>
                  </a:lnTo>
                  <a:lnTo>
                    <a:pt x="113159" y="683526"/>
                  </a:lnTo>
                  <a:lnTo>
                    <a:pt x="93770" y="726069"/>
                  </a:lnTo>
                  <a:lnTo>
                    <a:pt x="75992" y="769504"/>
                  </a:lnTo>
                  <a:lnTo>
                    <a:pt x="59866" y="813795"/>
                  </a:lnTo>
                  <a:lnTo>
                    <a:pt x="45431" y="858906"/>
                  </a:lnTo>
                  <a:lnTo>
                    <a:pt x="32726" y="904801"/>
                  </a:lnTo>
                  <a:lnTo>
                    <a:pt x="21791" y="951445"/>
                  </a:lnTo>
                  <a:lnTo>
                    <a:pt x="12666" y="998800"/>
                  </a:lnTo>
                  <a:lnTo>
                    <a:pt x="5388" y="1046831"/>
                  </a:lnTo>
                  <a:lnTo>
                    <a:pt x="0" y="1095502"/>
                  </a:lnTo>
                  <a:lnTo>
                    <a:pt x="1199133" y="1203960"/>
                  </a:lnTo>
                  <a:lnTo>
                    <a:pt x="1199133" y="0"/>
                  </a:lnTo>
                  <a:close/>
                </a:path>
              </a:pathLst>
            </a:custGeom>
            <a:solidFill>
              <a:srgbClr val="5A52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88279" y="4323562"/>
              <a:ext cx="431317" cy="28653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14188" y="4349495"/>
              <a:ext cx="329184" cy="184404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5314188" y="4349496"/>
            <a:ext cx="329565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90"/>
              </a:spcBef>
            </a:pPr>
            <a:r>
              <a:rPr sz="1000" b="1" spc="-10" dirty="0">
                <a:solidFill>
                  <a:srgbClr val="FFFFFF"/>
                </a:solidFill>
                <a:latin typeface="Arial"/>
                <a:cs typeface="Arial"/>
              </a:rPr>
              <a:t>26%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221223" y="5215102"/>
            <a:ext cx="433070" cy="287020"/>
            <a:chOff x="5221223" y="5215102"/>
            <a:chExt cx="433070" cy="287020"/>
          </a:xfrm>
        </p:grpSpPr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21223" y="5215102"/>
              <a:ext cx="432828" cy="28653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47131" y="5241036"/>
              <a:ext cx="330708" cy="184403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5247132" y="5241035"/>
            <a:ext cx="330835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90"/>
              </a:spcBef>
            </a:pPr>
            <a:r>
              <a:rPr sz="1000" b="1" spc="-10" dirty="0">
                <a:solidFill>
                  <a:srgbClr val="FFFFFF"/>
                </a:solidFill>
                <a:latin typeface="Arial"/>
                <a:cs typeface="Arial"/>
              </a:rPr>
              <a:t>28%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369308" y="5097754"/>
            <a:ext cx="431800" cy="287020"/>
            <a:chOff x="4369308" y="5097754"/>
            <a:chExt cx="431800" cy="287020"/>
          </a:xfrm>
        </p:grpSpPr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69308" y="5097754"/>
              <a:ext cx="431317" cy="28653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395216" y="5123688"/>
              <a:ext cx="329184" cy="184403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4395215" y="5123688"/>
            <a:ext cx="329565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90"/>
              </a:spcBef>
            </a:pPr>
            <a:r>
              <a:rPr sz="1000" b="1" spc="-10" dirty="0">
                <a:solidFill>
                  <a:srgbClr val="FFFFFF"/>
                </a:solidFill>
                <a:latin typeface="Arial"/>
                <a:cs typeface="Arial"/>
              </a:rPr>
              <a:t>23%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447032" y="4294606"/>
            <a:ext cx="431800" cy="287020"/>
            <a:chOff x="4447032" y="4294606"/>
            <a:chExt cx="431800" cy="287020"/>
          </a:xfrm>
        </p:grpSpPr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47032" y="4294606"/>
              <a:ext cx="431317" cy="28653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472940" y="4320539"/>
              <a:ext cx="329184" cy="184404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4472940" y="4320540"/>
            <a:ext cx="329565" cy="184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90"/>
              </a:spcBef>
            </a:pPr>
            <a:r>
              <a:rPr sz="1000" b="1" spc="-10" dirty="0">
                <a:solidFill>
                  <a:srgbClr val="FFFFFF"/>
                </a:solidFill>
                <a:latin typeface="Arial"/>
                <a:cs typeface="Arial"/>
              </a:rPr>
              <a:t>23%</a:t>
            </a:r>
            <a:endParaRPr sz="10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5940" y="1199514"/>
            <a:ext cx="7322184" cy="23063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Online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Retailer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generated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highest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sales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volume,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totaling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408,515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units</a:t>
            </a:r>
            <a:r>
              <a:rPr sz="2000" dirty="0">
                <a:latin typeface="Arial MT"/>
                <a:cs typeface="Arial MT"/>
              </a:rPr>
              <a:t>,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which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accounts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b="1" dirty="0">
                <a:latin typeface="Arial"/>
                <a:cs typeface="Arial"/>
              </a:rPr>
              <a:t>28%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total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sales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volume.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Medium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Business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followed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closely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with a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sales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volume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380,568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units</a:t>
            </a:r>
            <a:r>
              <a:rPr sz="2000" dirty="0">
                <a:latin typeface="Arial MT"/>
                <a:cs typeface="Arial MT"/>
              </a:rPr>
              <a:t>,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making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up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b="1" dirty="0">
                <a:latin typeface="Arial"/>
                <a:cs typeface="Arial"/>
              </a:rPr>
              <a:t>26%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total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sales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volume.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200">
              <a:latin typeface="Arial MT"/>
              <a:cs typeface="Arial MT"/>
            </a:endParaRPr>
          </a:p>
          <a:p>
            <a:pPr marL="4046854">
              <a:lnSpc>
                <a:spcPct val="100000"/>
              </a:lnSpc>
              <a:spcBef>
                <a:spcPts val="1265"/>
              </a:spcBef>
            </a:pPr>
            <a:r>
              <a:rPr sz="1800" b="1" spc="-5" dirty="0">
                <a:solidFill>
                  <a:srgbClr val="404040"/>
                </a:solidFill>
                <a:latin typeface="Arial"/>
                <a:cs typeface="Arial"/>
              </a:rPr>
              <a:t>Sales</a:t>
            </a:r>
            <a:r>
              <a:rPr sz="1800" b="1" spc="-1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04040"/>
                </a:solidFill>
                <a:latin typeface="Arial"/>
                <a:cs typeface="Arial"/>
              </a:rPr>
              <a:t>by</a:t>
            </a:r>
            <a:r>
              <a:rPr sz="1800" b="1" spc="-8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404040"/>
                </a:solidFill>
                <a:latin typeface="Arial"/>
                <a:cs typeface="Arial"/>
              </a:rPr>
              <a:t>Account</a:t>
            </a:r>
            <a:r>
              <a:rPr sz="1800" b="1" spc="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b="1" spc="-40" dirty="0">
                <a:solidFill>
                  <a:srgbClr val="404040"/>
                </a:solidFill>
                <a:latin typeface="Arial"/>
                <a:cs typeface="Arial"/>
              </a:rPr>
              <a:t>Type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745223" y="4410455"/>
            <a:ext cx="1477010" cy="894715"/>
            <a:chOff x="6745223" y="4410455"/>
            <a:chExt cx="1477010" cy="894715"/>
          </a:xfrm>
        </p:grpSpPr>
        <p:sp>
          <p:nvSpPr>
            <p:cNvPr id="30" name="object 30"/>
            <p:cNvSpPr/>
            <p:nvPr/>
          </p:nvSpPr>
          <p:spPr>
            <a:xfrm>
              <a:off x="6745223" y="4410455"/>
              <a:ext cx="1477010" cy="894715"/>
            </a:xfrm>
            <a:custGeom>
              <a:avLst/>
              <a:gdLst/>
              <a:ahLst/>
              <a:cxnLst/>
              <a:rect l="l" t="t" r="r" b="b"/>
              <a:pathLst>
                <a:path w="1477009" h="894714">
                  <a:moveTo>
                    <a:pt x="1476755" y="0"/>
                  </a:moveTo>
                  <a:lnTo>
                    <a:pt x="0" y="0"/>
                  </a:lnTo>
                  <a:lnTo>
                    <a:pt x="0" y="894588"/>
                  </a:lnTo>
                  <a:lnTo>
                    <a:pt x="1476755" y="894588"/>
                  </a:lnTo>
                  <a:lnTo>
                    <a:pt x="1476755" y="0"/>
                  </a:lnTo>
                  <a:close/>
                </a:path>
              </a:pathLst>
            </a:custGeom>
            <a:solidFill>
              <a:srgbClr val="F1F1F1">
                <a:alpha val="3882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806183" y="4488179"/>
              <a:ext cx="67310" cy="67310"/>
            </a:xfrm>
            <a:custGeom>
              <a:avLst/>
              <a:gdLst/>
              <a:ahLst/>
              <a:cxnLst/>
              <a:rect l="l" t="t" r="r" b="b"/>
              <a:pathLst>
                <a:path w="67309" h="67310">
                  <a:moveTo>
                    <a:pt x="67055" y="0"/>
                  </a:moveTo>
                  <a:lnTo>
                    <a:pt x="0" y="0"/>
                  </a:lnTo>
                  <a:lnTo>
                    <a:pt x="0" y="67056"/>
                  </a:lnTo>
                  <a:lnTo>
                    <a:pt x="67055" y="67056"/>
                  </a:lnTo>
                  <a:lnTo>
                    <a:pt x="67055" y="0"/>
                  </a:lnTo>
                  <a:close/>
                </a:path>
              </a:pathLst>
            </a:custGeom>
            <a:solidFill>
              <a:srgbClr val="0069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806183" y="4712207"/>
              <a:ext cx="67310" cy="67310"/>
            </a:xfrm>
            <a:custGeom>
              <a:avLst/>
              <a:gdLst/>
              <a:ahLst/>
              <a:cxnLst/>
              <a:rect l="l" t="t" r="r" b="b"/>
              <a:pathLst>
                <a:path w="67309" h="67310">
                  <a:moveTo>
                    <a:pt x="67055" y="0"/>
                  </a:moveTo>
                  <a:lnTo>
                    <a:pt x="0" y="0"/>
                  </a:lnTo>
                  <a:lnTo>
                    <a:pt x="0" y="67056"/>
                  </a:lnTo>
                  <a:lnTo>
                    <a:pt x="67055" y="67056"/>
                  </a:lnTo>
                  <a:lnTo>
                    <a:pt x="67055" y="0"/>
                  </a:lnTo>
                  <a:close/>
                </a:path>
              </a:pathLst>
            </a:custGeom>
            <a:solidFill>
              <a:srgbClr val="8189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806183" y="4936236"/>
              <a:ext cx="67310" cy="67310"/>
            </a:xfrm>
            <a:custGeom>
              <a:avLst/>
              <a:gdLst/>
              <a:ahLst/>
              <a:cxnLst/>
              <a:rect l="l" t="t" r="r" b="b"/>
              <a:pathLst>
                <a:path w="67309" h="67310">
                  <a:moveTo>
                    <a:pt x="67055" y="0"/>
                  </a:moveTo>
                  <a:lnTo>
                    <a:pt x="0" y="0"/>
                  </a:lnTo>
                  <a:lnTo>
                    <a:pt x="0" y="67056"/>
                  </a:lnTo>
                  <a:lnTo>
                    <a:pt x="67055" y="67056"/>
                  </a:lnTo>
                  <a:lnTo>
                    <a:pt x="67055" y="0"/>
                  </a:lnTo>
                  <a:close/>
                </a:path>
              </a:pathLst>
            </a:custGeom>
            <a:solidFill>
              <a:srgbClr val="7CB9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806183" y="5158739"/>
              <a:ext cx="67310" cy="67310"/>
            </a:xfrm>
            <a:custGeom>
              <a:avLst/>
              <a:gdLst/>
              <a:ahLst/>
              <a:cxnLst/>
              <a:rect l="l" t="t" r="r" b="b"/>
              <a:pathLst>
                <a:path w="67309" h="67310">
                  <a:moveTo>
                    <a:pt x="67055" y="0"/>
                  </a:moveTo>
                  <a:lnTo>
                    <a:pt x="0" y="0"/>
                  </a:lnTo>
                  <a:lnTo>
                    <a:pt x="0" y="67056"/>
                  </a:lnTo>
                  <a:lnTo>
                    <a:pt x="67055" y="67056"/>
                  </a:lnTo>
                  <a:lnTo>
                    <a:pt x="67055" y="0"/>
                  </a:lnTo>
                  <a:close/>
                </a:path>
              </a:pathLst>
            </a:custGeom>
            <a:solidFill>
              <a:srgbClr val="5A529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6745223" y="4410455"/>
            <a:ext cx="1477010" cy="89471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160"/>
              </a:spcBef>
            </a:pPr>
            <a:r>
              <a:rPr sz="1050" spc="-5" dirty="0">
                <a:solidFill>
                  <a:srgbClr val="404040"/>
                </a:solidFill>
                <a:latin typeface="Arial MT"/>
                <a:cs typeface="Arial MT"/>
              </a:rPr>
              <a:t>Medium</a:t>
            </a:r>
            <a:r>
              <a:rPr sz="105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Arial MT"/>
                <a:cs typeface="Arial MT"/>
              </a:rPr>
              <a:t>Business</a:t>
            </a:r>
            <a:endParaRPr sz="1050">
              <a:latin typeface="Arial MT"/>
              <a:cs typeface="Arial MT"/>
            </a:endParaRPr>
          </a:p>
          <a:p>
            <a:pPr marL="158115" marR="399415">
              <a:lnSpc>
                <a:spcPct val="139800"/>
              </a:lnSpc>
              <a:spcBef>
                <a:spcPts val="5"/>
              </a:spcBef>
            </a:pPr>
            <a:r>
              <a:rPr sz="1050" spc="-5" dirty="0">
                <a:solidFill>
                  <a:srgbClr val="404040"/>
                </a:solidFill>
                <a:latin typeface="Arial MT"/>
                <a:cs typeface="Arial MT"/>
              </a:rPr>
              <a:t>Online </a:t>
            </a:r>
            <a:r>
              <a:rPr sz="1050" dirty="0">
                <a:solidFill>
                  <a:srgbClr val="404040"/>
                </a:solidFill>
                <a:latin typeface="Arial MT"/>
                <a:cs typeface="Arial MT"/>
              </a:rPr>
              <a:t>Retailer </a:t>
            </a:r>
            <a:r>
              <a:rPr sz="1050" spc="-28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Arial MT"/>
                <a:cs typeface="Arial MT"/>
              </a:rPr>
              <a:t>Small</a:t>
            </a:r>
            <a:r>
              <a:rPr sz="1050" spc="-5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Arial MT"/>
                <a:cs typeface="Arial MT"/>
              </a:rPr>
              <a:t>Business</a:t>
            </a:r>
            <a:endParaRPr sz="1050">
              <a:latin typeface="Arial MT"/>
              <a:cs typeface="Arial MT"/>
            </a:endParaRPr>
          </a:p>
          <a:p>
            <a:pPr marL="158115">
              <a:lnSpc>
                <a:spcPct val="100000"/>
              </a:lnSpc>
              <a:spcBef>
                <a:spcPts val="500"/>
              </a:spcBef>
            </a:pPr>
            <a:r>
              <a:rPr sz="1050" spc="-5" dirty="0">
                <a:solidFill>
                  <a:srgbClr val="404040"/>
                </a:solidFill>
                <a:latin typeface="Arial MT"/>
                <a:cs typeface="Arial MT"/>
              </a:rPr>
              <a:t>Wholesale</a:t>
            </a:r>
            <a:r>
              <a:rPr sz="1050" spc="-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1050" spc="-5" dirty="0">
                <a:solidFill>
                  <a:srgbClr val="404040"/>
                </a:solidFill>
                <a:latin typeface="Arial MT"/>
                <a:cs typeface="Arial MT"/>
              </a:rPr>
              <a:t>Distributor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479856" y="505459"/>
            <a:ext cx="43643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DATA</a:t>
            </a:r>
            <a:r>
              <a:rPr sz="2000" spc="-35" dirty="0"/>
              <a:t> </a:t>
            </a:r>
            <a:r>
              <a:rPr sz="2000" dirty="0"/>
              <a:t>ANALYSIS</a:t>
            </a:r>
            <a:r>
              <a:rPr sz="2000" spc="-20" dirty="0"/>
              <a:t> </a:t>
            </a:r>
            <a:r>
              <a:rPr sz="2000" dirty="0"/>
              <a:t>&amp;</a:t>
            </a:r>
            <a:r>
              <a:rPr sz="2000" spc="-15" dirty="0"/>
              <a:t> </a:t>
            </a:r>
            <a:r>
              <a:rPr sz="2000" dirty="0"/>
              <a:t>VISUALIZATION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97495" y="6336791"/>
            <a:ext cx="1289303" cy="25907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8226" y="6292224"/>
            <a:ext cx="1352715" cy="25157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4636" y="4132326"/>
            <a:ext cx="790384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5946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account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name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b="1" spc="-5" dirty="0">
                <a:latin typeface="Arial"/>
                <a:cs typeface="Arial"/>
              </a:rPr>
              <a:t>MB4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proved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5" dirty="0">
                <a:latin typeface="Arial MT"/>
                <a:cs typeface="Arial MT"/>
              </a:rPr>
              <a:t> be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b="1" spc="-5" dirty="0">
                <a:latin typeface="Arial"/>
                <a:cs typeface="Arial"/>
              </a:rPr>
              <a:t>highest</a:t>
            </a:r>
            <a:r>
              <a:rPr sz="1800" spc="-5" dirty="0">
                <a:latin typeface="Arial MT"/>
                <a:cs typeface="Arial MT"/>
              </a:rPr>
              <a:t>-performing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account,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achieving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impressive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sales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volume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approximately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b="1" spc="-5" dirty="0">
                <a:latin typeface="Arial"/>
                <a:cs typeface="Arial"/>
              </a:rPr>
              <a:t>39,413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units</a:t>
            </a:r>
            <a:r>
              <a:rPr sz="1800" dirty="0"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 MT"/>
                <a:cs typeface="Arial MT"/>
              </a:rPr>
              <a:t>On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other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hand,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accounts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b="1" spc="-5" dirty="0">
                <a:latin typeface="Arial"/>
                <a:cs typeface="Arial"/>
              </a:rPr>
              <a:t>WD11</a:t>
            </a:r>
            <a:r>
              <a:rPr sz="1800" spc="-5" dirty="0">
                <a:latin typeface="Arial MT"/>
                <a:cs typeface="Arial MT"/>
              </a:rPr>
              <a:t>,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b="1" spc="-5" dirty="0">
                <a:latin typeface="Arial"/>
                <a:cs typeface="Arial"/>
              </a:rPr>
              <a:t>WD1</a:t>
            </a:r>
            <a:r>
              <a:rPr sz="1800" spc="-5" dirty="0">
                <a:latin typeface="Arial MT"/>
                <a:cs typeface="Arial MT"/>
              </a:rPr>
              <a:t>,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b="1" spc="-5" dirty="0">
                <a:latin typeface="Arial"/>
                <a:cs typeface="Arial"/>
              </a:rPr>
              <a:t>SB10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performed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lowest </a:t>
            </a:r>
            <a:r>
              <a:rPr sz="1800" b="1" spc="-484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level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 </a:t>
            </a:r>
            <a:r>
              <a:rPr sz="1800" dirty="0">
                <a:latin typeface="Arial MT"/>
                <a:cs typeface="Arial MT"/>
              </a:rPr>
              <a:t>terms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sales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volume.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Specifically,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WD11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accounted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8,676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units, 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WD1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for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10,574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units,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SB10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16,060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units,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all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 </a:t>
            </a:r>
            <a:r>
              <a:rPr sz="1800" dirty="0">
                <a:latin typeface="Arial MT"/>
                <a:cs typeface="Arial MT"/>
              </a:rPr>
              <a:t>terms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sales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volume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5267" y="1289424"/>
            <a:ext cx="3738981" cy="230180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33585" y="1289424"/>
            <a:ext cx="3870109" cy="230180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9856" y="517906"/>
            <a:ext cx="43643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/>
              <a:t>DATA</a:t>
            </a:r>
            <a:r>
              <a:rPr sz="2000" spc="-35" dirty="0"/>
              <a:t> </a:t>
            </a:r>
            <a:r>
              <a:rPr sz="2000" dirty="0"/>
              <a:t>ANALYSIS</a:t>
            </a:r>
            <a:r>
              <a:rPr sz="2000" spc="-20" dirty="0"/>
              <a:t> </a:t>
            </a:r>
            <a:r>
              <a:rPr sz="2000" dirty="0"/>
              <a:t>&amp;</a:t>
            </a:r>
            <a:r>
              <a:rPr sz="2000" spc="-15" dirty="0"/>
              <a:t> </a:t>
            </a:r>
            <a:r>
              <a:rPr sz="2000" dirty="0"/>
              <a:t>VISUALIZATION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458470"/>
            <a:ext cx="15989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</a:t>
            </a:r>
            <a:r>
              <a:rPr spc="-15" dirty="0"/>
              <a:t>U</a:t>
            </a:r>
            <a:r>
              <a:rPr dirty="0"/>
              <a:t>M</a:t>
            </a:r>
            <a:r>
              <a:rPr spc="5" dirty="0"/>
              <a:t>M</a:t>
            </a:r>
            <a:r>
              <a:rPr spc="-5" dirty="0"/>
              <a:t>A</a:t>
            </a:r>
            <a:r>
              <a:rPr spc="-15" dirty="0"/>
              <a:t>R</a:t>
            </a:r>
            <a:r>
              <a:rPr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0590" y="1385392"/>
            <a:ext cx="7635875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8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Despite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satisfactory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overall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sales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performance,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there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ample</a:t>
            </a: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 MT"/>
                <a:cs typeface="Arial MT"/>
              </a:rPr>
              <a:t>room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significant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improvement.</a:t>
            </a:r>
          </a:p>
          <a:p>
            <a:pPr marL="355600" marR="5080" indent="-342900">
              <a:lnSpc>
                <a:spcPct val="100000"/>
              </a:lnSpc>
              <a:spcBef>
                <a:spcPts val="1200"/>
              </a:spcBef>
              <a:buSzPct val="8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Discontinuing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poorly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performing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accounts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would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free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up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valuable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sales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marketing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resources.</a:t>
            </a: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SzPct val="8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Notably,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past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five</a:t>
            </a:r>
            <a:r>
              <a:rPr sz="2000" dirty="0">
                <a:latin typeface="Arial MT"/>
                <a:cs typeface="Arial MT"/>
              </a:rPr>
              <a:t> years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have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witnessed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most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robust</a:t>
            </a:r>
          </a:p>
          <a:p>
            <a:pPr marL="35560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sales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growth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online retailer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account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category.</a:t>
            </a:r>
          </a:p>
          <a:p>
            <a:pPr marL="355600" marR="629285" indent="-342900">
              <a:lnSpc>
                <a:spcPct val="100000"/>
              </a:lnSpc>
              <a:spcBef>
                <a:spcPts val="1200"/>
              </a:spcBef>
              <a:buSzPct val="8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By reallocating the resources saved from closing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underperforming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accounts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online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retailer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accounts,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sales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growth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could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maximized.</a:t>
            </a:r>
          </a:p>
          <a:p>
            <a:pPr marL="355600" marR="35560" indent="-342900">
              <a:lnSpc>
                <a:spcPct val="100000"/>
              </a:lnSpc>
              <a:spcBef>
                <a:spcPts val="1200"/>
              </a:spcBef>
              <a:buSzPct val="8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It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 advisable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promptly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close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these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underperforming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accounts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 launch an </a:t>
            </a:r>
            <a:r>
              <a:rPr sz="2000" spc="-5" dirty="0">
                <a:latin typeface="Arial MT"/>
                <a:cs typeface="Arial MT"/>
              </a:rPr>
              <a:t>initiative </a:t>
            </a:r>
            <a:r>
              <a:rPr sz="2000" dirty="0">
                <a:latin typeface="Arial MT"/>
                <a:cs typeface="Arial MT"/>
              </a:rPr>
              <a:t>to identify high-potential online retailer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accounts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deserving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increased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sales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marketing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focus.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97495" y="6336791"/>
            <a:ext cx="1289303" cy="25907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8226" y="6292224"/>
            <a:ext cx="1352715" cy="2515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552</Words>
  <Application>Microsoft Office PowerPoint</Application>
  <PresentationFormat>On-screen Show (4:3)</PresentationFormat>
  <Paragraphs>112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MT</vt:lpstr>
      <vt:lpstr>Calibri</vt:lpstr>
      <vt:lpstr>Times New Roman</vt:lpstr>
      <vt:lpstr>Wingdings</vt:lpstr>
      <vt:lpstr>Office Theme</vt:lpstr>
      <vt:lpstr>Data-Driven Storytelling Presentation:</vt:lpstr>
      <vt:lpstr>INTRODUCTION</vt:lpstr>
      <vt:lpstr>PowerPoint Presentation</vt:lpstr>
      <vt:lpstr>Overall, our unit sales growth has been good, with  a 5- year CAGR of 21%</vt:lpstr>
      <vt:lpstr>DATA ANALYSIS &amp; VISUALIZATION</vt:lpstr>
      <vt:lpstr>DATA ANALYSIS &amp; VISUALIZATION</vt:lpstr>
      <vt:lpstr>DATA ANALYSIS &amp; VISUALIZATION</vt:lpstr>
      <vt:lpstr>DATA ANALYSIS &amp; VISUALIZATION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Andrew X</dc:creator>
  <cp:lastModifiedBy>Nalla Karuppaiah</cp:lastModifiedBy>
  <cp:revision>1</cp:revision>
  <dcterms:created xsi:type="dcterms:W3CDTF">2024-08-29T15:39:23Z</dcterms:created>
  <dcterms:modified xsi:type="dcterms:W3CDTF">2024-08-29T15:46:53Z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2023-08-15T00:00:00Z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2024-08-29T00:00:00Z</vt:filetime>
  </property>
</Properties>
</file>