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BC64"/>
    <a:srgbClr val="1E2F13"/>
    <a:srgbClr val="2C451B"/>
    <a:srgbClr val="5E8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B34CF-3EC6-4D1A-AFC0-A0C789294A7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AAC13-C776-43D6-8CC7-640DE669B19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BFD15-DDBD-4FD8-8880-6FE0BBC54D9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A4972-EAA2-42C0-B762-23AC04E1184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2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3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4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5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6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8614" y="159222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2"/>
          <p:cNvSpPr txBox="1"/>
          <p:nvPr/>
        </p:nvSpPr>
        <p:spPr>
          <a:xfrm>
            <a:off x="371475" y="932180"/>
            <a:ext cx="4191635" cy="5835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88BC64"/>
                </a:solidFill>
                <a:latin typeface="Cambria" panose="02040503050406030204" charset="0"/>
                <a:ea typeface="Segoe UI Black" panose="020B0A02040204020203" pitchFamily="34" charset="0"/>
                <a:cs typeface="Cambria" panose="02040503050406030204" charset="0"/>
              </a:rPr>
              <a:t>STEPS IN PROJECT</a:t>
            </a:r>
            <a:endParaRPr lang="en-IN" sz="2800" b="1" dirty="0">
              <a:solidFill>
                <a:srgbClr val="88BC64"/>
              </a:solidFill>
              <a:latin typeface="Cambria" panose="02040503050406030204" charset="0"/>
              <a:ea typeface="Segoe UI Black" panose="020B0A02040204020203" pitchFamily="34" charset="0"/>
              <a:cs typeface="Cambria" panose="0204050305040603020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92335" y="1419637"/>
            <a:ext cx="7896227" cy="4661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Requirement Gathering/ Business Requirements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charset="0"/>
              <a:cs typeface="Cambria" panose="020405030504060302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Data Walkthrough</a:t>
            </a:r>
            <a:endParaRPr lang="en-US" altLang="en-US" b="1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Data Connection</a:t>
            </a:r>
            <a:endParaRPr lang="en-US" altLang="en-US" b="1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Data Cleaning / Quality Check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charset="0"/>
              <a:cs typeface="Cambria" panose="020405030504060302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Data Modeling</a:t>
            </a:r>
            <a:endParaRPr lang="en-US" altLang="en-US" b="1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Data Processing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charset="0"/>
              <a:cs typeface="Cambria" panose="020405030504060302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DAX Calculations</a:t>
            </a:r>
            <a:endParaRPr lang="en-US" altLang="en-US" b="1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Dashboard Lay outing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charset="0"/>
              <a:cs typeface="Cambria" panose="020405030504060302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Charts Development and Formatting</a:t>
            </a:r>
            <a:endParaRPr lang="en-US" altLang="en-US" b="1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Dashboard / Report Development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charset="0"/>
              <a:cs typeface="Cambria" panose="020405030504060302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Insights Generation</a:t>
            </a:r>
            <a:endParaRPr lang="en-US" altLang="en-US" b="1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3" name="TextBox 2"/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b="1" dirty="0">
                <a:solidFill>
                  <a:srgbClr val="88BC64"/>
                </a:solidFill>
                <a:latin typeface="Cambria" panose="02040503050406030204" charset="0"/>
                <a:ea typeface="Segoe UI Black" panose="020B0A02040204020203" pitchFamily="34" charset="0"/>
                <a:cs typeface="Cambria" panose="02040503050406030204" charset="0"/>
              </a:rPr>
              <a:t>Shopify Analysis</a:t>
            </a:r>
            <a:endParaRPr lang="en-IN" sz="4000" b="1" dirty="0">
              <a:solidFill>
                <a:srgbClr val="88BC64"/>
              </a:solidFill>
              <a:latin typeface="Cambria" panose="02040503050406030204" charset="0"/>
              <a:ea typeface="Segoe UI Black" panose="020B0A02040204020203" pitchFamily="3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984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/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Cambria" panose="02040503050406030204" charset="0"/>
                <a:ea typeface="Segoe UI Black" panose="020B0A02040204020203" pitchFamily="34" charset="0"/>
                <a:cs typeface="Cambria" panose="02040503050406030204" charset="0"/>
              </a:rPr>
              <a:t>BUSINESS REQUIREMENT</a:t>
            </a:r>
            <a:endParaRPr lang="en-IN" sz="3200" b="1" dirty="0">
              <a:solidFill>
                <a:srgbClr val="88BC64"/>
              </a:solidFill>
              <a:latin typeface="Cambria" panose="02040503050406030204" charset="0"/>
              <a:ea typeface="Segoe UI Black" panose="020B0A02040204020203" pitchFamily="34" charset="0"/>
              <a:cs typeface="Cambria" panose="020405030504060302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612" y="1663564"/>
            <a:ext cx="11912208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The goal of this project is to analyze Shopify sales data in Power BI to uncover meaningful insights into transaction performance, customer purchasing behavior, and long-term customer value. By designing an interactive dashboard, the objective is to help stakeholders identify patterns in revenue generation, customer retention, and engagement trends to support data-driven decision-making.</a:t>
            </a:r>
            <a:endParaRPr lang="en-US" sz="1700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2180" y="3467937"/>
            <a:ext cx="10401045" cy="216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4"/>
                </a:solidFill>
                <a:latin typeface="Cambria" panose="02040503050406030204" charset="0"/>
                <a:cs typeface="Cambria" panose="02040503050406030204" charset="0"/>
              </a:rPr>
              <a:t>1. Transactions Performance</a:t>
            </a:r>
            <a:endParaRPr lang="en-US" b="1" dirty="0">
              <a:solidFill>
                <a:schemeClr val="accent4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This section focuses on evaluating the overall health and effectiveness of sales operations by tracking:</a:t>
            </a:r>
            <a:endParaRPr lang="en-US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Net Sales</a:t>
            </a:r>
            <a:r>
              <a:rPr lang="en-US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: Total revenue generated before tax.</a:t>
            </a:r>
            <a:endParaRPr lang="en-US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Total Quantity</a:t>
            </a:r>
            <a:r>
              <a:rPr lang="en-US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: The cumulative number of products sold.</a:t>
            </a:r>
            <a:endParaRPr lang="en-US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Net Avg Order Value</a:t>
            </a:r>
            <a:r>
              <a:rPr lang="en-US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: The average revenue per transaction, excluding tax.</a:t>
            </a:r>
            <a:endParaRPr lang="en-US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b="1" dirty="0">
                <a:solidFill>
                  <a:srgbClr val="88BC64"/>
                </a:solidFill>
                <a:latin typeface="Cambria" panose="02040503050406030204" charset="0"/>
                <a:ea typeface="Segoe UI Black" panose="020B0A02040204020203" pitchFamily="34" charset="0"/>
                <a:cs typeface="Cambria" panose="02040503050406030204" charset="0"/>
              </a:rPr>
              <a:t>Shopify Analysis</a:t>
            </a:r>
            <a:endParaRPr lang="en-IN" sz="4000" b="1" dirty="0">
              <a:solidFill>
                <a:srgbClr val="88BC64"/>
              </a:solidFill>
              <a:latin typeface="Cambria" panose="02040503050406030204" charset="0"/>
              <a:ea typeface="Segoe UI Black" panose="020B0A02040204020203" pitchFamily="34" charset="0"/>
              <a:cs typeface="Cambria" panose="020405030504060302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61925" y="3028315"/>
            <a:ext cx="28270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tx1"/>
                </a:solidFill>
                <a:latin typeface="Candara" panose="020E0502030303020204" charset="0"/>
                <a:cs typeface="Candara" panose="020E0502030303020204" charset="0"/>
              </a:rPr>
              <a:t>KPI’s Requirements</a:t>
            </a:r>
            <a:endParaRPr lang="en-US" sz="2400" b="1">
              <a:solidFill>
                <a:schemeClr val="tx1"/>
              </a:solidFill>
              <a:latin typeface="Candara" panose="020E0502030303020204" charset="0"/>
              <a:cs typeface="Candara" panose="020E050203030302020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751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/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Cambria" panose="02040503050406030204" charset="0"/>
                <a:ea typeface="Segoe UI Black" panose="020B0A02040204020203" pitchFamily="34" charset="0"/>
                <a:cs typeface="Cambria" panose="02040503050406030204" charset="0"/>
              </a:rPr>
              <a:t>BUSINESS REQUIREMENT</a:t>
            </a:r>
            <a:endParaRPr lang="en-IN" sz="3200" b="1" dirty="0">
              <a:solidFill>
                <a:srgbClr val="88BC64"/>
              </a:solidFill>
              <a:latin typeface="Cambria" panose="02040503050406030204" charset="0"/>
              <a:ea typeface="Segoe UI Black" panose="020B0A02040204020203" pitchFamily="34" charset="0"/>
              <a:cs typeface="Cambria" panose="0204050305040603020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2829" y="2034729"/>
            <a:ext cx="10401045" cy="399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2. Customer Purchase Behavior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Understanding how customers interact with the business is critical. This section highlights:</a:t>
            </a:r>
            <a:endParaRPr lang="en-US" sz="1600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Total Customers</a:t>
            </a:r>
            <a:r>
              <a:rPr lang="en-US" sz="16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: The count of unique buyers.</a:t>
            </a:r>
            <a:endParaRPr lang="en-US" sz="1600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Single Order Customers</a:t>
            </a:r>
            <a:r>
              <a:rPr lang="en-US" sz="16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: Customers who placed only one order.</a:t>
            </a:r>
            <a:endParaRPr lang="en-US" sz="1600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Repeat Customers</a:t>
            </a:r>
            <a:r>
              <a:rPr lang="en-US" sz="16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: Customers with more than one order, indicating loyalty.</a:t>
            </a:r>
            <a:endParaRPr lang="en-US" sz="1600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3. Retention &amp; Value KPIs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To evaluate long-term growth and customer value, this section includes:</a:t>
            </a:r>
            <a:endParaRPr lang="en-US" sz="1600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Lifetime Value (LTV)</a:t>
            </a:r>
            <a:r>
              <a:rPr lang="en-US" sz="16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: The total revenue generated by a customer over time.</a:t>
            </a:r>
            <a:endParaRPr lang="en-US" sz="1600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Repeat Rate</a:t>
            </a:r>
            <a:r>
              <a:rPr lang="en-US" sz="16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: The percentage of customers who return to make another purchase.</a:t>
            </a:r>
            <a:endParaRPr lang="en-US" sz="1600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Purchase Frequency</a:t>
            </a:r>
            <a:r>
              <a:rPr lang="en-US" sz="16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: How often customers place orders, on average.</a:t>
            </a:r>
            <a:endParaRPr lang="en-US" sz="1600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b="1" dirty="0">
                <a:solidFill>
                  <a:srgbClr val="88BC64"/>
                </a:solidFill>
                <a:latin typeface="Cambria" panose="02040503050406030204" charset="0"/>
                <a:ea typeface="Segoe UI Black" panose="020B0A02040204020203" pitchFamily="34" charset="0"/>
                <a:cs typeface="Cambria" panose="02040503050406030204" charset="0"/>
              </a:rPr>
              <a:t>Shopify Analysis</a:t>
            </a:r>
            <a:endParaRPr lang="en-IN" sz="4000" b="1" dirty="0">
              <a:solidFill>
                <a:srgbClr val="88BC64"/>
              </a:solidFill>
              <a:latin typeface="Cambria" panose="02040503050406030204" charset="0"/>
              <a:ea typeface="Segoe UI Black" panose="020B0A02040204020203" pitchFamily="34" charset="0"/>
              <a:cs typeface="Cambria" panose="0204050305040603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62890" y="1592580"/>
            <a:ext cx="30473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>
                <a:solidFill>
                  <a:schemeClr val="tx1"/>
                </a:solidFill>
                <a:latin typeface="Candara" panose="020E0502030303020204" charset="0"/>
                <a:cs typeface="Candara" panose="020E0502030303020204" charset="0"/>
                <a:sym typeface="+mn-ea"/>
              </a:rPr>
              <a:t>KPI’s Requirements</a:t>
            </a:r>
            <a:endParaRPr lang="en-US" sz="2400" b="1">
              <a:solidFill>
                <a:schemeClr val="tx1"/>
              </a:solidFill>
              <a:latin typeface="Candara" panose="020E0502030303020204" charset="0"/>
              <a:cs typeface="Candara" panose="020E0502030303020204" charset="0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035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/>
          <p:cNvSpPr txBox="1"/>
          <p:nvPr/>
        </p:nvSpPr>
        <p:spPr>
          <a:xfrm>
            <a:off x="262888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Cambria" panose="02040503050406030204" charset="0"/>
                <a:ea typeface="Segoe UI Black" panose="020B0A02040204020203" pitchFamily="34" charset="0"/>
                <a:cs typeface="Cambria" panose="02040503050406030204" charset="0"/>
              </a:rPr>
              <a:t>BUSINESS REQUIREMENT</a:t>
            </a:r>
            <a:endParaRPr lang="en-IN" sz="3200" b="1" dirty="0">
              <a:solidFill>
                <a:srgbClr val="88BC64"/>
              </a:solidFill>
              <a:latin typeface="Cambria" panose="02040503050406030204" charset="0"/>
              <a:ea typeface="Segoe UI Black" panose="020B0A02040204020203" pitchFamily="34" charset="0"/>
              <a:cs typeface="Cambria" panose="0204050305040603020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2890" y="2139315"/>
            <a:ext cx="10942955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4"/>
                </a:solidFill>
                <a:latin typeface="Cambria" panose="02040503050406030204" charset="0"/>
                <a:cs typeface="Cambria" panose="02040503050406030204" charset="0"/>
              </a:rPr>
              <a:t>This section will support dynamic analysis using a </a:t>
            </a:r>
            <a:r>
              <a:rPr lang="en-US" sz="1400" b="1" i="1" dirty="0">
                <a:solidFill>
                  <a:schemeClr val="accent4"/>
                </a:solidFill>
                <a:latin typeface="Cambria" panose="02040503050406030204" charset="0"/>
                <a:cs typeface="Cambria" panose="02040503050406030204" charset="0"/>
              </a:rPr>
              <a:t>measure selector</a:t>
            </a:r>
            <a:r>
              <a:rPr lang="en-US" sz="1400" i="1" dirty="0">
                <a:solidFill>
                  <a:schemeClr val="accent4"/>
                </a:solidFill>
                <a:latin typeface="Cambria" panose="02040503050406030204" charset="0"/>
                <a:cs typeface="Cambria" panose="02040503050406030204" charset="0"/>
              </a:rPr>
              <a:t> for: </a:t>
            </a:r>
            <a:r>
              <a:rPr lang="en-US" sz="1400" b="1" i="1" dirty="0">
                <a:solidFill>
                  <a:schemeClr val="accent4"/>
                </a:solidFill>
                <a:latin typeface="Cambria" panose="02040503050406030204" charset="0"/>
                <a:cs typeface="Cambria" panose="02040503050406030204" charset="0"/>
              </a:rPr>
              <a:t>Net Sales</a:t>
            </a:r>
            <a:r>
              <a:rPr lang="en-US" sz="1400" i="1" dirty="0">
                <a:solidFill>
                  <a:schemeClr val="accent4"/>
                </a:solidFill>
                <a:latin typeface="Cambria" panose="02040503050406030204" charset="0"/>
                <a:cs typeface="Cambria" panose="02040503050406030204" charset="0"/>
              </a:rPr>
              <a:t>, </a:t>
            </a:r>
            <a:r>
              <a:rPr lang="en-US" sz="1400" b="1" i="1" dirty="0">
                <a:solidFill>
                  <a:schemeClr val="accent4"/>
                </a:solidFill>
                <a:latin typeface="Cambria" panose="02040503050406030204" charset="0"/>
                <a:cs typeface="Cambria" panose="02040503050406030204" charset="0"/>
              </a:rPr>
              <a:t>Total Quantity</a:t>
            </a:r>
            <a:r>
              <a:rPr lang="en-US" sz="1400" i="1" dirty="0">
                <a:solidFill>
                  <a:schemeClr val="accent4"/>
                </a:solidFill>
                <a:latin typeface="Cambria" panose="02040503050406030204" charset="0"/>
                <a:cs typeface="Cambria" panose="02040503050406030204" charset="0"/>
              </a:rPr>
              <a:t>, </a:t>
            </a:r>
            <a:r>
              <a:rPr lang="en-US" sz="1400" b="1" i="1" dirty="0">
                <a:solidFill>
                  <a:schemeClr val="accent4"/>
                </a:solidFill>
                <a:latin typeface="Cambria" panose="02040503050406030204" charset="0"/>
                <a:cs typeface="Cambria" panose="02040503050406030204" charset="0"/>
              </a:rPr>
              <a:t>Total Customers</a:t>
            </a:r>
            <a:r>
              <a:rPr lang="en-US" sz="1400" i="1" dirty="0">
                <a:solidFill>
                  <a:schemeClr val="accent4"/>
                </a:solidFill>
                <a:latin typeface="Cambria" panose="02040503050406030204" charset="0"/>
                <a:cs typeface="Cambria" panose="02040503050406030204" charset="0"/>
              </a:rPr>
              <a:t>, </a:t>
            </a:r>
            <a:r>
              <a:rPr lang="en-US" sz="1400" b="1" i="1" dirty="0">
                <a:solidFill>
                  <a:schemeClr val="accent4"/>
                </a:solidFill>
                <a:latin typeface="Cambria" panose="02040503050406030204" charset="0"/>
                <a:cs typeface="Cambria" panose="02040503050406030204" charset="0"/>
              </a:rPr>
              <a:t>Repeat Customers</a:t>
            </a:r>
            <a:endParaRPr lang="en-US" sz="1400" b="1" i="1" dirty="0">
              <a:solidFill>
                <a:schemeClr val="accent4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b="1" dirty="0">
                <a:solidFill>
                  <a:srgbClr val="88BC64"/>
                </a:solidFill>
                <a:latin typeface="Cambria" panose="02040503050406030204" charset="0"/>
                <a:ea typeface="Segoe UI Black" panose="020B0A02040204020203" pitchFamily="34" charset="0"/>
                <a:cs typeface="Cambria" panose="02040503050406030204" charset="0"/>
              </a:rPr>
              <a:t>Shopify Analysis</a:t>
            </a:r>
            <a:endParaRPr lang="en-IN" sz="4000" b="1" dirty="0">
              <a:solidFill>
                <a:srgbClr val="88BC64"/>
              </a:solidFill>
              <a:latin typeface="Cambria" panose="02040503050406030204" charset="0"/>
              <a:ea typeface="Segoe UI Black" panose="020B0A02040204020203" pitchFamily="34" charset="0"/>
              <a:cs typeface="Cambria" panose="0204050305040603020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2828" y="2465584"/>
            <a:ext cx="10401045" cy="389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600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1. Regional Overview - Province and Cities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charset="0"/>
              <a:cs typeface="Cambria" panose="020405030504060302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Filled Map (Province-Level)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charset="0"/>
              <a:cs typeface="Cambria" panose="0204050305040603020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: Display province-wise performance using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color saturation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 based on the selected measure.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charset="0"/>
              <a:cs typeface="Cambria" panose="0204050305040603020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Interactivity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: Changes dynamically with the measure selector.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charset="0"/>
              <a:cs typeface="Cambria" panose="02040503050406030204" charset="0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1400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Bubble Map / Density Map (City Level)</a:t>
            </a:r>
            <a:endParaRPr lang="en-US" altLang="en-US" sz="1400" b="1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: Visually represent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sales or customer density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 at a more granular level.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charset="0"/>
              <a:cs typeface="Cambria" panose="0204050305040603020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Bubble Size or Heat Intensity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: Driven by the selected measure.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charset="0"/>
              <a:cs typeface="Cambria" panose="0204050305040603020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Tooltip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: Shows all key metrics (Net Sales, Quantity, Total Customers, Repeat Customers).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charset="0"/>
              <a:cs typeface="Cambria" panose="02040503050406030204" charset="0"/>
            </a:endParaRPr>
          </a:p>
          <a:p>
            <a:pPr marL="285750" marR="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1400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Bar Chart (City-Level Performance)</a:t>
            </a:r>
            <a:endParaRPr lang="en-US" altLang="en-US" sz="1400" b="1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: Compare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top-performing cities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 based on the selected KPI.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charset="0"/>
              <a:cs typeface="Cambria" panose="0204050305040603020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Sorted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: Descending order by selected measure.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charset="0"/>
              <a:cs typeface="Cambria" panose="0204050305040603020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Dynamic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: Interacts with slicers/filters and responds to the KPI selector.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62890" y="1545590"/>
            <a:ext cx="3173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latin typeface="Cambria" panose="02040503050406030204" charset="0"/>
                <a:cs typeface="Cambria" panose="02040503050406030204" charset="0"/>
              </a:rPr>
              <a:t>Charts Requirements</a:t>
            </a:r>
            <a:endParaRPr lang="en-US" sz="2400" b="1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735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/>
          <p:cNvSpPr txBox="1"/>
          <p:nvPr/>
        </p:nvSpPr>
        <p:spPr>
          <a:xfrm>
            <a:off x="262888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Cambria" panose="02040503050406030204" charset="0"/>
                <a:ea typeface="Segoe UI Black" panose="020B0A02040204020203" pitchFamily="34" charset="0"/>
                <a:cs typeface="Cambria" panose="02040503050406030204" charset="0"/>
              </a:rPr>
              <a:t>BUSINESS REQUIREMENT</a:t>
            </a:r>
            <a:endParaRPr lang="en-IN" sz="3200" b="1" dirty="0">
              <a:solidFill>
                <a:srgbClr val="88BC64"/>
              </a:solidFill>
              <a:latin typeface="Cambria" panose="02040503050406030204" charset="0"/>
              <a:ea typeface="Segoe UI Black" panose="020B0A02040204020203" pitchFamily="34" charset="0"/>
              <a:cs typeface="Cambria" panose="0204050305040603020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2890" y="2064703"/>
            <a:ext cx="11218545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mbria" panose="02040503050406030204" charset="0"/>
                <a:cs typeface="Cambria" panose="02040503050406030204" charset="0"/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b="1" dirty="0">
                <a:solidFill>
                  <a:srgbClr val="88BC64"/>
                </a:solidFill>
                <a:latin typeface="Cambria" panose="02040503050406030204" charset="0"/>
                <a:ea typeface="Segoe UI Black" panose="020B0A02040204020203" pitchFamily="34" charset="0"/>
                <a:cs typeface="Cambria" panose="02040503050406030204" charset="0"/>
              </a:rPr>
              <a:t>Shopify Analysis</a:t>
            </a:r>
            <a:endParaRPr lang="en-IN" sz="4000" b="1" dirty="0">
              <a:solidFill>
                <a:srgbClr val="88BC64"/>
              </a:solidFill>
              <a:latin typeface="Cambria" panose="02040503050406030204" charset="0"/>
              <a:ea typeface="Segoe UI Black" panose="020B0A02040204020203" pitchFamily="34" charset="0"/>
              <a:cs typeface="Cambria" panose="0204050305040603020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2828" y="2490058"/>
            <a:ext cx="10401045" cy="3507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600" b="1" dirty="0">
                <a:solidFill>
                  <a:schemeClr val="accent4"/>
                </a:solidFill>
                <a:latin typeface="Cambria" panose="02040503050406030204" charset="0"/>
                <a:cs typeface="Cambria" panose="02040503050406030204" charset="0"/>
              </a:rPr>
              <a:t>2. Sales Trend Over Time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Area Chart – Trend by Day</a:t>
            </a:r>
            <a:endParaRPr lang="en-US" sz="1600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Purpose</a:t>
            </a:r>
            <a:r>
              <a:rPr lang="en-US" sz="16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: Show the </a:t>
            </a:r>
            <a:r>
              <a:rPr lang="en-US" sz="1600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daily trend</a:t>
            </a:r>
            <a:r>
              <a:rPr lang="en-US" sz="16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 of the selected measure (e.g., daily Net Sales or daily Repeat Customers).</a:t>
            </a:r>
            <a:endParaRPr lang="en-US" sz="1600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Interactivity</a:t>
            </a:r>
            <a:r>
              <a:rPr lang="en-US" sz="16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: Changes dynamically based on the selected measure.</a:t>
            </a:r>
            <a:endParaRPr lang="en-US" sz="1600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Bar Chart or Line Chart – Trend by Hour</a:t>
            </a:r>
            <a:endParaRPr lang="en-US" sz="1600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Purpose</a:t>
            </a:r>
            <a:r>
              <a:rPr lang="en-US" sz="16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: Display </a:t>
            </a:r>
            <a:r>
              <a:rPr lang="en-US" sz="1600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sales or customer activity by hour of the day</a:t>
            </a:r>
            <a:r>
              <a:rPr lang="en-US" sz="16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 (e.g., 0–23 </a:t>
            </a:r>
            <a:r>
              <a:rPr lang="en-US" sz="1600" dirty="0" err="1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hrs</a:t>
            </a:r>
            <a:r>
              <a:rPr lang="en-US" sz="16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), revealing peak activity periods</a:t>
            </a:r>
            <a:r>
              <a:rPr lang="en-US" sz="14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.</a:t>
            </a:r>
            <a:endParaRPr lang="en-US" sz="1400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Use Case: </a:t>
            </a:r>
            <a:r>
              <a:rPr lang="en-US" sz="16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Helps understand time-of-day behavior, useful for marketing or operational timing decisions.</a:t>
            </a:r>
            <a:endParaRPr lang="en-US" sz="1600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62890" y="1545590"/>
            <a:ext cx="3173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latin typeface="Cambria" panose="02040503050406030204" charset="0"/>
                <a:cs typeface="Cambria" panose="02040503050406030204" charset="0"/>
              </a:rPr>
              <a:t>Charts Requirements</a:t>
            </a:r>
            <a:endParaRPr lang="en-US" sz="2400" b="1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6274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/>
          <p:cNvSpPr txBox="1"/>
          <p:nvPr/>
        </p:nvSpPr>
        <p:spPr>
          <a:xfrm>
            <a:off x="262888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Cambria" panose="02040503050406030204" charset="0"/>
                <a:ea typeface="Segoe UI Black" panose="020B0A02040204020203" pitchFamily="34" charset="0"/>
                <a:cs typeface="Cambria" panose="02040503050406030204" charset="0"/>
              </a:rPr>
              <a:t>BUSINESS REQUIREMENT</a:t>
            </a:r>
            <a:endParaRPr lang="en-IN" sz="3200" b="1" dirty="0">
              <a:solidFill>
                <a:srgbClr val="88BC64"/>
              </a:solidFill>
              <a:latin typeface="Cambria" panose="02040503050406030204" charset="0"/>
              <a:ea typeface="Segoe UI Black" panose="020B0A02040204020203" pitchFamily="34" charset="0"/>
              <a:cs typeface="Cambria" panose="0204050305040603020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2890" y="2138998"/>
            <a:ext cx="1087882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4"/>
                </a:solidFill>
                <a:latin typeface="Cambria" panose="02040503050406030204" charset="0"/>
                <a:cs typeface="Cambria" panose="02040503050406030204" charset="0"/>
              </a:rPr>
              <a:t>This section will support dynamic analysis using a </a:t>
            </a:r>
            <a:r>
              <a:rPr lang="en-US" sz="1400" b="1" i="1" dirty="0">
                <a:solidFill>
                  <a:schemeClr val="accent4"/>
                </a:solidFill>
                <a:latin typeface="Cambria" panose="02040503050406030204" charset="0"/>
                <a:cs typeface="Cambria" panose="02040503050406030204" charset="0"/>
              </a:rPr>
              <a:t>measure selector</a:t>
            </a:r>
            <a:r>
              <a:rPr lang="en-US" sz="1400" i="1" dirty="0">
                <a:solidFill>
                  <a:schemeClr val="accent4"/>
                </a:solidFill>
                <a:latin typeface="Cambria" panose="02040503050406030204" charset="0"/>
                <a:cs typeface="Cambria" panose="02040503050406030204" charset="0"/>
              </a:rPr>
              <a:t> for: </a:t>
            </a:r>
            <a:r>
              <a:rPr lang="en-US" sz="1400" b="1" i="1" dirty="0">
                <a:solidFill>
                  <a:schemeClr val="accent4"/>
                </a:solidFill>
                <a:latin typeface="Cambria" panose="02040503050406030204" charset="0"/>
                <a:cs typeface="Cambria" panose="02040503050406030204" charset="0"/>
              </a:rPr>
              <a:t>Net Sales</a:t>
            </a:r>
            <a:r>
              <a:rPr lang="en-US" sz="1400" i="1" dirty="0">
                <a:solidFill>
                  <a:schemeClr val="accent4"/>
                </a:solidFill>
                <a:latin typeface="Cambria" panose="02040503050406030204" charset="0"/>
                <a:cs typeface="Cambria" panose="02040503050406030204" charset="0"/>
              </a:rPr>
              <a:t>, </a:t>
            </a:r>
            <a:r>
              <a:rPr lang="en-US" sz="1400" b="1" i="1" dirty="0">
                <a:solidFill>
                  <a:schemeClr val="accent4"/>
                </a:solidFill>
                <a:latin typeface="Cambria" panose="02040503050406030204" charset="0"/>
                <a:cs typeface="Cambria" panose="02040503050406030204" charset="0"/>
              </a:rPr>
              <a:t>Total Quantity</a:t>
            </a:r>
            <a:r>
              <a:rPr lang="en-US" sz="1400" i="1" dirty="0">
                <a:solidFill>
                  <a:schemeClr val="accent4"/>
                </a:solidFill>
                <a:latin typeface="Cambria" panose="02040503050406030204" charset="0"/>
                <a:cs typeface="Cambria" panose="02040503050406030204" charset="0"/>
              </a:rPr>
              <a:t>, </a:t>
            </a:r>
            <a:r>
              <a:rPr lang="en-US" sz="1400" b="1" i="1" dirty="0">
                <a:solidFill>
                  <a:schemeClr val="accent4"/>
                </a:solidFill>
                <a:latin typeface="Cambria" panose="02040503050406030204" charset="0"/>
                <a:cs typeface="Cambria" panose="02040503050406030204" charset="0"/>
              </a:rPr>
              <a:t>Total Customers</a:t>
            </a:r>
            <a:r>
              <a:rPr lang="en-US" sz="1400" i="1" dirty="0">
                <a:solidFill>
                  <a:schemeClr val="accent4"/>
                </a:solidFill>
                <a:latin typeface="Cambria" panose="02040503050406030204" charset="0"/>
                <a:cs typeface="Cambria" panose="02040503050406030204" charset="0"/>
              </a:rPr>
              <a:t>, </a:t>
            </a:r>
            <a:r>
              <a:rPr lang="en-US" sz="1400" b="1" i="1" dirty="0">
                <a:solidFill>
                  <a:schemeClr val="accent4"/>
                </a:solidFill>
                <a:latin typeface="Cambria" panose="02040503050406030204" charset="0"/>
                <a:cs typeface="Cambria" panose="02040503050406030204" charset="0"/>
              </a:rPr>
              <a:t>Repeat Customers</a:t>
            </a:r>
            <a:endParaRPr lang="en-US" sz="1400" b="1" i="1" dirty="0">
              <a:solidFill>
                <a:schemeClr val="accent4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b="1" dirty="0">
                <a:solidFill>
                  <a:srgbClr val="88BC64"/>
                </a:solidFill>
                <a:latin typeface="Cambria" panose="02040503050406030204" charset="0"/>
                <a:ea typeface="Segoe UI Black" panose="020B0A02040204020203" pitchFamily="34" charset="0"/>
                <a:cs typeface="Cambria" panose="02040503050406030204" charset="0"/>
              </a:rPr>
              <a:t>Shopify Analysis</a:t>
            </a:r>
            <a:endParaRPr lang="en-IN" sz="4000" b="1" dirty="0">
              <a:solidFill>
                <a:srgbClr val="88BC64"/>
              </a:solidFill>
              <a:latin typeface="Cambria" panose="02040503050406030204" charset="0"/>
              <a:ea typeface="Segoe UI Black" panose="020B0A02040204020203" pitchFamily="34" charset="0"/>
              <a:cs typeface="Cambria" panose="0204050305040603020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2829" y="2573534"/>
            <a:ext cx="10401045" cy="276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600" b="1" dirty="0">
                <a:solidFill>
                  <a:schemeClr val="accent4"/>
                </a:solidFill>
                <a:latin typeface="Cambria" panose="02040503050406030204" charset="0"/>
                <a:cs typeface="Cambria" panose="02040503050406030204" charset="0"/>
              </a:rPr>
              <a:t>3. Gateway Payment Method</a:t>
            </a:r>
            <a:endParaRPr lang="en-US" sz="1600" b="1" dirty="0">
              <a:solidFill>
                <a:schemeClr val="accent4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Identify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most and least used payment methods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charset="0"/>
              <a:cs typeface="Cambria" panose="0204050305040603020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Detect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customer preferences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 across regions or campaigns.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charset="0"/>
              <a:cs typeface="Cambria" panose="0204050305040603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14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accent4"/>
                </a:solidFill>
                <a:latin typeface="Cambria" panose="02040503050406030204" charset="0"/>
                <a:cs typeface="Cambria" panose="02040503050406030204" charset="0"/>
              </a:rPr>
              <a:t>4. Product Type</a:t>
            </a:r>
            <a:endParaRPr lang="en-US" sz="1600" b="1" dirty="0">
              <a:solidFill>
                <a:schemeClr val="accent4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Determine which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product types generate the highest revenue and order volume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charset="0"/>
              <a:cs typeface="Cambria" panose="0204050305040603020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Understand how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customer engagement varies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 across different product categories.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charset="0"/>
              <a:cs typeface="Cambria" panose="0204050305040603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62890" y="1545590"/>
            <a:ext cx="3173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latin typeface="Cambria" panose="02040503050406030204" charset="0"/>
                <a:cs typeface="Cambria" panose="02040503050406030204" charset="0"/>
              </a:rPr>
              <a:t>Charts Requirements</a:t>
            </a:r>
            <a:endParaRPr lang="en-US" sz="2400" b="1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6274" y="159222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/>
          <p:cNvSpPr txBox="1"/>
          <p:nvPr/>
        </p:nvSpPr>
        <p:spPr>
          <a:xfrm>
            <a:off x="262888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Cambria" panose="02040503050406030204" charset="0"/>
                <a:ea typeface="Segoe UI Black" panose="020B0A02040204020203" pitchFamily="34" charset="0"/>
                <a:cs typeface="Cambria" panose="02040503050406030204" charset="0"/>
              </a:rPr>
              <a:t>BUSINESS REQUIREMENT</a:t>
            </a:r>
            <a:endParaRPr lang="en-IN" sz="3200" b="1" dirty="0">
              <a:solidFill>
                <a:srgbClr val="88BC64"/>
              </a:solidFill>
              <a:latin typeface="Cambria" panose="02040503050406030204" charset="0"/>
              <a:ea typeface="Segoe UI Black" panose="020B0A02040204020203" pitchFamily="34" charset="0"/>
              <a:cs typeface="Cambria" panose="0204050305040603020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62890" y="2276158"/>
            <a:ext cx="1076198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4"/>
                </a:solidFill>
                <a:latin typeface="Cambria" panose="02040503050406030204" charset="0"/>
                <a:cs typeface="Cambria" panose="02040503050406030204" charset="0"/>
              </a:rPr>
              <a:t>This section will support dynamic analysis using a </a:t>
            </a:r>
            <a:r>
              <a:rPr lang="en-US" sz="1400" b="1" i="1" dirty="0">
                <a:solidFill>
                  <a:schemeClr val="accent4"/>
                </a:solidFill>
                <a:latin typeface="Cambria" panose="02040503050406030204" charset="0"/>
                <a:cs typeface="Cambria" panose="02040503050406030204" charset="0"/>
              </a:rPr>
              <a:t>measure selector</a:t>
            </a:r>
            <a:r>
              <a:rPr lang="en-US" sz="1400" i="1" dirty="0">
                <a:solidFill>
                  <a:schemeClr val="accent4"/>
                </a:solidFill>
                <a:latin typeface="Cambria" panose="02040503050406030204" charset="0"/>
                <a:cs typeface="Cambria" panose="02040503050406030204" charset="0"/>
              </a:rPr>
              <a:t> for: </a:t>
            </a:r>
            <a:r>
              <a:rPr lang="en-US" sz="1400" b="1" i="1" dirty="0">
                <a:solidFill>
                  <a:schemeClr val="accent4"/>
                </a:solidFill>
                <a:latin typeface="Cambria" panose="02040503050406030204" charset="0"/>
                <a:cs typeface="Cambria" panose="02040503050406030204" charset="0"/>
              </a:rPr>
              <a:t>Net Sales</a:t>
            </a:r>
            <a:r>
              <a:rPr lang="en-US" sz="1400" i="1" dirty="0">
                <a:solidFill>
                  <a:schemeClr val="accent4"/>
                </a:solidFill>
                <a:latin typeface="Cambria" panose="02040503050406030204" charset="0"/>
                <a:cs typeface="Cambria" panose="02040503050406030204" charset="0"/>
              </a:rPr>
              <a:t>, </a:t>
            </a:r>
            <a:r>
              <a:rPr lang="en-US" sz="1400" b="1" i="1" dirty="0">
                <a:solidFill>
                  <a:schemeClr val="accent4"/>
                </a:solidFill>
                <a:latin typeface="Cambria" panose="02040503050406030204" charset="0"/>
                <a:cs typeface="Cambria" panose="02040503050406030204" charset="0"/>
              </a:rPr>
              <a:t>Total Quantity</a:t>
            </a:r>
            <a:r>
              <a:rPr lang="en-US" sz="1400" i="1" dirty="0">
                <a:solidFill>
                  <a:schemeClr val="accent4"/>
                </a:solidFill>
                <a:latin typeface="Cambria" panose="02040503050406030204" charset="0"/>
                <a:cs typeface="Cambria" panose="02040503050406030204" charset="0"/>
              </a:rPr>
              <a:t>, </a:t>
            </a:r>
            <a:r>
              <a:rPr lang="en-US" sz="1400" b="1" i="1" dirty="0">
                <a:solidFill>
                  <a:schemeClr val="accent4"/>
                </a:solidFill>
                <a:latin typeface="Cambria" panose="02040503050406030204" charset="0"/>
                <a:cs typeface="Cambria" panose="02040503050406030204" charset="0"/>
              </a:rPr>
              <a:t>Total Customers</a:t>
            </a:r>
            <a:r>
              <a:rPr lang="en-US" sz="1400" i="1" dirty="0">
                <a:solidFill>
                  <a:schemeClr val="accent4"/>
                </a:solidFill>
                <a:latin typeface="Cambria" panose="02040503050406030204" charset="0"/>
                <a:cs typeface="Cambria" panose="02040503050406030204" charset="0"/>
              </a:rPr>
              <a:t>, </a:t>
            </a:r>
            <a:r>
              <a:rPr lang="en-US" sz="1400" b="1" i="1" dirty="0">
                <a:solidFill>
                  <a:schemeClr val="accent4"/>
                </a:solidFill>
                <a:latin typeface="Cambria" panose="02040503050406030204" charset="0"/>
                <a:cs typeface="Cambria" panose="02040503050406030204" charset="0"/>
              </a:rPr>
              <a:t>Repeat Customers</a:t>
            </a:r>
            <a:endParaRPr lang="en-US" sz="1400" b="1" i="1" dirty="0">
              <a:solidFill>
                <a:schemeClr val="accent4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b="1" dirty="0">
                <a:solidFill>
                  <a:srgbClr val="88BC64"/>
                </a:solidFill>
                <a:latin typeface="Cambria" panose="02040503050406030204" charset="0"/>
                <a:ea typeface="Segoe UI Black" panose="020B0A02040204020203" pitchFamily="34" charset="0"/>
                <a:cs typeface="Cambria" panose="02040503050406030204" charset="0"/>
              </a:rPr>
              <a:t>Shopify Analysis</a:t>
            </a:r>
            <a:endParaRPr lang="en-IN" sz="4000" b="1" dirty="0">
              <a:solidFill>
                <a:srgbClr val="88BC64"/>
              </a:solidFill>
              <a:latin typeface="Cambria" panose="02040503050406030204" charset="0"/>
              <a:ea typeface="Segoe UI Black" panose="020B0A02040204020203" pitchFamily="34" charset="0"/>
              <a:cs typeface="Cambria" panose="0204050305040603020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2828" y="2818825"/>
            <a:ext cx="11129071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Provide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dedicated page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 to display transaction-level or detailed data.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charset="0"/>
              <a:cs typeface="Cambria" panose="020405030504060302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Allow users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drill through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 from summary visuals (like charts and KPIs) to see underlying records.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charset="0"/>
              <a:cs typeface="Cambria" panose="020405030504060302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Enable users to explore data at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granular level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, such as individual orders, customers, or product types.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charset="0"/>
              <a:cs typeface="Cambria" panose="020405030504060302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Help explain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summary trends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validate aggregated metrics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charset="0"/>
                <a:cs typeface="Cambria" panose="02040503050406030204" charset="0"/>
              </a:rPr>
              <a:t> with raw data.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62890" y="1580515"/>
            <a:ext cx="3173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latin typeface="Cambria" panose="02040503050406030204" charset="0"/>
                <a:cs typeface="Cambria" panose="02040503050406030204" charset="0"/>
              </a:rPr>
              <a:t>Charts Requirements</a:t>
            </a:r>
            <a:endParaRPr lang="en-US" sz="2400" b="1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4275</Words>
  <Application>WPS Presentation</Application>
  <PresentationFormat>Widescreen</PresentationFormat>
  <Paragraphs>117</Paragraphs>
  <Slides>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45" baseType="lpstr">
      <vt:lpstr>Arial</vt:lpstr>
      <vt:lpstr>SimSun</vt:lpstr>
      <vt:lpstr>Wingdings</vt:lpstr>
      <vt:lpstr>Arial Rounded MT Bold</vt:lpstr>
      <vt:lpstr>Segoe UI Black</vt:lpstr>
      <vt:lpstr>Microsoft YaHei</vt:lpstr>
      <vt:lpstr>Arial Unicode MS</vt:lpstr>
      <vt:lpstr>Calibri Light</vt:lpstr>
      <vt:lpstr>Calibri</vt:lpstr>
      <vt:lpstr>Algerian</vt:lpstr>
      <vt:lpstr>Arial Black</vt:lpstr>
      <vt:lpstr>Bahnschrift Light SemiCondensed</vt:lpstr>
      <vt:lpstr>Arial Narrow</vt:lpstr>
      <vt:lpstr>Cambria</vt:lpstr>
      <vt:lpstr>Candara</vt:lpstr>
      <vt:lpstr>Calisto MT</vt:lpstr>
      <vt:lpstr>Times New Roman</vt:lpstr>
      <vt:lpstr>Cambria Math</vt:lpstr>
      <vt:lpstr>Cascadia Code Light</vt:lpstr>
      <vt:lpstr>Sans Serif Collection</vt:lpstr>
      <vt:lpstr>Rockwell</vt:lpstr>
      <vt:lpstr>Script MT Bold</vt:lpstr>
      <vt:lpstr>Rockwell Extra Bold</vt:lpstr>
      <vt:lpstr>Segoe MDL2 Assets</vt:lpstr>
      <vt:lpstr>Rockwell Condensed</vt:lpstr>
      <vt:lpstr>Palatino Linotype</vt:lpstr>
      <vt:lpstr>MS UI Gothic</vt:lpstr>
      <vt:lpstr>Monotype Corsiva</vt:lpstr>
      <vt:lpstr>Segoe Script</vt:lpstr>
      <vt:lpstr>Segoe Fluent Icons</vt:lpstr>
      <vt:lpstr>Pristina</vt:lpstr>
      <vt:lpstr>Malgun Gothic Semilight</vt:lpstr>
      <vt:lpstr>Malgun Gothic</vt:lpstr>
      <vt:lpstr>Ravie</vt:lpstr>
      <vt:lpstr>Segoe UI Symbol</vt:lpstr>
      <vt:lpstr>Playbill</vt:lpstr>
      <vt:lpstr>Parchment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WPS_1744955206</cp:lastModifiedBy>
  <cp:revision>12</cp:revision>
  <dcterms:created xsi:type="dcterms:W3CDTF">2025-05-11T09:17:00Z</dcterms:created>
  <dcterms:modified xsi:type="dcterms:W3CDTF">2025-05-20T02:51:59Z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832DF1A976B94DDBA65C08E1F9413551_12</vt:lpwstr>
  </property>
  <property fmtid="{D5CDD505-2E9C-101B-9397-08002B2CF9AE}" pid="3" name="KSOProductBuildVer">
    <vt:lpwstr>1033-12.2.0.21179</vt:lpwstr>
  </property>
</Properties>
</file>