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39" r:id="rId3"/>
    <p:sldId id="340" r:id="rId4"/>
    <p:sldId id="344" r:id="rId5"/>
    <p:sldId id="343" r:id="rId6"/>
    <p:sldId id="345" r:id="rId7"/>
    <p:sldId id="347" r:id="rId8"/>
    <p:sldId id="348" r:id="rId9"/>
    <p:sldId id="349" r:id="rId10"/>
    <p:sldId id="350" r:id="rId11"/>
    <p:sldId id="351" r:id="rId12"/>
    <p:sldId id="322" r:id="rId13"/>
    <p:sldId id="352" r:id="rId14"/>
    <p:sldId id="353" r:id="rId15"/>
    <p:sldId id="354" r:id="rId16"/>
    <p:sldId id="355" r:id="rId17"/>
    <p:sldId id="356" r:id="rId18"/>
    <p:sldId id="334" r:id="rId19"/>
    <p:sldId id="338" r:id="rId20"/>
    <p:sldId id="299" r:id="rId21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92" autoAdjust="0"/>
  </p:normalViewPr>
  <p:slideViewPr>
    <p:cSldViewPr>
      <p:cViewPr varScale="1">
        <p:scale>
          <a:sx n="122" d="100"/>
          <a:sy n="122" d="100"/>
        </p:scale>
        <p:origin x="141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0" y="140017"/>
            <a:ext cx="4610099" cy="35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Jimmy</a:t>
            </a:r>
            <a:r>
              <a:rPr spc="-60" dirty="0"/>
              <a:t> </a:t>
            </a:r>
            <a:r>
              <a:rPr spc="-5" dirty="0"/>
              <a:t>Ba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Jimmy</a:t>
            </a:r>
            <a:r>
              <a:rPr spc="-60" dirty="0"/>
              <a:t> </a:t>
            </a:r>
            <a:r>
              <a:rPr spc="-5" dirty="0"/>
              <a:t>Ba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Jimmy</a:t>
            </a:r>
            <a:r>
              <a:rPr spc="-60" dirty="0"/>
              <a:t> </a:t>
            </a:r>
            <a:r>
              <a:rPr spc="-5" dirty="0"/>
              <a:t>Ba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6680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67063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448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0569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4252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06877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1797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94177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69640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793439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69640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1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Jimmy</a:t>
            </a:r>
            <a:r>
              <a:rPr spc="-60" dirty="0"/>
              <a:t> </a:t>
            </a:r>
            <a:r>
              <a:rPr spc="-5" dirty="0"/>
              <a:t>Ba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Jimmy</a:t>
            </a:r>
            <a:r>
              <a:rPr spc="-60" dirty="0"/>
              <a:t> </a:t>
            </a:r>
            <a:r>
              <a:rPr spc="-5" dirty="0"/>
              <a:t>Ba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6680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67063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448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0569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4252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06877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1797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94177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69640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793439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69640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1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5090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2284" y="1001354"/>
            <a:ext cx="3405530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CC0000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527" y="705382"/>
            <a:ext cx="4405045" cy="746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84276" y="3351784"/>
            <a:ext cx="36766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F2F2F2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Jimmy</a:t>
            </a:r>
            <a:r>
              <a:rPr spc="-60" dirty="0"/>
              <a:t> </a:t>
            </a:r>
            <a:r>
              <a:rPr spc="-5" dirty="0"/>
              <a:t>Ba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6918" y="3351784"/>
            <a:ext cx="30670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A0000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5090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326582" y="3248732"/>
            <a:ext cx="238760" cy="57150"/>
            <a:chOff x="4326582" y="3248732"/>
            <a:chExt cx="238760" cy="57150"/>
          </a:xfrm>
        </p:grpSpPr>
        <p:sp>
          <p:nvSpPr>
            <p:cNvPr id="4" name="object 4"/>
            <p:cNvSpPr/>
            <p:nvPr/>
          </p:nvSpPr>
          <p:spPr>
            <a:xfrm>
              <a:off x="4451033" y="328174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23969" y="3255248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29112" y="3251262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7743" y="206375"/>
            <a:ext cx="4483735" cy="714581"/>
            <a:chOff x="87743" y="983878"/>
            <a:chExt cx="4483735" cy="621665"/>
          </a:xfrm>
        </p:grpSpPr>
        <p:sp>
          <p:nvSpPr>
            <p:cNvPr id="11" name="object 11"/>
            <p:cNvSpPr/>
            <p:nvPr/>
          </p:nvSpPr>
          <p:spPr>
            <a:xfrm>
              <a:off x="138544" y="1503476"/>
              <a:ext cx="101600" cy="101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9344" y="1490776"/>
              <a:ext cx="4381715" cy="114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11" y="990015"/>
              <a:ext cx="50749" cy="51346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743" y="983878"/>
              <a:ext cx="4432935" cy="570865"/>
            </a:xfrm>
            <a:custGeom>
              <a:avLst/>
              <a:gdLst/>
              <a:ahLst/>
              <a:cxnLst/>
              <a:rect l="l" t="t" r="r" b="b"/>
              <a:pathLst>
                <a:path w="4432935" h="570865">
                  <a:moveTo>
                    <a:pt x="4432567" y="0"/>
                  </a:moveTo>
                  <a:lnTo>
                    <a:pt x="0" y="0"/>
                  </a:lnTo>
                  <a:lnTo>
                    <a:pt x="0" y="519598"/>
                  </a:lnTo>
                  <a:lnTo>
                    <a:pt x="4008" y="539323"/>
                  </a:lnTo>
                  <a:lnTo>
                    <a:pt x="14922" y="555476"/>
                  </a:lnTo>
                  <a:lnTo>
                    <a:pt x="31075" y="566390"/>
                  </a:lnTo>
                  <a:lnTo>
                    <a:pt x="50800" y="570399"/>
                  </a:lnTo>
                  <a:lnTo>
                    <a:pt x="4381767" y="570399"/>
                  </a:lnTo>
                  <a:lnTo>
                    <a:pt x="4401492" y="566390"/>
                  </a:lnTo>
                  <a:lnTo>
                    <a:pt x="4417644" y="555476"/>
                  </a:lnTo>
                  <a:lnTo>
                    <a:pt x="4428558" y="539323"/>
                  </a:lnTo>
                  <a:lnTo>
                    <a:pt x="4432567" y="519598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311" y="1028114"/>
              <a:ext cx="0" cy="494665"/>
            </a:xfrm>
            <a:custGeom>
              <a:avLst/>
              <a:gdLst/>
              <a:ahLst/>
              <a:cxnLst/>
              <a:rect l="l" t="t" r="r" b="b"/>
              <a:pathLst>
                <a:path h="494665">
                  <a:moveTo>
                    <a:pt x="0" y="49441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20311" y="10154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20311" y="10027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20311" y="9900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584276" y="3351784"/>
            <a:ext cx="3676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GB" spc="-5" dirty="0"/>
              <a:t>CMTE</a:t>
            </a:r>
            <a:endParaRPr spc="-5" dirty="0"/>
          </a:p>
        </p:txBody>
      </p:sp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80020326-F05D-4170-ABD5-DC6803EA77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550" y="1489843"/>
            <a:ext cx="840517" cy="621532"/>
          </a:xfrm>
          <a:prstGeom prst="rect">
            <a:avLst/>
          </a:prstGeom>
        </p:spPr>
      </p:pic>
      <p:sp>
        <p:nvSpPr>
          <p:cNvPr id="37" name="object 20">
            <a:extLst>
              <a:ext uri="{FF2B5EF4-FFF2-40B4-BE49-F238E27FC236}">
                <a16:creationId xmlns:a16="http://schemas.microsoft.com/office/drawing/2014/main" id="{D826E318-FBFE-45D8-8602-8A15FE615A91}"/>
              </a:ext>
            </a:extLst>
          </p:cNvPr>
          <p:cNvSpPr txBox="1"/>
          <p:nvPr/>
        </p:nvSpPr>
        <p:spPr>
          <a:xfrm>
            <a:off x="584276" y="358775"/>
            <a:ext cx="3116262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GB" sz="1400" spc="10" dirty="0">
                <a:solidFill>
                  <a:schemeClr val="tx2">
                    <a:lumMod val="75000"/>
                  </a:schemeClr>
                </a:solidFill>
              </a:rPr>
              <a:t>On Cooperation in Multi-Agent Reinforcement Learning</a:t>
            </a:r>
            <a:endParaRPr sz="1400" dirty="0">
              <a:solidFill>
                <a:schemeClr val="tx2">
                  <a:lumMod val="75000"/>
                </a:schemeClr>
              </a:solidFill>
              <a:latin typeface="LM Sans 10"/>
              <a:cs typeface="LM Sans 10"/>
            </a:endParaRPr>
          </a:p>
        </p:txBody>
      </p:sp>
      <p:grpSp>
        <p:nvGrpSpPr>
          <p:cNvPr id="33" name="object 7">
            <a:extLst>
              <a:ext uri="{FF2B5EF4-FFF2-40B4-BE49-F238E27FC236}">
                <a16:creationId xmlns:a16="http://schemas.microsoft.com/office/drawing/2014/main" id="{BAB7A9A7-DC3B-4BA9-837A-C6C7F6DF01DB}"/>
              </a:ext>
            </a:extLst>
          </p:cNvPr>
          <p:cNvGrpSpPr/>
          <p:nvPr/>
        </p:nvGrpSpPr>
        <p:grpSpPr>
          <a:xfrm>
            <a:off x="0" y="0"/>
            <a:ext cx="4608195" cy="140335"/>
            <a:chOff x="0" y="0"/>
            <a:chExt cx="4608195" cy="140335"/>
          </a:xfrm>
        </p:grpSpPr>
        <p:sp>
          <p:nvSpPr>
            <p:cNvPr id="34" name="object 8">
              <a:extLst>
                <a:ext uri="{FF2B5EF4-FFF2-40B4-BE49-F238E27FC236}">
                  <a16:creationId xmlns:a16="http://schemas.microsoft.com/office/drawing/2014/main" id="{A35E60BD-0A1B-4BE4-B235-953F2CABA71C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9">
              <a:extLst>
                <a:ext uri="{FF2B5EF4-FFF2-40B4-BE49-F238E27FC236}">
                  <a16:creationId xmlns:a16="http://schemas.microsoft.com/office/drawing/2014/main" id="{CDAFEF69-DCAC-4716-9817-EA02954A7B4A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21">
            <a:extLst>
              <a:ext uri="{FF2B5EF4-FFF2-40B4-BE49-F238E27FC236}">
                <a16:creationId xmlns:a16="http://schemas.microsoft.com/office/drawing/2014/main" id="{57B6D45C-3F40-438E-842D-79C0D2893190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9" name="object 22">
              <a:extLst>
                <a:ext uri="{FF2B5EF4-FFF2-40B4-BE49-F238E27FC236}">
                  <a16:creationId xmlns:a16="http://schemas.microsoft.com/office/drawing/2014/main" id="{2E3D860C-5190-463D-AD4F-B72C4FFDA2AD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23">
              <a:extLst>
                <a:ext uri="{FF2B5EF4-FFF2-40B4-BE49-F238E27FC236}">
                  <a16:creationId xmlns:a16="http://schemas.microsoft.com/office/drawing/2014/main" id="{4DFD95E4-F5F1-40D4-8411-87FEF60093DD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24">
              <a:extLst>
                <a:ext uri="{FF2B5EF4-FFF2-40B4-BE49-F238E27FC236}">
                  <a16:creationId xmlns:a16="http://schemas.microsoft.com/office/drawing/2014/main" id="{74B09F4E-2E93-495F-BB00-0FD545B3780C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20">
            <a:extLst>
              <a:ext uri="{FF2B5EF4-FFF2-40B4-BE49-F238E27FC236}">
                <a16:creationId xmlns:a16="http://schemas.microsoft.com/office/drawing/2014/main" id="{89BC8237-04EA-48AF-8728-019A18F889D4}"/>
              </a:ext>
            </a:extLst>
          </p:cNvPr>
          <p:cNvSpPr txBox="1"/>
          <p:nvPr/>
        </p:nvSpPr>
        <p:spPr>
          <a:xfrm>
            <a:off x="224334" y="1120775"/>
            <a:ext cx="3933466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GB" sz="1400" spc="-10" dirty="0">
                <a:latin typeface="LM Sans 10"/>
                <a:cs typeface="LM Sans 10"/>
              </a:rPr>
              <a:t>Karush Suri</a:t>
            </a:r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EEB14820-456F-43CF-93F3-D051083D9E5F}"/>
              </a:ext>
            </a:extLst>
          </p:cNvPr>
          <p:cNvSpPr txBox="1"/>
          <p:nvPr/>
        </p:nvSpPr>
        <p:spPr>
          <a:xfrm>
            <a:off x="98221" y="2190187"/>
            <a:ext cx="4208929" cy="78867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GB" sz="1200" spc="-10" dirty="0">
                <a:latin typeface="LM Sans 10"/>
                <a:cs typeface="LM Sans 10"/>
              </a:rPr>
              <a:t>University of Toronto</a:t>
            </a:r>
          </a:p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GB" sz="1200" spc="-10" dirty="0">
                <a:latin typeface="LM Sans 10"/>
                <a:cs typeface="LM Sans 10"/>
              </a:rPr>
              <a:t>Department of Electrical and Computer Engineering</a:t>
            </a:r>
          </a:p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GB" sz="1200" spc="-10" dirty="0">
                <a:latin typeface="LM Sans 10"/>
                <a:cs typeface="LM Sans 10"/>
              </a:rPr>
              <a:t>ECE1657 Game Theory and Evolutionary Games</a:t>
            </a:r>
          </a:p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GB" sz="1200" spc="-10" dirty="0">
                <a:latin typeface="LM Sans 10"/>
                <a:cs typeface="LM Sans 10"/>
              </a:rPr>
              <a:t>Fall 2020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6">
            <a:extLst>
              <a:ext uri="{FF2B5EF4-FFF2-40B4-BE49-F238E27FC236}">
                <a16:creationId xmlns:a16="http://schemas.microsoft.com/office/drawing/2014/main" id="{FAFDBEC2-677E-4926-A34A-ACB5F03BBB2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4276" y="3351784"/>
            <a:ext cx="3676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GB" spc="-5" dirty="0"/>
              <a:t>CMTE</a:t>
            </a:r>
            <a:endParaRPr spc="-5" dirty="0"/>
          </a:p>
        </p:txBody>
      </p:sp>
      <p:grpSp>
        <p:nvGrpSpPr>
          <p:cNvPr id="15" name="object 7">
            <a:extLst>
              <a:ext uri="{FF2B5EF4-FFF2-40B4-BE49-F238E27FC236}">
                <a16:creationId xmlns:a16="http://schemas.microsoft.com/office/drawing/2014/main" id="{C2078605-EB16-4210-A613-5AC2B7F2C51E}"/>
              </a:ext>
            </a:extLst>
          </p:cNvPr>
          <p:cNvGrpSpPr/>
          <p:nvPr/>
        </p:nvGrpSpPr>
        <p:grpSpPr>
          <a:xfrm>
            <a:off x="0" y="0"/>
            <a:ext cx="4608195" cy="140335"/>
            <a:chOff x="0" y="0"/>
            <a:chExt cx="4608195" cy="140335"/>
          </a:xfrm>
        </p:grpSpPr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FB51E733-D540-400F-AAC2-A44D3874FDA2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093079BC-442C-49BF-AB75-6C2AFFA8721F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21">
            <a:extLst>
              <a:ext uri="{FF2B5EF4-FFF2-40B4-BE49-F238E27FC236}">
                <a16:creationId xmlns:a16="http://schemas.microsoft.com/office/drawing/2014/main" id="{F0226BF4-3E65-496A-B381-C58648EFBA53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0" name="object 22">
              <a:extLst>
                <a:ext uri="{FF2B5EF4-FFF2-40B4-BE49-F238E27FC236}">
                  <a16:creationId xmlns:a16="http://schemas.microsoft.com/office/drawing/2014/main" id="{4CE39509-BC07-4D92-9B0D-3BB8840A7716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A016213F-0C5F-473D-9878-C7C0E3978826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D6DA2DAF-B5EE-42F4-A0DE-7D26B0871151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">
            <a:extLst>
              <a:ext uri="{FF2B5EF4-FFF2-40B4-BE49-F238E27FC236}">
                <a16:creationId xmlns:a16="http://schemas.microsoft.com/office/drawing/2014/main" id="{A6485988-BF82-4F57-8823-420762A9FD7E}"/>
              </a:ext>
            </a:extLst>
          </p:cNvPr>
          <p:cNvSpPr txBox="1"/>
          <p:nvPr/>
        </p:nvSpPr>
        <p:spPr>
          <a:xfrm>
            <a:off x="0" y="140017"/>
            <a:ext cx="4608195" cy="29302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lang="en-GB" sz="1400" spc="10" dirty="0">
                <a:solidFill>
                  <a:schemeClr val="tx2">
                    <a:lumMod val="75000"/>
                  </a:schemeClr>
                </a:solidFill>
                <a:latin typeface="LM Sans 12"/>
                <a:cs typeface="LM Sans 12"/>
              </a:rPr>
              <a:t>Stochastic Markov Games</a:t>
            </a:r>
            <a:endParaRPr sz="1400" dirty="0">
              <a:solidFill>
                <a:schemeClr val="tx2">
                  <a:lumMod val="75000"/>
                </a:schemeClr>
              </a:solidFill>
              <a:latin typeface="LM Sans 12"/>
              <a:cs typeface="LM Sans 12"/>
            </a:endParaRPr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00A47C7E-EF01-4123-B963-68AE32DBCB0A}"/>
              </a:ext>
            </a:extLst>
          </p:cNvPr>
          <p:cNvSpPr txBox="1"/>
          <p:nvPr/>
        </p:nvSpPr>
        <p:spPr>
          <a:xfrm>
            <a:off x="95250" y="739775"/>
            <a:ext cx="4288100" cy="22089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GB" sz="1400" spc="-10" dirty="0">
                <a:latin typeface="LM Sans 10"/>
                <a:cs typeface="LM Sans 10"/>
              </a:rPr>
              <a:t>Partial Observability in Team Markov Games-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4">
                <a:extLst>
                  <a:ext uri="{FF2B5EF4-FFF2-40B4-BE49-F238E27FC236}">
                    <a16:creationId xmlns:a16="http://schemas.microsoft.com/office/drawing/2014/main" id="{D5BA3504-AAB2-4AE5-87F5-3F97E8C58D23}"/>
                  </a:ext>
                </a:extLst>
              </p:cNvPr>
              <p:cNvSpPr txBox="1"/>
              <p:nvPr/>
            </p:nvSpPr>
            <p:spPr>
              <a:xfrm>
                <a:off x="95250" y="1122337"/>
                <a:ext cx="4288100" cy="1368965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r>
                  <a:rPr lang="en-GB" sz="1400" spc="-10" dirty="0">
                    <a:latin typeface="LM Sans 10"/>
                    <a:cs typeface="LM Sans 10"/>
                  </a:rPr>
                  <a:t>Overall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pc="-10" smtClean="0">
                            <a:latin typeface="Cambria Math" panose="02040503050406030204" pitchFamily="18" charset="0"/>
                            <a:cs typeface="LM Sans 10"/>
                          </a:rPr>
                        </m:ctrlPr>
                      </m:sSubPr>
                      <m:e>
                        <m:r>
                          <a:rPr lang="en-GB" sz="1400" b="0" i="1" spc="-10" smtClean="0">
                            <a:latin typeface="Cambria Math" panose="02040503050406030204" pitchFamily="18" charset="0"/>
                            <a:cs typeface="LM Sans 10"/>
                          </a:rPr>
                          <m:t>𝑠</m:t>
                        </m:r>
                      </m:e>
                      <m:sub>
                        <m:r>
                          <a:rPr lang="en-GB" sz="1400" b="0" i="1" spc="-10" smtClean="0">
                            <a:latin typeface="Cambria Math" panose="02040503050406030204" pitchFamily="18" charset="0"/>
                            <a:cs typeface="LM Sans 1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400" spc="-10" dirty="0">
                    <a:latin typeface="LM Sans 10"/>
                    <a:cs typeface="LM Sans 10"/>
                  </a:rPr>
                  <a:t>decomposed into agent observations </a:t>
                </a:r>
              </a:p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r>
                  <a:rPr lang="en-GB" sz="1400" spc="-10" dirty="0">
                    <a:latin typeface="LM Sans 10"/>
                    <a:cs typeface="LM Sans 10"/>
                  </a:rPr>
                  <a:t>Agents select actions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b="0" i="1" spc="-10" smtClean="0">
                            <a:latin typeface="Cambria Math" panose="02040503050406030204" pitchFamily="18" charset="0"/>
                            <a:cs typeface="LM Sans 10"/>
                          </a:rPr>
                        </m:ctrlPr>
                      </m:sSupPr>
                      <m:e>
                        <m:r>
                          <a:rPr lang="en-GB" sz="1400" b="0" i="1" spc="-10" smtClean="0">
                            <a:latin typeface="Cambria Math" panose="02040503050406030204" pitchFamily="18" charset="0"/>
                            <a:cs typeface="LM Sans 10"/>
                          </a:rPr>
                          <m:t>𝑢</m:t>
                        </m:r>
                      </m:e>
                      <m:sup>
                        <m:r>
                          <a:rPr lang="en-GB" sz="1400" b="0" i="1" spc="-10" smtClean="0">
                            <a:latin typeface="Cambria Math" panose="02040503050406030204" pitchFamily="18" charset="0"/>
                            <a:cs typeface="LM Sans 1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GB" sz="1400" spc="-10" dirty="0">
                    <a:latin typeface="LM Sans 10"/>
                    <a:cs typeface="LM Sans 10"/>
                  </a:rPr>
                  <a:t> to form joint action </a:t>
                </a:r>
                <a14:m>
                  <m:oMath xmlns:m="http://schemas.openxmlformats.org/officeDocument/2006/math">
                    <m:r>
                      <a:rPr lang="en-GB" sz="1400" b="0" i="1" spc="-10" smtClean="0">
                        <a:latin typeface="Cambria Math" panose="02040503050406030204" pitchFamily="18" charset="0"/>
                        <a:cs typeface="LM Sans 10"/>
                      </a:rPr>
                      <m:t>𝑢</m:t>
                    </m:r>
                  </m:oMath>
                </a14:m>
                <a:r>
                  <a:rPr lang="en-GB" sz="1400" spc="-10" dirty="0">
                    <a:latin typeface="LM Sans 10"/>
                    <a:cs typeface="LM Sans 10"/>
                  </a:rPr>
                  <a:t> and optimize their joint policy </a:t>
                </a:r>
                <a14:m>
                  <m:oMath xmlns:m="http://schemas.openxmlformats.org/officeDocument/2006/math">
                    <m:r>
                      <a:rPr lang="en-GB" sz="1400" i="1" spc="-1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M Sans 10"/>
                      </a:rPr>
                      <m:t>𝜋</m:t>
                    </m:r>
                    <m:d>
                      <m:dPr>
                        <m:ctrlPr>
                          <a:rPr lang="en-GB" sz="1400" b="0" i="1" spc="-1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M Sans 1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b="0" i="1" spc="-1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M Sans 10"/>
                              </a:rPr>
                            </m:ctrlPr>
                          </m:sSubPr>
                          <m:e>
                            <m:r>
                              <a:rPr lang="en-GB" sz="1400" b="0" i="1" spc="-1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M Sans 10"/>
                              </a:rPr>
                              <m:t>𝑢</m:t>
                            </m:r>
                          </m:e>
                          <m:sub>
                            <m:r>
                              <a:rPr lang="en-GB" sz="1400" b="0" i="1" spc="-1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M Sans 1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GB" sz="1400" b="0" i="1" spc="-1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M Sans 10"/>
                              </a:rPr>
                            </m:ctrlPr>
                          </m:sSubPr>
                          <m:e>
                            <m:r>
                              <a:rPr lang="en-GB" sz="1400" b="0" i="1" spc="-1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M Sans 1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1400" b="0" i="1" spc="-1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M Sans 1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sz="1400" b="0" i="1" spc="-1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M Sans 10"/>
                      </a:rPr>
                      <m:t> </m:t>
                    </m:r>
                  </m:oMath>
                </a14:m>
                <a:r>
                  <a:rPr lang="en-GB" sz="1400" spc="-10" dirty="0">
                    <a:latin typeface="LM Sans 10"/>
                    <a:cs typeface="LM Sans 10"/>
                  </a:rPr>
                  <a:t>to maximize rewards in the form of utility</a:t>
                </a:r>
              </a:p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r>
                  <a:rPr lang="en-GB" sz="1400" spc="-10" dirty="0">
                    <a:latin typeface="LM Sans 10"/>
                    <a:cs typeface="LM Sans 10"/>
                  </a:rPr>
                  <a:t>Each agent maintains a belief </a:t>
                </a:r>
                <a14:m>
                  <m:oMath xmlns:m="http://schemas.openxmlformats.org/officeDocument/2006/math">
                    <m:r>
                      <a:rPr lang="en-GB" sz="1400" b="0" i="1" spc="-10" smtClean="0">
                        <a:latin typeface="Cambria Math" panose="02040503050406030204" pitchFamily="18" charset="0"/>
                        <a:cs typeface="LM Sans 10"/>
                      </a:rPr>
                      <m:t>𝑏</m:t>
                    </m:r>
                  </m:oMath>
                </a14:m>
                <a:r>
                  <a:rPr lang="en-GB" sz="1400" spc="-10" dirty="0">
                    <a:latin typeface="LM Sans 10"/>
                    <a:cs typeface="LM Sans 10"/>
                  </a:rPr>
                  <a:t> over its previous states  </a:t>
                </a:r>
              </a:p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r>
                  <a:rPr lang="en-GB" sz="1400" spc="-10" dirty="0">
                    <a:latin typeface="LM Sans 10"/>
                    <a:cs typeface="LM Sans 10"/>
                  </a:rPr>
                  <a:t>Belief updates for a given state update  </a:t>
                </a:r>
              </a:p>
            </p:txBody>
          </p:sp>
        </mc:Choice>
        <mc:Fallback>
          <p:sp>
            <p:nvSpPr>
              <p:cNvPr id="17" name="object 4">
                <a:extLst>
                  <a:ext uri="{FF2B5EF4-FFF2-40B4-BE49-F238E27FC236}">
                    <a16:creationId xmlns:a16="http://schemas.microsoft.com/office/drawing/2014/main" id="{D5BA3504-AAB2-4AE5-87F5-3F97E8C58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1122337"/>
                <a:ext cx="4288100" cy="1368965"/>
              </a:xfrm>
              <a:prstGeom prst="rect">
                <a:avLst/>
              </a:prstGeom>
              <a:blipFill>
                <a:blip r:embed="rId2"/>
                <a:stretch>
                  <a:fillRect l="-2134" t="-3556" r="-3272" b="-7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F7D9604-4933-451F-A79F-8FB1599A6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37" y="2568575"/>
            <a:ext cx="2533650" cy="37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26933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6">
            <a:extLst>
              <a:ext uri="{FF2B5EF4-FFF2-40B4-BE49-F238E27FC236}">
                <a16:creationId xmlns:a16="http://schemas.microsoft.com/office/drawing/2014/main" id="{FAFDBEC2-677E-4926-A34A-ACB5F03BBB2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4276" y="3351784"/>
            <a:ext cx="3676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GB" spc="-5" dirty="0"/>
              <a:t>CMTE</a:t>
            </a:r>
            <a:endParaRPr spc="-5" dirty="0"/>
          </a:p>
        </p:txBody>
      </p:sp>
      <p:grpSp>
        <p:nvGrpSpPr>
          <p:cNvPr id="15" name="object 7">
            <a:extLst>
              <a:ext uri="{FF2B5EF4-FFF2-40B4-BE49-F238E27FC236}">
                <a16:creationId xmlns:a16="http://schemas.microsoft.com/office/drawing/2014/main" id="{C2078605-EB16-4210-A613-5AC2B7F2C51E}"/>
              </a:ext>
            </a:extLst>
          </p:cNvPr>
          <p:cNvGrpSpPr/>
          <p:nvPr/>
        </p:nvGrpSpPr>
        <p:grpSpPr>
          <a:xfrm>
            <a:off x="0" y="0"/>
            <a:ext cx="4608195" cy="140335"/>
            <a:chOff x="0" y="0"/>
            <a:chExt cx="4608195" cy="140335"/>
          </a:xfrm>
        </p:grpSpPr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FB51E733-D540-400F-AAC2-A44D3874FDA2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093079BC-442C-49BF-AB75-6C2AFFA8721F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21">
            <a:extLst>
              <a:ext uri="{FF2B5EF4-FFF2-40B4-BE49-F238E27FC236}">
                <a16:creationId xmlns:a16="http://schemas.microsoft.com/office/drawing/2014/main" id="{F0226BF4-3E65-496A-B381-C58648EFBA53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0" name="object 22">
              <a:extLst>
                <a:ext uri="{FF2B5EF4-FFF2-40B4-BE49-F238E27FC236}">
                  <a16:creationId xmlns:a16="http://schemas.microsoft.com/office/drawing/2014/main" id="{4CE39509-BC07-4D92-9B0D-3BB8840A7716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A016213F-0C5F-473D-9878-C7C0E3978826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D6DA2DAF-B5EE-42F4-A0DE-7D26B0871151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">
            <a:extLst>
              <a:ext uri="{FF2B5EF4-FFF2-40B4-BE49-F238E27FC236}">
                <a16:creationId xmlns:a16="http://schemas.microsoft.com/office/drawing/2014/main" id="{A6485988-BF82-4F57-8823-420762A9FD7E}"/>
              </a:ext>
            </a:extLst>
          </p:cNvPr>
          <p:cNvSpPr txBox="1"/>
          <p:nvPr/>
        </p:nvSpPr>
        <p:spPr>
          <a:xfrm>
            <a:off x="0" y="140017"/>
            <a:ext cx="4608195" cy="29302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lang="en-GB" sz="1400" spc="10" dirty="0">
                <a:solidFill>
                  <a:schemeClr val="tx2">
                    <a:lumMod val="75000"/>
                  </a:schemeClr>
                </a:solidFill>
                <a:latin typeface="LM Sans 12"/>
                <a:cs typeface="LM Sans 12"/>
              </a:rPr>
              <a:t>Stochastic Markov Games</a:t>
            </a:r>
            <a:endParaRPr sz="1400" dirty="0">
              <a:solidFill>
                <a:schemeClr val="tx2">
                  <a:lumMod val="75000"/>
                </a:schemeClr>
              </a:solidFill>
              <a:latin typeface="LM Sans 12"/>
              <a:cs typeface="LM Sans 12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A2CCE012-425F-49DC-8B82-F9E88DB7393D}"/>
              </a:ext>
            </a:extLst>
          </p:cNvPr>
          <p:cNvSpPr txBox="1"/>
          <p:nvPr/>
        </p:nvSpPr>
        <p:spPr>
          <a:xfrm>
            <a:off x="95250" y="1281122"/>
            <a:ext cx="4288100" cy="7540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2400" spc="-10" dirty="0">
                <a:latin typeface="LM Sans 10"/>
                <a:cs typeface="LM Sans 10"/>
              </a:rPr>
              <a:t>But how do agents update their policies to maximize payoffs?</a:t>
            </a:r>
            <a:endParaRPr lang="en-GB" sz="2400" spc="-10" dirty="0">
              <a:latin typeface="LM Sans 1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4248283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6">
            <a:extLst>
              <a:ext uri="{FF2B5EF4-FFF2-40B4-BE49-F238E27FC236}">
                <a16:creationId xmlns:a16="http://schemas.microsoft.com/office/drawing/2014/main" id="{FAFDBEC2-677E-4926-A34A-ACB5F03BBB2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4276" y="3351784"/>
            <a:ext cx="3676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GB" spc="-5" dirty="0"/>
              <a:t>CMTE</a:t>
            </a:r>
            <a:endParaRPr spc="-5" dirty="0"/>
          </a:p>
        </p:txBody>
      </p:sp>
      <p:grpSp>
        <p:nvGrpSpPr>
          <p:cNvPr id="17" name="object 7">
            <a:extLst>
              <a:ext uri="{FF2B5EF4-FFF2-40B4-BE49-F238E27FC236}">
                <a16:creationId xmlns:a16="http://schemas.microsoft.com/office/drawing/2014/main" id="{68BA472F-C4AA-485D-9E48-8E6172A1B1C0}"/>
              </a:ext>
            </a:extLst>
          </p:cNvPr>
          <p:cNvGrpSpPr/>
          <p:nvPr/>
        </p:nvGrpSpPr>
        <p:grpSpPr>
          <a:xfrm>
            <a:off x="0" y="0"/>
            <a:ext cx="4608195" cy="140335"/>
            <a:chOff x="0" y="0"/>
            <a:chExt cx="4608195" cy="140335"/>
          </a:xfrm>
        </p:grpSpPr>
        <p:sp>
          <p:nvSpPr>
            <p:cNvPr id="18" name="object 8">
              <a:extLst>
                <a:ext uri="{FF2B5EF4-FFF2-40B4-BE49-F238E27FC236}">
                  <a16:creationId xmlns:a16="http://schemas.microsoft.com/office/drawing/2014/main" id="{C8CDD223-88F0-4CC9-9D96-0E036CBA23C2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5BF8E5A9-90A0-458B-95FD-9B43BAA07D63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1">
            <a:extLst>
              <a:ext uri="{FF2B5EF4-FFF2-40B4-BE49-F238E27FC236}">
                <a16:creationId xmlns:a16="http://schemas.microsoft.com/office/drawing/2014/main" id="{0CC17ED8-E096-4E65-A536-1562938C5B69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A44E312F-67FB-460E-BE90-1BCAD7223CD4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8000B03F-79D9-4AF2-836E-5E9E9F8D33E5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4">
              <a:extLst>
                <a:ext uri="{FF2B5EF4-FFF2-40B4-BE49-F238E27FC236}">
                  <a16:creationId xmlns:a16="http://schemas.microsoft.com/office/drawing/2014/main" id="{7E722FD4-FDAA-4391-9760-9A266B5BEDDF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">
            <a:extLst>
              <a:ext uri="{FF2B5EF4-FFF2-40B4-BE49-F238E27FC236}">
                <a16:creationId xmlns:a16="http://schemas.microsoft.com/office/drawing/2014/main" id="{6662B4DC-6501-464E-ACC8-AA59AB01BE00}"/>
              </a:ext>
            </a:extLst>
          </p:cNvPr>
          <p:cNvSpPr txBox="1"/>
          <p:nvPr/>
        </p:nvSpPr>
        <p:spPr>
          <a:xfrm>
            <a:off x="0" y="140017"/>
            <a:ext cx="4608195" cy="29302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lang="en-GB" sz="1400" spc="10" dirty="0">
                <a:solidFill>
                  <a:schemeClr val="tx2">
                    <a:lumMod val="75000"/>
                  </a:schemeClr>
                </a:solidFill>
                <a:latin typeface="LM Sans 12"/>
                <a:cs typeface="LM Sans 12"/>
              </a:rPr>
              <a:t>Q-Learning</a:t>
            </a:r>
            <a:endParaRPr sz="1400" dirty="0">
              <a:solidFill>
                <a:schemeClr val="tx2">
                  <a:lumMod val="75000"/>
                </a:schemeClr>
              </a:solidFill>
              <a:latin typeface="LM Sans 12"/>
              <a:cs typeface="LM Sans 1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bject 4">
                <a:extLst>
                  <a:ext uri="{FF2B5EF4-FFF2-40B4-BE49-F238E27FC236}">
                    <a16:creationId xmlns:a16="http://schemas.microsoft.com/office/drawing/2014/main" id="{2430863C-1AB2-43E0-8FDB-DC1536DEB739}"/>
                  </a:ext>
                </a:extLst>
              </p:cNvPr>
              <p:cNvSpPr txBox="1"/>
              <p:nvPr/>
            </p:nvSpPr>
            <p:spPr>
              <a:xfrm>
                <a:off x="95250" y="815975"/>
                <a:ext cx="4288100" cy="2764603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r>
                  <a:rPr lang="en-GB" sz="1400" spc="-10" dirty="0">
                    <a:latin typeface="LM Sans 10"/>
                    <a:cs typeface="LM Sans 10"/>
                  </a:rPr>
                  <a:t>A form of Reinforcement Learning (RL)</a:t>
                </a:r>
              </a:p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r>
                  <a:rPr lang="en-GB" sz="1400" spc="-10" dirty="0">
                    <a:latin typeface="LM Sans 10"/>
                    <a:cs typeface="LM Sans 10"/>
                  </a:rPr>
                  <a:t>Agents select joint action </a:t>
                </a:r>
                <a14:m>
                  <m:oMath xmlns:m="http://schemas.openxmlformats.org/officeDocument/2006/math">
                    <m:r>
                      <a:rPr lang="en-GB" sz="1400" b="0" i="1" spc="-10" smtClean="0">
                        <a:latin typeface="Cambria Math" panose="02040503050406030204" pitchFamily="18" charset="0"/>
                        <a:cs typeface="LM Sans 10"/>
                      </a:rPr>
                      <m:t>𝑎</m:t>
                    </m:r>
                  </m:oMath>
                </a14:m>
                <a:r>
                  <a:rPr lang="en-GB" sz="1400" spc="-10" dirty="0">
                    <a:latin typeface="LM Sans 10"/>
                    <a:cs typeface="LM Sans 10"/>
                  </a:rPr>
                  <a:t> and optimize their policy </a:t>
                </a:r>
                <a14:m>
                  <m:oMath xmlns:m="http://schemas.openxmlformats.org/officeDocument/2006/math">
                    <m:r>
                      <a:rPr lang="en-GB" sz="1400" i="1" spc="-1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M Sans 10"/>
                      </a:rPr>
                      <m:t>𝜋</m:t>
                    </m:r>
                    <m:d>
                      <m:dPr>
                        <m:ctrlPr>
                          <a:rPr lang="en-GB" sz="1400" b="0" i="1" spc="-1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M Sans 1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b="0" i="1" spc="-1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M Sans 10"/>
                              </a:rPr>
                            </m:ctrlPr>
                          </m:sSubPr>
                          <m:e>
                            <m:r>
                              <a:rPr lang="en-GB" sz="1400" b="0" i="1" spc="-1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M Sans 10"/>
                              </a:rPr>
                              <m:t>𝑢</m:t>
                            </m:r>
                          </m:e>
                          <m:sub>
                            <m:r>
                              <a:rPr lang="en-GB" sz="1400" b="0" i="1" spc="-1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M Sans 1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GB" sz="1400" b="0" i="1" spc="-1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M Sans 10"/>
                              </a:rPr>
                            </m:ctrlPr>
                          </m:sSubPr>
                          <m:e>
                            <m:r>
                              <a:rPr lang="en-GB" sz="1400" b="0" i="1" spc="-1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M Sans 1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1400" b="0" i="1" spc="-1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M Sans 1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sz="1400" b="0" i="1" spc="-1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M Sans 10"/>
                      </a:rPr>
                      <m:t> </m:t>
                    </m:r>
                  </m:oMath>
                </a14:m>
                <a:r>
                  <a:rPr lang="en-GB" sz="1400" spc="-10" dirty="0">
                    <a:latin typeface="LM Sans 10"/>
                    <a:cs typeface="LM Sans 10"/>
                  </a:rPr>
                  <a:t>based on </a:t>
                </a:r>
                <a14:m>
                  <m:oMath xmlns:m="http://schemas.openxmlformats.org/officeDocument/2006/math">
                    <m:r>
                      <a:rPr lang="en-GB" sz="1400" b="0" i="1" spc="-10" smtClean="0">
                        <a:latin typeface="Cambria Math" panose="02040503050406030204" pitchFamily="18" charset="0"/>
                        <a:cs typeface="LM Sans 10"/>
                      </a:rPr>
                      <m:t>𝑄</m:t>
                    </m:r>
                  </m:oMath>
                </a14:m>
                <a:r>
                  <a:rPr lang="en-GB" sz="1400" spc="-10" dirty="0">
                    <a:latin typeface="LM Sans 10"/>
                    <a:cs typeface="LM Sans 10"/>
                  </a:rPr>
                  <a:t>-values </a:t>
                </a:r>
              </a:p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endParaRPr lang="en-GB" sz="1400" spc="-10" dirty="0">
                  <a:latin typeface="LM Sans 10"/>
                  <a:cs typeface="LM Sans 10"/>
                </a:endParaRPr>
              </a:p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endParaRPr lang="en-GB" sz="1400" spc="-10" dirty="0">
                  <a:latin typeface="LM Sans 10"/>
                  <a:cs typeface="LM Sans 10"/>
                </a:endParaRPr>
              </a:p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endParaRPr lang="en-GB" sz="1400" spc="-10" dirty="0">
                  <a:latin typeface="LM Sans 10"/>
                  <a:cs typeface="LM Sans 10"/>
                </a:endParaRPr>
              </a:p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r>
                  <a:rPr lang="en-GB" sz="1400" spc="-10" dirty="0">
                    <a:latin typeface="LM Sans 10"/>
                    <a:cs typeface="LM Sans 10"/>
                  </a:rPr>
                  <a:t>Discounted returns motivate long-horizon </a:t>
                </a:r>
                <a:r>
                  <a:rPr lang="en-GB" sz="1400" spc="-10" dirty="0" err="1">
                    <a:latin typeface="LM Sans 10"/>
                    <a:cs typeface="LM Sans 10"/>
                  </a:rPr>
                  <a:t>behaviors</a:t>
                </a:r>
                <a:r>
                  <a:rPr lang="en-GB" sz="1400" spc="-10" dirty="0">
                    <a:latin typeface="LM Sans 10"/>
                    <a:cs typeface="LM Sans 10"/>
                  </a:rPr>
                  <a:t> and collaboration</a:t>
                </a:r>
              </a:p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r>
                  <a:rPr lang="en-GB" sz="1400" spc="-10" dirty="0">
                    <a:latin typeface="LM Sans 10"/>
                    <a:cs typeface="LM Sans 10"/>
                  </a:rPr>
                  <a:t>Each agent maintains its own </a:t>
                </a:r>
                <a14:m>
                  <m:oMath xmlns:m="http://schemas.openxmlformats.org/officeDocument/2006/math">
                    <m:r>
                      <a:rPr lang="en-GB" sz="1400" b="0" i="1" spc="-10" smtClean="0">
                        <a:latin typeface="Cambria Math" panose="02040503050406030204" pitchFamily="18" charset="0"/>
                        <a:cs typeface="LM Sans 10"/>
                      </a:rPr>
                      <m:t>𝑄</m:t>
                    </m:r>
                  </m:oMath>
                </a14:m>
                <a:r>
                  <a:rPr lang="en-GB" sz="1400" spc="-10" dirty="0">
                    <a:latin typeface="LM Sans 10"/>
                    <a:cs typeface="LM Sans 10"/>
                  </a:rPr>
                  <a:t>-values which form the joint </a:t>
                </a:r>
                <a14:m>
                  <m:oMath xmlns:m="http://schemas.openxmlformats.org/officeDocument/2006/math">
                    <m:r>
                      <a:rPr lang="en-GB" sz="1400" i="1" spc="-10">
                        <a:latin typeface="Cambria Math" panose="02040503050406030204" pitchFamily="18" charset="0"/>
                        <a:cs typeface="LM Sans 10"/>
                      </a:rPr>
                      <m:t>𝑄</m:t>
                    </m:r>
                  </m:oMath>
                </a14:m>
                <a:r>
                  <a:rPr lang="en-GB" sz="1400" spc="-10" dirty="0">
                    <a:latin typeface="LM Sans 10"/>
                    <a:cs typeface="LM Sans 10"/>
                  </a:rPr>
                  <a:t>-values of all agents</a:t>
                </a:r>
              </a:p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endParaRPr lang="en-GB" sz="1400" spc="-10" dirty="0">
                  <a:latin typeface="LM Sans 10"/>
                  <a:cs typeface="LM Sans 10"/>
                </a:endParaRPr>
              </a:p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endParaRPr lang="en-GB" sz="1400" spc="-10" dirty="0">
                  <a:latin typeface="LM Sans 10"/>
                  <a:cs typeface="LM Sans 10"/>
                </a:endParaRPr>
              </a:p>
            </p:txBody>
          </p:sp>
        </mc:Choice>
        <mc:Fallback>
          <p:sp>
            <p:nvSpPr>
              <p:cNvPr id="16" name="object 4">
                <a:extLst>
                  <a:ext uri="{FF2B5EF4-FFF2-40B4-BE49-F238E27FC236}">
                    <a16:creationId xmlns:a16="http://schemas.microsoft.com/office/drawing/2014/main" id="{2430863C-1AB2-43E0-8FDB-DC1536DEB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815975"/>
                <a:ext cx="4288100" cy="2764603"/>
              </a:xfrm>
              <a:prstGeom prst="rect">
                <a:avLst/>
              </a:prstGeom>
              <a:blipFill>
                <a:blip r:embed="rId2"/>
                <a:stretch>
                  <a:fillRect l="-2134" t="-1766" r="-2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65EAD41-81AD-4FAF-9F23-05C269039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73" y="1577975"/>
            <a:ext cx="2471877" cy="538565"/>
          </a:xfrm>
          <a:prstGeom prst="rect">
            <a:avLst/>
          </a:prstGeom>
        </p:spPr>
      </p:pic>
      <p:sp>
        <p:nvSpPr>
          <p:cNvPr id="19" name="object 4">
            <a:extLst>
              <a:ext uri="{FF2B5EF4-FFF2-40B4-BE49-F238E27FC236}">
                <a16:creationId xmlns:a16="http://schemas.microsoft.com/office/drawing/2014/main" id="{DAA34637-4045-44E3-A017-9430A555C285}"/>
              </a:ext>
            </a:extLst>
          </p:cNvPr>
          <p:cNvSpPr txBox="1"/>
          <p:nvPr/>
        </p:nvSpPr>
        <p:spPr>
          <a:xfrm>
            <a:off x="29500" y="3123882"/>
            <a:ext cx="4288100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algn="l"/>
            <a:r>
              <a:rPr lang="en-US" sz="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Richard S. Sutton and Andrew G. </a:t>
            </a:r>
            <a:r>
              <a:rPr lang="en-US" sz="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Barto</a:t>
            </a:r>
            <a:r>
              <a:rPr lang="en-US" sz="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Reinforcement Learning: An </a:t>
            </a:r>
            <a:r>
              <a:rPr lang="en-GB" sz="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Introduction. 2018.</a:t>
            </a:r>
            <a:endParaRPr lang="en-GB" sz="6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507150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6">
            <a:extLst>
              <a:ext uri="{FF2B5EF4-FFF2-40B4-BE49-F238E27FC236}">
                <a16:creationId xmlns:a16="http://schemas.microsoft.com/office/drawing/2014/main" id="{FAFDBEC2-677E-4926-A34A-ACB5F03BBB2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4276" y="3351784"/>
            <a:ext cx="3676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GB" spc="-5" dirty="0"/>
              <a:t>CMTE</a:t>
            </a:r>
            <a:endParaRPr spc="-5" dirty="0"/>
          </a:p>
        </p:txBody>
      </p:sp>
      <p:grpSp>
        <p:nvGrpSpPr>
          <p:cNvPr id="17" name="object 7">
            <a:extLst>
              <a:ext uri="{FF2B5EF4-FFF2-40B4-BE49-F238E27FC236}">
                <a16:creationId xmlns:a16="http://schemas.microsoft.com/office/drawing/2014/main" id="{68BA472F-C4AA-485D-9E48-8E6172A1B1C0}"/>
              </a:ext>
            </a:extLst>
          </p:cNvPr>
          <p:cNvGrpSpPr/>
          <p:nvPr/>
        </p:nvGrpSpPr>
        <p:grpSpPr>
          <a:xfrm>
            <a:off x="0" y="0"/>
            <a:ext cx="4608195" cy="140335"/>
            <a:chOff x="0" y="0"/>
            <a:chExt cx="4608195" cy="140335"/>
          </a:xfrm>
        </p:grpSpPr>
        <p:sp>
          <p:nvSpPr>
            <p:cNvPr id="18" name="object 8">
              <a:extLst>
                <a:ext uri="{FF2B5EF4-FFF2-40B4-BE49-F238E27FC236}">
                  <a16:creationId xmlns:a16="http://schemas.microsoft.com/office/drawing/2014/main" id="{C8CDD223-88F0-4CC9-9D96-0E036CBA23C2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5BF8E5A9-90A0-458B-95FD-9B43BAA07D63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1">
            <a:extLst>
              <a:ext uri="{FF2B5EF4-FFF2-40B4-BE49-F238E27FC236}">
                <a16:creationId xmlns:a16="http://schemas.microsoft.com/office/drawing/2014/main" id="{0CC17ED8-E096-4E65-A536-1562938C5B69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A44E312F-67FB-460E-BE90-1BCAD7223CD4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8000B03F-79D9-4AF2-836E-5E9E9F8D33E5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4">
              <a:extLst>
                <a:ext uri="{FF2B5EF4-FFF2-40B4-BE49-F238E27FC236}">
                  <a16:creationId xmlns:a16="http://schemas.microsoft.com/office/drawing/2014/main" id="{7E722FD4-FDAA-4391-9760-9A266B5BEDDF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">
            <a:extLst>
              <a:ext uri="{FF2B5EF4-FFF2-40B4-BE49-F238E27FC236}">
                <a16:creationId xmlns:a16="http://schemas.microsoft.com/office/drawing/2014/main" id="{6662B4DC-6501-464E-ACC8-AA59AB01BE00}"/>
              </a:ext>
            </a:extLst>
          </p:cNvPr>
          <p:cNvSpPr txBox="1"/>
          <p:nvPr/>
        </p:nvSpPr>
        <p:spPr>
          <a:xfrm>
            <a:off x="0" y="140017"/>
            <a:ext cx="4608195" cy="29302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lang="en-GB" sz="1400" spc="10" dirty="0">
                <a:solidFill>
                  <a:schemeClr val="tx2">
                    <a:lumMod val="75000"/>
                  </a:schemeClr>
                </a:solidFill>
                <a:latin typeface="LM Sans 12"/>
                <a:cs typeface="LM Sans 12"/>
              </a:rPr>
              <a:t>Q-Learning</a:t>
            </a:r>
            <a:endParaRPr sz="1400" dirty="0">
              <a:solidFill>
                <a:schemeClr val="tx2">
                  <a:lumMod val="75000"/>
                </a:schemeClr>
              </a:solidFill>
              <a:latin typeface="LM Sans 12"/>
              <a:cs typeface="LM Sans 1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bject 4">
                <a:extLst>
                  <a:ext uri="{FF2B5EF4-FFF2-40B4-BE49-F238E27FC236}">
                    <a16:creationId xmlns:a16="http://schemas.microsoft.com/office/drawing/2014/main" id="{2430863C-1AB2-43E0-8FDB-DC1536DEB739}"/>
                  </a:ext>
                </a:extLst>
              </p:cNvPr>
              <p:cNvSpPr txBox="1"/>
              <p:nvPr/>
            </p:nvSpPr>
            <p:spPr>
              <a:xfrm>
                <a:off x="95250" y="815975"/>
                <a:ext cx="4288100" cy="2555508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r>
                  <a:rPr lang="en-GB" sz="1400" spc="-10" dirty="0">
                    <a:latin typeface="LM Sans 10"/>
                    <a:cs typeface="LM Sans 10"/>
                  </a:rPr>
                  <a:t>Agent policies parameterized using parameters </a:t>
                </a:r>
                <a14:m>
                  <m:oMath xmlns:m="http://schemas.openxmlformats.org/officeDocument/2006/math">
                    <m:r>
                      <a:rPr lang="en-GB" sz="1400" i="1" spc="-1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M Sans 10"/>
                      </a:rPr>
                      <m:t>𝜃</m:t>
                    </m:r>
                  </m:oMath>
                </a14:m>
                <a:r>
                  <a:rPr lang="en-GB" sz="1400" spc="-10" dirty="0">
                    <a:latin typeface="LM Sans 10"/>
                    <a:cs typeface="LM Sans 10"/>
                  </a:rPr>
                  <a:t>.</a:t>
                </a:r>
              </a:p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endParaRPr lang="en-GB" sz="1400" spc="-10" dirty="0">
                  <a:latin typeface="LM Sans 10"/>
                  <a:cs typeface="LM Sans 10"/>
                </a:endParaRPr>
              </a:p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endParaRPr lang="en-GB" sz="1400" spc="-10" dirty="0">
                  <a:latin typeface="LM Sans 10"/>
                  <a:cs typeface="LM Sans 10"/>
                </a:endParaRPr>
              </a:p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endParaRPr lang="en-GB" sz="1400" spc="-10" dirty="0">
                  <a:latin typeface="LM Sans 10"/>
                  <a:cs typeface="LM Sans 10"/>
                </a:endParaRPr>
              </a:p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endParaRPr lang="en-GB" sz="1400" spc="-10" dirty="0">
                  <a:latin typeface="LM Sans 10"/>
                  <a:cs typeface="LM Sans 10"/>
                </a:endParaRPr>
              </a:p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r>
                  <a:rPr lang="en-GB" sz="1400" spc="-10" dirty="0">
                    <a:latin typeface="LM Sans 10"/>
                    <a:cs typeface="LM Sans 10"/>
                  </a:rPr>
                  <a:t>Joint optimal policy is the Nash Equilibrium (NE) of the Stochastic TMG.</a:t>
                </a:r>
              </a:p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r>
                  <a:rPr lang="en-GB" sz="1400" spc="-10" dirty="0">
                    <a:latin typeface="LM Sans 10"/>
                    <a:cs typeface="LM Sans 10"/>
                  </a:rPr>
                  <a:t>But how to update policies in the long-horizon?</a:t>
                </a:r>
              </a:p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endParaRPr lang="en-GB" sz="1400" spc="-10" dirty="0">
                  <a:latin typeface="LM Sans 10"/>
                  <a:cs typeface="LM Sans 10"/>
                </a:endParaRPr>
              </a:p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endParaRPr lang="en-GB" sz="1400" spc="-10" dirty="0">
                  <a:latin typeface="LM Sans 10"/>
                  <a:cs typeface="LM Sans 10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endParaRPr lang="en-GB" sz="1400" spc="-10" dirty="0">
                  <a:latin typeface="LM Sans 10"/>
                  <a:cs typeface="LM Sans 10"/>
                </a:endParaRPr>
              </a:p>
            </p:txBody>
          </p:sp>
        </mc:Choice>
        <mc:Fallback>
          <p:sp>
            <p:nvSpPr>
              <p:cNvPr id="16" name="object 4">
                <a:extLst>
                  <a:ext uri="{FF2B5EF4-FFF2-40B4-BE49-F238E27FC236}">
                    <a16:creationId xmlns:a16="http://schemas.microsoft.com/office/drawing/2014/main" id="{2430863C-1AB2-43E0-8FDB-DC1536DEB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815975"/>
                <a:ext cx="4288100" cy="2555508"/>
              </a:xfrm>
              <a:prstGeom prst="rect">
                <a:avLst/>
              </a:prstGeom>
              <a:blipFill>
                <a:blip r:embed="rId2"/>
                <a:stretch>
                  <a:fillRect l="-2134" t="-1909" r="-4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A845423-EDBC-4FAA-8C78-E3CF50D69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140191"/>
            <a:ext cx="3353645" cy="666383"/>
          </a:xfrm>
          <a:prstGeom prst="rect">
            <a:avLst/>
          </a:prstGeom>
        </p:spPr>
      </p:pic>
      <p:sp>
        <p:nvSpPr>
          <p:cNvPr id="15" name="object 4">
            <a:extLst>
              <a:ext uri="{FF2B5EF4-FFF2-40B4-BE49-F238E27FC236}">
                <a16:creationId xmlns:a16="http://schemas.microsoft.com/office/drawing/2014/main" id="{CEA486B3-987F-4AED-A430-0A1AFDDD1883}"/>
              </a:ext>
            </a:extLst>
          </p:cNvPr>
          <p:cNvSpPr txBox="1"/>
          <p:nvPr/>
        </p:nvSpPr>
        <p:spPr>
          <a:xfrm>
            <a:off x="29500" y="3123882"/>
            <a:ext cx="4288100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algn="l"/>
            <a:r>
              <a:rPr lang="en-US" sz="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Richard S. Sutton and Andrew G. </a:t>
            </a:r>
            <a:r>
              <a:rPr lang="en-US" sz="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Barto</a:t>
            </a:r>
            <a:r>
              <a:rPr lang="en-US" sz="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Reinforcement Learning: An </a:t>
            </a:r>
            <a:r>
              <a:rPr lang="en-GB" sz="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Introduction. 2018.</a:t>
            </a:r>
            <a:endParaRPr lang="en-GB" sz="6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699371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6">
            <a:extLst>
              <a:ext uri="{FF2B5EF4-FFF2-40B4-BE49-F238E27FC236}">
                <a16:creationId xmlns:a16="http://schemas.microsoft.com/office/drawing/2014/main" id="{FAFDBEC2-677E-4926-A34A-ACB5F03BBB2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4276" y="3351784"/>
            <a:ext cx="3676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GB" spc="-5" dirty="0"/>
              <a:t>CMTE</a:t>
            </a:r>
            <a:endParaRPr spc="-5" dirty="0"/>
          </a:p>
        </p:txBody>
      </p:sp>
      <p:grpSp>
        <p:nvGrpSpPr>
          <p:cNvPr id="17" name="object 7">
            <a:extLst>
              <a:ext uri="{FF2B5EF4-FFF2-40B4-BE49-F238E27FC236}">
                <a16:creationId xmlns:a16="http://schemas.microsoft.com/office/drawing/2014/main" id="{68BA472F-C4AA-485D-9E48-8E6172A1B1C0}"/>
              </a:ext>
            </a:extLst>
          </p:cNvPr>
          <p:cNvGrpSpPr/>
          <p:nvPr/>
        </p:nvGrpSpPr>
        <p:grpSpPr>
          <a:xfrm>
            <a:off x="0" y="0"/>
            <a:ext cx="4608195" cy="140335"/>
            <a:chOff x="0" y="0"/>
            <a:chExt cx="4608195" cy="140335"/>
          </a:xfrm>
        </p:grpSpPr>
        <p:sp>
          <p:nvSpPr>
            <p:cNvPr id="18" name="object 8">
              <a:extLst>
                <a:ext uri="{FF2B5EF4-FFF2-40B4-BE49-F238E27FC236}">
                  <a16:creationId xmlns:a16="http://schemas.microsoft.com/office/drawing/2014/main" id="{C8CDD223-88F0-4CC9-9D96-0E036CBA23C2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5BF8E5A9-90A0-458B-95FD-9B43BAA07D63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1">
            <a:extLst>
              <a:ext uri="{FF2B5EF4-FFF2-40B4-BE49-F238E27FC236}">
                <a16:creationId xmlns:a16="http://schemas.microsoft.com/office/drawing/2014/main" id="{0CC17ED8-E096-4E65-A536-1562938C5B69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A44E312F-67FB-460E-BE90-1BCAD7223CD4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8000B03F-79D9-4AF2-836E-5E9E9F8D33E5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4">
              <a:extLst>
                <a:ext uri="{FF2B5EF4-FFF2-40B4-BE49-F238E27FC236}">
                  <a16:creationId xmlns:a16="http://schemas.microsoft.com/office/drawing/2014/main" id="{7E722FD4-FDAA-4391-9760-9A266B5BEDDF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">
            <a:extLst>
              <a:ext uri="{FF2B5EF4-FFF2-40B4-BE49-F238E27FC236}">
                <a16:creationId xmlns:a16="http://schemas.microsoft.com/office/drawing/2014/main" id="{6662B4DC-6501-464E-ACC8-AA59AB01BE00}"/>
              </a:ext>
            </a:extLst>
          </p:cNvPr>
          <p:cNvSpPr txBox="1"/>
          <p:nvPr/>
        </p:nvSpPr>
        <p:spPr>
          <a:xfrm>
            <a:off x="0" y="140017"/>
            <a:ext cx="4608195" cy="29302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lang="en-GB" sz="1400" spc="10" dirty="0">
                <a:solidFill>
                  <a:schemeClr val="tx2">
                    <a:lumMod val="75000"/>
                  </a:schemeClr>
                </a:solidFill>
                <a:latin typeface="LM Sans 12"/>
                <a:cs typeface="LM Sans 12"/>
              </a:rPr>
              <a:t>Q-Learning</a:t>
            </a:r>
            <a:endParaRPr sz="1400" dirty="0">
              <a:solidFill>
                <a:schemeClr val="tx2">
                  <a:lumMod val="75000"/>
                </a:schemeClr>
              </a:solidFill>
              <a:latin typeface="LM Sans 12"/>
              <a:cs typeface="LM Sans 1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bject 4">
                <a:extLst>
                  <a:ext uri="{FF2B5EF4-FFF2-40B4-BE49-F238E27FC236}">
                    <a16:creationId xmlns:a16="http://schemas.microsoft.com/office/drawing/2014/main" id="{2430863C-1AB2-43E0-8FDB-DC1536DEB739}"/>
                  </a:ext>
                </a:extLst>
              </p:cNvPr>
              <p:cNvSpPr txBox="1"/>
              <p:nvPr/>
            </p:nvSpPr>
            <p:spPr>
              <a:xfrm>
                <a:off x="95250" y="815975"/>
                <a:ext cx="4288100" cy="2790251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r>
                  <a:rPr lang="en-GB" sz="1400" spc="-10" dirty="0">
                    <a:latin typeface="LM Sans 10"/>
                    <a:cs typeface="LM Sans 10"/>
                  </a:rPr>
                  <a:t>Temporal Difference Learning-</a:t>
                </a:r>
              </a:p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endParaRPr lang="en-GB" sz="1400" spc="-10" dirty="0">
                  <a:latin typeface="LM Sans 10"/>
                  <a:cs typeface="LM Sans 10"/>
                </a:endParaRPr>
              </a:p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endParaRPr lang="en-GB" sz="1400" spc="-10" dirty="0">
                  <a:latin typeface="LM Sans 10"/>
                  <a:cs typeface="LM Sans 10"/>
                </a:endParaRPr>
              </a:p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endParaRPr lang="en-GB" sz="1400" spc="-10" dirty="0">
                  <a:latin typeface="LM Sans 10"/>
                  <a:cs typeface="LM Sans 10"/>
                </a:endParaRPr>
              </a:p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endParaRPr lang="en-GB" sz="1400" spc="-10" dirty="0">
                  <a:latin typeface="LM Sans 10"/>
                  <a:cs typeface="LM Sans 10"/>
                </a:endParaRPr>
              </a:p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r>
                  <a:rPr lang="en-GB" sz="1400" spc="-10" dirty="0">
                    <a:latin typeface="LM Sans 10"/>
                    <a:cs typeface="LM Sans 10"/>
                  </a:rPr>
                  <a:t>Update </a:t>
                </a:r>
                <a14:m>
                  <m:oMath xmlns:m="http://schemas.openxmlformats.org/officeDocument/2006/math">
                    <m:r>
                      <a:rPr lang="en-GB" sz="1400" i="1" spc="-1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M Sans 10"/>
                      </a:rPr>
                      <m:t>𝜃</m:t>
                    </m:r>
                  </m:oMath>
                </a14:m>
                <a:r>
                  <a:rPr lang="en-GB" sz="1400" spc="-10" dirty="0">
                    <a:latin typeface="LM Sans 10"/>
                    <a:cs typeface="LM Sans 10"/>
                  </a:rPr>
                  <a:t> w.r.t one step </a:t>
                </a:r>
                <a14:m>
                  <m:oMath xmlns:m="http://schemas.openxmlformats.org/officeDocument/2006/math">
                    <m:r>
                      <a:rPr lang="en-GB" sz="1400" b="0" i="1" spc="-10" smtClean="0">
                        <a:latin typeface="Cambria Math" panose="02040503050406030204" pitchFamily="18" charset="0"/>
                        <a:cs typeface="LM Sans 10"/>
                      </a:rPr>
                      <m:t>𝑄</m:t>
                    </m:r>
                  </m:oMath>
                </a14:m>
                <a:r>
                  <a:rPr lang="en-GB" sz="1400" spc="-10" dirty="0">
                    <a:latin typeface="LM Sans 10"/>
                    <a:cs typeface="LM Sans 10"/>
                  </a:rPr>
                  <a:t>-value estimates</a:t>
                </a:r>
              </a:p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r>
                  <a:rPr lang="en-GB" sz="1400" spc="-10" dirty="0">
                    <a:latin typeface="LM Sans 10"/>
                    <a:cs typeface="LM Sans 10"/>
                  </a:rPr>
                  <a:t>Minimize cost using Gradient Descent</a:t>
                </a:r>
              </a:p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r>
                  <a:rPr lang="en-GB" sz="1400" spc="-10" dirty="0">
                    <a:latin typeface="LM Sans 10"/>
                    <a:cs typeface="LM Sans 10"/>
                  </a:rPr>
                  <a:t>Select best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pc="-10" smtClean="0">
                            <a:latin typeface="Cambria Math" panose="02040503050406030204" pitchFamily="18" charset="0"/>
                            <a:cs typeface="LM Sans 10"/>
                          </a:rPr>
                        </m:ctrlPr>
                      </m:sSubPr>
                      <m:e>
                        <m:r>
                          <a:rPr lang="en-GB" sz="1400" b="0" i="1" spc="-10" smtClean="0">
                            <a:latin typeface="Cambria Math" panose="02040503050406030204" pitchFamily="18" charset="0"/>
                            <a:cs typeface="LM Sans 10"/>
                          </a:rPr>
                          <m:t>𝑢</m:t>
                        </m:r>
                      </m:e>
                      <m:sub>
                        <m:r>
                          <a:rPr lang="en-GB" sz="1400" b="0" i="1" spc="-10" smtClean="0">
                            <a:latin typeface="Cambria Math" panose="02040503050406030204" pitchFamily="18" charset="0"/>
                            <a:cs typeface="LM Sans 10"/>
                          </a:rPr>
                          <m:t>𝑡</m:t>
                        </m:r>
                        <m:r>
                          <a:rPr lang="en-GB" sz="1400" b="0" i="1" spc="-10" smtClean="0">
                            <a:latin typeface="Cambria Math" panose="02040503050406030204" pitchFamily="18" charset="0"/>
                            <a:cs typeface="LM Sans 1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sz="1400" spc="-10" dirty="0">
                    <a:latin typeface="LM Sans 10"/>
                    <a:cs typeface="LM Sans 10"/>
                  </a:rPr>
                  <a:t> greedily using Boltzmann distribution</a:t>
                </a:r>
              </a:p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endParaRPr lang="en-GB" sz="1400" spc="-10" dirty="0">
                  <a:latin typeface="LM Sans 10"/>
                  <a:cs typeface="LM Sans 10"/>
                </a:endParaRPr>
              </a:p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endParaRPr lang="en-GB" sz="1400" spc="-10" dirty="0">
                  <a:latin typeface="LM Sans 10"/>
                  <a:cs typeface="LM Sans 10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endParaRPr lang="en-GB" sz="1400" spc="-10" dirty="0">
                  <a:latin typeface="LM Sans 10"/>
                  <a:cs typeface="LM Sans 10"/>
                </a:endParaRPr>
              </a:p>
            </p:txBody>
          </p:sp>
        </mc:Choice>
        <mc:Fallback>
          <p:sp>
            <p:nvSpPr>
              <p:cNvPr id="16" name="object 4">
                <a:extLst>
                  <a:ext uri="{FF2B5EF4-FFF2-40B4-BE49-F238E27FC236}">
                    <a16:creationId xmlns:a16="http://schemas.microsoft.com/office/drawing/2014/main" id="{2430863C-1AB2-43E0-8FDB-DC1536DEB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815975"/>
                <a:ext cx="4288100" cy="2790251"/>
              </a:xfrm>
              <a:prstGeom prst="rect">
                <a:avLst/>
              </a:prstGeom>
              <a:blipFill>
                <a:blip r:embed="rId2"/>
                <a:stretch>
                  <a:fillRect l="-2134" t="-1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bject 4">
            <a:extLst>
              <a:ext uri="{FF2B5EF4-FFF2-40B4-BE49-F238E27FC236}">
                <a16:creationId xmlns:a16="http://schemas.microsoft.com/office/drawing/2014/main" id="{CEA486B3-987F-4AED-A430-0A1AFDDD1883}"/>
              </a:ext>
            </a:extLst>
          </p:cNvPr>
          <p:cNvSpPr txBox="1"/>
          <p:nvPr/>
        </p:nvSpPr>
        <p:spPr>
          <a:xfrm>
            <a:off x="29500" y="3123882"/>
            <a:ext cx="4288100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algn="l"/>
            <a:r>
              <a:rPr lang="en-US" sz="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Richard S. Sutton and Andrew G. </a:t>
            </a:r>
            <a:r>
              <a:rPr lang="en-US" sz="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Barto</a:t>
            </a:r>
            <a:r>
              <a:rPr lang="en-US" sz="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Reinforcement Learning: An </a:t>
            </a:r>
            <a:r>
              <a:rPr lang="en-GB" sz="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Introduction. 2018.</a:t>
            </a:r>
            <a:endParaRPr lang="en-GB" sz="6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6D703-2FC5-4FA4-AB6D-4F569480B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87" y="1070989"/>
            <a:ext cx="2143125" cy="4482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BA7B11-179D-4D11-B55B-AEB2AD203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75" y="1519224"/>
            <a:ext cx="2838450" cy="36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88956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6">
            <a:extLst>
              <a:ext uri="{FF2B5EF4-FFF2-40B4-BE49-F238E27FC236}">
                <a16:creationId xmlns:a16="http://schemas.microsoft.com/office/drawing/2014/main" id="{FAFDBEC2-677E-4926-A34A-ACB5F03BBB2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4276" y="3351784"/>
            <a:ext cx="3676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GB" spc="-5" dirty="0"/>
              <a:t>CMTE</a:t>
            </a:r>
            <a:endParaRPr spc="-5" dirty="0"/>
          </a:p>
        </p:txBody>
      </p:sp>
      <p:grpSp>
        <p:nvGrpSpPr>
          <p:cNvPr id="17" name="object 7">
            <a:extLst>
              <a:ext uri="{FF2B5EF4-FFF2-40B4-BE49-F238E27FC236}">
                <a16:creationId xmlns:a16="http://schemas.microsoft.com/office/drawing/2014/main" id="{68BA472F-C4AA-485D-9E48-8E6172A1B1C0}"/>
              </a:ext>
            </a:extLst>
          </p:cNvPr>
          <p:cNvGrpSpPr/>
          <p:nvPr/>
        </p:nvGrpSpPr>
        <p:grpSpPr>
          <a:xfrm>
            <a:off x="0" y="0"/>
            <a:ext cx="4608195" cy="140335"/>
            <a:chOff x="0" y="0"/>
            <a:chExt cx="4608195" cy="140335"/>
          </a:xfrm>
        </p:grpSpPr>
        <p:sp>
          <p:nvSpPr>
            <p:cNvPr id="18" name="object 8">
              <a:extLst>
                <a:ext uri="{FF2B5EF4-FFF2-40B4-BE49-F238E27FC236}">
                  <a16:creationId xmlns:a16="http://schemas.microsoft.com/office/drawing/2014/main" id="{C8CDD223-88F0-4CC9-9D96-0E036CBA23C2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5BF8E5A9-90A0-458B-95FD-9B43BAA07D63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1">
            <a:extLst>
              <a:ext uri="{FF2B5EF4-FFF2-40B4-BE49-F238E27FC236}">
                <a16:creationId xmlns:a16="http://schemas.microsoft.com/office/drawing/2014/main" id="{0CC17ED8-E096-4E65-A536-1562938C5B69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A44E312F-67FB-460E-BE90-1BCAD7223CD4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8000B03F-79D9-4AF2-836E-5E9E9F8D33E5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4">
              <a:extLst>
                <a:ext uri="{FF2B5EF4-FFF2-40B4-BE49-F238E27FC236}">
                  <a16:creationId xmlns:a16="http://schemas.microsoft.com/office/drawing/2014/main" id="{7E722FD4-FDAA-4391-9760-9A266B5BEDDF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">
            <a:extLst>
              <a:ext uri="{FF2B5EF4-FFF2-40B4-BE49-F238E27FC236}">
                <a16:creationId xmlns:a16="http://schemas.microsoft.com/office/drawing/2014/main" id="{6662B4DC-6501-464E-ACC8-AA59AB01BE00}"/>
              </a:ext>
            </a:extLst>
          </p:cNvPr>
          <p:cNvSpPr txBox="1"/>
          <p:nvPr/>
        </p:nvSpPr>
        <p:spPr>
          <a:xfrm>
            <a:off x="0" y="140017"/>
            <a:ext cx="4608195" cy="29302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lang="en-GB" sz="1400" spc="10" dirty="0">
                <a:solidFill>
                  <a:schemeClr val="tx2">
                    <a:lumMod val="75000"/>
                  </a:schemeClr>
                </a:solidFill>
                <a:latin typeface="LM Sans 12"/>
                <a:cs typeface="LM Sans 12"/>
              </a:rPr>
              <a:t>Q-Learning</a:t>
            </a:r>
            <a:endParaRPr sz="1400" dirty="0">
              <a:solidFill>
                <a:schemeClr val="tx2">
                  <a:lumMod val="75000"/>
                </a:schemeClr>
              </a:solidFill>
              <a:latin typeface="LM Sans 12"/>
              <a:cs typeface="LM Sans 1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bject 4">
                <a:extLst>
                  <a:ext uri="{FF2B5EF4-FFF2-40B4-BE49-F238E27FC236}">
                    <a16:creationId xmlns:a16="http://schemas.microsoft.com/office/drawing/2014/main" id="{2430863C-1AB2-43E0-8FDB-DC1536DEB739}"/>
                  </a:ext>
                </a:extLst>
              </p:cNvPr>
              <p:cNvSpPr txBox="1"/>
              <p:nvPr/>
            </p:nvSpPr>
            <p:spPr>
              <a:xfrm>
                <a:off x="95250" y="815975"/>
                <a:ext cx="4288100" cy="3024995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r>
                  <a:rPr lang="en-GB" sz="1400" spc="-10" dirty="0">
                    <a:latin typeface="LM Sans 10"/>
                    <a:cs typeface="LM Sans 10"/>
                  </a:rPr>
                  <a:t>Why does Temporal Difference Learning help?</a:t>
                </a:r>
              </a:p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endParaRPr lang="en-GB" sz="1400" spc="-10" dirty="0">
                  <a:latin typeface="LM Sans 10"/>
                  <a:cs typeface="LM Sans 10"/>
                </a:endParaRPr>
              </a:p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endParaRPr lang="en-GB" sz="1400" spc="-10" dirty="0">
                  <a:latin typeface="LM Sans 10"/>
                  <a:cs typeface="LM Sans 10"/>
                </a:endParaRPr>
              </a:p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endParaRPr lang="en-GB" sz="1400" spc="-10" dirty="0">
                  <a:latin typeface="LM Sans 10"/>
                  <a:cs typeface="LM Sans 10"/>
                </a:endParaRPr>
              </a:p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endParaRPr lang="en-GB" sz="1400" spc="-10" dirty="0">
                  <a:latin typeface="LM Sans 10"/>
                  <a:cs typeface="LM Sans 10"/>
                </a:endParaRPr>
              </a:p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r>
                  <a:rPr lang="en-GB" sz="1400" spc="-10" dirty="0">
                    <a:latin typeface="LM Sans 10"/>
                    <a:cs typeface="LM Sans 10"/>
                  </a:rPr>
                  <a:t>Preserves causality in </a:t>
                </a:r>
                <a14:m>
                  <m:oMath xmlns:m="http://schemas.openxmlformats.org/officeDocument/2006/math">
                    <m:r>
                      <a:rPr lang="en-GB" sz="1400" b="0" i="1" spc="-10" smtClean="0">
                        <a:latin typeface="Cambria Math" panose="02040503050406030204" pitchFamily="18" charset="0"/>
                        <a:cs typeface="LM Sans 10"/>
                      </a:rPr>
                      <m:t>𝑄</m:t>
                    </m:r>
                  </m:oMath>
                </a14:m>
                <a:r>
                  <a:rPr lang="en-GB" sz="1400" spc="-10" dirty="0">
                    <a:latin typeface="LM Sans 10"/>
                    <a:cs typeface="LM Sans 10"/>
                  </a:rPr>
                  <a:t>-value updates</a:t>
                </a:r>
              </a:p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r>
                  <a:rPr lang="en-GB" sz="1400" spc="-10" dirty="0">
                    <a:latin typeface="LM Sans 10"/>
                    <a:cs typeface="LM Sans 10"/>
                  </a:rPr>
                  <a:t>Estimates an accurate approximation </a:t>
                </a:r>
                <a14:m>
                  <m:oMath xmlns:m="http://schemas.openxmlformats.org/officeDocument/2006/math">
                    <m:r>
                      <a:rPr lang="en-GB" sz="1400" b="0" i="1" spc="-10" smtClean="0">
                        <a:latin typeface="Cambria Math" panose="02040503050406030204" pitchFamily="18" charset="0"/>
                        <a:cs typeface="LM Sans 10"/>
                      </a:rPr>
                      <m:t>𝑄</m:t>
                    </m:r>
                  </m:oMath>
                </a14:m>
                <a:r>
                  <a:rPr lang="en-GB" sz="1400" spc="-10" dirty="0">
                    <a:latin typeface="LM Sans 10"/>
                    <a:cs typeface="LM Sans 10"/>
                  </a:rPr>
                  <a:t>-values</a:t>
                </a:r>
              </a:p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r>
                  <a:rPr lang="en-GB" sz="1400" spc="-10" dirty="0">
                    <a:latin typeface="LM Sans 10"/>
                    <a:cs typeface="LM Sans 10"/>
                  </a:rPr>
                  <a:t>Discounted updates prevent short-sighted </a:t>
                </a:r>
                <a:r>
                  <a:rPr lang="en-GB" sz="1400" spc="-10" dirty="0" err="1">
                    <a:latin typeface="LM Sans 10"/>
                    <a:cs typeface="LM Sans 10"/>
                  </a:rPr>
                  <a:t>behavior</a:t>
                </a:r>
                <a:r>
                  <a:rPr lang="en-GB" sz="1400" spc="-10" dirty="0">
                    <a:latin typeface="LM Sans 10"/>
                    <a:cs typeface="LM Sans 10"/>
                  </a:rPr>
                  <a:t> and convergence to globally-optimal policies</a:t>
                </a:r>
              </a:p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endParaRPr lang="en-GB" sz="1400" spc="-10" dirty="0">
                  <a:latin typeface="LM Sans 10"/>
                  <a:cs typeface="LM Sans 10"/>
                </a:endParaRPr>
              </a:p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endParaRPr lang="en-GB" sz="1400" spc="-10" dirty="0">
                  <a:latin typeface="LM Sans 10"/>
                  <a:cs typeface="LM Sans 10"/>
                </a:endParaRPr>
              </a:p>
              <a:p>
                <a:pPr marL="298450" marR="5080" indent="-285750">
                  <a:lnSpc>
                    <a:spcPct val="102600"/>
                  </a:lnSpc>
                  <a:spcBef>
                    <a:spcPts val="55"/>
                  </a:spcBef>
                  <a:buFont typeface="Wingdings" panose="05000000000000000000" pitchFamily="2" charset="2"/>
                  <a:buChar char="q"/>
                </a:pPr>
                <a:endParaRPr lang="en-GB" sz="1400" spc="-10" dirty="0">
                  <a:latin typeface="LM Sans 10"/>
                  <a:cs typeface="LM Sans 10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endParaRPr lang="en-GB" sz="1400" spc="-10" dirty="0">
                  <a:latin typeface="LM Sans 10"/>
                  <a:cs typeface="LM Sans 10"/>
                </a:endParaRPr>
              </a:p>
            </p:txBody>
          </p:sp>
        </mc:Choice>
        <mc:Fallback>
          <p:sp>
            <p:nvSpPr>
              <p:cNvPr id="16" name="object 4">
                <a:extLst>
                  <a:ext uri="{FF2B5EF4-FFF2-40B4-BE49-F238E27FC236}">
                    <a16:creationId xmlns:a16="http://schemas.microsoft.com/office/drawing/2014/main" id="{2430863C-1AB2-43E0-8FDB-DC1536DEB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815975"/>
                <a:ext cx="4288100" cy="3024995"/>
              </a:xfrm>
              <a:prstGeom prst="rect">
                <a:avLst/>
              </a:prstGeom>
              <a:blipFill>
                <a:blip r:embed="rId2"/>
                <a:stretch>
                  <a:fillRect l="-2134" t="-1613" r="-28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bject 4">
            <a:extLst>
              <a:ext uri="{FF2B5EF4-FFF2-40B4-BE49-F238E27FC236}">
                <a16:creationId xmlns:a16="http://schemas.microsoft.com/office/drawing/2014/main" id="{CEA486B3-987F-4AED-A430-0A1AFDDD1883}"/>
              </a:ext>
            </a:extLst>
          </p:cNvPr>
          <p:cNvSpPr txBox="1"/>
          <p:nvPr/>
        </p:nvSpPr>
        <p:spPr>
          <a:xfrm>
            <a:off x="29500" y="3123882"/>
            <a:ext cx="4288100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algn="l"/>
            <a:r>
              <a:rPr lang="en-US" sz="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Richard S. Sutton and Andrew G. </a:t>
            </a:r>
            <a:r>
              <a:rPr lang="en-US" sz="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Barto</a:t>
            </a:r>
            <a:r>
              <a:rPr lang="en-US" sz="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Reinforcement Learning: An </a:t>
            </a:r>
            <a:r>
              <a:rPr lang="en-GB" sz="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Introduction. 2018.</a:t>
            </a:r>
            <a:endParaRPr lang="en-GB" sz="6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6D703-2FC5-4FA4-AB6D-4F569480B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87" y="1070989"/>
            <a:ext cx="2143125" cy="4482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BA7B11-179D-4D11-B55B-AEB2AD203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75" y="1519224"/>
            <a:ext cx="2838450" cy="36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4924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6">
            <a:extLst>
              <a:ext uri="{FF2B5EF4-FFF2-40B4-BE49-F238E27FC236}">
                <a16:creationId xmlns:a16="http://schemas.microsoft.com/office/drawing/2014/main" id="{FAFDBEC2-677E-4926-A34A-ACB5F03BBB2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4276" y="3351784"/>
            <a:ext cx="3676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GB" spc="-5" dirty="0"/>
              <a:t>CMTE</a:t>
            </a:r>
            <a:endParaRPr spc="-5" dirty="0"/>
          </a:p>
        </p:txBody>
      </p:sp>
      <p:grpSp>
        <p:nvGrpSpPr>
          <p:cNvPr id="17" name="object 7">
            <a:extLst>
              <a:ext uri="{FF2B5EF4-FFF2-40B4-BE49-F238E27FC236}">
                <a16:creationId xmlns:a16="http://schemas.microsoft.com/office/drawing/2014/main" id="{68BA472F-C4AA-485D-9E48-8E6172A1B1C0}"/>
              </a:ext>
            </a:extLst>
          </p:cNvPr>
          <p:cNvGrpSpPr/>
          <p:nvPr/>
        </p:nvGrpSpPr>
        <p:grpSpPr>
          <a:xfrm>
            <a:off x="0" y="0"/>
            <a:ext cx="4608195" cy="140335"/>
            <a:chOff x="0" y="0"/>
            <a:chExt cx="4608195" cy="140335"/>
          </a:xfrm>
        </p:grpSpPr>
        <p:sp>
          <p:nvSpPr>
            <p:cNvPr id="18" name="object 8">
              <a:extLst>
                <a:ext uri="{FF2B5EF4-FFF2-40B4-BE49-F238E27FC236}">
                  <a16:creationId xmlns:a16="http://schemas.microsoft.com/office/drawing/2014/main" id="{C8CDD223-88F0-4CC9-9D96-0E036CBA23C2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5BF8E5A9-90A0-458B-95FD-9B43BAA07D63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1">
            <a:extLst>
              <a:ext uri="{FF2B5EF4-FFF2-40B4-BE49-F238E27FC236}">
                <a16:creationId xmlns:a16="http://schemas.microsoft.com/office/drawing/2014/main" id="{0CC17ED8-E096-4E65-A536-1562938C5B69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A44E312F-67FB-460E-BE90-1BCAD7223CD4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8000B03F-79D9-4AF2-836E-5E9E9F8D33E5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4">
              <a:extLst>
                <a:ext uri="{FF2B5EF4-FFF2-40B4-BE49-F238E27FC236}">
                  <a16:creationId xmlns:a16="http://schemas.microsoft.com/office/drawing/2014/main" id="{7E722FD4-FDAA-4391-9760-9A266B5BEDDF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">
            <a:extLst>
              <a:ext uri="{FF2B5EF4-FFF2-40B4-BE49-F238E27FC236}">
                <a16:creationId xmlns:a16="http://schemas.microsoft.com/office/drawing/2014/main" id="{6662B4DC-6501-464E-ACC8-AA59AB01BE00}"/>
              </a:ext>
            </a:extLst>
          </p:cNvPr>
          <p:cNvSpPr txBox="1"/>
          <p:nvPr/>
        </p:nvSpPr>
        <p:spPr>
          <a:xfrm>
            <a:off x="0" y="140017"/>
            <a:ext cx="4608195" cy="29302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lang="en-GB" sz="1400" spc="10" dirty="0">
                <a:solidFill>
                  <a:schemeClr val="tx2">
                    <a:lumMod val="75000"/>
                  </a:schemeClr>
                </a:solidFill>
                <a:latin typeface="LM Sans 12"/>
                <a:cs typeface="LM Sans 12"/>
              </a:rPr>
              <a:t>Q-Learning</a:t>
            </a:r>
            <a:endParaRPr sz="1400" dirty="0">
              <a:solidFill>
                <a:schemeClr val="tx2">
                  <a:lumMod val="75000"/>
                </a:schemeClr>
              </a:solidFill>
              <a:latin typeface="LM Sans 12"/>
              <a:cs typeface="LM Sans 12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2430863C-1AB2-43E0-8FDB-DC1536DEB739}"/>
              </a:ext>
            </a:extLst>
          </p:cNvPr>
          <p:cNvSpPr txBox="1"/>
          <p:nvPr/>
        </p:nvSpPr>
        <p:spPr>
          <a:xfrm>
            <a:off x="95250" y="815975"/>
            <a:ext cx="4288100" cy="30249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GB" sz="1400" spc="-10" dirty="0">
                <a:latin typeface="LM Sans 10"/>
                <a:cs typeface="LM Sans 10"/>
              </a:rPr>
              <a:t>When does Temporal Difference Learning hurt?</a:t>
            </a:r>
          </a:p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endParaRPr lang="en-GB" sz="1400" spc="-10" dirty="0">
              <a:latin typeface="LM Sans 10"/>
              <a:cs typeface="LM Sans 10"/>
            </a:endParaRPr>
          </a:p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endParaRPr lang="en-GB" sz="1400" spc="-10" dirty="0">
              <a:latin typeface="LM Sans 10"/>
              <a:cs typeface="LM Sans 10"/>
            </a:endParaRPr>
          </a:p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endParaRPr lang="en-GB" sz="1400" spc="-10" dirty="0">
              <a:latin typeface="LM Sans 10"/>
              <a:cs typeface="LM Sans 10"/>
            </a:endParaRPr>
          </a:p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endParaRPr lang="en-GB" sz="1400" spc="-10" dirty="0">
              <a:latin typeface="LM Sans 10"/>
              <a:cs typeface="LM Sans 10"/>
            </a:endParaRPr>
          </a:p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GB" sz="1400" spc="-10" dirty="0">
                <a:latin typeface="LM Sans 10"/>
                <a:cs typeface="LM Sans 10"/>
              </a:rPr>
              <a:t>Hinders credit assignment corresponding to each action</a:t>
            </a:r>
          </a:p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GB" sz="1400" spc="-10" dirty="0">
                <a:latin typeface="LM Sans 10"/>
                <a:cs typeface="LM Sans 10"/>
              </a:rPr>
              <a:t>Overoptimistic estimates in the case of large action spaces</a:t>
            </a:r>
          </a:p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GB" sz="1400" spc="-10" dirty="0">
                <a:latin typeface="LM Sans 10"/>
                <a:cs typeface="LM Sans 10"/>
              </a:rPr>
              <a:t>Absence of learning in the case of sparse rewards</a:t>
            </a:r>
          </a:p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endParaRPr lang="en-GB" sz="1400" spc="-10" dirty="0">
              <a:latin typeface="LM Sans 10"/>
              <a:cs typeface="LM Sans 10"/>
            </a:endParaRPr>
          </a:p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endParaRPr lang="en-GB" sz="1400" spc="-10" dirty="0">
              <a:latin typeface="LM Sans 10"/>
              <a:cs typeface="LM Sans 10"/>
            </a:endParaRPr>
          </a:p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endParaRPr lang="en-GB" sz="1400" spc="-10" dirty="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GB" sz="1400" spc="-10" dirty="0">
              <a:latin typeface="LM Sans 10"/>
              <a:cs typeface="LM Sans 10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CEA486B3-987F-4AED-A430-0A1AFDDD1883}"/>
              </a:ext>
            </a:extLst>
          </p:cNvPr>
          <p:cNvSpPr txBox="1"/>
          <p:nvPr/>
        </p:nvSpPr>
        <p:spPr>
          <a:xfrm>
            <a:off x="29500" y="3123882"/>
            <a:ext cx="4288100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algn="l"/>
            <a:r>
              <a:rPr lang="en-US" sz="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Richard S. Sutton and Andrew G. </a:t>
            </a:r>
            <a:r>
              <a:rPr lang="en-US" sz="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Barto</a:t>
            </a:r>
            <a:r>
              <a:rPr lang="en-US" sz="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Reinforcement Learning: An </a:t>
            </a:r>
            <a:r>
              <a:rPr lang="en-GB" sz="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Introduction. 2018.</a:t>
            </a:r>
            <a:endParaRPr lang="en-GB" sz="6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6D703-2FC5-4FA4-AB6D-4F569480B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987" y="1070989"/>
            <a:ext cx="2143125" cy="4482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BA7B11-179D-4D11-B55B-AEB2AD203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75" y="1519224"/>
            <a:ext cx="2838450" cy="36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90468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6">
            <a:extLst>
              <a:ext uri="{FF2B5EF4-FFF2-40B4-BE49-F238E27FC236}">
                <a16:creationId xmlns:a16="http://schemas.microsoft.com/office/drawing/2014/main" id="{FAFDBEC2-677E-4926-A34A-ACB5F03BBB2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4276" y="3351784"/>
            <a:ext cx="3676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GB" spc="-5" dirty="0"/>
              <a:t>CMTE</a:t>
            </a:r>
            <a:endParaRPr spc="-5" dirty="0"/>
          </a:p>
        </p:txBody>
      </p:sp>
      <p:grpSp>
        <p:nvGrpSpPr>
          <p:cNvPr id="17" name="object 7">
            <a:extLst>
              <a:ext uri="{FF2B5EF4-FFF2-40B4-BE49-F238E27FC236}">
                <a16:creationId xmlns:a16="http://schemas.microsoft.com/office/drawing/2014/main" id="{68BA472F-C4AA-485D-9E48-8E6172A1B1C0}"/>
              </a:ext>
            </a:extLst>
          </p:cNvPr>
          <p:cNvGrpSpPr/>
          <p:nvPr/>
        </p:nvGrpSpPr>
        <p:grpSpPr>
          <a:xfrm>
            <a:off x="0" y="0"/>
            <a:ext cx="4608195" cy="140335"/>
            <a:chOff x="0" y="0"/>
            <a:chExt cx="4608195" cy="140335"/>
          </a:xfrm>
        </p:grpSpPr>
        <p:sp>
          <p:nvSpPr>
            <p:cNvPr id="18" name="object 8">
              <a:extLst>
                <a:ext uri="{FF2B5EF4-FFF2-40B4-BE49-F238E27FC236}">
                  <a16:creationId xmlns:a16="http://schemas.microsoft.com/office/drawing/2014/main" id="{C8CDD223-88F0-4CC9-9D96-0E036CBA23C2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5BF8E5A9-90A0-458B-95FD-9B43BAA07D63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1">
            <a:extLst>
              <a:ext uri="{FF2B5EF4-FFF2-40B4-BE49-F238E27FC236}">
                <a16:creationId xmlns:a16="http://schemas.microsoft.com/office/drawing/2014/main" id="{0CC17ED8-E096-4E65-A536-1562938C5B69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A44E312F-67FB-460E-BE90-1BCAD7223CD4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8000B03F-79D9-4AF2-836E-5E9E9F8D33E5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4">
              <a:extLst>
                <a:ext uri="{FF2B5EF4-FFF2-40B4-BE49-F238E27FC236}">
                  <a16:creationId xmlns:a16="http://schemas.microsoft.com/office/drawing/2014/main" id="{7E722FD4-FDAA-4391-9760-9A266B5BEDDF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">
            <a:extLst>
              <a:ext uri="{FF2B5EF4-FFF2-40B4-BE49-F238E27FC236}">
                <a16:creationId xmlns:a16="http://schemas.microsoft.com/office/drawing/2014/main" id="{6662B4DC-6501-464E-ACC8-AA59AB01BE00}"/>
              </a:ext>
            </a:extLst>
          </p:cNvPr>
          <p:cNvSpPr txBox="1"/>
          <p:nvPr/>
        </p:nvSpPr>
        <p:spPr>
          <a:xfrm>
            <a:off x="0" y="140017"/>
            <a:ext cx="4608195" cy="29302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lang="en-GB" sz="1400" spc="10" dirty="0">
                <a:solidFill>
                  <a:schemeClr val="tx2">
                    <a:lumMod val="75000"/>
                  </a:schemeClr>
                </a:solidFill>
                <a:latin typeface="LM Sans 12"/>
                <a:cs typeface="LM Sans 12"/>
              </a:rPr>
              <a:t>Q-Learning</a:t>
            </a:r>
            <a:endParaRPr sz="1400" dirty="0">
              <a:solidFill>
                <a:schemeClr val="tx2">
                  <a:lumMod val="75000"/>
                </a:schemeClr>
              </a:solidFill>
              <a:latin typeface="LM Sans 12"/>
              <a:cs typeface="LM Sans 12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B38F62AA-5165-41FE-A980-36A4AB74FC65}"/>
              </a:ext>
            </a:extLst>
          </p:cNvPr>
          <p:cNvSpPr txBox="1"/>
          <p:nvPr/>
        </p:nvSpPr>
        <p:spPr>
          <a:xfrm>
            <a:off x="95250" y="1281122"/>
            <a:ext cx="4288100" cy="113447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2400" spc="-10" dirty="0">
                <a:latin typeface="LM Sans 10"/>
                <a:cs typeface="LM Sans 10"/>
              </a:rPr>
              <a:t>How to make use of Temporal Difference Learning in Multi-Agent settings?</a:t>
            </a:r>
            <a:endParaRPr lang="en-GB" sz="2400" spc="-10" dirty="0">
              <a:latin typeface="LM Sans 1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1273449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6">
            <a:extLst>
              <a:ext uri="{FF2B5EF4-FFF2-40B4-BE49-F238E27FC236}">
                <a16:creationId xmlns:a16="http://schemas.microsoft.com/office/drawing/2014/main" id="{FAFDBEC2-677E-4926-A34A-ACB5F03BBB2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4276" y="3351784"/>
            <a:ext cx="3676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GB" spc="-5" dirty="0"/>
              <a:t>CMTE</a:t>
            </a:r>
            <a:endParaRPr spc="-5" dirty="0"/>
          </a:p>
        </p:txBody>
      </p:sp>
      <p:grpSp>
        <p:nvGrpSpPr>
          <p:cNvPr id="11" name="object 7">
            <a:extLst>
              <a:ext uri="{FF2B5EF4-FFF2-40B4-BE49-F238E27FC236}">
                <a16:creationId xmlns:a16="http://schemas.microsoft.com/office/drawing/2014/main" id="{1D88D931-456F-4A98-938A-662474201DCA}"/>
              </a:ext>
            </a:extLst>
          </p:cNvPr>
          <p:cNvGrpSpPr/>
          <p:nvPr/>
        </p:nvGrpSpPr>
        <p:grpSpPr>
          <a:xfrm>
            <a:off x="0" y="0"/>
            <a:ext cx="4608195" cy="140335"/>
            <a:chOff x="0" y="0"/>
            <a:chExt cx="4608195" cy="140335"/>
          </a:xfrm>
        </p:grpSpPr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2601EFFD-EBFA-47BF-B314-9EAF37FC83B3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BDB60AB1-12CA-4488-87E1-B8D3BAF15C07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21">
            <a:extLst>
              <a:ext uri="{FF2B5EF4-FFF2-40B4-BE49-F238E27FC236}">
                <a16:creationId xmlns:a16="http://schemas.microsoft.com/office/drawing/2014/main" id="{9F2342B9-EA14-4599-80C6-D6E692005287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6" name="object 22">
              <a:extLst>
                <a:ext uri="{FF2B5EF4-FFF2-40B4-BE49-F238E27FC236}">
                  <a16:creationId xmlns:a16="http://schemas.microsoft.com/office/drawing/2014/main" id="{F35981BE-EBEC-4997-8C30-F909926EDD34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3">
              <a:extLst>
                <a:ext uri="{FF2B5EF4-FFF2-40B4-BE49-F238E27FC236}">
                  <a16:creationId xmlns:a16="http://schemas.microsoft.com/office/drawing/2014/main" id="{9AFE9046-02CF-49A7-8F48-7E9A7BEFA505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8FEF3189-DA03-4D8E-8BFD-CB133108670C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">
            <a:extLst>
              <a:ext uri="{FF2B5EF4-FFF2-40B4-BE49-F238E27FC236}">
                <a16:creationId xmlns:a16="http://schemas.microsoft.com/office/drawing/2014/main" id="{C052DE95-0AAE-4C5D-A351-E9CBE129DA52}"/>
              </a:ext>
            </a:extLst>
          </p:cNvPr>
          <p:cNvSpPr txBox="1"/>
          <p:nvPr/>
        </p:nvSpPr>
        <p:spPr>
          <a:xfrm>
            <a:off x="0" y="140017"/>
            <a:ext cx="4608195" cy="29302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lang="en-GB" sz="1400" spc="10" dirty="0">
                <a:solidFill>
                  <a:schemeClr val="tx2">
                    <a:lumMod val="75000"/>
                  </a:schemeClr>
                </a:solidFill>
                <a:latin typeface="LM Sans 12"/>
                <a:cs typeface="LM Sans 12"/>
              </a:rPr>
              <a:t>Performance</a:t>
            </a:r>
            <a:endParaRPr sz="1400" dirty="0">
              <a:solidFill>
                <a:schemeClr val="tx2">
                  <a:lumMod val="75000"/>
                </a:schemeClr>
              </a:solidFill>
              <a:latin typeface="LM Sans 12"/>
              <a:cs typeface="LM Sans 12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84788A3-A174-47B9-96AC-85CBCD72AEF4}"/>
              </a:ext>
            </a:extLst>
          </p:cNvPr>
          <p:cNvSpPr txBox="1"/>
          <p:nvPr/>
        </p:nvSpPr>
        <p:spPr>
          <a:xfrm>
            <a:off x="1238250" y="1815691"/>
            <a:ext cx="4288100" cy="21948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GB" sz="1400" spc="-10" dirty="0">
                <a:latin typeface="LM Sans 10"/>
                <a:cs typeface="LM Sans 10"/>
              </a:rPr>
              <a:t>Stability with Temperature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BE0DD-017B-435A-BBDE-CFA07BC33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9" y="658385"/>
            <a:ext cx="1416678" cy="7950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C6B8C5-FDD2-4C61-B211-5DCA7ECB0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799" y="665123"/>
            <a:ext cx="1327651" cy="78829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351E09F-F402-45C8-A46B-83A5032FC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772" y="676819"/>
            <a:ext cx="1416678" cy="82495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A7F06CD-D4B5-40CE-BACD-C26C01454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99" y="2154530"/>
            <a:ext cx="1319177" cy="77190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473810F-1B13-427D-9633-7F49ABE695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7750" y="2131167"/>
            <a:ext cx="1330798" cy="80016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B840F33-1FF1-4D82-B171-AC816A0071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2725" y="2097402"/>
            <a:ext cx="1340324" cy="84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86488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6">
            <a:extLst>
              <a:ext uri="{FF2B5EF4-FFF2-40B4-BE49-F238E27FC236}">
                <a16:creationId xmlns:a16="http://schemas.microsoft.com/office/drawing/2014/main" id="{FAFDBEC2-677E-4926-A34A-ACB5F03BBB2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4276" y="3351784"/>
            <a:ext cx="3676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GB" spc="-5" dirty="0"/>
              <a:t>CMTE</a:t>
            </a:r>
            <a:endParaRPr spc="-5" dirty="0"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F2250F0C-E973-485F-B904-05662B9892AA}"/>
              </a:ext>
            </a:extLst>
          </p:cNvPr>
          <p:cNvSpPr txBox="1"/>
          <p:nvPr/>
        </p:nvSpPr>
        <p:spPr>
          <a:xfrm>
            <a:off x="-230450" y="587375"/>
            <a:ext cx="5105400" cy="18915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1200" spc="-10" dirty="0">
                <a:latin typeface="LM Sans 10"/>
                <a:cs typeface="LM Sans 10"/>
              </a:rPr>
              <a:t>Dependence of surprise-based </a:t>
            </a:r>
            <a:r>
              <a:rPr lang="en-GB" sz="1200" spc="-10" dirty="0" err="1">
                <a:latin typeface="LM Sans 10"/>
                <a:cs typeface="LM Sans 10"/>
              </a:rPr>
              <a:t>behaviors</a:t>
            </a:r>
            <a:r>
              <a:rPr lang="en-GB" sz="1200" spc="-10" dirty="0">
                <a:latin typeface="LM Sans 10"/>
                <a:cs typeface="LM Sans 10"/>
              </a:rPr>
              <a:t> on temperature parameter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17" name="object 7">
            <a:extLst>
              <a:ext uri="{FF2B5EF4-FFF2-40B4-BE49-F238E27FC236}">
                <a16:creationId xmlns:a16="http://schemas.microsoft.com/office/drawing/2014/main" id="{CA70B2C9-C20F-4042-9551-0F7B1600B1F7}"/>
              </a:ext>
            </a:extLst>
          </p:cNvPr>
          <p:cNvGrpSpPr/>
          <p:nvPr/>
        </p:nvGrpSpPr>
        <p:grpSpPr>
          <a:xfrm>
            <a:off x="0" y="0"/>
            <a:ext cx="4608195" cy="140335"/>
            <a:chOff x="0" y="0"/>
            <a:chExt cx="4608195" cy="140335"/>
          </a:xfrm>
        </p:grpSpPr>
        <p:sp>
          <p:nvSpPr>
            <p:cNvPr id="18" name="object 8">
              <a:extLst>
                <a:ext uri="{FF2B5EF4-FFF2-40B4-BE49-F238E27FC236}">
                  <a16:creationId xmlns:a16="http://schemas.microsoft.com/office/drawing/2014/main" id="{94A62615-EE76-4D0A-A631-27309C107F9B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DE9B8405-FD95-4EF6-B700-3D3115AD2D35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1">
            <a:extLst>
              <a:ext uri="{FF2B5EF4-FFF2-40B4-BE49-F238E27FC236}">
                <a16:creationId xmlns:a16="http://schemas.microsoft.com/office/drawing/2014/main" id="{B9F1057F-C95F-42E0-A171-B7019C14D4B5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1" name="object 22">
              <a:extLst>
                <a:ext uri="{FF2B5EF4-FFF2-40B4-BE49-F238E27FC236}">
                  <a16:creationId xmlns:a16="http://schemas.microsoft.com/office/drawing/2014/main" id="{FDBB0DFD-4535-4DB9-9729-34FDF7BCBE7C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3">
              <a:extLst>
                <a:ext uri="{FF2B5EF4-FFF2-40B4-BE49-F238E27FC236}">
                  <a16:creationId xmlns:a16="http://schemas.microsoft.com/office/drawing/2014/main" id="{3D2184B8-154A-4C1E-AA7D-B802060D528D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4">
              <a:extLst>
                <a:ext uri="{FF2B5EF4-FFF2-40B4-BE49-F238E27FC236}">
                  <a16:creationId xmlns:a16="http://schemas.microsoft.com/office/drawing/2014/main" id="{14235A53-5990-47EF-8EEE-48173BCA61B0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">
            <a:extLst>
              <a:ext uri="{FF2B5EF4-FFF2-40B4-BE49-F238E27FC236}">
                <a16:creationId xmlns:a16="http://schemas.microsoft.com/office/drawing/2014/main" id="{DD6B722A-626A-440E-A8A8-31D8B41CB0AE}"/>
              </a:ext>
            </a:extLst>
          </p:cNvPr>
          <p:cNvSpPr txBox="1"/>
          <p:nvPr/>
        </p:nvSpPr>
        <p:spPr>
          <a:xfrm>
            <a:off x="0" y="140017"/>
            <a:ext cx="4608195" cy="29302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lang="en-GB" sz="1400" spc="10" dirty="0">
                <a:solidFill>
                  <a:schemeClr val="tx2">
                    <a:lumMod val="75000"/>
                  </a:schemeClr>
                </a:solidFill>
                <a:latin typeface="LM Sans 12"/>
                <a:cs typeface="LM Sans 12"/>
              </a:rPr>
              <a:t>Surprise Minimization</a:t>
            </a:r>
            <a:endParaRPr sz="1400" dirty="0">
              <a:solidFill>
                <a:schemeClr val="tx2">
                  <a:lumMod val="75000"/>
                </a:schemeClr>
              </a:solidFill>
              <a:latin typeface="LM Sans 12"/>
              <a:cs typeface="LM Sans 1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9D3AA4-FCBE-4804-83CA-7A7E3DB1F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" y="917464"/>
            <a:ext cx="4599650" cy="660511"/>
          </a:xfrm>
          <a:prstGeom prst="rect">
            <a:avLst/>
          </a:prstGeom>
        </p:spPr>
      </p:pic>
      <p:sp>
        <p:nvSpPr>
          <p:cNvPr id="25" name="object 4">
            <a:extLst>
              <a:ext uri="{FF2B5EF4-FFF2-40B4-BE49-F238E27FC236}">
                <a16:creationId xmlns:a16="http://schemas.microsoft.com/office/drawing/2014/main" id="{6C715349-C61A-42B8-A09A-ADE927B3BF6A}"/>
              </a:ext>
            </a:extLst>
          </p:cNvPr>
          <p:cNvSpPr txBox="1"/>
          <p:nvPr/>
        </p:nvSpPr>
        <p:spPr>
          <a:xfrm>
            <a:off x="-361950" y="1730375"/>
            <a:ext cx="5105400" cy="18915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1200" spc="-10" dirty="0">
                <a:latin typeface="LM Sans 10"/>
                <a:cs typeface="LM Sans 10"/>
              </a:rPr>
              <a:t>Surprise-robust </a:t>
            </a:r>
            <a:r>
              <a:rPr lang="en-GB" sz="1200" spc="-10" dirty="0" err="1">
                <a:latin typeface="LM Sans 10"/>
                <a:cs typeface="LM Sans 10"/>
              </a:rPr>
              <a:t>behavior</a:t>
            </a:r>
            <a:r>
              <a:rPr lang="en-GB" sz="1200" spc="-10" dirty="0">
                <a:latin typeface="LM Sans 10"/>
                <a:cs typeface="LM Sans 10"/>
              </a:rPr>
              <a:t> during collaboration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9F526A-7CCD-4CB2-821F-44C84F532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0" y="2156729"/>
            <a:ext cx="1119901" cy="6273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47DA2A-D7CD-4A11-B6EA-B93DA7758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575" y="2156729"/>
            <a:ext cx="1045889" cy="6273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72D04C-4D04-4466-93A1-282A20896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1188" y="2156728"/>
            <a:ext cx="1101844" cy="62735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D64D7BB-6F89-433D-85DA-1FC8FE1E1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9400" y="2156728"/>
            <a:ext cx="1101843" cy="62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25790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6">
            <a:extLst>
              <a:ext uri="{FF2B5EF4-FFF2-40B4-BE49-F238E27FC236}">
                <a16:creationId xmlns:a16="http://schemas.microsoft.com/office/drawing/2014/main" id="{FAFDBEC2-677E-4926-A34A-ACB5F03BBB2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4276" y="3351784"/>
            <a:ext cx="3676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GB" spc="-5" dirty="0"/>
              <a:t>CMTE</a:t>
            </a:r>
            <a:endParaRPr spc="-5" dirty="0"/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0AA925F9-B1A9-4FCD-974C-1BBBD72A17A6}"/>
              </a:ext>
            </a:extLst>
          </p:cNvPr>
          <p:cNvSpPr txBox="1"/>
          <p:nvPr/>
        </p:nvSpPr>
        <p:spPr>
          <a:xfrm>
            <a:off x="95250" y="587375"/>
            <a:ext cx="4288100" cy="24234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GB" sz="1200" spc="-10" dirty="0">
                <a:latin typeface="LM Sans 10"/>
                <a:cs typeface="LM Sans 10"/>
              </a:rPr>
              <a:t>The Multi-Agent Paradigm</a:t>
            </a:r>
          </a:p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GB" sz="1200" spc="-10" dirty="0">
                <a:latin typeface="LM Sans 10"/>
                <a:cs typeface="LM Sans 10"/>
              </a:rPr>
              <a:t>Stochastic Markov Games</a:t>
            </a:r>
          </a:p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GB" sz="1200" spc="-10" dirty="0">
                <a:latin typeface="LM Sans 10"/>
                <a:cs typeface="LM Sans 10"/>
              </a:rPr>
              <a:t>Q-Learning</a:t>
            </a:r>
          </a:p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GB" sz="1200" spc="-10" dirty="0">
                <a:latin typeface="LM Sans 10"/>
                <a:cs typeface="LM Sans 10"/>
              </a:rPr>
              <a:t>Multi-Agent Reinforcement Learning</a:t>
            </a:r>
          </a:p>
          <a:p>
            <a:pPr marL="755650" marR="5080" lvl="1" indent="-28575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GB" sz="1200" spc="-10" dirty="0">
                <a:latin typeface="LM Sans 10"/>
                <a:cs typeface="LM Sans 10"/>
              </a:rPr>
              <a:t>Independent Q-Learning (IQL)</a:t>
            </a:r>
          </a:p>
          <a:p>
            <a:pPr marL="755650" marR="5080" lvl="1" indent="-28575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GB" sz="1200" spc="-10" dirty="0">
                <a:latin typeface="LM Sans 10"/>
                <a:cs typeface="LM Sans 10"/>
              </a:rPr>
              <a:t>Value Decomposition Network (VDN)</a:t>
            </a:r>
          </a:p>
          <a:p>
            <a:pPr marL="755650" marR="5080" lvl="1" indent="-28575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GB" sz="1200" spc="-10" dirty="0">
                <a:latin typeface="LM Sans 10"/>
                <a:cs typeface="LM Sans 10"/>
              </a:rPr>
              <a:t>QMIX</a:t>
            </a:r>
          </a:p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GB" sz="1200" spc="-10" dirty="0">
                <a:latin typeface="LM Sans 10"/>
                <a:cs typeface="LM Sans 10"/>
              </a:rPr>
              <a:t>Surprise Minimization</a:t>
            </a:r>
          </a:p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GB" sz="1200" spc="-10" dirty="0">
                <a:latin typeface="LM Sans 10"/>
                <a:cs typeface="LM Sans 10"/>
              </a:rPr>
              <a:t>Results</a:t>
            </a:r>
          </a:p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GB" sz="1200" spc="-10" dirty="0">
                <a:latin typeface="LM Sans 10"/>
                <a:cs typeface="LM Sans 10"/>
              </a:rPr>
              <a:t>Discussion</a:t>
            </a:r>
          </a:p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GB" sz="1200" spc="-10" dirty="0">
                <a:latin typeface="LM Sans 10"/>
                <a:cs typeface="LM Sans 10"/>
              </a:rPr>
              <a:t>Future Work</a:t>
            </a:r>
          </a:p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endParaRPr lang="en-GB" sz="1200" spc="-10" dirty="0">
              <a:latin typeface="LM Sans 10"/>
              <a:cs typeface="LM Sans 10"/>
            </a:endParaRPr>
          </a:p>
        </p:txBody>
      </p:sp>
      <p:grpSp>
        <p:nvGrpSpPr>
          <p:cNvPr id="15" name="object 7">
            <a:extLst>
              <a:ext uri="{FF2B5EF4-FFF2-40B4-BE49-F238E27FC236}">
                <a16:creationId xmlns:a16="http://schemas.microsoft.com/office/drawing/2014/main" id="{C2078605-EB16-4210-A613-5AC2B7F2C51E}"/>
              </a:ext>
            </a:extLst>
          </p:cNvPr>
          <p:cNvGrpSpPr/>
          <p:nvPr/>
        </p:nvGrpSpPr>
        <p:grpSpPr>
          <a:xfrm>
            <a:off x="0" y="0"/>
            <a:ext cx="4608195" cy="140335"/>
            <a:chOff x="0" y="0"/>
            <a:chExt cx="4608195" cy="140335"/>
          </a:xfrm>
        </p:grpSpPr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FB51E733-D540-400F-AAC2-A44D3874FDA2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093079BC-442C-49BF-AB75-6C2AFFA8721F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21">
            <a:extLst>
              <a:ext uri="{FF2B5EF4-FFF2-40B4-BE49-F238E27FC236}">
                <a16:creationId xmlns:a16="http://schemas.microsoft.com/office/drawing/2014/main" id="{F0226BF4-3E65-496A-B381-C58648EFBA53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0" name="object 22">
              <a:extLst>
                <a:ext uri="{FF2B5EF4-FFF2-40B4-BE49-F238E27FC236}">
                  <a16:creationId xmlns:a16="http://schemas.microsoft.com/office/drawing/2014/main" id="{4CE39509-BC07-4D92-9B0D-3BB8840A7716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A016213F-0C5F-473D-9878-C7C0E3978826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D6DA2DAF-B5EE-42F4-A0DE-7D26B0871151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">
            <a:extLst>
              <a:ext uri="{FF2B5EF4-FFF2-40B4-BE49-F238E27FC236}">
                <a16:creationId xmlns:a16="http://schemas.microsoft.com/office/drawing/2014/main" id="{A6485988-BF82-4F57-8823-420762A9FD7E}"/>
              </a:ext>
            </a:extLst>
          </p:cNvPr>
          <p:cNvSpPr txBox="1"/>
          <p:nvPr/>
        </p:nvSpPr>
        <p:spPr>
          <a:xfrm>
            <a:off x="0" y="140017"/>
            <a:ext cx="4608195" cy="29302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lang="en-GB" sz="1400" spc="10" dirty="0">
                <a:solidFill>
                  <a:schemeClr val="tx2">
                    <a:lumMod val="75000"/>
                  </a:schemeClr>
                </a:solidFill>
                <a:latin typeface="LM Sans 12"/>
                <a:cs typeface="LM Sans 12"/>
              </a:rPr>
              <a:t>Overview</a:t>
            </a:r>
            <a:endParaRPr sz="1400" dirty="0">
              <a:solidFill>
                <a:schemeClr val="tx2">
                  <a:lumMod val="75000"/>
                </a:schemeClr>
              </a:solidFill>
              <a:latin typeface="LM Sans 12"/>
              <a:cs typeface="LM Sans 12"/>
            </a:endParaRPr>
          </a:p>
        </p:txBody>
      </p:sp>
    </p:spTree>
    <p:extLst>
      <p:ext uri="{BB962C8B-B14F-4D97-AF65-F5344CB8AC3E}">
        <p14:creationId xmlns:p14="http://schemas.microsoft.com/office/powerpoint/2010/main" val="3172169257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6">
            <a:extLst>
              <a:ext uri="{FF2B5EF4-FFF2-40B4-BE49-F238E27FC236}">
                <a16:creationId xmlns:a16="http://schemas.microsoft.com/office/drawing/2014/main" id="{09C87D2E-37DA-4F04-94BE-1B31A8F27FC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4276" y="3351784"/>
            <a:ext cx="3676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6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-5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LM Sans 8"/>
                <a:ea typeface="+mn-ea"/>
              </a:rPr>
              <a:t>CMTE</a:t>
            </a:r>
            <a:endParaRPr kumimoji="0" sz="600" b="0" i="0" u="none" strike="noStrike" kern="1200" cap="none" spc="-5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LM Sans 8"/>
              <a:ea typeface="+mn-ea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9521CB19-ED30-4CFE-8192-FAAD607F7152}"/>
              </a:ext>
            </a:extLst>
          </p:cNvPr>
          <p:cNvSpPr txBox="1"/>
          <p:nvPr/>
        </p:nvSpPr>
        <p:spPr>
          <a:xfrm>
            <a:off x="-230450" y="1425575"/>
            <a:ext cx="4288100" cy="37362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lvl="0" indent="0" algn="r" defTabSz="914400" rtl="0" eaLnBrk="1" fontAlgn="auto" latinLnBrk="0" hangingPunct="1">
              <a:lnSpc>
                <a:spcPct val="1026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karush17.github.io/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emix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-web</a:t>
            </a:r>
            <a:endParaRPr kumimoji="0" lang="en-GB" sz="2400" b="0" i="0" u="none" strike="noStrike" kern="1200" cap="none" spc="-1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10"/>
              <a:ea typeface="+mn-ea"/>
              <a:cs typeface="LM Sans 10"/>
            </a:endParaRPr>
          </a:p>
        </p:txBody>
      </p:sp>
      <p:grpSp>
        <p:nvGrpSpPr>
          <p:cNvPr id="12" name="object 7">
            <a:extLst>
              <a:ext uri="{FF2B5EF4-FFF2-40B4-BE49-F238E27FC236}">
                <a16:creationId xmlns:a16="http://schemas.microsoft.com/office/drawing/2014/main" id="{04E6467A-716D-434F-9804-E4358CA01ABB}"/>
              </a:ext>
            </a:extLst>
          </p:cNvPr>
          <p:cNvGrpSpPr/>
          <p:nvPr/>
        </p:nvGrpSpPr>
        <p:grpSpPr>
          <a:xfrm>
            <a:off x="0" y="0"/>
            <a:ext cx="4608195" cy="140335"/>
            <a:chOff x="0" y="0"/>
            <a:chExt cx="4608195" cy="140335"/>
          </a:xfrm>
        </p:grpSpPr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96551261-0543-426F-9585-87CAFE559309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DC590670-011B-41CB-9202-2CF30BD752FA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" name="object 21">
            <a:extLst>
              <a:ext uri="{FF2B5EF4-FFF2-40B4-BE49-F238E27FC236}">
                <a16:creationId xmlns:a16="http://schemas.microsoft.com/office/drawing/2014/main" id="{6396F07D-4529-4F93-8F0A-845B39110D3A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EE7A3E39-8086-40FF-B188-72DB280CAF58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685C90C0-EA50-4CC6-B066-427BBFDAE776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4F56768F-0A1E-40ED-903F-DDAFCADC4BC3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object 2">
            <a:extLst>
              <a:ext uri="{FF2B5EF4-FFF2-40B4-BE49-F238E27FC236}">
                <a16:creationId xmlns:a16="http://schemas.microsoft.com/office/drawing/2014/main" id="{E138950D-8967-4AC5-BCE3-640FBD87738B}"/>
              </a:ext>
            </a:extLst>
          </p:cNvPr>
          <p:cNvSpPr txBox="1"/>
          <p:nvPr/>
        </p:nvSpPr>
        <p:spPr>
          <a:xfrm>
            <a:off x="0" y="140017"/>
            <a:ext cx="4608195" cy="29302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 marR="0" lvl="0" indent="0" algn="l" defTabSz="914400" rtl="0" eaLnBrk="1" fontAlgn="auto" latinLnBrk="0" hangingPunct="1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1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LM Sans 12"/>
                <a:ea typeface="+mn-ea"/>
                <a:cs typeface="LM Sans 12"/>
              </a:rPr>
              <a:t>Find Out More!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LM Sans 12"/>
              <a:ea typeface="+mn-ea"/>
              <a:cs typeface="LM Sans 12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2182D893-F5D4-40F8-B6F6-E41539AB1FA2}"/>
              </a:ext>
            </a:extLst>
          </p:cNvPr>
          <p:cNvSpPr txBox="1"/>
          <p:nvPr/>
        </p:nvSpPr>
        <p:spPr>
          <a:xfrm>
            <a:off x="-687650" y="991175"/>
            <a:ext cx="4288100" cy="2820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lvl="0" indent="0" algn="r" defTabSz="914400" rtl="0" eaLnBrk="1" fontAlgn="auto" latinLnBrk="0" hangingPunct="1">
              <a:lnSpc>
                <a:spcPct val="1026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Blog Post, Code, Videos, Paper:</a:t>
            </a:r>
            <a:endParaRPr kumimoji="0" lang="en-GB" b="0" i="0" u="none" strike="noStrike" kern="1200" cap="none" spc="-1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10"/>
              <a:ea typeface="+mn-ea"/>
              <a:cs typeface="LM Sans 10"/>
            </a:endParaRPr>
          </a:p>
        </p:txBody>
      </p:sp>
    </p:spTree>
    <p:extLst>
      <p:ext uri="{BB962C8B-B14F-4D97-AF65-F5344CB8AC3E}">
        <p14:creationId xmlns:p14="http://schemas.microsoft.com/office/powerpoint/2010/main" val="3826138415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6">
            <a:extLst>
              <a:ext uri="{FF2B5EF4-FFF2-40B4-BE49-F238E27FC236}">
                <a16:creationId xmlns:a16="http://schemas.microsoft.com/office/drawing/2014/main" id="{FAFDBEC2-677E-4926-A34A-ACB5F03BBB2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4276" y="3351784"/>
            <a:ext cx="3676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GB" spc="-5" dirty="0"/>
              <a:t>CMTE</a:t>
            </a:r>
            <a:endParaRPr spc="-5" dirty="0"/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0AA925F9-B1A9-4FCD-974C-1BBBD72A17A6}"/>
              </a:ext>
            </a:extLst>
          </p:cNvPr>
          <p:cNvSpPr txBox="1"/>
          <p:nvPr/>
        </p:nvSpPr>
        <p:spPr>
          <a:xfrm>
            <a:off x="95250" y="824217"/>
            <a:ext cx="4288100" cy="67755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GB" sz="1400" spc="-10" dirty="0">
                <a:latin typeface="LM Sans 10"/>
                <a:cs typeface="LM Sans 10"/>
              </a:rPr>
              <a:t>More than one agent interacts with the environment to optimize strategies</a:t>
            </a:r>
          </a:p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GB" sz="1400" spc="-10" dirty="0">
                <a:latin typeface="LM Sans 10"/>
                <a:cs typeface="Arial"/>
              </a:rPr>
              <a:t>Agents may perform as a team or in selfish interests</a:t>
            </a:r>
          </a:p>
        </p:txBody>
      </p:sp>
      <p:grpSp>
        <p:nvGrpSpPr>
          <p:cNvPr id="15" name="object 7">
            <a:extLst>
              <a:ext uri="{FF2B5EF4-FFF2-40B4-BE49-F238E27FC236}">
                <a16:creationId xmlns:a16="http://schemas.microsoft.com/office/drawing/2014/main" id="{C2078605-EB16-4210-A613-5AC2B7F2C51E}"/>
              </a:ext>
            </a:extLst>
          </p:cNvPr>
          <p:cNvGrpSpPr/>
          <p:nvPr/>
        </p:nvGrpSpPr>
        <p:grpSpPr>
          <a:xfrm>
            <a:off x="0" y="0"/>
            <a:ext cx="4608195" cy="140335"/>
            <a:chOff x="0" y="0"/>
            <a:chExt cx="4608195" cy="140335"/>
          </a:xfrm>
        </p:grpSpPr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FB51E733-D540-400F-AAC2-A44D3874FDA2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093079BC-442C-49BF-AB75-6C2AFFA8721F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21">
            <a:extLst>
              <a:ext uri="{FF2B5EF4-FFF2-40B4-BE49-F238E27FC236}">
                <a16:creationId xmlns:a16="http://schemas.microsoft.com/office/drawing/2014/main" id="{F0226BF4-3E65-496A-B381-C58648EFBA53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0" name="object 22">
              <a:extLst>
                <a:ext uri="{FF2B5EF4-FFF2-40B4-BE49-F238E27FC236}">
                  <a16:creationId xmlns:a16="http://schemas.microsoft.com/office/drawing/2014/main" id="{4CE39509-BC07-4D92-9B0D-3BB8840A7716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A016213F-0C5F-473D-9878-C7C0E3978826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D6DA2DAF-B5EE-42F4-A0DE-7D26B0871151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">
            <a:extLst>
              <a:ext uri="{FF2B5EF4-FFF2-40B4-BE49-F238E27FC236}">
                <a16:creationId xmlns:a16="http://schemas.microsoft.com/office/drawing/2014/main" id="{A6485988-BF82-4F57-8823-420762A9FD7E}"/>
              </a:ext>
            </a:extLst>
          </p:cNvPr>
          <p:cNvSpPr txBox="1"/>
          <p:nvPr/>
        </p:nvSpPr>
        <p:spPr>
          <a:xfrm>
            <a:off x="0" y="140017"/>
            <a:ext cx="4608195" cy="29302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lang="en-GB" sz="1400" spc="10" dirty="0">
                <a:solidFill>
                  <a:schemeClr val="tx2">
                    <a:lumMod val="75000"/>
                  </a:schemeClr>
                </a:solidFill>
                <a:latin typeface="LM Sans 12"/>
                <a:cs typeface="LM Sans 12"/>
              </a:rPr>
              <a:t>The Multi-Agent Paradigm</a:t>
            </a:r>
            <a:endParaRPr sz="1400" dirty="0">
              <a:solidFill>
                <a:schemeClr val="tx2">
                  <a:lumMod val="75000"/>
                </a:schemeClr>
              </a:solidFill>
              <a:latin typeface="LM Sans 12"/>
              <a:cs typeface="LM Sans 12"/>
            </a:endParaRPr>
          </a:p>
        </p:txBody>
      </p:sp>
      <p:pic>
        <p:nvPicPr>
          <p:cNvPr id="25" name="Picture 24" descr="Shape, arrow&#10;&#10;Description automatically generated">
            <a:extLst>
              <a:ext uri="{FF2B5EF4-FFF2-40B4-BE49-F238E27FC236}">
                <a16:creationId xmlns:a16="http://schemas.microsoft.com/office/drawing/2014/main" id="{949563E9-8F40-4952-82A5-BE097D2B5E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3678">
            <a:off x="1997830" y="1797117"/>
            <a:ext cx="850078" cy="850078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FB80783B-7061-457F-96DC-A81F2BDDF3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31" y="1991262"/>
            <a:ext cx="364966" cy="364966"/>
          </a:xfrm>
          <a:prstGeom prst="rect">
            <a:avLst/>
          </a:prstGeom>
        </p:spPr>
      </p:pic>
      <p:pic>
        <p:nvPicPr>
          <p:cNvPr id="28" name="Picture 27" descr="Shape, arrow&#10;&#10;Description automatically generated">
            <a:extLst>
              <a:ext uri="{FF2B5EF4-FFF2-40B4-BE49-F238E27FC236}">
                <a16:creationId xmlns:a16="http://schemas.microsoft.com/office/drawing/2014/main" id="{DDB85CAE-AE53-400F-86C0-EAA54A2781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05488">
            <a:off x="1941499" y="2386848"/>
            <a:ext cx="850078" cy="850078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52123074-DCE4-4A77-97F3-30A3EEA18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062" y="1882775"/>
            <a:ext cx="1093005" cy="1093005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03346AAC-D9A6-41E9-8E26-27469AC349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9" y="1991262"/>
            <a:ext cx="364966" cy="364966"/>
          </a:xfrm>
          <a:prstGeom prst="rect">
            <a:avLst/>
          </a:prstGeom>
        </p:spPr>
      </p:pic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9F97F91F-D356-41C8-A9EF-0AACB3953E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3" y="1985114"/>
            <a:ext cx="364966" cy="364966"/>
          </a:xfrm>
          <a:prstGeom prst="rect">
            <a:avLst/>
          </a:prstGeom>
        </p:spPr>
      </p:pic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F497BCA0-9D0D-4FC6-B9AF-AAD69BCD89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23" y="2432209"/>
            <a:ext cx="364966" cy="364966"/>
          </a:xfrm>
          <a:prstGeom prst="rect">
            <a:avLst/>
          </a:prstGeom>
        </p:spPr>
      </p:pic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20F145A5-360B-413E-8E75-F3DA22E5C8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01" y="2432209"/>
            <a:ext cx="364966" cy="364966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51EA1EF5-158A-4BEB-8DB1-7559D7B053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75" y="2426061"/>
            <a:ext cx="364966" cy="36496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B515F0B-A7DF-433D-87BA-448FE1A9C408}"/>
              </a:ext>
            </a:extLst>
          </p:cNvPr>
          <p:cNvSpPr/>
          <p:nvPr/>
        </p:nvSpPr>
        <p:spPr>
          <a:xfrm>
            <a:off x="137050" y="1979875"/>
            <a:ext cx="1364526" cy="832052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AE379DCA-5A26-4825-93AC-4040DFA3B3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899253"/>
            <a:ext cx="365299" cy="36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25244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6">
            <a:extLst>
              <a:ext uri="{FF2B5EF4-FFF2-40B4-BE49-F238E27FC236}">
                <a16:creationId xmlns:a16="http://schemas.microsoft.com/office/drawing/2014/main" id="{FAFDBEC2-677E-4926-A34A-ACB5F03BBB2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4276" y="3351784"/>
            <a:ext cx="3676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GB" spc="-5" dirty="0"/>
              <a:t>CMTE</a:t>
            </a:r>
            <a:endParaRPr spc="-5" dirty="0"/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0AA925F9-B1A9-4FCD-974C-1BBBD72A17A6}"/>
              </a:ext>
            </a:extLst>
          </p:cNvPr>
          <p:cNvSpPr txBox="1"/>
          <p:nvPr/>
        </p:nvSpPr>
        <p:spPr>
          <a:xfrm>
            <a:off x="95250" y="824217"/>
            <a:ext cx="4288100" cy="89947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GB" sz="1400" spc="-10" dirty="0">
                <a:latin typeface="LM Sans 10"/>
                <a:cs typeface="LM Sans 10"/>
              </a:rPr>
              <a:t>Cooperation gives rise to centralized updates with decentralized control</a:t>
            </a:r>
          </a:p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GB" sz="1400" spc="-10" dirty="0">
                <a:latin typeface="LM Sans 10"/>
                <a:cs typeface="Arial"/>
              </a:rPr>
              <a:t>Improved scalability to complex tasks which may not be not achievable for a single agent</a:t>
            </a:r>
          </a:p>
        </p:txBody>
      </p:sp>
      <p:grpSp>
        <p:nvGrpSpPr>
          <p:cNvPr id="15" name="object 7">
            <a:extLst>
              <a:ext uri="{FF2B5EF4-FFF2-40B4-BE49-F238E27FC236}">
                <a16:creationId xmlns:a16="http://schemas.microsoft.com/office/drawing/2014/main" id="{C2078605-EB16-4210-A613-5AC2B7F2C51E}"/>
              </a:ext>
            </a:extLst>
          </p:cNvPr>
          <p:cNvGrpSpPr/>
          <p:nvPr/>
        </p:nvGrpSpPr>
        <p:grpSpPr>
          <a:xfrm>
            <a:off x="0" y="0"/>
            <a:ext cx="4608195" cy="140335"/>
            <a:chOff x="0" y="0"/>
            <a:chExt cx="4608195" cy="140335"/>
          </a:xfrm>
        </p:grpSpPr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FB51E733-D540-400F-AAC2-A44D3874FDA2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093079BC-442C-49BF-AB75-6C2AFFA8721F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21">
            <a:extLst>
              <a:ext uri="{FF2B5EF4-FFF2-40B4-BE49-F238E27FC236}">
                <a16:creationId xmlns:a16="http://schemas.microsoft.com/office/drawing/2014/main" id="{F0226BF4-3E65-496A-B381-C58648EFBA53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0" name="object 22">
              <a:extLst>
                <a:ext uri="{FF2B5EF4-FFF2-40B4-BE49-F238E27FC236}">
                  <a16:creationId xmlns:a16="http://schemas.microsoft.com/office/drawing/2014/main" id="{4CE39509-BC07-4D92-9B0D-3BB8840A7716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A016213F-0C5F-473D-9878-C7C0E3978826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D6DA2DAF-B5EE-42F4-A0DE-7D26B0871151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">
            <a:extLst>
              <a:ext uri="{FF2B5EF4-FFF2-40B4-BE49-F238E27FC236}">
                <a16:creationId xmlns:a16="http://schemas.microsoft.com/office/drawing/2014/main" id="{A6485988-BF82-4F57-8823-420762A9FD7E}"/>
              </a:ext>
            </a:extLst>
          </p:cNvPr>
          <p:cNvSpPr txBox="1"/>
          <p:nvPr/>
        </p:nvSpPr>
        <p:spPr>
          <a:xfrm>
            <a:off x="0" y="140017"/>
            <a:ext cx="4608195" cy="29302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lang="en-GB" sz="1400" spc="10" dirty="0">
                <a:solidFill>
                  <a:schemeClr val="tx2">
                    <a:lumMod val="75000"/>
                  </a:schemeClr>
                </a:solidFill>
                <a:latin typeface="LM Sans 12"/>
                <a:cs typeface="LM Sans 12"/>
              </a:rPr>
              <a:t>The Multi-Agent Paradigm</a:t>
            </a:r>
            <a:endParaRPr sz="1400" dirty="0">
              <a:solidFill>
                <a:schemeClr val="tx2">
                  <a:lumMod val="75000"/>
                </a:schemeClr>
              </a:solidFill>
              <a:latin typeface="LM Sans 12"/>
              <a:cs typeface="LM Sans 12"/>
            </a:endParaRPr>
          </a:p>
        </p:txBody>
      </p:sp>
      <p:pic>
        <p:nvPicPr>
          <p:cNvPr id="25" name="Picture 24" descr="Shape, arrow&#10;&#10;Description automatically generated">
            <a:extLst>
              <a:ext uri="{FF2B5EF4-FFF2-40B4-BE49-F238E27FC236}">
                <a16:creationId xmlns:a16="http://schemas.microsoft.com/office/drawing/2014/main" id="{949563E9-8F40-4952-82A5-BE097D2B5E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3678">
            <a:off x="1997830" y="1797117"/>
            <a:ext cx="850078" cy="850078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FB80783B-7061-457F-96DC-A81F2BDDF3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31" y="1991262"/>
            <a:ext cx="364966" cy="364966"/>
          </a:xfrm>
          <a:prstGeom prst="rect">
            <a:avLst/>
          </a:prstGeom>
        </p:spPr>
      </p:pic>
      <p:pic>
        <p:nvPicPr>
          <p:cNvPr id="28" name="Picture 27" descr="Shape, arrow&#10;&#10;Description automatically generated">
            <a:extLst>
              <a:ext uri="{FF2B5EF4-FFF2-40B4-BE49-F238E27FC236}">
                <a16:creationId xmlns:a16="http://schemas.microsoft.com/office/drawing/2014/main" id="{DDB85CAE-AE53-400F-86C0-EAA54A2781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05488">
            <a:off x="1941499" y="2386848"/>
            <a:ext cx="850078" cy="850078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52123074-DCE4-4A77-97F3-30A3EEA18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062" y="1882775"/>
            <a:ext cx="1093005" cy="1093005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03346AAC-D9A6-41E9-8E26-27469AC349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9" y="1991262"/>
            <a:ext cx="364966" cy="364966"/>
          </a:xfrm>
          <a:prstGeom prst="rect">
            <a:avLst/>
          </a:prstGeom>
        </p:spPr>
      </p:pic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9F97F91F-D356-41C8-A9EF-0AACB3953E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3" y="1985114"/>
            <a:ext cx="364966" cy="364966"/>
          </a:xfrm>
          <a:prstGeom prst="rect">
            <a:avLst/>
          </a:prstGeom>
        </p:spPr>
      </p:pic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F497BCA0-9D0D-4FC6-B9AF-AAD69BCD89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23" y="2432209"/>
            <a:ext cx="364966" cy="364966"/>
          </a:xfrm>
          <a:prstGeom prst="rect">
            <a:avLst/>
          </a:prstGeom>
        </p:spPr>
      </p:pic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20F145A5-360B-413E-8E75-F3DA22E5C8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01" y="2432209"/>
            <a:ext cx="364966" cy="364966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51EA1EF5-158A-4BEB-8DB1-7559D7B053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75" y="2426061"/>
            <a:ext cx="364966" cy="36496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B515F0B-A7DF-433D-87BA-448FE1A9C408}"/>
              </a:ext>
            </a:extLst>
          </p:cNvPr>
          <p:cNvSpPr/>
          <p:nvPr/>
        </p:nvSpPr>
        <p:spPr>
          <a:xfrm>
            <a:off x="137050" y="1979875"/>
            <a:ext cx="1364526" cy="832052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AE379DCA-5A26-4825-93AC-4040DFA3B3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899253"/>
            <a:ext cx="365299" cy="36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00534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6">
            <a:extLst>
              <a:ext uri="{FF2B5EF4-FFF2-40B4-BE49-F238E27FC236}">
                <a16:creationId xmlns:a16="http://schemas.microsoft.com/office/drawing/2014/main" id="{FAFDBEC2-677E-4926-A34A-ACB5F03BBB2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4276" y="3351784"/>
            <a:ext cx="3676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GB" spc="-5" dirty="0"/>
              <a:t>CMTE</a:t>
            </a:r>
            <a:endParaRPr spc="-5" dirty="0"/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0AA925F9-B1A9-4FCD-974C-1BBBD72A17A6}"/>
              </a:ext>
            </a:extLst>
          </p:cNvPr>
          <p:cNvSpPr txBox="1"/>
          <p:nvPr/>
        </p:nvSpPr>
        <p:spPr>
          <a:xfrm>
            <a:off x="95250" y="1281122"/>
            <a:ext cx="4288100" cy="7540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2400" spc="-10" dirty="0">
                <a:latin typeface="LM Sans 10"/>
                <a:cs typeface="LM Sans 10"/>
              </a:rPr>
              <a:t>But how can multiple agents learn to collaborate at the same time?</a:t>
            </a:r>
            <a:endParaRPr lang="en-GB" sz="2400" spc="-10" dirty="0">
              <a:latin typeface="LM Sans 10"/>
              <a:cs typeface="Arial"/>
            </a:endParaRPr>
          </a:p>
        </p:txBody>
      </p:sp>
      <p:grpSp>
        <p:nvGrpSpPr>
          <p:cNvPr id="15" name="object 7">
            <a:extLst>
              <a:ext uri="{FF2B5EF4-FFF2-40B4-BE49-F238E27FC236}">
                <a16:creationId xmlns:a16="http://schemas.microsoft.com/office/drawing/2014/main" id="{C2078605-EB16-4210-A613-5AC2B7F2C51E}"/>
              </a:ext>
            </a:extLst>
          </p:cNvPr>
          <p:cNvGrpSpPr/>
          <p:nvPr/>
        </p:nvGrpSpPr>
        <p:grpSpPr>
          <a:xfrm>
            <a:off x="0" y="0"/>
            <a:ext cx="4608195" cy="140335"/>
            <a:chOff x="0" y="0"/>
            <a:chExt cx="4608195" cy="140335"/>
          </a:xfrm>
        </p:grpSpPr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FB51E733-D540-400F-AAC2-A44D3874FDA2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093079BC-442C-49BF-AB75-6C2AFFA8721F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21">
            <a:extLst>
              <a:ext uri="{FF2B5EF4-FFF2-40B4-BE49-F238E27FC236}">
                <a16:creationId xmlns:a16="http://schemas.microsoft.com/office/drawing/2014/main" id="{F0226BF4-3E65-496A-B381-C58648EFBA53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0" name="object 22">
              <a:extLst>
                <a:ext uri="{FF2B5EF4-FFF2-40B4-BE49-F238E27FC236}">
                  <a16:creationId xmlns:a16="http://schemas.microsoft.com/office/drawing/2014/main" id="{4CE39509-BC07-4D92-9B0D-3BB8840A7716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A016213F-0C5F-473D-9878-C7C0E3978826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D6DA2DAF-B5EE-42F4-A0DE-7D26B0871151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">
            <a:extLst>
              <a:ext uri="{FF2B5EF4-FFF2-40B4-BE49-F238E27FC236}">
                <a16:creationId xmlns:a16="http://schemas.microsoft.com/office/drawing/2014/main" id="{A6485988-BF82-4F57-8823-420762A9FD7E}"/>
              </a:ext>
            </a:extLst>
          </p:cNvPr>
          <p:cNvSpPr txBox="1"/>
          <p:nvPr/>
        </p:nvSpPr>
        <p:spPr>
          <a:xfrm>
            <a:off x="0" y="140017"/>
            <a:ext cx="4608195" cy="29302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lang="en-GB" sz="1400" spc="10" dirty="0">
                <a:solidFill>
                  <a:schemeClr val="tx2">
                    <a:lumMod val="75000"/>
                  </a:schemeClr>
                </a:solidFill>
                <a:latin typeface="LM Sans 12"/>
                <a:cs typeface="LM Sans 12"/>
              </a:rPr>
              <a:t>The Multi-Agent Paradigm</a:t>
            </a:r>
            <a:endParaRPr sz="1400" dirty="0">
              <a:solidFill>
                <a:schemeClr val="tx2">
                  <a:lumMod val="75000"/>
                </a:schemeClr>
              </a:solidFill>
              <a:latin typeface="LM Sans 12"/>
              <a:cs typeface="LM Sans 12"/>
            </a:endParaRPr>
          </a:p>
        </p:txBody>
      </p:sp>
    </p:spTree>
    <p:extLst>
      <p:ext uri="{BB962C8B-B14F-4D97-AF65-F5344CB8AC3E}">
        <p14:creationId xmlns:p14="http://schemas.microsoft.com/office/powerpoint/2010/main" val="2385542339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6">
            <a:extLst>
              <a:ext uri="{FF2B5EF4-FFF2-40B4-BE49-F238E27FC236}">
                <a16:creationId xmlns:a16="http://schemas.microsoft.com/office/drawing/2014/main" id="{FAFDBEC2-677E-4926-A34A-ACB5F03BBB2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4276" y="3351784"/>
            <a:ext cx="3676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GB" spc="-5" dirty="0"/>
              <a:t>CMTE</a:t>
            </a:r>
            <a:endParaRPr spc="-5" dirty="0"/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0AA925F9-B1A9-4FCD-974C-1BBBD72A17A6}"/>
              </a:ext>
            </a:extLst>
          </p:cNvPr>
          <p:cNvSpPr txBox="1"/>
          <p:nvPr/>
        </p:nvSpPr>
        <p:spPr>
          <a:xfrm>
            <a:off x="95250" y="824217"/>
            <a:ext cx="4288100" cy="22089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GB" sz="1400" spc="-10" dirty="0">
                <a:latin typeface="LM Sans 10"/>
                <a:cs typeface="LM Sans 10"/>
              </a:rPr>
              <a:t>Setup of Stochastic Markov Games-</a:t>
            </a:r>
          </a:p>
        </p:txBody>
      </p:sp>
      <p:grpSp>
        <p:nvGrpSpPr>
          <p:cNvPr id="15" name="object 7">
            <a:extLst>
              <a:ext uri="{FF2B5EF4-FFF2-40B4-BE49-F238E27FC236}">
                <a16:creationId xmlns:a16="http://schemas.microsoft.com/office/drawing/2014/main" id="{C2078605-EB16-4210-A613-5AC2B7F2C51E}"/>
              </a:ext>
            </a:extLst>
          </p:cNvPr>
          <p:cNvGrpSpPr/>
          <p:nvPr/>
        </p:nvGrpSpPr>
        <p:grpSpPr>
          <a:xfrm>
            <a:off x="0" y="0"/>
            <a:ext cx="4608195" cy="140335"/>
            <a:chOff x="0" y="0"/>
            <a:chExt cx="4608195" cy="140335"/>
          </a:xfrm>
        </p:grpSpPr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FB51E733-D540-400F-AAC2-A44D3874FDA2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093079BC-442C-49BF-AB75-6C2AFFA8721F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21">
            <a:extLst>
              <a:ext uri="{FF2B5EF4-FFF2-40B4-BE49-F238E27FC236}">
                <a16:creationId xmlns:a16="http://schemas.microsoft.com/office/drawing/2014/main" id="{F0226BF4-3E65-496A-B381-C58648EFBA53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0" name="object 22">
              <a:extLst>
                <a:ext uri="{FF2B5EF4-FFF2-40B4-BE49-F238E27FC236}">
                  <a16:creationId xmlns:a16="http://schemas.microsoft.com/office/drawing/2014/main" id="{4CE39509-BC07-4D92-9B0D-3BB8840A7716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A016213F-0C5F-473D-9878-C7C0E3978826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D6DA2DAF-B5EE-42F4-A0DE-7D26B0871151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">
            <a:extLst>
              <a:ext uri="{FF2B5EF4-FFF2-40B4-BE49-F238E27FC236}">
                <a16:creationId xmlns:a16="http://schemas.microsoft.com/office/drawing/2014/main" id="{A6485988-BF82-4F57-8823-420762A9FD7E}"/>
              </a:ext>
            </a:extLst>
          </p:cNvPr>
          <p:cNvSpPr txBox="1"/>
          <p:nvPr/>
        </p:nvSpPr>
        <p:spPr>
          <a:xfrm>
            <a:off x="0" y="140017"/>
            <a:ext cx="4608195" cy="29302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lang="en-GB" sz="1400" spc="10" dirty="0">
                <a:solidFill>
                  <a:schemeClr val="tx2">
                    <a:lumMod val="75000"/>
                  </a:schemeClr>
                </a:solidFill>
                <a:latin typeface="LM Sans 12"/>
                <a:cs typeface="LM Sans 12"/>
              </a:rPr>
              <a:t>Stochastic Markov Games</a:t>
            </a:r>
            <a:endParaRPr sz="1400" dirty="0">
              <a:solidFill>
                <a:schemeClr val="tx2">
                  <a:lumMod val="75000"/>
                </a:schemeClr>
              </a:solidFill>
              <a:latin typeface="LM Sans 12"/>
              <a:cs typeface="LM Sans 1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8E1EC5-919D-42D9-9C95-A4D283C77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137544"/>
            <a:ext cx="4057650" cy="335296"/>
          </a:xfrm>
          <a:prstGeom prst="rect">
            <a:avLst/>
          </a:prstGeom>
        </p:spPr>
      </p:pic>
      <p:sp>
        <p:nvSpPr>
          <p:cNvPr id="46" name="object 4">
            <a:extLst>
              <a:ext uri="{FF2B5EF4-FFF2-40B4-BE49-F238E27FC236}">
                <a16:creationId xmlns:a16="http://schemas.microsoft.com/office/drawing/2014/main" id="{1314E269-6708-4843-8302-A9235C14D58E}"/>
              </a:ext>
            </a:extLst>
          </p:cNvPr>
          <p:cNvSpPr txBox="1"/>
          <p:nvPr/>
        </p:nvSpPr>
        <p:spPr>
          <a:xfrm>
            <a:off x="781050" y="1714583"/>
            <a:ext cx="728971" cy="1751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1100" spc="-10" dirty="0">
                <a:latin typeface="LM Sans 10"/>
                <a:cs typeface="LM Sans 10"/>
              </a:rPr>
              <a:t>- State space</a:t>
            </a:r>
          </a:p>
        </p:txBody>
      </p:sp>
      <p:sp>
        <p:nvSpPr>
          <p:cNvPr id="49" name="object 4">
            <a:extLst>
              <a:ext uri="{FF2B5EF4-FFF2-40B4-BE49-F238E27FC236}">
                <a16:creationId xmlns:a16="http://schemas.microsoft.com/office/drawing/2014/main" id="{0A069F22-FCA9-46C3-B1D9-1ADD76CBE228}"/>
              </a:ext>
            </a:extLst>
          </p:cNvPr>
          <p:cNvSpPr txBox="1"/>
          <p:nvPr/>
        </p:nvSpPr>
        <p:spPr>
          <a:xfrm>
            <a:off x="671570" y="2078815"/>
            <a:ext cx="1675884" cy="1751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1100" spc="-10" dirty="0">
                <a:latin typeface="LM Sans 10"/>
                <a:cs typeface="LM Sans 10"/>
              </a:rPr>
              <a:t>- Action space of agent-n</a:t>
            </a:r>
          </a:p>
        </p:txBody>
      </p:sp>
      <p:sp>
        <p:nvSpPr>
          <p:cNvPr id="52" name="object 4">
            <a:extLst>
              <a:ext uri="{FF2B5EF4-FFF2-40B4-BE49-F238E27FC236}">
                <a16:creationId xmlns:a16="http://schemas.microsoft.com/office/drawing/2014/main" id="{3F2D1E24-BBB7-444D-B074-FE1119E10C55}"/>
              </a:ext>
            </a:extLst>
          </p:cNvPr>
          <p:cNvSpPr txBox="1"/>
          <p:nvPr/>
        </p:nvSpPr>
        <p:spPr>
          <a:xfrm>
            <a:off x="781050" y="2535412"/>
            <a:ext cx="1752600" cy="1751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1100" spc="-10" dirty="0">
                <a:latin typeface="LM Sans 10"/>
                <a:cs typeface="LM Sans 10"/>
              </a:rPr>
              <a:t>- Reward function of agent-n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A3E734-436E-4FC1-BC17-09F26D2F7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46" y="1680641"/>
            <a:ext cx="200060" cy="2205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365B67-3ED2-4445-B8E4-4A38144EC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1993869"/>
            <a:ext cx="407735" cy="3450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B9A8B4-F755-4F65-B680-0954E355C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64" y="2431525"/>
            <a:ext cx="350921" cy="3306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D0C266-3C2D-4088-9412-C8E86B3F7C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864" y="2918619"/>
            <a:ext cx="218020" cy="255937"/>
          </a:xfrm>
          <a:prstGeom prst="rect">
            <a:avLst/>
          </a:prstGeom>
        </p:spPr>
      </p:pic>
      <p:sp>
        <p:nvSpPr>
          <p:cNvPr id="56" name="object 4">
            <a:extLst>
              <a:ext uri="{FF2B5EF4-FFF2-40B4-BE49-F238E27FC236}">
                <a16:creationId xmlns:a16="http://schemas.microsoft.com/office/drawing/2014/main" id="{7D377D59-A05B-42A8-8677-37665E525854}"/>
              </a:ext>
            </a:extLst>
          </p:cNvPr>
          <p:cNvSpPr txBox="1"/>
          <p:nvPr/>
        </p:nvSpPr>
        <p:spPr>
          <a:xfrm>
            <a:off x="781050" y="2537468"/>
            <a:ext cx="1752600" cy="1751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1100" spc="-10" dirty="0">
                <a:latin typeface="LM Sans 10"/>
                <a:cs typeface="LM Sans 10"/>
              </a:rPr>
              <a:t>- Reward function of agent-n</a:t>
            </a:r>
          </a:p>
        </p:txBody>
      </p:sp>
      <p:sp>
        <p:nvSpPr>
          <p:cNvPr id="57" name="object 4">
            <a:extLst>
              <a:ext uri="{FF2B5EF4-FFF2-40B4-BE49-F238E27FC236}">
                <a16:creationId xmlns:a16="http://schemas.microsoft.com/office/drawing/2014/main" id="{7E7728C9-AA1B-4DBA-9EDC-3203092206BB}"/>
              </a:ext>
            </a:extLst>
          </p:cNvPr>
          <p:cNvSpPr txBox="1"/>
          <p:nvPr/>
        </p:nvSpPr>
        <p:spPr>
          <a:xfrm>
            <a:off x="781050" y="2940880"/>
            <a:ext cx="1752600" cy="1751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1100" spc="-10" dirty="0">
                <a:latin typeface="LM Sans 10"/>
                <a:cs typeface="LM Sans 10"/>
              </a:rPr>
              <a:t>- Set of all players in the game</a:t>
            </a:r>
          </a:p>
        </p:txBody>
      </p:sp>
      <p:sp>
        <p:nvSpPr>
          <p:cNvPr id="58" name="object 4">
            <a:extLst>
              <a:ext uri="{FF2B5EF4-FFF2-40B4-BE49-F238E27FC236}">
                <a16:creationId xmlns:a16="http://schemas.microsoft.com/office/drawing/2014/main" id="{915C681A-AABF-47A7-A8F3-DE414D1F0382}"/>
              </a:ext>
            </a:extLst>
          </p:cNvPr>
          <p:cNvSpPr txBox="1"/>
          <p:nvPr/>
        </p:nvSpPr>
        <p:spPr>
          <a:xfrm>
            <a:off x="2523507" y="1748538"/>
            <a:ext cx="2219943" cy="349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1100" spc="-10" dirty="0">
                <a:latin typeface="LM Sans 10"/>
                <a:cs typeface="LM Sans 10"/>
              </a:rPr>
              <a:t>- State transition probability distribution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21AB7B2B-E4EB-4C15-8FBB-8BAB571010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0359" y="1717240"/>
            <a:ext cx="221891" cy="24302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846A72A-0BB9-4E60-8F08-656FD86AE6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1814" y="2464334"/>
            <a:ext cx="204120" cy="257836"/>
          </a:xfrm>
          <a:prstGeom prst="rect">
            <a:avLst/>
          </a:prstGeom>
        </p:spPr>
      </p:pic>
      <p:sp>
        <p:nvSpPr>
          <p:cNvPr id="62" name="object 4">
            <a:extLst>
              <a:ext uri="{FF2B5EF4-FFF2-40B4-BE49-F238E27FC236}">
                <a16:creationId xmlns:a16="http://schemas.microsoft.com/office/drawing/2014/main" id="{FBBA1D04-EEFD-4E80-B09E-696E5DD50A52}"/>
              </a:ext>
            </a:extLst>
          </p:cNvPr>
          <p:cNvSpPr txBox="1"/>
          <p:nvPr/>
        </p:nvSpPr>
        <p:spPr>
          <a:xfrm>
            <a:off x="2219597" y="2541235"/>
            <a:ext cx="2219943" cy="1751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1100" spc="-10" dirty="0">
                <a:latin typeface="LM Sans 10"/>
                <a:cs typeface="LM Sans 10"/>
              </a:rPr>
              <a:t>- Discount factor</a:t>
            </a:r>
          </a:p>
        </p:txBody>
      </p:sp>
    </p:spTree>
    <p:extLst>
      <p:ext uri="{BB962C8B-B14F-4D97-AF65-F5344CB8AC3E}">
        <p14:creationId xmlns:p14="http://schemas.microsoft.com/office/powerpoint/2010/main" val="766479643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6">
            <a:extLst>
              <a:ext uri="{FF2B5EF4-FFF2-40B4-BE49-F238E27FC236}">
                <a16:creationId xmlns:a16="http://schemas.microsoft.com/office/drawing/2014/main" id="{FAFDBEC2-677E-4926-A34A-ACB5F03BBB2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4276" y="3351784"/>
            <a:ext cx="3676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GB" spc="-5" dirty="0"/>
              <a:t>CMTE</a:t>
            </a:r>
            <a:endParaRPr spc="-5" dirty="0"/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0AA925F9-B1A9-4FCD-974C-1BBBD72A17A6}"/>
              </a:ext>
            </a:extLst>
          </p:cNvPr>
          <p:cNvSpPr txBox="1"/>
          <p:nvPr/>
        </p:nvSpPr>
        <p:spPr>
          <a:xfrm>
            <a:off x="95250" y="824217"/>
            <a:ext cx="4288100" cy="22089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GB" sz="1400" spc="-10" dirty="0">
                <a:latin typeface="LM Sans 10"/>
                <a:cs typeface="LM Sans 10"/>
              </a:rPr>
              <a:t>Also known as General Markov Games (GMGs).</a:t>
            </a:r>
          </a:p>
        </p:txBody>
      </p:sp>
      <p:grpSp>
        <p:nvGrpSpPr>
          <p:cNvPr id="15" name="object 7">
            <a:extLst>
              <a:ext uri="{FF2B5EF4-FFF2-40B4-BE49-F238E27FC236}">
                <a16:creationId xmlns:a16="http://schemas.microsoft.com/office/drawing/2014/main" id="{C2078605-EB16-4210-A613-5AC2B7F2C51E}"/>
              </a:ext>
            </a:extLst>
          </p:cNvPr>
          <p:cNvGrpSpPr/>
          <p:nvPr/>
        </p:nvGrpSpPr>
        <p:grpSpPr>
          <a:xfrm>
            <a:off x="0" y="0"/>
            <a:ext cx="4608195" cy="140335"/>
            <a:chOff x="0" y="0"/>
            <a:chExt cx="4608195" cy="140335"/>
          </a:xfrm>
        </p:grpSpPr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FB51E733-D540-400F-AAC2-A44D3874FDA2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093079BC-442C-49BF-AB75-6C2AFFA8721F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21">
            <a:extLst>
              <a:ext uri="{FF2B5EF4-FFF2-40B4-BE49-F238E27FC236}">
                <a16:creationId xmlns:a16="http://schemas.microsoft.com/office/drawing/2014/main" id="{F0226BF4-3E65-496A-B381-C58648EFBA53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0" name="object 22">
              <a:extLst>
                <a:ext uri="{FF2B5EF4-FFF2-40B4-BE49-F238E27FC236}">
                  <a16:creationId xmlns:a16="http://schemas.microsoft.com/office/drawing/2014/main" id="{4CE39509-BC07-4D92-9B0D-3BB8840A7716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A016213F-0C5F-473D-9878-C7C0E3978826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D6DA2DAF-B5EE-42F4-A0DE-7D26B0871151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">
            <a:extLst>
              <a:ext uri="{FF2B5EF4-FFF2-40B4-BE49-F238E27FC236}">
                <a16:creationId xmlns:a16="http://schemas.microsoft.com/office/drawing/2014/main" id="{A6485988-BF82-4F57-8823-420762A9FD7E}"/>
              </a:ext>
            </a:extLst>
          </p:cNvPr>
          <p:cNvSpPr txBox="1"/>
          <p:nvPr/>
        </p:nvSpPr>
        <p:spPr>
          <a:xfrm>
            <a:off x="0" y="140017"/>
            <a:ext cx="4608195" cy="29302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lang="en-GB" sz="1400" spc="10" dirty="0">
                <a:solidFill>
                  <a:schemeClr val="tx2">
                    <a:lumMod val="75000"/>
                  </a:schemeClr>
                </a:solidFill>
                <a:latin typeface="LM Sans 12"/>
                <a:cs typeface="LM Sans 12"/>
              </a:rPr>
              <a:t>Stochastic Markov Games</a:t>
            </a:r>
            <a:endParaRPr sz="1400" dirty="0">
              <a:solidFill>
                <a:schemeClr val="tx2">
                  <a:lumMod val="75000"/>
                </a:schemeClr>
              </a:solidFill>
              <a:latin typeface="LM Sans 12"/>
              <a:cs typeface="LM Sans 1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8E1EC5-919D-42D9-9C95-A4D283C77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137544"/>
            <a:ext cx="4057650" cy="335296"/>
          </a:xfrm>
          <a:prstGeom prst="rect">
            <a:avLst/>
          </a:prstGeom>
        </p:spPr>
      </p:pic>
      <p:sp>
        <p:nvSpPr>
          <p:cNvPr id="46" name="object 4">
            <a:extLst>
              <a:ext uri="{FF2B5EF4-FFF2-40B4-BE49-F238E27FC236}">
                <a16:creationId xmlns:a16="http://schemas.microsoft.com/office/drawing/2014/main" id="{1314E269-6708-4843-8302-A9235C14D58E}"/>
              </a:ext>
            </a:extLst>
          </p:cNvPr>
          <p:cNvSpPr txBox="1"/>
          <p:nvPr/>
        </p:nvSpPr>
        <p:spPr>
          <a:xfrm>
            <a:off x="781050" y="1714583"/>
            <a:ext cx="728971" cy="1751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1100" spc="-10" dirty="0">
                <a:latin typeface="LM Sans 10"/>
                <a:cs typeface="LM Sans 10"/>
              </a:rPr>
              <a:t>- State space</a:t>
            </a:r>
          </a:p>
        </p:txBody>
      </p:sp>
      <p:sp>
        <p:nvSpPr>
          <p:cNvPr id="49" name="object 4">
            <a:extLst>
              <a:ext uri="{FF2B5EF4-FFF2-40B4-BE49-F238E27FC236}">
                <a16:creationId xmlns:a16="http://schemas.microsoft.com/office/drawing/2014/main" id="{0A069F22-FCA9-46C3-B1D9-1ADD76CBE228}"/>
              </a:ext>
            </a:extLst>
          </p:cNvPr>
          <p:cNvSpPr txBox="1"/>
          <p:nvPr/>
        </p:nvSpPr>
        <p:spPr>
          <a:xfrm>
            <a:off x="671570" y="2078815"/>
            <a:ext cx="1675884" cy="1751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1100" spc="-10" dirty="0">
                <a:latin typeface="LM Sans 10"/>
                <a:cs typeface="LM Sans 10"/>
              </a:rPr>
              <a:t>- Action space of agent-n</a:t>
            </a:r>
          </a:p>
        </p:txBody>
      </p:sp>
      <p:sp>
        <p:nvSpPr>
          <p:cNvPr id="52" name="object 4">
            <a:extLst>
              <a:ext uri="{FF2B5EF4-FFF2-40B4-BE49-F238E27FC236}">
                <a16:creationId xmlns:a16="http://schemas.microsoft.com/office/drawing/2014/main" id="{3F2D1E24-BBB7-444D-B074-FE1119E10C55}"/>
              </a:ext>
            </a:extLst>
          </p:cNvPr>
          <p:cNvSpPr txBox="1"/>
          <p:nvPr/>
        </p:nvSpPr>
        <p:spPr>
          <a:xfrm>
            <a:off x="781050" y="2535412"/>
            <a:ext cx="1752600" cy="1751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1100" spc="-10" dirty="0">
                <a:latin typeface="LM Sans 10"/>
                <a:cs typeface="LM Sans 10"/>
              </a:rPr>
              <a:t>- Reward function of agent-n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A3E734-436E-4FC1-BC17-09F26D2F7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46" y="1680641"/>
            <a:ext cx="200060" cy="2205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365B67-3ED2-4445-B8E4-4A38144EC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1993869"/>
            <a:ext cx="407735" cy="3450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B9A8B4-F755-4F65-B680-0954E355C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64" y="2431525"/>
            <a:ext cx="350921" cy="3306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D0C266-3C2D-4088-9412-C8E86B3F7C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864" y="2918619"/>
            <a:ext cx="218020" cy="255937"/>
          </a:xfrm>
          <a:prstGeom prst="rect">
            <a:avLst/>
          </a:prstGeom>
        </p:spPr>
      </p:pic>
      <p:sp>
        <p:nvSpPr>
          <p:cNvPr id="56" name="object 4">
            <a:extLst>
              <a:ext uri="{FF2B5EF4-FFF2-40B4-BE49-F238E27FC236}">
                <a16:creationId xmlns:a16="http://schemas.microsoft.com/office/drawing/2014/main" id="{7D377D59-A05B-42A8-8677-37665E525854}"/>
              </a:ext>
            </a:extLst>
          </p:cNvPr>
          <p:cNvSpPr txBox="1"/>
          <p:nvPr/>
        </p:nvSpPr>
        <p:spPr>
          <a:xfrm>
            <a:off x="781050" y="2537468"/>
            <a:ext cx="1752600" cy="1751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1100" spc="-10" dirty="0">
                <a:latin typeface="LM Sans 10"/>
                <a:cs typeface="LM Sans 10"/>
              </a:rPr>
              <a:t>- Reward function of agent-n</a:t>
            </a:r>
          </a:p>
        </p:txBody>
      </p:sp>
      <p:sp>
        <p:nvSpPr>
          <p:cNvPr id="57" name="object 4">
            <a:extLst>
              <a:ext uri="{FF2B5EF4-FFF2-40B4-BE49-F238E27FC236}">
                <a16:creationId xmlns:a16="http://schemas.microsoft.com/office/drawing/2014/main" id="{7E7728C9-AA1B-4DBA-9EDC-3203092206BB}"/>
              </a:ext>
            </a:extLst>
          </p:cNvPr>
          <p:cNvSpPr txBox="1"/>
          <p:nvPr/>
        </p:nvSpPr>
        <p:spPr>
          <a:xfrm>
            <a:off x="781050" y="2940880"/>
            <a:ext cx="1752600" cy="1751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1100" spc="-10" dirty="0">
                <a:latin typeface="LM Sans 10"/>
                <a:cs typeface="LM Sans 10"/>
              </a:rPr>
              <a:t>- Set of all players in the game</a:t>
            </a:r>
          </a:p>
        </p:txBody>
      </p:sp>
      <p:sp>
        <p:nvSpPr>
          <p:cNvPr id="58" name="object 4">
            <a:extLst>
              <a:ext uri="{FF2B5EF4-FFF2-40B4-BE49-F238E27FC236}">
                <a16:creationId xmlns:a16="http://schemas.microsoft.com/office/drawing/2014/main" id="{915C681A-AABF-47A7-A8F3-DE414D1F0382}"/>
              </a:ext>
            </a:extLst>
          </p:cNvPr>
          <p:cNvSpPr txBox="1"/>
          <p:nvPr/>
        </p:nvSpPr>
        <p:spPr>
          <a:xfrm>
            <a:off x="2523507" y="1748538"/>
            <a:ext cx="2219943" cy="349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1100" spc="-10" dirty="0">
                <a:latin typeface="LM Sans 10"/>
                <a:cs typeface="LM Sans 10"/>
              </a:rPr>
              <a:t>- State transition probability distribution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21AB7B2B-E4EB-4C15-8FBB-8BAB571010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0359" y="1717240"/>
            <a:ext cx="221891" cy="24302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846A72A-0BB9-4E60-8F08-656FD86AE6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1814" y="2464334"/>
            <a:ext cx="204120" cy="257836"/>
          </a:xfrm>
          <a:prstGeom prst="rect">
            <a:avLst/>
          </a:prstGeom>
        </p:spPr>
      </p:pic>
      <p:sp>
        <p:nvSpPr>
          <p:cNvPr id="62" name="object 4">
            <a:extLst>
              <a:ext uri="{FF2B5EF4-FFF2-40B4-BE49-F238E27FC236}">
                <a16:creationId xmlns:a16="http://schemas.microsoft.com/office/drawing/2014/main" id="{FBBA1D04-EEFD-4E80-B09E-696E5DD50A52}"/>
              </a:ext>
            </a:extLst>
          </p:cNvPr>
          <p:cNvSpPr txBox="1"/>
          <p:nvPr/>
        </p:nvSpPr>
        <p:spPr>
          <a:xfrm>
            <a:off x="2219597" y="2541235"/>
            <a:ext cx="2219943" cy="1751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1100" spc="-10" dirty="0">
                <a:latin typeface="LM Sans 10"/>
                <a:cs typeface="LM Sans 10"/>
              </a:rPr>
              <a:t>- Discount factor</a:t>
            </a:r>
          </a:p>
        </p:txBody>
      </p:sp>
    </p:spTree>
    <p:extLst>
      <p:ext uri="{BB962C8B-B14F-4D97-AF65-F5344CB8AC3E}">
        <p14:creationId xmlns:p14="http://schemas.microsoft.com/office/powerpoint/2010/main" val="2481092818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6">
            <a:extLst>
              <a:ext uri="{FF2B5EF4-FFF2-40B4-BE49-F238E27FC236}">
                <a16:creationId xmlns:a16="http://schemas.microsoft.com/office/drawing/2014/main" id="{FAFDBEC2-677E-4926-A34A-ACB5F03BBB2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4276" y="3351784"/>
            <a:ext cx="3676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GB" spc="-5" dirty="0"/>
              <a:t>CMTE</a:t>
            </a:r>
            <a:endParaRPr spc="-5" dirty="0"/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0AA925F9-B1A9-4FCD-974C-1BBBD72A17A6}"/>
              </a:ext>
            </a:extLst>
          </p:cNvPr>
          <p:cNvSpPr txBox="1"/>
          <p:nvPr/>
        </p:nvSpPr>
        <p:spPr>
          <a:xfrm>
            <a:off x="95250" y="824217"/>
            <a:ext cx="4288100" cy="4428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GB" sz="1400" spc="-10" dirty="0">
                <a:latin typeface="LM Sans 10"/>
                <a:cs typeface="LM Sans 10"/>
              </a:rPr>
              <a:t>Collaboration is focussed in Team Markov Games (TMGs).</a:t>
            </a:r>
          </a:p>
        </p:txBody>
      </p:sp>
      <p:grpSp>
        <p:nvGrpSpPr>
          <p:cNvPr id="15" name="object 7">
            <a:extLst>
              <a:ext uri="{FF2B5EF4-FFF2-40B4-BE49-F238E27FC236}">
                <a16:creationId xmlns:a16="http://schemas.microsoft.com/office/drawing/2014/main" id="{C2078605-EB16-4210-A613-5AC2B7F2C51E}"/>
              </a:ext>
            </a:extLst>
          </p:cNvPr>
          <p:cNvGrpSpPr/>
          <p:nvPr/>
        </p:nvGrpSpPr>
        <p:grpSpPr>
          <a:xfrm>
            <a:off x="0" y="0"/>
            <a:ext cx="4608195" cy="140335"/>
            <a:chOff x="0" y="0"/>
            <a:chExt cx="4608195" cy="140335"/>
          </a:xfrm>
        </p:grpSpPr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FB51E733-D540-400F-AAC2-A44D3874FDA2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093079BC-442C-49BF-AB75-6C2AFFA8721F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21">
            <a:extLst>
              <a:ext uri="{FF2B5EF4-FFF2-40B4-BE49-F238E27FC236}">
                <a16:creationId xmlns:a16="http://schemas.microsoft.com/office/drawing/2014/main" id="{F0226BF4-3E65-496A-B381-C58648EFBA53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0" name="object 22">
              <a:extLst>
                <a:ext uri="{FF2B5EF4-FFF2-40B4-BE49-F238E27FC236}">
                  <a16:creationId xmlns:a16="http://schemas.microsoft.com/office/drawing/2014/main" id="{4CE39509-BC07-4D92-9B0D-3BB8840A7716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A016213F-0C5F-473D-9878-C7C0E3978826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D6DA2DAF-B5EE-42F4-A0DE-7D26B0871151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">
            <a:extLst>
              <a:ext uri="{FF2B5EF4-FFF2-40B4-BE49-F238E27FC236}">
                <a16:creationId xmlns:a16="http://schemas.microsoft.com/office/drawing/2014/main" id="{A6485988-BF82-4F57-8823-420762A9FD7E}"/>
              </a:ext>
            </a:extLst>
          </p:cNvPr>
          <p:cNvSpPr txBox="1"/>
          <p:nvPr/>
        </p:nvSpPr>
        <p:spPr>
          <a:xfrm>
            <a:off x="0" y="140017"/>
            <a:ext cx="4608195" cy="29302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lang="en-GB" sz="1400" spc="10" dirty="0">
                <a:solidFill>
                  <a:schemeClr val="tx2">
                    <a:lumMod val="75000"/>
                  </a:schemeClr>
                </a:solidFill>
                <a:latin typeface="LM Sans 12"/>
                <a:cs typeface="LM Sans 12"/>
              </a:rPr>
              <a:t>Stochastic Markov Games</a:t>
            </a:r>
            <a:endParaRPr sz="1400" dirty="0">
              <a:solidFill>
                <a:schemeClr val="tx2">
                  <a:lumMod val="75000"/>
                </a:schemeClr>
              </a:solidFill>
              <a:latin typeface="LM Sans 12"/>
              <a:cs typeface="LM Sans 12"/>
            </a:endParaRPr>
          </a:p>
        </p:txBody>
      </p:sp>
      <p:sp>
        <p:nvSpPr>
          <p:cNvPr id="46" name="object 4">
            <a:extLst>
              <a:ext uri="{FF2B5EF4-FFF2-40B4-BE49-F238E27FC236}">
                <a16:creationId xmlns:a16="http://schemas.microsoft.com/office/drawing/2014/main" id="{1314E269-6708-4843-8302-A9235C14D58E}"/>
              </a:ext>
            </a:extLst>
          </p:cNvPr>
          <p:cNvSpPr txBox="1"/>
          <p:nvPr/>
        </p:nvSpPr>
        <p:spPr>
          <a:xfrm>
            <a:off x="781050" y="1714583"/>
            <a:ext cx="728971" cy="1751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1100" spc="-10" dirty="0">
                <a:latin typeface="LM Sans 10"/>
                <a:cs typeface="LM Sans 10"/>
              </a:rPr>
              <a:t>- State space</a:t>
            </a:r>
          </a:p>
        </p:txBody>
      </p:sp>
      <p:sp>
        <p:nvSpPr>
          <p:cNvPr id="49" name="object 4">
            <a:extLst>
              <a:ext uri="{FF2B5EF4-FFF2-40B4-BE49-F238E27FC236}">
                <a16:creationId xmlns:a16="http://schemas.microsoft.com/office/drawing/2014/main" id="{0A069F22-FCA9-46C3-B1D9-1ADD76CBE228}"/>
              </a:ext>
            </a:extLst>
          </p:cNvPr>
          <p:cNvSpPr txBox="1"/>
          <p:nvPr/>
        </p:nvSpPr>
        <p:spPr>
          <a:xfrm>
            <a:off x="671570" y="2078815"/>
            <a:ext cx="1675884" cy="1751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1100" spc="-10" dirty="0">
                <a:latin typeface="LM Sans 10"/>
                <a:cs typeface="LM Sans 10"/>
              </a:rPr>
              <a:t>- Action space of all agent</a:t>
            </a:r>
          </a:p>
        </p:txBody>
      </p:sp>
      <p:sp>
        <p:nvSpPr>
          <p:cNvPr id="52" name="object 4">
            <a:extLst>
              <a:ext uri="{FF2B5EF4-FFF2-40B4-BE49-F238E27FC236}">
                <a16:creationId xmlns:a16="http://schemas.microsoft.com/office/drawing/2014/main" id="{3F2D1E24-BBB7-444D-B074-FE1119E10C55}"/>
              </a:ext>
            </a:extLst>
          </p:cNvPr>
          <p:cNvSpPr txBox="1"/>
          <p:nvPr/>
        </p:nvSpPr>
        <p:spPr>
          <a:xfrm>
            <a:off x="704850" y="2535412"/>
            <a:ext cx="1752600" cy="1751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1100" spc="-10" dirty="0">
                <a:latin typeface="LM Sans 10"/>
                <a:cs typeface="LM Sans 10"/>
              </a:rPr>
              <a:t>- Reward function of all agents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A3E734-436E-4FC1-BC17-09F26D2F7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46" y="1680641"/>
            <a:ext cx="200060" cy="2205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D0C266-3C2D-4088-9412-C8E86B3F7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64" y="2918619"/>
            <a:ext cx="218020" cy="255937"/>
          </a:xfrm>
          <a:prstGeom prst="rect">
            <a:avLst/>
          </a:prstGeom>
        </p:spPr>
      </p:pic>
      <p:sp>
        <p:nvSpPr>
          <p:cNvPr id="57" name="object 4">
            <a:extLst>
              <a:ext uri="{FF2B5EF4-FFF2-40B4-BE49-F238E27FC236}">
                <a16:creationId xmlns:a16="http://schemas.microsoft.com/office/drawing/2014/main" id="{7E7728C9-AA1B-4DBA-9EDC-3203092206BB}"/>
              </a:ext>
            </a:extLst>
          </p:cNvPr>
          <p:cNvSpPr txBox="1"/>
          <p:nvPr/>
        </p:nvSpPr>
        <p:spPr>
          <a:xfrm>
            <a:off x="781050" y="2940880"/>
            <a:ext cx="1752600" cy="1751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1100" spc="-10" dirty="0">
                <a:latin typeface="LM Sans 10"/>
                <a:cs typeface="LM Sans 10"/>
              </a:rPr>
              <a:t>- Set of all players in the game</a:t>
            </a:r>
          </a:p>
        </p:txBody>
      </p:sp>
      <p:sp>
        <p:nvSpPr>
          <p:cNvPr id="58" name="object 4">
            <a:extLst>
              <a:ext uri="{FF2B5EF4-FFF2-40B4-BE49-F238E27FC236}">
                <a16:creationId xmlns:a16="http://schemas.microsoft.com/office/drawing/2014/main" id="{915C681A-AABF-47A7-A8F3-DE414D1F0382}"/>
              </a:ext>
            </a:extLst>
          </p:cNvPr>
          <p:cNvSpPr txBox="1"/>
          <p:nvPr/>
        </p:nvSpPr>
        <p:spPr>
          <a:xfrm>
            <a:off x="2523507" y="1748538"/>
            <a:ext cx="2219943" cy="349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1100" spc="-10" dirty="0">
                <a:latin typeface="LM Sans 10"/>
                <a:cs typeface="LM Sans 10"/>
              </a:rPr>
              <a:t>- State transition probability distribution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21AB7B2B-E4EB-4C15-8FBB-8BAB57101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359" y="1717240"/>
            <a:ext cx="221891" cy="24302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846A72A-0BB9-4E60-8F08-656FD86AE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7124" y="2464334"/>
            <a:ext cx="204120" cy="257836"/>
          </a:xfrm>
          <a:prstGeom prst="rect">
            <a:avLst/>
          </a:prstGeom>
        </p:spPr>
      </p:pic>
      <p:sp>
        <p:nvSpPr>
          <p:cNvPr id="62" name="object 4">
            <a:extLst>
              <a:ext uri="{FF2B5EF4-FFF2-40B4-BE49-F238E27FC236}">
                <a16:creationId xmlns:a16="http://schemas.microsoft.com/office/drawing/2014/main" id="{FBBA1D04-EEFD-4E80-B09E-696E5DD50A52}"/>
              </a:ext>
            </a:extLst>
          </p:cNvPr>
          <p:cNvSpPr txBox="1"/>
          <p:nvPr/>
        </p:nvSpPr>
        <p:spPr>
          <a:xfrm>
            <a:off x="2294907" y="2541235"/>
            <a:ext cx="2219943" cy="1751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lang="en-GB" sz="1100" spc="-10" dirty="0">
                <a:latin typeface="LM Sans 10"/>
                <a:cs typeface="LM Sans 10"/>
              </a:rPr>
              <a:t>- Discount factor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5AC1C-309B-43C5-B8A4-D9EDE7AACB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954" y="1236050"/>
            <a:ext cx="2667000" cy="4628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4EE4F9-1C25-4958-85D4-C85AC1D35C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075" y="2025966"/>
            <a:ext cx="254905" cy="2587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F8C00E-719F-48A0-81FD-B61095FBB3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781" y="2519455"/>
            <a:ext cx="230712" cy="250774"/>
          </a:xfrm>
          <a:prstGeom prst="rect">
            <a:avLst/>
          </a:prstGeom>
        </p:spPr>
      </p:pic>
      <p:sp>
        <p:nvSpPr>
          <p:cNvPr id="25" name="object 4">
            <a:extLst>
              <a:ext uri="{FF2B5EF4-FFF2-40B4-BE49-F238E27FC236}">
                <a16:creationId xmlns:a16="http://schemas.microsoft.com/office/drawing/2014/main" id="{ECDBB5ED-3365-423C-AF0F-F237C05F3534}"/>
              </a:ext>
            </a:extLst>
          </p:cNvPr>
          <p:cNvSpPr txBox="1"/>
          <p:nvPr/>
        </p:nvSpPr>
        <p:spPr>
          <a:xfrm>
            <a:off x="29500" y="3123882"/>
            <a:ext cx="4288100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algn="l"/>
            <a:r>
              <a:rPr lang="en-GB" sz="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Lucian </a:t>
            </a:r>
            <a:r>
              <a:rPr lang="en-GB" sz="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Bus¸oniu</a:t>
            </a:r>
            <a:r>
              <a:rPr lang="en-GB" sz="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Robert </a:t>
            </a:r>
            <a:r>
              <a:rPr lang="en-GB" sz="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Babuˇska</a:t>
            </a:r>
            <a:r>
              <a:rPr lang="en-GB" sz="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Bart De </a:t>
            </a:r>
            <a:r>
              <a:rPr lang="en-GB" sz="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Schutter</a:t>
            </a:r>
            <a:r>
              <a:rPr lang="en-GB" sz="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Multi-agent reinforcement</a:t>
            </a: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sz="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earning: An overview.</a:t>
            </a:r>
            <a:r>
              <a:rPr lang="en-GB" sz="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2010.</a:t>
            </a:r>
            <a:endParaRPr lang="en-GB" sz="6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919872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6">
            <a:extLst>
              <a:ext uri="{FF2B5EF4-FFF2-40B4-BE49-F238E27FC236}">
                <a16:creationId xmlns:a16="http://schemas.microsoft.com/office/drawing/2014/main" id="{FAFDBEC2-677E-4926-A34A-ACB5F03BBB2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84276" y="3351784"/>
            <a:ext cx="3676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GB" spc="-5" dirty="0"/>
              <a:t>CMTE</a:t>
            </a:r>
            <a:endParaRPr spc="-5" dirty="0"/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0AA925F9-B1A9-4FCD-974C-1BBBD72A17A6}"/>
              </a:ext>
            </a:extLst>
          </p:cNvPr>
          <p:cNvSpPr txBox="1"/>
          <p:nvPr/>
        </p:nvSpPr>
        <p:spPr>
          <a:xfrm>
            <a:off x="95250" y="1730375"/>
            <a:ext cx="4288100" cy="45563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GB" sz="1400" spc="-10" dirty="0">
                <a:latin typeface="LM Sans 10"/>
                <a:cs typeface="LM Sans 10"/>
              </a:rPr>
              <a:t>Combined strategy space for all agents.</a:t>
            </a:r>
          </a:p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q"/>
            </a:pPr>
            <a:r>
              <a:rPr lang="en-GB" sz="1400" spc="-10" dirty="0">
                <a:latin typeface="LM Sans 10"/>
                <a:cs typeface="LM Sans 10"/>
              </a:rPr>
              <a:t>All agents observe the same reward.</a:t>
            </a:r>
          </a:p>
        </p:txBody>
      </p:sp>
      <p:grpSp>
        <p:nvGrpSpPr>
          <p:cNvPr id="15" name="object 7">
            <a:extLst>
              <a:ext uri="{FF2B5EF4-FFF2-40B4-BE49-F238E27FC236}">
                <a16:creationId xmlns:a16="http://schemas.microsoft.com/office/drawing/2014/main" id="{C2078605-EB16-4210-A613-5AC2B7F2C51E}"/>
              </a:ext>
            </a:extLst>
          </p:cNvPr>
          <p:cNvGrpSpPr/>
          <p:nvPr/>
        </p:nvGrpSpPr>
        <p:grpSpPr>
          <a:xfrm>
            <a:off x="0" y="0"/>
            <a:ext cx="4608195" cy="140335"/>
            <a:chOff x="0" y="0"/>
            <a:chExt cx="4608195" cy="140335"/>
          </a:xfrm>
        </p:grpSpPr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FB51E733-D540-400F-AAC2-A44D3874FDA2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093079BC-442C-49BF-AB75-6C2AFFA8721F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21">
            <a:extLst>
              <a:ext uri="{FF2B5EF4-FFF2-40B4-BE49-F238E27FC236}">
                <a16:creationId xmlns:a16="http://schemas.microsoft.com/office/drawing/2014/main" id="{F0226BF4-3E65-496A-B381-C58648EFBA53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0" name="object 22">
              <a:extLst>
                <a:ext uri="{FF2B5EF4-FFF2-40B4-BE49-F238E27FC236}">
                  <a16:creationId xmlns:a16="http://schemas.microsoft.com/office/drawing/2014/main" id="{4CE39509-BC07-4D92-9B0D-3BB8840A7716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A016213F-0C5F-473D-9878-C7C0E3978826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D6DA2DAF-B5EE-42F4-A0DE-7D26B0871151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">
            <a:extLst>
              <a:ext uri="{FF2B5EF4-FFF2-40B4-BE49-F238E27FC236}">
                <a16:creationId xmlns:a16="http://schemas.microsoft.com/office/drawing/2014/main" id="{A6485988-BF82-4F57-8823-420762A9FD7E}"/>
              </a:ext>
            </a:extLst>
          </p:cNvPr>
          <p:cNvSpPr txBox="1"/>
          <p:nvPr/>
        </p:nvSpPr>
        <p:spPr>
          <a:xfrm>
            <a:off x="0" y="140017"/>
            <a:ext cx="4608195" cy="29302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lang="en-GB" sz="1400" spc="10" dirty="0">
                <a:solidFill>
                  <a:schemeClr val="tx2">
                    <a:lumMod val="75000"/>
                  </a:schemeClr>
                </a:solidFill>
                <a:latin typeface="LM Sans 12"/>
                <a:cs typeface="LM Sans 12"/>
              </a:rPr>
              <a:t>Stochastic Markov Games</a:t>
            </a:r>
            <a:endParaRPr sz="1400" dirty="0">
              <a:solidFill>
                <a:schemeClr val="tx2">
                  <a:lumMod val="75000"/>
                </a:schemeClr>
              </a:solidFill>
              <a:latin typeface="LM Sans 12"/>
              <a:cs typeface="LM Sans 1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5AC1C-309B-43C5-B8A4-D9EDE7AAC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54" y="1236050"/>
            <a:ext cx="2667000" cy="462868"/>
          </a:xfrm>
          <a:prstGeom prst="rect">
            <a:avLst/>
          </a:prstGeom>
        </p:spPr>
      </p:pic>
      <p:sp>
        <p:nvSpPr>
          <p:cNvPr id="25" name="object 4">
            <a:extLst>
              <a:ext uri="{FF2B5EF4-FFF2-40B4-BE49-F238E27FC236}">
                <a16:creationId xmlns:a16="http://schemas.microsoft.com/office/drawing/2014/main" id="{00A47C7E-EF01-4123-B963-68AE32DBCB0A}"/>
              </a:ext>
            </a:extLst>
          </p:cNvPr>
          <p:cNvSpPr txBox="1"/>
          <p:nvPr/>
        </p:nvSpPr>
        <p:spPr>
          <a:xfrm>
            <a:off x="95250" y="823681"/>
            <a:ext cx="4288100" cy="22089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GB" sz="1400" spc="-10" dirty="0">
                <a:latin typeface="LM Sans 10"/>
                <a:cs typeface="LM Sans 10"/>
              </a:rPr>
              <a:t>Team Markov Games-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D1AA99-29FC-4DAB-9F28-6BE6C3A1F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75" y="2430524"/>
            <a:ext cx="1604963" cy="2157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A26405-2306-4A40-BD85-7C1ED8B30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48" y="2696689"/>
            <a:ext cx="1928813" cy="29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25877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</TotalTime>
  <Words>706</Words>
  <Application>Microsoft Office PowerPoint</Application>
  <PresentationFormat>Custom</PresentationFormat>
  <Paragraphs>149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 Math</vt:lpstr>
      <vt:lpstr>LM Sans 10</vt:lpstr>
      <vt:lpstr>LM Sans 12</vt:lpstr>
      <vt:lpstr>LM Sans 8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CSC413/2516 Lecture 10:   Generative Models &amp; Reinforcement Learning</dc:title>
  <dc:creator>Jimmy Ba</dc:creator>
  <cp:lastModifiedBy>Karush Suri</cp:lastModifiedBy>
  <cp:revision>452</cp:revision>
  <dcterms:created xsi:type="dcterms:W3CDTF">2020-05-15T19:27:41Z</dcterms:created>
  <dcterms:modified xsi:type="dcterms:W3CDTF">2020-12-05T16:34:08Z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2020-03-31T00:00:00Z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2020-05-15T00:00:00Z</vt:filetime>
  </property>
</Properties>
</file>