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9" r:id="rId3"/>
    <p:sldId id="340" r:id="rId4"/>
    <p:sldId id="344" r:id="rId5"/>
    <p:sldId id="343" r:id="rId6"/>
    <p:sldId id="345" r:id="rId7"/>
    <p:sldId id="347" r:id="rId8"/>
    <p:sldId id="348" r:id="rId9"/>
    <p:sldId id="349" r:id="rId10"/>
    <p:sldId id="350" r:id="rId11"/>
    <p:sldId id="351" r:id="rId12"/>
    <p:sldId id="322" r:id="rId13"/>
    <p:sldId id="334" r:id="rId14"/>
    <p:sldId id="338" r:id="rId15"/>
    <p:sldId id="299" r:id="rId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>
      <p:cViewPr varScale="1">
        <p:scale>
          <a:sx n="122" d="100"/>
          <a:sy n="122" d="100"/>
        </p:scale>
        <p:origin x="14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40017"/>
            <a:ext cx="4610099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Jimmy</a:t>
            </a:r>
            <a:r>
              <a:rPr spc="-60" dirty="0"/>
              <a:t> </a:t>
            </a:r>
            <a:r>
              <a:rPr spc="-5" dirty="0"/>
              <a:t>Ba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Jimmy</a:t>
            </a:r>
            <a:r>
              <a:rPr spc="-60" dirty="0"/>
              <a:t> </a:t>
            </a:r>
            <a:r>
              <a:rPr spc="-5" dirty="0"/>
              <a:t>Ba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Jimmy</a:t>
            </a:r>
            <a:r>
              <a:rPr spc="-60" dirty="0"/>
              <a:t> </a:t>
            </a:r>
            <a:r>
              <a:rPr spc="-5" dirty="0"/>
              <a:t>Ba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Jimmy</a:t>
            </a:r>
            <a:r>
              <a:rPr spc="-60" dirty="0"/>
              <a:t> </a:t>
            </a:r>
            <a:r>
              <a:rPr spc="-5" dirty="0"/>
              <a:t>Ba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Jimmy</a:t>
            </a:r>
            <a:r>
              <a:rPr spc="-60" dirty="0"/>
              <a:t> </a:t>
            </a:r>
            <a:r>
              <a:rPr spc="-5" dirty="0"/>
              <a:t>Ba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284" y="1001354"/>
            <a:ext cx="3405530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27" y="705382"/>
            <a:ext cx="4405045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Jimmy</a:t>
            </a:r>
            <a:r>
              <a:rPr spc="-60" dirty="0"/>
              <a:t> </a:t>
            </a:r>
            <a:r>
              <a:rPr spc="-5" dirty="0"/>
              <a:t>Ba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918" y="3351784"/>
            <a:ext cx="3067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326582" y="3248732"/>
            <a:ext cx="238760" cy="57150"/>
            <a:chOff x="4326582" y="3248732"/>
            <a:chExt cx="238760" cy="57150"/>
          </a:xfrm>
        </p:grpSpPr>
        <p:sp>
          <p:nvSpPr>
            <p:cNvPr id="4" name="object 4"/>
            <p:cNvSpPr/>
            <p:nvPr/>
          </p:nvSpPr>
          <p:spPr>
            <a:xfrm>
              <a:off x="4451033" y="32817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2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26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7743" y="206375"/>
            <a:ext cx="4483735" cy="714581"/>
            <a:chOff x="87743" y="983878"/>
            <a:chExt cx="4483735" cy="621665"/>
          </a:xfrm>
        </p:grpSpPr>
        <p:sp>
          <p:nvSpPr>
            <p:cNvPr id="11" name="object 11"/>
            <p:cNvSpPr/>
            <p:nvPr/>
          </p:nvSpPr>
          <p:spPr>
            <a:xfrm>
              <a:off x="138544" y="1503476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344" y="1490776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990015"/>
              <a:ext cx="50749" cy="5134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743" y="983878"/>
              <a:ext cx="4432935" cy="570865"/>
            </a:xfrm>
            <a:custGeom>
              <a:avLst/>
              <a:gdLst/>
              <a:ahLst/>
              <a:cxnLst/>
              <a:rect l="l" t="t" r="r" b="b"/>
              <a:pathLst>
                <a:path w="4432935" h="570865">
                  <a:moveTo>
                    <a:pt x="4432567" y="0"/>
                  </a:moveTo>
                  <a:lnTo>
                    <a:pt x="0" y="0"/>
                  </a:lnTo>
                  <a:lnTo>
                    <a:pt x="0" y="519598"/>
                  </a:lnTo>
                  <a:lnTo>
                    <a:pt x="4008" y="539323"/>
                  </a:lnTo>
                  <a:lnTo>
                    <a:pt x="14922" y="555476"/>
                  </a:lnTo>
                  <a:lnTo>
                    <a:pt x="31075" y="566390"/>
                  </a:lnTo>
                  <a:lnTo>
                    <a:pt x="50800" y="570399"/>
                  </a:lnTo>
                  <a:lnTo>
                    <a:pt x="4381767" y="570399"/>
                  </a:lnTo>
                  <a:lnTo>
                    <a:pt x="4401492" y="566390"/>
                  </a:lnTo>
                  <a:lnTo>
                    <a:pt x="4417644" y="555476"/>
                  </a:lnTo>
                  <a:lnTo>
                    <a:pt x="4428558" y="539323"/>
                  </a:lnTo>
                  <a:lnTo>
                    <a:pt x="4432567" y="51959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11" y="1028114"/>
              <a:ext cx="0" cy="494665"/>
            </a:xfrm>
            <a:custGeom>
              <a:avLst/>
              <a:gdLst/>
              <a:ahLst/>
              <a:cxnLst/>
              <a:rect l="l" t="t" r="r" b="b"/>
              <a:pathLst>
                <a:path h="494665">
                  <a:moveTo>
                    <a:pt x="0" y="4944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11" y="10154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311" y="10027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311" y="9900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80020326-F05D-4170-ABD5-DC6803EA77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50" y="1489843"/>
            <a:ext cx="840517" cy="621532"/>
          </a:xfrm>
          <a:prstGeom prst="rect">
            <a:avLst/>
          </a:prstGeom>
        </p:spPr>
      </p:pic>
      <p:sp>
        <p:nvSpPr>
          <p:cNvPr id="37" name="object 20">
            <a:extLst>
              <a:ext uri="{FF2B5EF4-FFF2-40B4-BE49-F238E27FC236}">
                <a16:creationId xmlns:a16="http://schemas.microsoft.com/office/drawing/2014/main" id="{D826E318-FBFE-45D8-8602-8A15FE615A91}"/>
              </a:ext>
            </a:extLst>
          </p:cNvPr>
          <p:cNvSpPr txBox="1"/>
          <p:nvPr/>
        </p:nvSpPr>
        <p:spPr>
          <a:xfrm>
            <a:off x="584276" y="358775"/>
            <a:ext cx="3116262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</a:rPr>
              <a:t>On Cooperation in Multi-Agent Reinforcement Learning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0"/>
              <a:cs typeface="LM Sans 10"/>
            </a:endParaRPr>
          </a:p>
        </p:txBody>
      </p:sp>
      <p:grpSp>
        <p:nvGrpSpPr>
          <p:cNvPr id="33" name="object 7">
            <a:extLst>
              <a:ext uri="{FF2B5EF4-FFF2-40B4-BE49-F238E27FC236}">
                <a16:creationId xmlns:a16="http://schemas.microsoft.com/office/drawing/2014/main" id="{BAB7A9A7-DC3B-4BA9-837A-C6C7F6DF01DB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A35E60BD-0A1B-4BE4-B235-953F2CABA71C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CDAFEF69-DCAC-4716-9817-EA02954A7B4A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21">
            <a:extLst>
              <a:ext uri="{FF2B5EF4-FFF2-40B4-BE49-F238E27FC236}">
                <a16:creationId xmlns:a16="http://schemas.microsoft.com/office/drawing/2014/main" id="{57B6D45C-3F40-438E-842D-79C0D2893190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9" name="object 22">
              <a:extLst>
                <a:ext uri="{FF2B5EF4-FFF2-40B4-BE49-F238E27FC236}">
                  <a16:creationId xmlns:a16="http://schemas.microsoft.com/office/drawing/2014/main" id="{2E3D860C-5190-463D-AD4F-B72C4FFDA2AD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3">
              <a:extLst>
                <a:ext uri="{FF2B5EF4-FFF2-40B4-BE49-F238E27FC236}">
                  <a16:creationId xmlns:a16="http://schemas.microsoft.com/office/drawing/2014/main" id="{4DFD95E4-F5F1-40D4-8411-87FEF60093DD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4">
              <a:extLst>
                <a:ext uri="{FF2B5EF4-FFF2-40B4-BE49-F238E27FC236}">
                  <a16:creationId xmlns:a16="http://schemas.microsoft.com/office/drawing/2014/main" id="{74B09F4E-2E93-495F-BB00-0FD545B3780C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20">
            <a:extLst>
              <a:ext uri="{FF2B5EF4-FFF2-40B4-BE49-F238E27FC236}">
                <a16:creationId xmlns:a16="http://schemas.microsoft.com/office/drawing/2014/main" id="{89BC8237-04EA-48AF-8728-019A18F889D4}"/>
              </a:ext>
            </a:extLst>
          </p:cNvPr>
          <p:cNvSpPr txBox="1"/>
          <p:nvPr/>
        </p:nvSpPr>
        <p:spPr>
          <a:xfrm>
            <a:off x="224334" y="1120775"/>
            <a:ext cx="3933466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400" spc="-10" dirty="0">
                <a:latin typeface="LM Sans 10"/>
                <a:cs typeface="LM Sans 10"/>
              </a:rPr>
              <a:t>Karush Suri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EEB14820-456F-43CF-93F3-D051083D9E5F}"/>
              </a:ext>
            </a:extLst>
          </p:cNvPr>
          <p:cNvSpPr txBox="1"/>
          <p:nvPr/>
        </p:nvSpPr>
        <p:spPr>
          <a:xfrm>
            <a:off x="98221" y="2190187"/>
            <a:ext cx="4208929" cy="7886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200" spc="-10" dirty="0">
                <a:latin typeface="LM Sans 10"/>
                <a:cs typeface="LM Sans 10"/>
              </a:rPr>
              <a:t>University of Toronto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200" spc="-10" dirty="0">
                <a:latin typeface="LM Sans 10"/>
                <a:cs typeface="LM Sans 10"/>
              </a:rPr>
              <a:t>Department of Electrical and Computer Engineering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200" spc="-10" dirty="0">
                <a:latin typeface="LM Sans 10"/>
                <a:cs typeface="LM Sans 10"/>
              </a:rPr>
              <a:t>ECE1657 Game Theory and Evolutionary Games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200" spc="-10" dirty="0">
                <a:latin typeface="LM Sans 10"/>
                <a:cs typeface="LM Sans 10"/>
              </a:rPr>
              <a:t>Fall 2020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Stochastic Markov Games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00A47C7E-EF01-4123-B963-68AE32DBCB0A}"/>
              </a:ext>
            </a:extLst>
          </p:cNvPr>
          <p:cNvSpPr txBox="1"/>
          <p:nvPr/>
        </p:nvSpPr>
        <p:spPr>
          <a:xfrm>
            <a:off x="95250" y="739775"/>
            <a:ext cx="4288100" cy="2208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GB" sz="1400" spc="-10" dirty="0">
                <a:latin typeface="LM Sans 10"/>
                <a:cs typeface="LM Sans 10"/>
              </a:rPr>
              <a:t>Partial Observability in Team Markov Games-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D5BA3504-AAB2-4AE5-87F5-3F97E8C58D23}"/>
                  </a:ext>
                </a:extLst>
              </p:cNvPr>
              <p:cNvSpPr txBox="1"/>
              <p:nvPr/>
            </p:nvSpPr>
            <p:spPr>
              <a:xfrm>
                <a:off x="95250" y="1122337"/>
                <a:ext cx="4288100" cy="114704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Overall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</m:ctrlPr>
                      </m:sSubPr>
                      <m:e>
                        <m: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  <m:t>𝑠</m:t>
                        </m:r>
                      </m:e>
                      <m:sub>
                        <m: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decomposed into agent observations 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Agents select action </a:t>
                </a:r>
                <a14:m>
                  <m:oMath xmlns:m="http://schemas.openxmlformats.org/officeDocument/2006/math">
                    <m:r>
                      <a:rPr lang="en-GB" sz="1400" b="0" i="1" spc="-10" smtClean="0">
                        <a:latin typeface="Cambria Math" panose="02040503050406030204" pitchFamily="18" charset="0"/>
                        <a:cs typeface="LM Sans 10"/>
                      </a:rPr>
                      <m:t>𝑎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 and optimize their policy </a:t>
                </a:r>
                <a14:m>
                  <m:oMath xmlns:m="http://schemas.openxmlformats.org/officeDocument/2006/math">
                    <m:r>
                      <a:rPr lang="en-GB" sz="140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M Sans 10"/>
                      </a:rPr>
                      <m:t>𝜋</m:t>
                    </m:r>
                    <m:d>
                      <m:dPr>
                        <m:ctrlPr>
                          <a:rPr lang="en-GB" sz="14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M Sans 1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</m:ctrlPr>
                          </m:sSubPr>
                          <m:e>
                            <m: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</m:ctrlPr>
                          </m:sSubPr>
                          <m:e>
                            <m: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14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M Sans 10"/>
                      </a:rPr>
                      <m:t> 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to maximize rewards in the form of utility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Each agent maintains a belief </a:t>
                </a:r>
                <a14:m>
                  <m:oMath xmlns:m="http://schemas.openxmlformats.org/officeDocument/2006/math">
                    <m:r>
                      <a:rPr lang="en-GB" sz="1400" b="0" i="1" spc="-10" smtClean="0">
                        <a:latin typeface="Cambria Math" panose="02040503050406030204" pitchFamily="18" charset="0"/>
                        <a:cs typeface="LM Sans 10"/>
                      </a:rPr>
                      <m:t>𝑏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 over its previous states  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Belief updates for a given state update  </a:t>
                </a:r>
              </a:p>
            </p:txBody>
          </p:sp>
        </mc:Choice>
        <mc:Fallback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D5BA3504-AAB2-4AE5-87F5-3F97E8C5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122337"/>
                <a:ext cx="4288100" cy="1147045"/>
              </a:xfrm>
              <a:prstGeom prst="rect">
                <a:avLst/>
              </a:prstGeom>
              <a:blipFill>
                <a:blip r:embed="rId2"/>
                <a:stretch>
                  <a:fillRect l="-2134" t="-4255" r="-142" b="-9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87B01B7-7F49-45F3-B12E-356510A5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6" y="2405777"/>
            <a:ext cx="2990850" cy="4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2693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Stochastic Markov Games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2CCE012-425F-49DC-8B82-F9E88DB7393D}"/>
              </a:ext>
            </a:extLst>
          </p:cNvPr>
          <p:cNvSpPr txBox="1"/>
          <p:nvPr/>
        </p:nvSpPr>
        <p:spPr>
          <a:xfrm>
            <a:off x="95250" y="1281122"/>
            <a:ext cx="4288100" cy="7540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2400" spc="-10" dirty="0">
                <a:latin typeface="LM Sans 10"/>
                <a:cs typeface="LM Sans 10"/>
              </a:rPr>
              <a:t>But how do agents update their policies to maximize payoffs?</a:t>
            </a:r>
            <a:endParaRPr lang="en-GB" sz="2400" spc="-10" dirty="0">
              <a:latin typeface="LM Sans 1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248283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DAF49639-2E05-48B3-8BB7-C9945C682C66}"/>
              </a:ext>
            </a:extLst>
          </p:cNvPr>
          <p:cNvSpPr txBox="1"/>
          <p:nvPr/>
        </p:nvSpPr>
        <p:spPr>
          <a:xfrm>
            <a:off x="226750" y="946753"/>
            <a:ext cx="4288100" cy="2194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GB" sz="1400" spc="-10" dirty="0">
                <a:latin typeface="LM Sans 10"/>
                <a:cs typeface="LM Sans 10"/>
              </a:rPr>
              <a:t>Minimize surprise by utilizing energy across agents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21C492B-BA26-41BA-9A41-D932D3639D79}"/>
              </a:ext>
            </a:extLst>
          </p:cNvPr>
          <p:cNvSpPr txBox="1"/>
          <p:nvPr/>
        </p:nvSpPr>
        <p:spPr>
          <a:xfrm>
            <a:off x="584276" y="2194824"/>
            <a:ext cx="4288100" cy="2194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GB" sz="1400" spc="-10" dirty="0">
                <a:latin typeface="LM Sans 10"/>
                <a:cs typeface="LM Sans 10"/>
              </a:rPr>
              <a:t>Mutual energy acts as intrinsic motivation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68BA472F-C4AA-485D-9E48-8E6172A1B1C0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C8CDD223-88F0-4CC9-9D96-0E036CBA23C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BF8E5A9-90A0-458B-95FD-9B43BAA07D63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0CC17ED8-E096-4E65-A536-1562938C5B69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A44E312F-67FB-460E-BE90-1BCAD7223CD4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8000B03F-79D9-4AF2-836E-5E9E9F8D33E5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7E722FD4-FDAA-4391-9760-9A266B5BEDDF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">
            <a:extLst>
              <a:ext uri="{FF2B5EF4-FFF2-40B4-BE49-F238E27FC236}">
                <a16:creationId xmlns:a16="http://schemas.microsoft.com/office/drawing/2014/main" id="{6662B4DC-6501-464E-ACC8-AA59AB01BE00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The EMIX Objective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33331-CCF1-47F6-9B49-860A42CE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633"/>
            <a:ext cx="4610100" cy="4211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EDA7D6-B348-475B-9132-99AB8B1553D2}"/>
              </a:ext>
            </a:extLst>
          </p:cNvPr>
          <p:cNvSpPr/>
          <p:nvPr/>
        </p:nvSpPr>
        <p:spPr>
          <a:xfrm>
            <a:off x="2980400" y="1498725"/>
            <a:ext cx="499323" cy="255861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A50CD-6231-4C52-8367-BFBCEF19E481}"/>
              </a:ext>
            </a:extLst>
          </p:cNvPr>
          <p:cNvCxnSpPr>
            <a:cxnSpLocks/>
          </p:cNvCxnSpPr>
          <p:nvPr/>
        </p:nvCxnSpPr>
        <p:spPr>
          <a:xfrm flipV="1">
            <a:off x="2000250" y="1754345"/>
            <a:ext cx="1229811" cy="440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07150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grpSp>
        <p:nvGrpSpPr>
          <p:cNvPr id="11" name="object 7">
            <a:extLst>
              <a:ext uri="{FF2B5EF4-FFF2-40B4-BE49-F238E27FC236}">
                <a16:creationId xmlns:a16="http://schemas.microsoft.com/office/drawing/2014/main" id="{1D88D931-456F-4A98-938A-662474201DCA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601EFFD-EBFA-47BF-B314-9EAF37FC83B3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BDB60AB1-12CA-4488-87E1-B8D3BAF15C07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21">
            <a:extLst>
              <a:ext uri="{FF2B5EF4-FFF2-40B4-BE49-F238E27FC236}">
                <a16:creationId xmlns:a16="http://schemas.microsoft.com/office/drawing/2014/main" id="{9F2342B9-EA14-4599-80C6-D6E692005287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22">
              <a:extLst>
                <a:ext uri="{FF2B5EF4-FFF2-40B4-BE49-F238E27FC236}">
                  <a16:creationId xmlns:a16="http://schemas.microsoft.com/office/drawing/2014/main" id="{F35981BE-EBEC-4997-8C30-F909926EDD34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>
              <a:extLst>
                <a:ext uri="{FF2B5EF4-FFF2-40B4-BE49-F238E27FC236}">
                  <a16:creationId xmlns:a16="http://schemas.microsoft.com/office/drawing/2014/main" id="{9AFE9046-02CF-49A7-8F48-7E9A7BEFA505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8FEF3189-DA03-4D8E-8BFD-CB133108670C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C052DE95-0AAE-4C5D-A351-E9CBE129DA52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Performance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84788A3-A174-47B9-96AC-85CBCD72AEF4}"/>
              </a:ext>
            </a:extLst>
          </p:cNvPr>
          <p:cNvSpPr txBox="1"/>
          <p:nvPr/>
        </p:nvSpPr>
        <p:spPr>
          <a:xfrm>
            <a:off x="1238250" y="1815691"/>
            <a:ext cx="4288100" cy="2194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GB" sz="1400" spc="-10" dirty="0">
                <a:latin typeface="LM Sans 10"/>
                <a:cs typeface="LM Sans 10"/>
              </a:rPr>
              <a:t>Stability with Temperature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BE0DD-017B-435A-BBDE-CFA07BC3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9" y="658385"/>
            <a:ext cx="1416678" cy="795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6B8C5-FDD2-4C61-B211-5DCA7ECB0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99" y="665123"/>
            <a:ext cx="1327651" cy="7882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51E09F-F402-45C8-A46B-83A5032FC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772" y="676819"/>
            <a:ext cx="1416678" cy="8249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7F06CD-D4B5-40CE-BACD-C26C01454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99" y="2154530"/>
            <a:ext cx="1319177" cy="7719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73810F-1B13-427D-9633-7F49ABE69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750" y="2131167"/>
            <a:ext cx="1330798" cy="8001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B840F33-1FF1-4D82-B171-AC816A0071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2725" y="2097402"/>
            <a:ext cx="1340324" cy="8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86488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F2250F0C-E973-485F-B904-05662B9892AA}"/>
              </a:ext>
            </a:extLst>
          </p:cNvPr>
          <p:cNvSpPr txBox="1"/>
          <p:nvPr/>
        </p:nvSpPr>
        <p:spPr>
          <a:xfrm>
            <a:off x="-230450" y="587375"/>
            <a:ext cx="5105400" cy="1891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200" spc="-10" dirty="0">
                <a:latin typeface="LM Sans 10"/>
                <a:cs typeface="LM Sans 10"/>
              </a:rPr>
              <a:t>Dependence of surprise-based </a:t>
            </a:r>
            <a:r>
              <a:rPr lang="en-GB" sz="1200" spc="-10" dirty="0" err="1">
                <a:latin typeface="LM Sans 10"/>
                <a:cs typeface="LM Sans 10"/>
              </a:rPr>
              <a:t>behaviors</a:t>
            </a:r>
            <a:r>
              <a:rPr lang="en-GB" sz="1200" spc="-10" dirty="0">
                <a:latin typeface="LM Sans 10"/>
                <a:cs typeface="LM Sans 10"/>
              </a:rPr>
              <a:t> on temperature parameter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CA70B2C9-C20F-4042-9551-0F7B1600B1F7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94A62615-EE76-4D0A-A631-27309C107F9B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DE9B8405-FD95-4EF6-B700-3D3115AD2D35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1">
            <a:extLst>
              <a:ext uri="{FF2B5EF4-FFF2-40B4-BE49-F238E27FC236}">
                <a16:creationId xmlns:a16="http://schemas.microsoft.com/office/drawing/2014/main" id="{B9F1057F-C95F-42E0-A171-B7019C14D4B5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FDBB0DFD-4535-4DB9-9729-34FDF7BCBE7C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3D2184B8-154A-4C1E-AA7D-B802060D528D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14235A53-5990-47EF-8EEE-48173BCA61B0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">
            <a:extLst>
              <a:ext uri="{FF2B5EF4-FFF2-40B4-BE49-F238E27FC236}">
                <a16:creationId xmlns:a16="http://schemas.microsoft.com/office/drawing/2014/main" id="{DD6B722A-626A-440E-A8A8-31D8B41CB0A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Surprise Minimization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D3AA4-FCBE-4804-83CA-7A7E3DB1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" y="917464"/>
            <a:ext cx="4599650" cy="660511"/>
          </a:xfrm>
          <a:prstGeom prst="rect">
            <a:avLst/>
          </a:prstGeom>
        </p:spPr>
      </p:pic>
      <p:sp>
        <p:nvSpPr>
          <p:cNvPr id="25" name="object 4">
            <a:extLst>
              <a:ext uri="{FF2B5EF4-FFF2-40B4-BE49-F238E27FC236}">
                <a16:creationId xmlns:a16="http://schemas.microsoft.com/office/drawing/2014/main" id="{6C715349-C61A-42B8-A09A-ADE927B3BF6A}"/>
              </a:ext>
            </a:extLst>
          </p:cNvPr>
          <p:cNvSpPr txBox="1"/>
          <p:nvPr/>
        </p:nvSpPr>
        <p:spPr>
          <a:xfrm>
            <a:off x="-361950" y="1730375"/>
            <a:ext cx="5105400" cy="1891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200" spc="-10" dirty="0">
                <a:latin typeface="LM Sans 10"/>
                <a:cs typeface="LM Sans 10"/>
              </a:rPr>
              <a:t>Surprise-robust </a:t>
            </a:r>
            <a:r>
              <a:rPr lang="en-GB" sz="1200" spc="-10" dirty="0" err="1">
                <a:latin typeface="LM Sans 10"/>
                <a:cs typeface="LM Sans 10"/>
              </a:rPr>
              <a:t>behavior</a:t>
            </a:r>
            <a:r>
              <a:rPr lang="en-GB" sz="1200" spc="-10" dirty="0">
                <a:latin typeface="LM Sans 10"/>
                <a:cs typeface="LM Sans 10"/>
              </a:rPr>
              <a:t> during collaboration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F526A-7CCD-4CB2-821F-44C84F53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" y="2156729"/>
            <a:ext cx="1119901" cy="627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47DA2A-D7CD-4A11-B6EA-B93DA7758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75" y="2156729"/>
            <a:ext cx="1045889" cy="627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72D04C-4D04-4466-93A1-282A20896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188" y="2156728"/>
            <a:ext cx="1101844" cy="6273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D64D7BB-6F89-433D-85DA-1FC8FE1E1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400" y="2156728"/>
            <a:ext cx="1101843" cy="6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579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09C87D2E-37DA-4F04-94BE-1B31A8F27FC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LM Sans 8"/>
                <a:ea typeface="+mn-ea"/>
              </a:rPr>
              <a:t>CMTE</a:t>
            </a:r>
            <a:endParaRPr kumimoji="0" sz="600" b="0" i="0" u="none" strike="noStrike" kern="1200" cap="none" spc="-5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LM Sans 8"/>
              <a:ea typeface="+mn-ea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521CB19-ED30-4CFE-8192-FAAD607F7152}"/>
              </a:ext>
            </a:extLst>
          </p:cNvPr>
          <p:cNvSpPr txBox="1"/>
          <p:nvPr/>
        </p:nvSpPr>
        <p:spPr>
          <a:xfrm>
            <a:off x="-230450" y="1425575"/>
            <a:ext cx="4288100" cy="37362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lvl="0" indent="0" algn="r" defTabSz="914400" rtl="0" eaLnBrk="1" fontAlgn="auto" latinLnBrk="0" hangingPunct="1">
              <a:lnSpc>
                <a:spcPct val="1026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karush17.github.io/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emix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-web</a:t>
            </a:r>
            <a:endParaRPr kumimoji="0" lang="en-GB" sz="2400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LM Sans 10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04E6467A-716D-434F-9804-E4358CA01ABB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96551261-0543-426F-9585-87CAFE559309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DC590670-011B-41CB-9202-2CF30BD752FA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21">
            <a:extLst>
              <a:ext uri="{FF2B5EF4-FFF2-40B4-BE49-F238E27FC236}">
                <a16:creationId xmlns:a16="http://schemas.microsoft.com/office/drawing/2014/main" id="{6396F07D-4529-4F93-8F0A-845B39110D3A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EE7A3E39-8086-40FF-B188-72DB280CAF58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685C90C0-EA50-4CC6-B066-427BBFDAE77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4F56768F-0A1E-40ED-903F-DDAFCADC4BC3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E138950D-8967-4AC5-BCE3-640FBD87738B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 marR="0" lvl="0" indent="0" algn="l" defTabSz="914400" rtl="0" eaLnBrk="1" fontAlgn="auto" latinLnBrk="0" hangingPunct="1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1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LM Sans 12"/>
                <a:ea typeface="+mn-ea"/>
                <a:cs typeface="LM Sans 12"/>
              </a:rPr>
              <a:t>Find Out More!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LM Sans 12"/>
              <a:ea typeface="+mn-ea"/>
              <a:cs typeface="LM Sans 12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2182D893-F5D4-40F8-B6F6-E41539AB1FA2}"/>
              </a:ext>
            </a:extLst>
          </p:cNvPr>
          <p:cNvSpPr txBox="1"/>
          <p:nvPr/>
        </p:nvSpPr>
        <p:spPr>
          <a:xfrm>
            <a:off x="-687650" y="991175"/>
            <a:ext cx="4288100" cy="2820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lvl="0" indent="0" algn="r" defTabSz="914400" rtl="0" eaLnBrk="1" fontAlgn="auto" latinLnBrk="0" hangingPunct="1">
              <a:lnSpc>
                <a:spcPct val="1026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Blog Post, Code, Videos, Paper:</a:t>
            </a:r>
            <a:endParaRPr kumimoji="0" lang="en-GB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LM Sans 10"/>
            </a:endParaRPr>
          </a:p>
        </p:txBody>
      </p:sp>
    </p:spTree>
    <p:extLst>
      <p:ext uri="{BB962C8B-B14F-4D97-AF65-F5344CB8AC3E}">
        <p14:creationId xmlns:p14="http://schemas.microsoft.com/office/powerpoint/2010/main" val="382613841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587375"/>
            <a:ext cx="4288100" cy="24234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The Multi-Agent Paradigm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Stochastic Markov Games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Q-Learning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Multi-Agent Reinforcement Learning</a:t>
            </a:r>
          </a:p>
          <a:p>
            <a:pPr marL="755650" marR="5080" lvl="1" indent="-2857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GB" sz="1200" spc="-10" dirty="0">
                <a:latin typeface="LM Sans 10"/>
                <a:cs typeface="LM Sans 10"/>
              </a:rPr>
              <a:t>Independent Q-Learning (IQL)</a:t>
            </a:r>
          </a:p>
          <a:p>
            <a:pPr marL="755650" marR="5080" lvl="1" indent="-2857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GB" sz="1200" spc="-10" dirty="0">
                <a:latin typeface="LM Sans 10"/>
                <a:cs typeface="LM Sans 10"/>
              </a:rPr>
              <a:t>Value Decomposition Network (VDN)</a:t>
            </a:r>
          </a:p>
          <a:p>
            <a:pPr marL="755650" marR="5080" lvl="1" indent="-2857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GB" sz="1200" spc="-10" dirty="0">
                <a:latin typeface="LM Sans 10"/>
                <a:cs typeface="LM Sans 10"/>
              </a:rPr>
              <a:t>QMIX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Surprise Minimization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Results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Discussion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Future Work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endParaRPr lang="en-GB" sz="1200" spc="-10" dirty="0">
              <a:latin typeface="LM Sans 10"/>
              <a:cs typeface="LM Sans 10"/>
            </a:endParaRP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Overview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</p:spTree>
    <p:extLst>
      <p:ext uri="{BB962C8B-B14F-4D97-AF65-F5344CB8AC3E}">
        <p14:creationId xmlns:p14="http://schemas.microsoft.com/office/powerpoint/2010/main" val="317216925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824217"/>
            <a:ext cx="4288100" cy="67755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More than one agent interacts with the environment to optimize strategies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Arial"/>
              </a:rPr>
              <a:t>Agents may perform as a team or in selfish interests</a:t>
            </a: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The Multi-Agent Paradigm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25" name="Picture 24" descr="Shape, arrow&#10;&#10;Description automatically generated">
            <a:extLst>
              <a:ext uri="{FF2B5EF4-FFF2-40B4-BE49-F238E27FC236}">
                <a16:creationId xmlns:a16="http://schemas.microsoft.com/office/drawing/2014/main" id="{949563E9-8F40-4952-82A5-BE097D2B5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3678">
            <a:off x="1997830" y="1797117"/>
            <a:ext cx="850078" cy="850078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FB80783B-7061-457F-96DC-A81F2BDDF3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1" y="1991262"/>
            <a:ext cx="364966" cy="364966"/>
          </a:xfrm>
          <a:prstGeom prst="rect">
            <a:avLst/>
          </a:prstGeom>
        </p:spPr>
      </p:pic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DDB85CAE-AE53-400F-86C0-EAA54A278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05488">
            <a:off x="1941499" y="2386848"/>
            <a:ext cx="850078" cy="85007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52123074-DCE4-4A77-97F3-30A3EEA18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62" y="1882775"/>
            <a:ext cx="1093005" cy="1093005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03346AAC-D9A6-41E9-8E26-27469AC349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9" y="1991262"/>
            <a:ext cx="364966" cy="364966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9F97F91F-D356-41C8-A9EF-0AACB3953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" y="1985114"/>
            <a:ext cx="364966" cy="364966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F497BCA0-9D0D-4FC6-B9AF-AAD69BCD8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3" y="2432209"/>
            <a:ext cx="364966" cy="364966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20F145A5-360B-413E-8E75-F3DA22E5C8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1" y="2432209"/>
            <a:ext cx="364966" cy="364966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51EA1EF5-158A-4BEB-8DB1-7559D7B053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5" y="2426061"/>
            <a:ext cx="364966" cy="3649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515F0B-A7DF-433D-87BA-448FE1A9C408}"/>
              </a:ext>
            </a:extLst>
          </p:cNvPr>
          <p:cNvSpPr/>
          <p:nvPr/>
        </p:nvSpPr>
        <p:spPr>
          <a:xfrm>
            <a:off x="137050" y="1979875"/>
            <a:ext cx="1364526" cy="83205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AE379DCA-5A26-4825-93AC-4040DFA3B3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99253"/>
            <a:ext cx="365299" cy="3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2524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824217"/>
            <a:ext cx="4288100" cy="8994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Cooperation gives rise to centralized updates with decentralized control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Arial"/>
              </a:rPr>
              <a:t>Improved scalability to complex tasks which may not be not achievable for a single agent</a:t>
            </a: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The Multi-Agent Paradigm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25" name="Picture 24" descr="Shape, arrow&#10;&#10;Description automatically generated">
            <a:extLst>
              <a:ext uri="{FF2B5EF4-FFF2-40B4-BE49-F238E27FC236}">
                <a16:creationId xmlns:a16="http://schemas.microsoft.com/office/drawing/2014/main" id="{949563E9-8F40-4952-82A5-BE097D2B5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3678">
            <a:off x="1997830" y="1797117"/>
            <a:ext cx="850078" cy="850078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FB80783B-7061-457F-96DC-A81F2BDDF3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1" y="1991262"/>
            <a:ext cx="364966" cy="364966"/>
          </a:xfrm>
          <a:prstGeom prst="rect">
            <a:avLst/>
          </a:prstGeom>
        </p:spPr>
      </p:pic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DDB85CAE-AE53-400F-86C0-EAA54A278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05488">
            <a:off x="1941499" y="2386848"/>
            <a:ext cx="850078" cy="85007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52123074-DCE4-4A77-97F3-30A3EEA18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62" y="1882775"/>
            <a:ext cx="1093005" cy="1093005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03346AAC-D9A6-41E9-8E26-27469AC349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9" y="1991262"/>
            <a:ext cx="364966" cy="364966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9F97F91F-D356-41C8-A9EF-0AACB3953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" y="1985114"/>
            <a:ext cx="364966" cy="364966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F497BCA0-9D0D-4FC6-B9AF-AAD69BCD8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3" y="2432209"/>
            <a:ext cx="364966" cy="364966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20F145A5-360B-413E-8E75-F3DA22E5C8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1" y="2432209"/>
            <a:ext cx="364966" cy="364966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51EA1EF5-158A-4BEB-8DB1-7559D7B053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5" y="2426061"/>
            <a:ext cx="364966" cy="3649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515F0B-A7DF-433D-87BA-448FE1A9C408}"/>
              </a:ext>
            </a:extLst>
          </p:cNvPr>
          <p:cNvSpPr/>
          <p:nvPr/>
        </p:nvSpPr>
        <p:spPr>
          <a:xfrm>
            <a:off x="137050" y="1979875"/>
            <a:ext cx="1364526" cy="83205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AE379DCA-5A26-4825-93AC-4040DFA3B3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99253"/>
            <a:ext cx="365299" cy="3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053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1281122"/>
            <a:ext cx="4288100" cy="7540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2400" spc="-10" dirty="0">
                <a:latin typeface="LM Sans 10"/>
                <a:cs typeface="LM Sans 10"/>
              </a:rPr>
              <a:t>But how can multiple agents learn to collaborate at the same time?</a:t>
            </a:r>
            <a:endParaRPr lang="en-GB" sz="2400" spc="-10" dirty="0">
              <a:latin typeface="LM Sans 10"/>
              <a:cs typeface="Arial"/>
            </a:endParaRP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The Multi-Agent Paradigm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</p:spTree>
    <p:extLst>
      <p:ext uri="{BB962C8B-B14F-4D97-AF65-F5344CB8AC3E}">
        <p14:creationId xmlns:p14="http://schemas.microsoft.com/office/powerpoint/2010/main" val="238554233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824217"/>
            <a:ext cx="4288100" cy="2208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Setup of Stochastic Markov Games-</a:t>
            </a: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Stochastic Markov Games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E1EC5-919D-42D9-9C95-A4D283C7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37544"/>
            <a:ext cx="4057650" cy="335296"/>
          </a:xfrm>
          <a:prstGeom prst="rect">
            <a:avLst/>
          </a:prstGeom>
        </p:spPr>
      </p:pic>
      <p:sp>
        <p:nvSpPr>
          <p:cNvPr id="46" name="object 4">
            <a:extLst>
              <a:ext uri="{FF2B5EF4-FFF2-40B4-BE49-F238E27FC236}">
                <a16:creationId xmlns:a16="http://schemas.microsoft.com/office/drawing/2014/main" id="{1314E269-6708-4843-8302-A9235C14D58E}"/>
              </a:ext>
            </a:extLst>
          </p:cNvPr>
          <p:cNvSpPr txBox="1"/>
          <p:nvPr/>
        </p:nvSpPr>
        <p:spPr>
          <a:xfrm>
            <a:off x="781050" y="1714583"/>
            <a:ext cx="728971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State space</a:t>
            </a:r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0A069F22-FCA9-46C3-B1D9-1ADD76CBE228}"/>
              </a:ext>
            </a:extLst>
          </p:cNvPr>
          <p:cNvSpPr txBox="1"/>
          <p:nvPr/>
        </p:nvSpPr>
        <p:spPr>
          <a:xfrm>
            <a:off x="671570" y="2078815"/>
            <a:ext cx="1675884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Action space of agent-n</a:t>
            </a: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3F2D1E24-BBB7-444D-B074-FE1119E10C55}"/>
              </a:ext>
            </a:extLst>
          </p:cNvPr>
          <p:cNvSpPr txBox="1"/>
          <p:nvPr/>
        </p:nvSpPr>
        <p:spPr>
          <a:xfrm>
            <a:off x="781050" y="2535412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Reward function of agent-n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E734-436E-4FC1-BC17-09F26D2F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6" y="1680641"/>
            <a:ext cx="200060" cy="220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65B67-3ED2-4445-B8E4-4A38144EC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993869"/>
            <a:ext cx="407735" cy="345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B9A8B4-F755-4F65-B680-0954E355C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64" y="2431525"/>
            <a:ext cx="350921" cy="33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D0C266-3C2D-4088-9412-C8E86B3F7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64" y="2918619"/>
            <a:ext cx="218020" cy="255937"/>
          </a:xfrm>
          <a:prstGeom prst="rect">
            <a:avLst/>
          </a:prstGeom>
        </p:spPr>
      </p:pic>
      <p:sp>
        <p:nvSpPr>
          <p:cNvPr id="56" name="object 4">
            <a:extLst>
              <a:ext uri="{FF2B5EF4-FFF2-40B4-BE49-F238E27FC236}">
                <a16:creationId xmlns:a16="http://schemas.microsoft.com/office/drawing/2014/main" id="{7D377D59-A05B-42A8-8677-37665E525854}"/>
              </a:ext>
            </a:extLst>
          </p:cNvPr>
          <p:cNvSpPr txBox="1"/>
          <p:nvPr/>
        </p:nvSpPr>
        <p:spPr>
          <a:xfrm>
            <a:off x="781050" y="2537468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Reward function of agent-n</a:t>
            </a:r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7E7728C9-AA1B-4DBA-9EDC-3203092206BB}"/>
              </a:ext>
            </a:extLst>
          </p:cNvPr>
          <p:cNvSpPr txBox="1"/>
          <p:nvPr/>
        </p:nvSpPr>
        <p:spPr>
          <a:xfrm>
            <a:off x="781050" y="2940880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Set of all players in the game</a:t>
            </a:r>
          </a:p>
        </p:txBody>
      </p:sp>
      <p:sp>
        <p:nvSpPr>
          <p:cNvPr id="58" name="object 4">
            <a:extLst>
              <a:ext uri="{FF2B5EF4-FFF2-40B4-BE49-F238E27FC236}">
                <a16:creationId xmlns:a16="http://schemas.microsoft.com/office/drawing/2014/main" id="{915C681A-AABF-47A7-A8F3-DE414D1F0382}"/>
              </a:ext>
            </a:extLst>
          </p:cNvPr>
          <p:cNvSpPr txBox="1"/>
          <p:nvPr/>
        </p:nvSpPr>
        <p:spPr>
          <a:xfrm>
            <a:off x="2523507" y="1748538"/>
            <a:ext cx="2219943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State transition probability distribution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1AB7B2B-E4EB-4C15-8FBB-8BAB57101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359" y="1717240"/>
            <a:ext cx="221891" cy="24302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46A72A-0BB9-4E60-8F08-656FD86AE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1814" y="2464334"/>
            <a:ext cx="204120" cy="257836"/>
          </a:xfrm>
          <a:prstGeom prst="rect">
            <a:avLst/>
          </a:prstGeom>
        </p:spPr>
      </p:pic>
      <p:sp>
        <p:nvSpPr>
          <p:cNvPr id="62" name="object 4">
            <a:extLst>
              <a:ext uri="{FF2B5EF4-FFF2-40B4-BE49-F238E27FC236}">
                <a16:creationId xmlns:a16="http://schemas.microsoft.com/office/drawing/2014/main" id="{FBBA1D04-EEFD-4E80-B09E-696E5DD50A52}"/>
              </a:ext>
            </a:extLst>
          </p:cNvPr>
          <p:cNvSpPr txBox="1"/>
          <p:nvPr/>
        </p:nvSpPr>
        <p:spPr>
          <a:xfrm>
            <a:off x="2219597" y="2541235"/>
            <a:ext cx="2219943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Discount factor</a:t>
            </a:r>
          </a:p>
        </p:txBody>
      </p:sp>
    </p:spTree>
    <p:extLst>
      <p:ext uri="{BB962C8B-B14F-4D97-AF65-F5344CB8AC3E}">
        <p14:creationId xmlns:p14="http://schemas.microsoft.com/office/powerpoint/2010/main" val="766479643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824217"/>
            <a:ext cx="4288100" cy="2208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Also known as General Markov Games (GMGs).</a:t>
            </a: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Stochastic Markov Games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E1EC5-919D-42D9-9C95-A4D283C7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37544"/>
            <a:ext cx="4057650" cy="335296"/>
          </a:xfrm>
          <a:prstGeom prst="rect">
            <a:avLst/>
          </a:prstGeom>
        </p:spPr>
      </p:pic>
      <p:sp>
        <p:nvSpPr>
          <p:cNvPr id="46" name="object 4">
            <a:extLst>
              <a:ext uri="{FF2B5EF4-FFF2-40B4-BE49-F238E27FC236}">
                <a16:creationId xmlns:a16="http://schemas.microsoft.com/office/drawing/2014/main" id="{1314E269-6708-4843-8302-A9235C14D58E}"/>
              </a:ext>
            </a:extLst>
          </p:cNvPr>
          <p:cNvSpPr txBox="1"/>
          <p:nvPr/>
        </p:nvSpPr>
        <p:spPr>
          <a:xfrm>
            <a:off x="781050" y="1714583"/>
            <a:ext cx="728971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State space</a:t>
            </a:r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0A069F22-FCA9-46C3-B1D9-1ADD76CBE228}"/>
              </a:ext>
            </a:extLst>
          </p:cNvPr>
          <p:cNvSpPr txBox="1"/>
          <p:nvPr/>
        </p:nvSpPr>
        <p:spPr>
          <a:xfrm>
            <a:off x="671570" y="2078815"/>
            <a:ext cx="1675884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Action space of agent-n</a:t>
            </a: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3F2D1E24-BBB7-444D-B074-FE1119E10C55}"/>
              </a:ext>
            </a:extLst>
          </p:cNvPr>
          <p:cNvSpPr txBox="1"/>
          <p:nvPr/>
        </p:nvSpPr>
        <p:spPr>
          <a:xfrm>
            <a:off x="781050" y="2535412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Reward function of agent-n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E734-436E-4FC1-BC17-09F26D2F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6" y="1680641"/>
            <a:ext cx="200060" cy="220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65B67-3ED2-4445-B8E4-4A38144EC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993869"/>
            <a:ext cx="407735" cy="345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B9A8B4-F755-4F65-B680-0954E355C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64" y="2431525"/>
            <a:ext cx="350921" cy="33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D0C266-3C2D-4088-9412-C8E86B3F7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64" y="2918619"/>
            <a:ext cx="218020" cy="255937"/>
          </a:xfrm>
          <a:prstGeom prst="rect">
            <a:avLst/>
          </a:prstGeom>
        </p:spPr>
      </p:pic>
      <p:sp>
        <p:nvSpPr>
          <p:cNvPr id="56" name="object 4">
            <a:extLst>
              <a:ext uri="{FF2B5EF4-FFF2-40B4-BE49-F238E27FC236}">
                <a16:creationId xmlns:a16="http://schemas.microsoft.com/office/drawing/2014/main" id="{7D377D59-A05B-42A8-8677-37665E525854}"/>
              </a:ext>
            </a:extLst>
          </p:cNvPr>
          <p:cNvSpPr txBox="1"/>
          <p:nvPr/>
        </p:nvSpPr>
        <p:spPr>
          <a:xfrm>
            <a:off x="781050" y="2537468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Reward function of agent-n</a:t>
            </a:r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7E7728C9-AA1B-4DBA-9EDC-3203092206BB}"/>
              </a:ext>
            </a:extLst>
          </p:cNvPr>
          <p:cNvSpPr txBox="1"/>
          <p:nvPr/>
        </p:nvSpPr>
        <p:spPr>
          <a:xfrm>
            <a:off x="781050" y="2940880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Set of all players in the game</a:t>
            </a:r>
          </a:p>
        </p:txBody>
      </p:sp>
      <p:sp>
        <p:nvSpPr>
          <p:cNvPr id="58" name="object 4">
            <a:extLst>
              <a:ext uri="{FF2B5EF4-FFF2-40B4-BE49-F238E27FC236}">
                <a16:creationId xmlns:a16="http://schemas.microsoft.com/office/drawing/2014/main" id="{915C681A-AABF-47A7-A8F3-DE414D1F0382}"/>
              </a:ext>
            </a:extLst>
          </p:cNvPr>
          <p:cNvSpPr txBox="1"/>
          <p:nvPr/>
        </p:nvSpPr>
        <p:spPr>
          <a:xfrm>
            <a:off x="2523507" y="1748538"/>
            <a:ext cx="2219943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State transition probability distribution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1AB7B2B-E4EB-4C15-8FBB-8BAB57101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359" y="1717240"/>
            <a:ext cx="221891" cy="24302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46A72A-0BB9-4E60-8F08-656FD86AE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1814" y="2464334"/>
            <a:ext cx="204120" cy="257836"/>
          </a:xfrm>
          <a:prstGeom prst="rect">
            <a:avLst/>
          </a:prstGeom>
        </p:spPr>
      </p:pic>
      <p:sp>
        <p:nvSpPr>
          <p:cNvPr id="62" name="object 4">
            <a:extLst>
              <a:ext uri="{FF2B5EF4-FFF2-40B4-BE49-F238E27FC236}">
                <a16:creationId xmlns:a16="http://schemas.microsoft.com/office/drawing/2014/main" id="{FBBA1D04-EEFD-4E80-B09E-696E5DD50A52}"/>
              </a:ext>
            </a:extLst>
          </p:cNvPr>
          <p:cNvSpPr txBox="1"/>
          <p:nvPr/>
        </p:nvSpPr>
        <p:spPr>
          <a:xfrm>
            <a:off x="2219597" y="2541235"/>
            <a:ext cx="2219943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Discount factor</a:t>
            </a:r>
          </a:p>
        </p:txBody>
      </p:sp>
    </p:spTree>
    <p:extLst>
      <p:ext uri="{BB962C8B-B14F-4D97-AF65-F5344CB8AC3E}">
        <p14:creationId xmlns:p14="http://schemas.microsoft.com/office/powerpoint/2010/main" val="248109281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824217"/>
            <a:ext cx="4288100" cy="4428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Collaboration is focussed in Team Markov Games (TMGs).</a:t>
            </a: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Stochastic Markov Games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sp>
        <p:nvSpPr>
          <p:cNvPr id="46" name="object 4">
            <a:extLst>
              <a:ext uri="{FF2B5EF4-FFF2-40B4-BE49-F238E27FC236}">
                <a16:creationId xmlns:a16="http://schemas.microsoft.com/office/drawing/2014/main" id="{1314E269-6708-4843-8302-A9235C14D58E}"/>
              </a:ext>
            </a:extLst>
          </p:cNvPr>
          <p:cNvSpPr txBox="1"/>
          <p:nvPr/>
        </p:nvSpPr>
        <p:spPr>
          <a:xfrm>
            <a:off x="781050" y="1714583"/>
            <a:ext cx="728971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State space</a:t>
            </a:r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0A069F22-FCA9-46C3-B1D9-1ADD76CBE228}"/>
              </a:ext>
            </a:extLst>
          </p:cNvPr>
          <p:cNvSpPr txBox="1"/>
          <p:nvPr/>
        </p:nvSpPr>
        <p:spPr>
          <a:xfrm>
            <a:off x="671570" y="2078815"/>
            <a:ext cx="1675884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Action space of all agent</a:t>
            </a: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3F2D1E24-BBB7-444D-B074-FE1119E10C55}"/>
              </a:ext>
            </a:extLst>
          </p:cNvPr>
          <p:cNvSpPr txBox="1"/>
          <p:nvPr/>
        </p:nvSpPr>
        <p:spPr>
          <a:xfrm>
            <a:off x="704850" y="2535412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Reward function of all agents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E734-436E-4FC1-BC17-09F26D2F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46" y="1680641"/>
            <a:ext cx="200060" cy="220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D0C266-3C2D-4088-9412-C8E86B3F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4" y="2918619"/>
            <a:ext cx="218020" cy="255937"/>
          </a:xfrm>
          <a:prstGeom prst="rect">
            <a:avLst/>
          </a:prstGeom>
        </p:spPr>
      </p:pic>
      <p:sp>
        <p:nvSpPr>
          <p:cNvPr id="57" name="object 4">
            <a:extLst>
              <a:ext uri="{FF2B5EF4-FFF2-40B4-BE49-F238E27FC236}">
                <a16:creationId xmlns:a16="http://schemas.microsoft.com/office/drawing/2014/main" id="{7E7728C9-AA1B-4DBA-9EDC-3203092206BB}"/>
              </a:ext>
            </a:extLst>
          </p:cNvPr>
          <p:cNvSpPr txBox="1"/>
          <p:nvPr/>
        </p:nvSpPr>
        <p:spPr>
          <a:xfrm>
            <a:off x="781050" y="2940880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Set of all players in the game</a:t>
            </a:r>
          </a:p>
        </p:txBody>
      </p:sp>
      <p:sp>
        <p:nvSpPr>
          <p:cNvPr id="58" name="object 4">
            <a:extLst>
              <a:ext uri="{FF2B5EF4-FFF2-40B4-BE49-F238E27FC236}">
                <a16:creationId xmlns:a16="http://schemas.microsoft.com/office/drawing/2014/main" id="{915C681A-AABF-47A7-A8F3-DE414D1F0382}"/>
              </a:ext>
            </a:extLst>
          </p:cNvPr>
          <p:cNvSpPr txBox="1"/>
          <p:nvPr/>
        </p:nvSpPr>
        <p:spPr>
          <a:xfrm>
            <a:off x="2523507" y="1748538"/>
            <a:ext cx="2219943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State transition probability distribution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1AB7B2B-E4EB-4C15-8FBB-8BAB57101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359" y="1717240"/>
            <a:ext cx="221891" cy="24302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46A72A-0BB9-4E60-8F08-656FD86AE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124" y="2464334"/>
            <a:ext cx="204120" cy="257836"/>
          </a:xfrm>
          <a:prstGeom prst="rect">
            <a:avLst/>
          </a:prstGeom>
        </p:spPr>
      </p:pic>
      <p:sp>
        <p:nvSpPr>
          <p:cNvPr id="62" name="object 4">
            <a:extLst>
              <a:ext uri="{FF2B5EF4-FFF2-40B4-BE49-F238E27FC236}">
                <a16:creationId xmlns:a16="http://schemas.microsoft.com/office/drawing/2014/main" id="{FBBA1D04-EEFD-4E80-B09E-696E5DD50A52}"/>
              </a:ext>
            </a:extLst>
          </p:cNvPr>
          <p:cNvSpPr txBox="1"/>
          <p:nvPr/>
        </p:nvSpPr>
        <p:spPr>
          <a:xfrm>
            <a:off x="2294907" y="2541235"/>
            <a:ext cx="2219943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Discount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5AC1C-309B-43C5-B8A4-D9EDE7AAC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954" y="1236050"/>
            <a:ext cx="2667000" cy="462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EE4F9-1C25-4958-85D4-C85AC1D35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75" y="2025966"/>
            <a:ext cx="254905" cy="258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F8C00E-719F-48A0-81FD-B61095FBB3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781" y="2519455"/>
            <a:ext cx="230712" cy="2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1987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1730375"/>
            <a:ext cx="4288100" cy="4556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Combined strategy space for all agents.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All agents observe the same reward.</a:t>
            </a: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Stochastic Markov Games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5AC1C-309B-43C5-B8A4-D9EDE7AA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54" y="1236050"/>
            <a:ext cx="2667000" cy="462868"/>
          </a:xfrm>
          <a:prstGeom prst="rect">
            <a:avLst/>
          </a:prstGeom>
        </p:spPr>
      </p:pic>
      <p:sp>
        <p:nvSpPr>
          <p:cNvPr id="25" name="object 4">
            <a:extLst>
              <a:ext uri="{FF2B5EF4-FFF2-40B4-BE49-F238E27FC236}">
                <a16:creationId xmlns:a16="http://schemas.microsoft.com/office/drawing/2014/main" id="{00A47C7E-EF01-4123-B963-68AE32DBCB0A}"/>
              </a:ext>
            </a:extLst>
          </p:cNvPr>
          <p:cNvSpPr txBox="1"/>
          <p:nvPr/>
        </p:nvSpPr>
        <p:spPr>
          <a:xfrm>
            <a:off x="95250" y="823681"/>
            <a:ext cx="4288100" cy="2208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GB" sz="1400" spc="-10" dirty="0">
                <a:latin typeface="LM Sans 10"/>
                <a:cs typeface="LM Sans 10"/>
              </a:rPr>
              <a:t>Team Markov Games-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1AA99-29FC-4DAB-9F28-6BE6C3A1F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5" y="2430524"/>
            <a:ext cx="1604963" cy="215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26405-2306-4A40-BD85-7C1ED8B30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8" y="2696689"/>
            <a:ext cx="1928813" cy="2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2587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406</Words>
  <Application>Microsoft Office PowerPoint</Application>
  <PresentationFormat>Custom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LM Sans 10</vt:lpstr>
      <vt:lpstr>LM Sans 12</vt:lpstr>
      <vt:lpstr>LM Sans 8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CSC413/2516 Lecture 10:   Generative Models &amp; Reinforcement Learning</dc:title>
  <dc:creator>Jimmy Ba</dc:creator>
  <cp:lastModifiedBy>Karush Suri</cp:lastModifiedBy>
  <cp:revision>428</cp:revision>
  <dcterms:created xsi:type="dcterms:W3CDTF">2020-05-15T19:27:41Z</dcterms:created>
  <dcterms:modified xsi:type="dcterms:W3CDTF">2020-12-05T03:09:46Z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2020-03-31T00:00:00Z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2020-05-15T00:00:00Z</vt:filetime>
  </property>
</Properties>
</file>