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1A2"/>
    <a:srgbClr val="A100FF"/>
    <a:srgbClr val="883C84"/>
    <a:srgbClr val="461B49"/>
    <a:srgbClr val="963488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676" autoAdjust="0"/>
    <p:restoredTop sz="93969" autoAdjust="0"/>
  </p:normalViewPr>
  <p:slideViewPr>
    <p:cSldViewPr>
      <p:cViewPr>
        <p:scale>
          <a:sx n="50" d="100"/>
          <a:sy n="50" d="100"/>
        </p:scale>
        <p:origin x="-78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ut\OneDrive\Desktop\accenture\Final%20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ut\OneDrive\Desktop\accenture\Final%20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result.xlsx]Barchart!PivotTable1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4.4742729306487695E-3"/>
              <c:y val="-1.1469178044237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1.7897091722595078E-2"/>
              <c:y val="7.551266087626437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1.515944374037183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8.948545861297539E-3"/>
              <c:y val="-2.288144452335519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6.7114093959731542E-3"/>
              <c:y val="-7.665089217864360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3.861000391491626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4.4742729306488519E-3"/>
              <c:y val="-5.6911565118961647E-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2371364653244667E-3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4.4742729306487695E-3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8.2027389474491224E-17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6.7114093959731542E-3"/>
              <c:y val="-5.6911565118961647E-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1185682326622006E-2"/>
              <c:y val="-1.5273266870609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2371364653244667E-3"/>
              <c:y val="-5.6911565119031389E-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3.861000391491696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3.86100039149166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4.4742729306487695E-3"/>
              <c:y val="-1.1469178044237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1.7897091722595078E-2"/>
              <c:y val="7.551266087626437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1.515944374037183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8.948545861297539E-3"/>
              <c:y val="-2.288144452335519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6.7114093959731542E-3"/>
              <c:y val="-7.665089217864360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4.4742729306488519E-3"/>
              <c:y val="-5.6911565118961647E-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3.861000391491626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2371364653244667E-3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4.4742729306487695E-3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8.2027389474491224E-17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6.7114093959731542E-3"/>
              <c:y val="-5.6911565118961647E-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1185682326622006E-2"/>
              <c:y val="-1.5273266870609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2371364653244667E-3"/>
              <c:y val="-5.6911565119031389E-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3.861000391491696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3.86100039149166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4.4742729306487695E-3"/>
              <c:y val="-1.1469178044237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1.7897091722595078E-2"/>
              <c:y val="7.551266087626437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1.515944374037183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8.948545861297539E-3"/>
              <c:y val="-2.288144452335519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6.7114093959731542E-3"/>
              <c:y val="-7.665089217864360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4.4742729306488519E-3"/>
              <c:y val="-5.6911565118961647E-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3.861000391491626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2371364653244667E-3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4.4742729306487695E-3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8.2027389474491224E-17"/>
              <c:y val="3.74717726125373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6.7114093959731542E-3"/>
              <c:y val="-5.6911565118961647E-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1.1185682326622006E-2"/>
              <c:y val="-1.5273266870609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2371364653244667E-3"/>
              <c:y val="-5.6911565119031389E-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3.861000391491696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0"/>
              <c:y val="-3.86100039149166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Barchart!$D$1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0"/>
                  <c:y val="3.747177261253737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0EE-4E09-B436-E34B080E6D6B}"/>
                </c:ext>
              </c:extLst>
            </c:dLbl>
            <c:dLbl>
              <c:idx val="1"/>
              <c:layout>
                <c:manualLayout>
                  <c:x val="4.4742729306487695E-3"/>
                  <c:y val="-1.14691780442370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0EE-4E09-B436-E34B080E6D6B}"/>
                </c:ext>
              </c:extLst>
            </c:dLbl>
            <c:dLbl>
              <c:idx val="2"/>
              <c:layout>
                <c:manualLayout>
                  <c:x val="1.7897091722595078E-2"/>
                  <c:y val="7.551266087626437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0EE-4E09-B436-E34B080E6D6B}"/>
                </c:ext>
              </c:extLst>
            </c:dLbl>
            <c:dLbl>
              <c:idx val="3"/>
              <c:layout>
                <c:manualLayout>
                  <c:x val="0"/>
                  <c:y val="1.51594437403718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0EE-4E09-B436-E34B080E6D6B}"/>
                </c:ext>
              </c:extLst>
            </c:dLbl>
            <c:dLbl>
              <c:idx val="4"/>
              <c:layout>
                <c:manualLayout>
                  <c:x val="-8.948545861297539E-3"/>
                  <c:y val="-2.288144452335519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0EE-4E09-B436-E34B080E6D6B}"/>
                </c:ext>
              </c:extLst>
            </c:dLbl>
            <c:dLbl>
              <c:idx val="5"/>
              <c:layout>
                <c:manualLayout>
                  <c:x val="-6.7114093959731542E-3"/>
                  <c:y val="-7.66508921786436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0EE-4E09-B436-E34B080E6D6B}"/>
                </c:ext>
              </c:extLst>
            </c:dLbl>
            <c:dLbl>
              <c:idx val="6"/>
              <c:layout>
                <c:manualLayout>
                  <c:x val="-4.4742729306488519E-3"/>
                  <c:y val="-5.6911565118961647E-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0EE-4E09-B436-E34B080E6D6B}"/>
                </c:ext>
              </c:extLst>
            </c:dLbl>
            <c:dLbl>
              <c:idx val="7"/>
              <c:layout>
                <c:manualLayout>
                  <c:x val="0"/>
                  <c:y val="-3.861000391491626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0EE-4E09-B436-E34B080E6D6B}"/>
                </c:ext>
              </c:extLst>
            </c:dLbl>
            <c:dLbl>
              <c:idx val="8"/>
              <c:layout>
                <c:manualLayout>
                  <c:x val="-2.2371364653244667E-3"/>
                  <c:y val="3.747177261253737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0EE-4E09-B436-E34B080E6D6B}"/>
                </c:ext>
              </c:extLst>
            </c:dLbl>
            <c:dLbl>
              <c:idx val="9"/>
              <c:layout>
                <c:manualLayout>
                  <c:x val="4.4742729306487695E-3"/>
                  <c:y val="3.747177261253737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0EE-4E09-B436-E34B080E6D6B}"/>
                </c:ext>
              </c:extLst>
            </c:dLbl>
            <c:dLbl>
              <c:idx val="10"/>
              <c:layout>
                <c:manualLayout>
                  <c:x val="-8.2027389474491224E-17"/>
                  <c:y val="3.747177261253737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0EE-4E09-B436-E34B080E6D6B}"/>
                </c:ext>
              </c:extLst>
            </c:dLbl>
            <c:dLbl>
              <c:idx val="11"/>
              <c:layout>
                <c:manualLayout>
                  <c:x val="-6.7114093959731542E-3"/>
                  <c:y val="-5.6911565118961647E-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0EE-4E09-B436-E34B080E6D6B}"/>
                </c:ext>
              </c:extLst>
            </c:dLbl>
            <c:dLbl>
              <c:idx val="12"/>
              <c:layout>
                <c:manualLayout>
                  <c:x val="-1.1185682326622006E-2"/>
                  <c:y val="-1.5273266870609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0EE-4E09-B436-E34B080E6D6B}"/>
                </c:ext>
              </c:extLst>
            </c:dLbl>
            <c:dLbl>
              <c:idx val="13"/>
              <c:layout>
                <c:manualLayout>
                  <c:x val="-2.2371364653244667E-3"/>
                  <c:y val="-5.6911565119031389E-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0EE-4E09-B436-E34B080E6D6B}"/>
                </c:ext>
              </c:extLst>
            </c:dLbl>
            <c:dLbl>
              <c:idx val="14"/>
              <c:layout>
                <c:manualLayout>
                  <c:x val="0"/>
                  <c:y val="-3.861000391491696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0EE-4E09-B436-E34B080E6D6B}"/>
                </c:ext>
              </c:extLst>
            </c:dLbl>
            <c:dLbl>
              <c:idx val="15"/>
              <c:layout>
                <c:manualLayout>
                  <c:x val="0"/>
                  <c:y val="-3.86100039149166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0EE-4E09-B436-E34B080E6D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Barchart!$C$2:$C$18</c:f>
              <c:strCache>
                <c:ptCount val="16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  <c:pt idx="5">
                  <c:v>fitness</c:v>
                </c:pt>
                <c:pt idx="6">
                  <c:v>food</c:v>
                </c:pt>
                <c:pt idx="7">
                  <c:v>healthy eating</c:v>
                </c:pt>
                <c:pt idx="8">
                  <c:v>public speaking</c:v>
                </c:pt>
                <c:pt idx="9">
                  <c:v>science</c:v>
                </c:pt>
                <c:pt idx="10">
                  <c:v>soccer</c:v>
                </c:pt>
                <c:pt idx="11">
                  <c:v>Studying</c:v>
                </c:pt>
                <c:pt idx="12">
                  <c:v>technology</c:v>
                </c:pt>
                <c:pt idx="13">
                  <c:v>tennis</c:v>
                </c:pt>
                <c:pt idx="14">
                  <c:v>travel</c:v>
                </c:pt>
                <c:pt idx="15">
                  <c:v>veganism</c:v>
                </c:pt>
              </c:strCache>
            </c:strRef>
          </c:cat>
          <c:val>
            <c:numRef>
              <c:f>Barchart!$D$2:$D$18</c:f>
              <c:numCache>
                <c:formatCode>General</c:formatCode>
                <c:ptCount val="16"/>
                <c:pt idx="0">
                  <c:v>52443</c:v>
                </c:pt>
                <c:pt idx="1">
                  <c:v>49681</c:v>
                </c:pt>
                <c:pt idx="2">
                  <c:v>47710</c:v>
                </c:pt>
                <c:pt idx="3">
                  <c:v>41816</c:v>
                </c:pt>
                <c:pt idx="4">
                  <c:v>45103</c:v>
                </c:pt>
                <c:pt idx="5">
                  <c:v>41829</c:v>
                </c:pt>
                <c:pt idx="6">
                  <c:v>47576</c:v>
                </c:pt>
                <c:pt idx="7">
                  <c:v>52745</c:v>
                </c:pt>
                <c:pt idx="8">
                  <c:v>37730</c:v>
                </c:pt>
                <c:pt idx="9">
                  <c:v>53657</c:v>
                </c:pt>
                <c:pt idx="10">
                  <c:v>42031</c:v>
                </c:pt>
                <c:pt idx="11">
                  <c:v>35861</c:v>
                </c:pt>
                <c:pt idx="12">
                  <c:v>46683</c:v>
                </c:pt>
                <c:pt idx="13">
                  <c:v>43612</c:v>
                </c:pt>
                <c:pt idx="14">
                  <c:v>53935</c:v>
                </c:pt>
                <c:pt idx="15">
                  <c:v>38513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0EE-4E09-B436-E34B080E6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466195248"/>
        <c:axId val="466198608"/>
      </c:barChart>
      <c:catAx>
        <c:axId val="46619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>
            <a:glow rad="330200">
              <a:schemeClr val="accent1">
                <a:alpha val="40000"/>
              </a:schemeClr>
            </a:glo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pPr>
            <a:endParaRPr lang="en-US"/>
          </a:p>
        </c:txPr>
        <c:crossAx val="466198608"/>
        <c:crosses val="autoZero"/>
        <c:auto val="1"/>
        <c:lblAlgn val="ctr"/>
        <c:lblOffset val="100"/>
        <c:noMultiLvlLbl val="0"/>
      </c:catAx>
      <c:valAx>
        <c:axId val="46619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19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result.xlsx]Piechart!PivotTable2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400"/>
              <a:t>Top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36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36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36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>
        <c:manualLayout>
          <c:layoutTarget val="inner"/>
          <c:xMode val="edge"/>
          <c:yMode val="edge"/>
          <c:x val="9.3198233941687539E-2"/>
          <c:y val="0.13893972305185989"/>
          <c:w val="0.51840047610327777"/>
          <c:h val="0.76866277491175672"/>
        </c:manualLayout>
      </c:layout>
      <c:pieChart>
        <c:varyColors val="1"/>
        <c:ser>
          <c:idx val="0"/>
          <c:order val="0"/>
          <c:tx>
            <c:strRef>
              <c:f>Piechart!$B$3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047D-476B-B30B-7B6A755549E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047D-476B-B30B-7B6A755549E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047D-476B-B30B-7B6A755549E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047D-476B-B30B-7B6A755549E3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047D-476B-B30B-7B6A755549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Piechart!$A$4:$A$9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healthy eating</c:v>
                </c:pt>
                <c:pt idx="3">
                  <c:v>science</c:v>
                </c:pt>
                <c:pt idx="4">
                  <c:v>travel</c:v>
                </c:pt>
              </c:strCache>
            </c:strRef>
          </c:cat>
          <c:val>
            <c:numRef>
              <c:f>Piechart!$B$4:$B$9</c:f>
              <c:numCache>
                <c:formatCode>General</c:formatCode>
                <c:ptCount val="5"/>
                <c:pt idx="0">
                  <c:v>52443</c:v>
                </c:pt>
                <c:pt idx="1">
                  <c:v>49681</c:v>
                </c:pt>
                <c:pt idx="2">
                  <c:v>52745</c:v>
                </c:pt>
                <c:pt idx="3">
                  <c:v>53657</c:v>
                </c:pt>
                <c:pt idx="4">
                  <c:v>53935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47D-476B-B30B-7B6A755549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0840888" y="-2171700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393157" y="104786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567794" y="2235284"/>
            <a:ext cx="8050825" cy="4137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 of Top Performing content categories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0F583E-9258-060E-6EF6-FF01A9FBAA16}"/>
              </a:ext>
            </a:extLst>
          </p:cNvPr>
          <p:cNvSpPr/>
          <p:nvPr/>
        </p:nvSpPr>
        <p:spPr>
          <a:xfrm>
            <a:off x="1352843" y="6525420"/>
            <a:ext cx="563503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Social</a:t>
            </a:r>
            <a:r>
              <a:rPr lang="en-US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213962" y="456317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354326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031402" y="1001947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31649D4-6399-E347-6724-95B68235C29E}"/>
              </a:ext>
            </a:extLst>
          </p:cNvPr>
          <p:cNvSpPr txBox="1"/>
          <p:nvPr/>
        </p:nvSpPr>
        <p:spPr>
          <a:xfrm>
            <a:off x="11277600" y="1895898"/>
            <a:ext cx="70104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Analysis</a:t>
            </a:r>
          </a:p>
          <a:p>
            <a:r>
              <a:rPr lang="en-IN" sz="2400" dirty="0"/>
              <a:t>Animal and science are the two most popular categories of content, </a:t>
            </a:r>
          </a:p>
          <a:p>
            <a:r>
              <a:rPr lang="en-IN" sz="2400" dirty="0"/>
              <a:t>showing that people enjoy "real-life" and "factual“ content the most.</a:t>
            </a:r>
          </a:p>
          <a:p>
            <a:endParaRPr lang="en-IN" dirty="0"/>
          </a:p>
          <a:p>
            <a:r>
              <a:rPr lang="en-IN" sz="2400" b="1" dirty="0"/>
              <a:t>Insight </a:t>
            </a:r>
          </a:p>
          <a:p>
            <a:r>
              <a:rPr lang="en-IN" sz="2400" dirty="0"/>
              <a:t>Food is a common theme with the top 5 category with "Heathy eating" ranking the highest. This may give an indication to the audience within your user base. You could use the insight to create a campaign and work with healthy eating brands to boost user engagement. </a:t>
            </a:r>
          </a:p>
          <a:p>
            <a:endParaRPr lang="en-IN" dirty="0"/>
          </a:p>
          <a:p>
            <a:r>
              <a:rPr lang="en-IN" sz="2400" b="1" dirty="0"/>
              <a:t>Next step</a:t>
            </a:r>
          </a:p>
          <a:p>
            <a:r>
              <a:rPr lang="en-IN" sz="2400" dirty="0"/>
              <a:t>This ad-hoc analysis is insightful, but it's time to take this analysis into large scale production for real-time understanding of your business.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895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  <a:b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</a:b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Karuturi.ruchitha@gmail.com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2047688"/>
            <a:chOff x="0" y="0"/>
            <a:chExt cx="11564591" cy="273025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432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9EF814F-B397-FA4B-C492-7F19EA565BF2}"/>
              </a:ext>
            </a:extLst>
          </p:cNvPr>
          <p:cNvSpPr txBox="1"/>
          <p:nvPr/>
        </p:nvSpPr>
        <p:spPr>
          <a:xfrm>
            <a:off x="2892094" y="4668263"/>
            <a:ext cx="98814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Project Recap</a:t>
            </a:r>
            <a:r>
              <a:rPr lang="en-IN" sz="2400" dirty="0"/>
              <a:t>: Key points from the project brief.</a:t>
            </a:r>
          </a:p>
          <a:p>
            <a:r>
              <a:rPr lang="en-IN" sz="2400" b="1" dirty="0"/>
              <a:t>Problem</a:t>
            </a:r>
            <a:r>
              <a:rPr lang="en-IN" sz="2400" dirty="0"/>
              <a:t>: The problem being solved.</a:t>
            </a:r>
          </a:p>
          <a:p>
            <a:r>
              <a:rPr lang="en-IN" sz="2400" b="1" dirty="0"/>
              <a:t>Analytics Team</a:t>
            </a:r>
            <a:r>
              <a:rPr lang="en-IN" sz="2400" dirty="0"/>
              <a:t>: Who’s on the team.</a:t>
            </a:r>
          </a:p>
          <a:p>
            <a:r>
              <a:rPr lang="en-IN" sz="2400" b="1" dirty="0"/>
              <a:t>Process: </a:t>
            </a:r>
            <a:r>
              <a:rPr lang="en-IN" sz="2400" dirty="0"/>
              <a:t>How the analysis was done.</a:t>
            </a:r>
          </a:p>
          <a:p>
            <a:r>
              <a:rPr lang="en-IN" sz="2400" b="1" dirty="0"/>
              <a:t>Findings &amp; Insights</a:t>
            </a:r>
            <a:r>
              <a:rPr lang="en-IN" sz="2400" dirty="0"/>
              <a:t>: Key results of the </a:t>
            </a:r>
            <a:r>
              <a:rPr lang="en-IN" sz="2400"/>
              <a:t>analysis.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496352" y="19674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288451" y="1851852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D49EBE-1DC0-62FC-5A52-F02D0FF1C059}"/>
              </a:ext>
            </a:extLst>
          </p:cNvPr>
          <p:cNvSpPr txBox="1"/>
          <p:nvPr/>
        </p:nvSpPr>
        <p:spPr>
          <a:xfrm>
            <a:off x="8025351" y="4127838"/>
            <a:ext cx="72313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Client: </a:t>
            </a:r>
            <a:r>
              <a:rPr lang="en-US" dirty="0"/>
              <a:t>Social Buzz</a:t>
            </a:r>
            <a:r>
              <a:rPr lang="en-US" sz="1800" dirty="0"/>
              <a:t> - Accenture.</a:t>
            </a:r>
          </a:p>
          <a:p>
            <a:r>
              <a:rPr lang="en-US" sz="1800" b="1" dirty="0"/>
              <a:t>Objective</a:t>
            </a:r>
            <a:r>
              <a:rPr lang="en-US" sz="1800" dirty="0"/>
              <a:t>: IPO’s for this program</a:t>
            </a:r>
          </a:p>
          <a:p>
            <a:r>
              <a:rPr lang="en-US" sz="1800" b="1" dirty="0"/>
              <a:t>Scope</a:t>
            </a:r>
            <a:r>
              <a:rPr lang="en-US" sz="1800" dirty="0"/>
              <a:t>: Scope of analysis is to find Top 5 categories contents</a:t>
            </a:r>
          </a:p>
          <a:p>
            <a:r>
              <a:rPr lang="en-US" sz="1800" b="1" dirty="0"/>
              <a:t>Business Impact: </a:t>
            </a:r>
            <a:r>
              <a:rPr lang="en-US" dirty="0"/>
              <a:t>Audit of Big Data practice, Recommendations for IPO, Analysis of popular content.</a:t>
            </a:r>
            <a:endParaRPr lang="en-I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193799" y="18176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495C8-DF83-21F8-BB3E-C6F24927B568}"/>
              </a:ext>
            </a:extLst>
          </p:cNvPr>
          <p:cNvSpPr txBox="1"/>
          <p:nvPr/>
        </p:nvSpPr>
        <p:spPr>
          <a:xfrm>
            <a:off x="2778138" y="4735733"/>
            <a:ext cx="81153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Problem: </a:t>
            </a:r>
            <a:r>
              <a:rPr lang="en-US" sz="2400" dirty="0"/>
              <a:t>Need to clean the Huge data for better insights.</a:t>
            </a:r>
          </a:p>
          <a:p>
            <a:r>
              <a:rPr lang="en-US" sz="2400" dirty="0"/>
              <a:t>And Need to find the </a:t>
            </a:r>
            <a:r>
              <a:rPr lang="en-US" sz="2400" b="1" dirty="0"/>
              <a:t>Top 5 categories.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2165" y="-164199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603345" y="2026644"/>
            <a:ext cx="6750815" cy="239723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799043" y="4153100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888652" y="1214268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9" y="23132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8F487C-FB0A-5C64-4D33-D27ADE5B8B4E}"/>
              </a:ext>
            </a:extLst>
          </p:cNvPr>
          <p:cNvSpPr txBox="1"/>
          <p:nvPr/>
        </p:nvSpPr>
        <p:spPr>
          <a:xfrm>
            <a:off x="14143399" y="191659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Andrew Fleming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39BDCF-1812-9176-A5A1-75FC096780BB}"/>
              </a:ext>
            </a:extLst>
          </p:cNvPr>
          <p:cNvSpPr txBox="1"/>
          <p:nvPr/>
        </p:nvSpPr>
        <p:spPr>
          <a:xfrm>
            <a:off x="14181499" y="4874479"/>
            <a:ext cx="2618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Marcus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Rompton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79EB32-93F4-FDBC-24C2-53A723AD7600}"/>
              </a:ext>
            </a:extLst>
          </p:cNvPr>
          <p:cNvSpPr txBox="1"/>
          <p:nvPr/>
        </p:nvSpPr>
        <p:spPr>
          <a:xfrm>
            <a:off x="14304219" y="7809610"/>
            <a:ext cx="2372993" cy="370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latin typeface="Arial" panose="020B0604020202020204" pitchFamily="34" charset="0"/>
              </a:rPr>
              <a:t>Ruchitha Karuturi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86135E-E4DC-D5D8-AE16-521C85F9AB1D}"/>
              </a:ext>
            </a:extLst>
          </p:cNvPr>
          <p:cNvSpPr txBox="1"/>
          <p:nvPr/>
        </p:nvSpPr>
        <p:spPr>
          <a:xfrm>
            <a:off x="14111276" y="2285926"/>
            <a:ext cx="4530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Chief Technical Architect: Led the</a:t>
            </a:r>
          </a:p>
          <a:p>
            <a:r>
              <a:rPr lang="en-IN" dirty="0"/>
              <a:t> technical side.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0A79C7-AA7F-19C4-0EB2-0785C8E984D6}"/>
              </a:ext>
            </a:extLst>
          </p:cNvPr>
          <p:cNvSpPr txBox="1"/>
          <p:nvPr/>
        </p:nvSpPr>
        <p:spPr>
          <a:xfrm>
            <a:off x="14107308" y="5312705"/>
            <a:ext cx="4381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Senior Principal: Managed business</a:t>
            </a:r>
          </a:p>
          <a:p>
            <a:r>
              <a:rPr lang="en-IN" dirty="0"/>
              <a:t> strategy.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C33A2A-CA5F-839D-87CC-66562A6F6146}"/>
              </a:ext>
            </a:extLst>
          </p:cNvPr>
          <p:cNvSpPr txBox="1"/>
          <p:nvPr/>
        </p:nvSpPr>
        <p:spPr>
          <a:xfrm>
            <a:off x="14268387" y="8161825"/>
            <a:ext cx="5809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Analyst: Conducted data analysis</a:t>
            </a:r>
          </a:p>
          <a:p>
            <a:r>
              <a:rPr lang="en-IN" dirty="0"/>
              <a:t> and developed insights.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BB1BD49-452C-4395-B8B5-7FADB3DC38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948" y="7069775"/>
            <a:ext cx="2333274" cy="2410505"/>
          </a:xfrm>
          <a:prstGeom prst="ellipse">
            <a:avLst/>
          </a:prstGeom>
          <a:ln w="63500" cap="rnd">
            <a:solidFill>
              <a:srgbClr val="2831A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6B9FFE-CE7C-2010-F406-3AE9B9BE8522}"/>
              </a:ext>
            </a:extLst>
          </p:cNvPr>
          <p:cNvSpPr txBox="1"/>
          <p:nvPr/>
        </p:nvSpPr>
        <p:spPr>
          <a:xfrm>
            <a:off x="3964947" y="1372359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Data Collection &amp; Preparation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243620-509F-AF72-0C7A-D7709B1C2A23}"/>
              </a:ext>
            </a:extLst>
          </p:cNvPr>
          <p:cNvSpPr txBox="1"/>
          <p:nvPr/>
        </p:nvSpPr>
        <p:spPr>
          <a:xfrm>
            <a:off x="5915830" y="288126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Analysis Techniques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A0B58E-5F69-2CB5-4F80-434CE0875FCF}"/>
              </a:ext>
            </a:extLst>
          </p:cNvPr>
          <p:cNvSpPr txBox="1"/>
          <p:nvPr/>
        </p:nvSpPr>
        <p:spPr>
          <a:xfrm>
            <a:off x="7714481" y="4551547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Tools &amp; Technologies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B34714-6CD6-386A-F6CB-E3727166BA0F}"/>
              </a:ext>
            </a:extLst>
          </p:cNvPr>
          <p:cNvSpPr txBox="1"/>
          <p:nvPr/>
        </p:nvSpPr>
        <p:spPr>
          <a:xfrm>
            <a:off x="9677400" y="6123062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Collaboration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09888C-3800-75FB-29A5-51DD106D0294}"/>
              </a:ext>
            </a:extLst>
          </p:cNvPr>
          <p:cNvSpPr txBox="1"/>
          <p:nvPr/>
        </p:nvSpPr>
        <p:spPr>
          <a:xfrm>
            <a:off x="11386399" y="7746714"/>
            <a:ext cx="9410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Challenges Encountered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9E86D9-0C34-471D-73A4-96A942648AA8}"/>
              </a:ext>
            </a:extLst>
          </p:cNvPr>
          <p:cNvSpPr txBox="1"/>
          <p:nvPr/>
        </p:nvSpPr>
        <p:spPr>
          <a:xfrm>
            <a:off x="2049477" y="5177794"/>
            <a:ext cx="45803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            16</a:t>
            </a:r>
            <a:br>
              <a:rPr lang="en-IN" sz="2800" b="1" dirty="0"/>
            </a:br>
            <a:r>
              <a:rPr lang="en-IN" sz="2800" b="1" dirty="0"/>
              <a:t>Unique Categories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E96BE1-39D1-F778-9699-5A93AB1CA92C}"/>
              </a:ext>
            </a:extLst>
          </p:cNvPr>
          <p:cNvSpPr txBox="1"/>
          <p:nvPr/>
        </p:nvSpPr>
        <p:spPr>
          <a:xfrm>
            <a:off x="7924800" y="4962349"/>
            <a:ext cx="33072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1897</a:t>
            </a:r>
          </a:p>
          <a:p>
            <a:r>
              <a:rPr lang="en-IN" sz="2800" b="1" dirty="0"/>
              <a:t>Reaction to animal Posts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FA7554-B07D-6E9C-F42F-FA2004AC44EC}"/>
              </a:ext>
            </a:extLst>
          </p:cNvPr>
          <p:cNvSpPr txBox="1"/>
          <p:nvPr/>
        </p:nvSpPr>
        <p:spPr>
          <a:xfrm>
            <a:off x="13048215" y="5077769"/>
            <a:ext cx="44170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January </a:t>
            </a:r>
          </a:p>
          <a:p>
            <a:r>
              <a:rPr lang="en-IN" sz="2800" b="1" dirty="0"/>
              <a:t>Month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5FBD517A-6C7A-29C9-E3E6-742B06DBAE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2169294"/>
              </p:ext>
            </p:extLst>
          </p:nvPr>
        </p:nvGraphicFramePr>
        <p:xfrm>
          <a:off x="4879649" y="2023500"/>
          <a:ext cx="10760436" cy="6301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48A4090-44A3-2590-8C90-CB071DDC3B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568307"/>
              </p:ext>
            </p:extLst>
          </p:nvPr>
        </p:nvGraphicFramePr>
        <p:xfrm>
          <a:off x="5181600" y="1409700"/>
          <a:ext cx="9829800" cy="662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911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354</Words>
  <Application>Microsoft Office PowerPoint</Application>
  <PresentationFormat>Custom</PresentationFormat>
  <Paragraphs>93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ruchitha karuturi</cp:lastModifiedBy>
  <cp:revision>13</cp:revision>
  <dcterms:created xsi:type="dcterms:W3CDTF">2006-08-16T00:00:00Z</dcterms:created>
  <dcterms:modified xsi:type="dcterms:W3CDTF">2024-12-26T19:44:54Z</dcterms:modified>
  <dc:identifier>DAEhDyfaYKE</dc:identifier>
</cp:coreProperties>
</file>