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3"/>
  </p:normalViewPr>
  <p:slideViewPr>
    <p:cSldViewPr snapToGrid="0" snapToObjects="1">
      <p:cViewPr varScale="1">
        <p:scale>
          <a:sx n="75" d="100"/>
          <a:sy n="75" d="100"/>
        </p:scale>
        <p:origin x="43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7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0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9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15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47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60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38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68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2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7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2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9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CAA1-134E-824E-8921-D5F09109926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4CDCAA1-134E-824E-8921-D5F09109926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0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4CDCAA1-134E-824E-8921-D5F09109926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2CDCBBA-7D86-444E-8611-D67B0C79B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04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995053"/>
            <a:ext cx="8676222" cy="1417783"/>
          </a:xfrm>
        </p:spPr>
        <p:txBody>
          <a:bodyPr>
            <a:normAutofit fontScale="90000"/>
          </a:bodyPr>
          <a:lstStyle/>
          <a:p>
            <a:r>
              <a:rPr lang="lt-LT" sz="15300" dirty="0" err="1"/>
              <a:t>T</a:t>
            </a:r>
            <a:r>
              <a:rPr lang="lt-LT" sz="15300" cap="none" dirty="0" err="1"/>
              <a:t>imeIt</a:t>
            </a:r>
            <a:br>
              <a:rPr lang="lt-LT" sz="8800" cap="none" dirty="0"/>
            </a:br>
            <a:r>
              <a:rPr lang="lt-LT" sz="2700" cap="none" dirty="0"/>
              <a:t>Konkurentų analizė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ea typeface="Arial" charset="0"/>
                <a:cs typeface="Arial" charset="0"/>
              </a:rPr>
              <a:t>ATLIKO: JM01 GRUPĖ</a:t>
            </a:r>
            <a:br>
              <a:rPr lang="en-US" dirty="0">
                <a:ea typeface="Arial" charset="0"/>
                <a:cs typeface="Arial" charset="0"/>
              </a:rPr>
            </a:br>
            <a:r>
              <a:rPr lang="en-US" dirty="0">
                <a:ea typeface="Arial" charset="0"/>
                <a:cs typeface="Arial" charset="0"/>
              </a:rPr>
              <a:t>Lukas </a:t>
            </a:r>
            <a:r>
              <a:rPr lang="en-US" dirty="0" err="1">
                <a:ea typeface="Arial" charset="0"/>
                <a:cs typeface="Arial" charset="0"/>
              </a:rPr>
              <a:t>Raila</a:t>
            </a:r>
            <a:r>
              <a:rPr lang="en-US" dirty="0">
                <a:ea typeface="Arial" charset="0"/>
                <a:cs typeface="Arial" charset="0"/>
              </a:rPr>
              <a:t>,</a:t>
            </a:r>
            <a:br>
              <a:rPr lang="en-US" dirty="0">
                <a:ea typeface="Arial" charset="0"/>
                <a:cs typeface="Arial" charset="0"/>
              </a:rPr>
            </a:br>
            <a:r>
              <a:rPr lang="en-US" dirty="0" err="1">
                <a:ea typeface="Arial" charset="0"/>
                <a:cs typeface="Arial" charset="0"/>
              </a:rPr>
              <a:t>Matas</a:t>
            </a:r>
            <a:r>
              <a:rPr lang="en-US" dirty="0">
                <a:ea typeface="Arial" charset="0"/>
                <a:cs typeface="Arial" charset="0"/>
              </a:rPr>
              <a:t> </a:t>
            </a:r>
            <a:r>
              <a:rPr lang="en-US" dirty="0" err="1">
                <a:ea typeface="Arial" charset="0"/>
                <a:cs typeface="Arial" charset="0"/>
              </a:rPr>
              <a:t>Balčaitis</a:t>
            </a:r>
            <a:r>
              <a:rPr lang="en-US" dirty="0">
                <a:ea typeface="Arial" charset="0"/>
                <a:cs typeface="Arial" charset="0"/>
              </a:rPr>
              <a:t>,</a:t>
            </a:r>
            <a:br>
              <a:rPr lang="en-US" dirty="0">
                <a:ea typeface="Arial" charset="0"/>
                <a:cs typeface="Arial" charset="0"/>
              </a:rPr>
            </a:br>
            <a:r>
              <a:rPr lang="en-US" dirty="0">
                <a:ea typeface="Arial" charset="0"/>
                <a:cs typeface="Arial" charset="0"/>
              </a:rPr>
              <a:t>Karolina </a:t>
            </a:r>
            <a:r>
              <a:rPr lang="en-US" dirty="0" err="1">
                <a:ea typeface="Arial" charset="0"/>
                <a:cs typeface="Arial" charset="0"/>
              </a:rPr>
              <a:t>Jašauskaitė</a:t>
            </a:r>
            <a:r>
              <a:rPr lang="en-US" dirty="0">
                <a:ea typeface="Arial" charset="0"/>
                <a:cs typeface="Arial" charset="0"/>
              </a:rPr>
              <a:t>,</a:t>
            </a:r>
            <a:br>
              <a:rPr lang="en-US" dirty="0">
                <a:ea typeface="Arial" charset="0"/>
                <a:cs typeface="Arial" charset="0"/>
              </a:rPr>
            </a:br>
            <a:r>
              <a:rPr lang="en-US" dirty="0" err="1">
                <a:ea typeface="Arial" charset="0"/>
                <a:cs typeface="Arial" charset="0"/>
              </a:rPr>
              <a:t>Žygimantas</a:t>
            </a:r>
            <a:r>
              <a:rPr lang="en-US" dirty="0">
                <a:ea typeface="Arial" charset="0"/>
                <a:cs typeface="Arial" charset="0"/>
              </a:rPr>
              <a:t> </a:t>
            </a:r>
            <a:r>
              <a:rPr lang="en-US" dirty="0" err="1">
                <a:ea typeface="Arial" charset="0"/>
                <a:cs typeface="Arial" charset="0"/>
              </a:rPr>
              <a:t>Skinkys</a:t>
            </a:r>
            <a:endParaRPr lang="en-US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4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veikslėlis 1" descr="Image result for evernot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3" y="0"/>
            <a:ext cx="3196909" cy="31991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3695855" y="390297"/>
            <a:ext cx="65472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</a:t>
            </a:r>
            <a:r>
              <a:rPr lang="lt-LT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Evernote</a:t>
            </a:r>
            <a:r>
              <a:rPr lang="lt-LT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 </a:t>
            </a:r>
            <a:r>
              <a:rPr lang="lt-LT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lt-LT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lt-LT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endParaRPr lang="en-US" sz="4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068125"/>
              </p:ext>
            </p:extLst>
          </p:nvPr>
        </p:nvGraphicFramePr>
        <p:xfrm>
          <a:off x="3376020" y="1221294"/>
          <a:ext cx="8049360" cy="5227003"/>
        </p:xfrm>
        <a:graphic>
          <a:graphicData uri="http://schemas.openxmlformats.org/drawingml/2006/table">
            <a:tbl>
              <a:tblPr firstRow="1">
                <a:tableStyleId>{8A107856-5554-42FB-B03E-39F5DBC370BA}</a:tableStyleId>
              </a:tblPr>
              <a:tblGrid>
                <a:gridCol w="2300281">
                  <a:extLst>
                    <a:ext uri="{9D8B030D-6E8A-4147-A177-3AD203B41FA5}">
                      <a16:colId xmlns:a16="http://schemas.microsoft.com/office/drawing/2014/main" val="3051110777"/>
                    </a:ext>
                  </a:extLst>
                </a:gridCol>
                <a:gridCol w="1604357">
                  <a:extLst>
                    <a:ext uri="{9D8B030D-6E8A-4147-A177-3AD203B41FA5}">
                      <a16:colId xmlns:a16="http://schemas.microsoft.com/office/drawing/2014/main" val="3898006701"/>
                    </a:ext>
                  </a:extLst>
                </a:gridCol>
                <a:gridCol w="1952318">
                  <a:extLst>
                    <a:ext uri="{9D8B030D-6E8A-4147-A177-3AD203B41FA5}">
                      <a16:colId xmlns:a16="http://schemas.microsoft.com/office/drawing/2014/main" val="2501811946"/>
                    </a:ext>
                  </a:extLst>
                </a:gridCol>
                <a:gridCol w="2192404">
                  <a:extLst>
                    <a:ext uri="{9D8B030D-6E8A-4147-A177-3AD203B41FA5}">
                      <a16:colId xmlns:a16="http://schemas.microsoft.com/office/drawing/2014/main" val="1683772398"/>
                    </a:ext>
                  </a:extLst>
                </a:gridCol>
              </a:tblGrid>
              <a:tr h="1975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Kaina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0" marR="5193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400">
                          <a:effectLst/>
                        </a:rPr>
                        <a:t>Pranašumai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0" marR="5193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400">
                          <a:effectLst/>
                        </a:rPr>
                        <a:t>Trūkumai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0" marR="5193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400">
                          <a:effectLst/>
                        </a:rPr>
                        <a:t>Palyginimas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0" marR="51930" marT="0" marB="0" anchor="ctr"/>
                </a:tc>
                <a:extLst>
                  <a:ext uri="{0D108BD9-81ED-4DB2-BD59-A6C34878D82A}">
                    <a16:rowId xmlns:a16="http://schemas.microsoft.com/office/drawing/2014/main" val="29913255"/>
                  </a:ext>
                </a:extLst>
              </a:tr>
              <a:tr h="49213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Basic nemokamas, 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400" dirty="0" err="1">
                          <a:effectLst/>
                        </a:rPr>
                        <a:t>Plus</a:t>
                      </a:r>
                      <a:r>
                        <a:rPr lang="lt-LT" sz="1400" dirty="0">
                          <a:effectLst/>
                        </a:rPr>
                        <a:t> 29,99Eur/metams,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Premium 59,99/metams,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400" dirty="0" err="1">
                          <a:effectLst/>
                        </a:rPr>
                        <a:t>Business</a:t>
                      </a:r>
                      <a:r>
                        <a:rPr lang="lt-LT" sz="1400" dirty="0">
                          <a:effectLst/>
                        </a:rPr>
                        <a:t> 120 </a:t>
                      </a:r>
                      <a:r>
                        <a:rPr lang="lt-LT" sz="1400" dirty="0" err="1">
                          <a:effectLst/>
                        </a:rPr>
                        <a:t>eur</a:t>
                      </a:r>
                      <a:r>
                        <a:rPr lang="lt-LT" sz="1400" dirty="0">
                          <a:effectLst/>
                        </a:rPr>
                        <a:t>/metams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0" marR="5193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400" dirty="0">
                          <a:effectLst/>
                        </a:rPr>
                        <a:t>Užrašus galima matyti tiek per </a:t>
                      </a:r>
                      <a:r>
                        <a:rPr lang="lt-LT" sz="1400" dirty="0" err="1">
                          <a:effectLst/>
                        </a:rPr>
                        <a:t>app‘są</a:t>
                      </a:r>
                      <a:r>
                        <a:rPr lang="lt-LT" sz="1400" dirty="0">
                          <a:effectLst/>
                        </a:rPr>
                        <a:t>, tiek per </a:t>
                      </a:r>
                      <a:r>
                        <a:rPr lang="lt-LT" sz="1400" dirty="0" err="1">
                          <a:effectLst/>
                        </a:rPr>
                        <a:t>web‘ą</a:t>
                      </a:r>
                      <a:r>
                        <a:rPr lang="lt-LT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400" dirty="0">
                          <a:effectLst/>
                        </a:rPr>
                        <a:t>Privatumas: galima uždėti kodą, kad kiti negalėtų pažiūrėti jūsų užrašų.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400" dirty="0">
                          <a:effectLst/>
                        </a:rPr>
                        <a:t>Mokamose versijos galima sinchronizuoti tarp kelių įrenginių.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0" marR="5193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400">
                          <a:effectLst/>
                        </a:rPr>
                        <a:t>Nemokamos versijos funkcionalumas yra labai ribotas.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400">
                          <a:effectLst/>
                        </a:rPr>
                        <a:t>Daug nusiskundimų programėlės atnaujinimais.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400">
                          <a:effectLst/>
                        </a:rPr>
                        <a:t>Reikia nemažai laiko perprasti kaip reikia naudotis.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400">
                          <a:effectLst/>
                        </a:rPr>
                        <a:t>Nemokamoj versijoj reikia interneto ryšio, kad galėtum pamatyti savo užrašus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400">
                          <a:effectLst/>
                        </a:rPr>
                        <a:t>Neturi konkretaus užduočių laiko sekimo </a:t>
                      </a:r>
                      <a:endParaRPr lang="en-US" sz="1400">
                        <a:effectLst/>
                      </a:endParaRPr>
                    </a:p>
                    <a:p>
                      <a:pPr marL="20193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0" marR="5193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400" dirty="0">
                          <a:effectLst/>
                        </a:rPr>
                        <a:t>„</a:t>
                      </a:r>
                      <a:r>
                        <a:rPr lang="lt-LT" sz="1400" dirty="0" err="1">
                          <a:effectLst/>
                        </a:rPr>
                        <a:t>Evernote</a:t>
                      </a:r>
                      <a:r>
                        <a:rPr lang="lt-LT" sz="1400" dirty="0">
                          <a:effectLst/>
                        </a:rPr>
                        <a:t>“ turi daug funkcijų, tačiau jas visas perprasti reikia laiko ir neturi galimybės realiu laiku sekti užduočių laiko.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930" marR="51930" marT="0" marB="0" anchor="ctr"/>
                </a:tc>
                <a:extLst>
                  <a:ext uri="{0D108BD9-81ED-4DB2-BD59-A6C34878D82A}">
                    <a16:rowId xmlns:a16="http://schemas.microsoft.com/office/drawing/2014/main" val="1929639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93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veikslėlis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715" y="247650"/>
            <a:ext cx="2982249" cy="11914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609901" y="454951"/>
            <a:ext cx="51042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„Toggl“ </a:t>
            </a:r>
            <a:r>
              <a:rPr lang="en-US" sz="4800" dirty="0" err="1"/>
              <a:t>sistema</a:t>
            </a:r>
            <a:endParaRPr lang="en-US" sz="4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183572"/>
              </p:ext>
            </p:extLst>
          </p:nvPr>
        </p:nvGraphicFramePr>
        <p:xfrm>
          <a:off x="1319875" y="1733051"/>
          <a:ext cx="10373360" cy="4957509"/>
        </p:xfrm>
        <a:graphic>
          <a:graphicData uri="http://schemas.openxmlformats.org/drawingml/2006/table">
            <a:tbl>
              <a:tblPr firstRow="1">
                <a:tableStyleId>{8A107856-5554-42FB-B03E-39F5DBC370BA}</a:tableStyleId>
              </a:tblPr>
              <a:tblGrid>
                <a:gridCol w="3348450">
                  <a:extLst>
                    <a:ext uri="{9D8B030D-6E8A-4147-A177-3AD203B41FA5}">
                      <a16:colId xmlns:a16="http://schemas.microsoft.com/office/drawing/2014/main" val="2292712885"/>
                    </a:ext>
                  </a:extLst>
                </a:gridCol>
                <a:gridCol w="2037380">
                  <a:extLst>
                    <a:ext uri="{9D8B030D-6E8A-4147-A177-3AD203B41FA5}">
                      <a16:colId xmlns:a16="http://schemas.microsoft.com/office/drawing/2014/main" val="3432412566"/>
                    </a:ext>
                  </a:extLst>
                </a:gridCol>
                <a:gridCol w="2349772">
                  <a:extLst>
                    <a:ext uri="{9D8B030D-6E8A-4147-A177-3AD203B41FA5}">
                      <a16:colId xmlns:a16="http://schemas.microsoft.com/office/drawing/2014/main" val="2379314372"/>
                    </a:ext>
                  </a:extLst>
                </a:gridCol>
                <a:gridCol w="2637758">
                  <a:extLst>
                    <a:ext uri="{9D8B030D-6E8A-4147-A177-3AD203B41FA5}">
                      <a16:colId xmlns:a16="http://schemas.microsoft.com/office/drawing/2014/main" val="1324999928"/>
                    </a:ext>
                  </a:extLst>
                </a:gridCol>
              </a:tblGrid>
              <a:tr h="1807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Konkurentas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75" marR="5687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Pranašumai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75" marR="5687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Trūkumai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75" marR="5687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600">
                          <a:effectLst/>
                        </a:rPr>
                        <a:t>Palyginimas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75" marR="56875" marT="0" marB="0" anchor="ctr"/>
                </a:tc>
                <a:extLst>
                  <a:ext uri="{0D108BD9-81ED-4DB2-BD59-A6C34878D82A}">
                    <a16:rowId xmlns:a16="http://schemas.microsoft.com/office/drawing/2014/main" val="2094855753"/>
                  </a:ext>
                </a:extLst>
              </a:tr>
              <a:tr h="4625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FREE nemokamas,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STARTER 9 e </a:t>
                      </a:r>
                      <a:r>
                        <a:rPr lang="lt-LT" sz="1600" dirty="0" err="1">
                          <a:effectLst/>
                        </a:rPr>
                        <a:t>ur</a:t>
                      </a:r>
                      <a:r>
                        <a:rPr lang="lt-LT" sz="1600" dirty="0">
                          <a:effectLst/>
                        </a:rPr>
                        <a:t>/metams,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PREMIUM 18 </a:t>
                      </a:r>
                      <a:r>
                        <a:rPr lang="lt-LT" sz="1600" dirty="0" err="1">
                          <a:effectLst/>
                        </a:rPr>
                        <a:t>eur</a:t>
                      </a:r>
                      <a:r>
                        <a:rPr lang="lt-LT" sz="1600" dirty="0">
                          <a:effectLst/>
                        </a:rPr>
                        <a:t>/metams,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ENTERPRICE 49 </a:t>
                      </a:r>
                      <a:r>
                        <a:rPr lang="lt-LT" sz="1600" dirty="0" err="1">
                          <a:effectLst/>
                        </a:rPr>
                        <a:t>eur</a:t>
                      </a:r>
                      <a:r>
                        <a:rPr lang="lt-LT" sz="1600" dirty="0">
                          <a:effectLst/>
                        </a:rPr>
                        <a:t>/metams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75" marR="56875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600">
                          <a:effectLst/>
                        </a:rPr>
                        <a:t>Susieta paslauga mobiliuosiuose ir kompiuteryje.</a:t>
                      </a:r>
                      <a:endParaRPr lang="en-US" sz="16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600">
                          <a:effectLst/>
                        </a:rPr>
                        <a:t>WEB aplikacija.</a:t>
                      </a:r>
                      <a:endParaRPr lang="en-US" sz="16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600">
                          <a:effectLst/>
                        </a:rPr>
                        <a:t>Neribotas projektų skaičius.</a:t>
                      </a:r>
                      <a:endParaRPr lang="en-US" sz="16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600">
                          <a:effectLst/>
                        </a:rPr>
                        <a:t>Pateikiamos ataskaitos atskiriems laikotarpiams.</a:t>
                      </a:r>
                      <a:endParaRPr lang="en-US" sz="16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600">
                          <a:effectLst/>
                        </a:rPr>
                        <a:t>Vartotojus galima skirstyti į komandas, kurios vykdo skirtingus projektus.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75" marR="56875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600">
                          <a:effectLst/>
                        </a:rPr>
                        <a:t>Sudėtingas didelių projektų administravimas</a:t>
                      </a:r>
                      <a:endParaRPr lang="en-US" sz="16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600">
                          <a:effectLst/>
                        </a:rPr>
                        <a:t> Sudėtingas projektų/užduočių keitimas naudojant plugin’us. </a:t>
                      </a:r>
                      <a:endParaRPr lang="en-US" sz="16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600">
                          <a:effectLst/>
                        </a:rPr>
                        <a:t>Vienam žmogui sekant savo darbo laiką pateikiama daug nereikalingų funkcijų.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75" marR="5687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600" dirty="0">
                          <a:effectLst/>
                        </a:rPr>
                        <a:t>“</a:t>
                      </a:r>
                      <a:r>
                        <a:rPr lang="lt-LT" sz="1600" dirty="0" err="1">
                          <a:effectLst/>
                        </a:rPr>
                        <a:t>Toggl</a:t>
                      </a:r>
                      <a:r>
                        <a:rPr lang="lt-LT" sz="1600" dirty="0">
                          <a:effectLst/>
                        </a:rPr>
                        <a:t>”  pritaikytas didelių projektų vykdymui kompanijose, kurios turi poreikį administruoti daug komandų. Nemokamos versijos užtenka nedideliems projektams, ar pavienių darbuotojų poreikiams.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75" marR="56875" marT="0" marB="0" anchor="ctr"/>
                </a:tc>
                <a:extLst>
                  <a:ext uri="{0D108BD9-81ED-4DB2-BD59-A6C34878D82A}">
                    <a16:rowId xmlns:a16="http://schemas.microsoft.com/office/drawing/2014/main" val="1620397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30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7" y="343708"/>
            <a:ext cx="3106767" cy="15866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4673599" y="224043"/>
            <a:ext cx="56973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„</a:t>
            </a:r>
            <a:r>
              <a:rPr lang="en-US" sz="4800" dirty="0" err="1"/>
              <a:t>MyHours</a:t>
            </a:r>
            <a:r>
              <a:rPr lang="en-US" sz="4800" dirty="0"/>
              <a:t>“ </a:t>
            </a:r>
            <a:r>
              <a:rPr lang="en-US" sz="4800" dirty="0" err="1"/>
              <a:t>sistema</a:t>
            </a:r>
            <a:endParaRPr lang="en-US" sz="4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795684"/>
              </p:ext>
            </p:extLst>
          </p:nvPr>
        </p:nvGraphicFramePr>
        <p:xfrm>
          <a:off x="3574763" y="1326434"/>
          <a:ext cx="8414037" cy="5264024"/>
        </p:xfrm>
        <a:graphic>
          <a:graphicData uri="http://schemas.openxmlformats.org/drawingml/2006/table">
            <a:tbl>
              <a:tblPr firstRow="1">
                <a:tableStyleId>{8A107856-5554-42FB-B03E-39F5DBC370BA}</a:tableStyleId>
              </a:tblPr>
              <a:tblGrid>
                <a:gridCol w="2715994">
                  <a:extLst>
                    <a:ext uri="{9D8B030D-6E8A-4147-A177-3AD203B41FA5}">
                      <a16:colId xmlns:a16="http://schemas.microsoft.com/office/drawing/2014/main" val="1962063625"/>
                    </a:ext>
                  </a:extLst>
                </a:gridCol>
                <a:gridCol w="1652558">
                  <a:extLst>
                    <a:ext uri="{9D8B030D-6E8A-4147-A177-3AD203B41FA5}">
                      <a16:colId xmlns:a16="http://schemas.microsoft.com/office/drawing/2014/main" val="2698505765"/>
                    </a:ext>
                  </a:extLst>
                </a:gridCol>
                <a:gridCol w="1905947">
                  <a:extLst>
                    <a:ext uri="{9D8B030D-6E8A-4147-A177-3AD203B41FA5}">
                      <a16:colId xmlns:a16="http://schemas.microsoft.com/office/drawing/2014/main" val="3322615233"/>
                    </a:ext>
                  </a:extLst>
                </a:gridCol>
                <a:gridCol w="2139538">
                  <a:extLst>
                    <a:ext uri="{9D8B030D-6E8A-4147-A177-3AD203B41FA5}">
                      <a16:colId xmlns:a16="http://schemas.microsoft.com/office/drawing/2014/main" val="3271717241"/>
                    </a:ext>
                  </a:extLst>
                </a:gridCol>
              </a:tblGrid>
              <a:tr h="1592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 dirty="0">
                          <a:effectLst/>
                        </a:rPr>
                        <a:t>Konkurentas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5" marR="373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>
                          <a:effectLst/>
                        </a:rPr>
                        <a:t>Pranašumai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5" marR="373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>
                          <a:effectLst/>
                        </a:rPr>
                        <a:t>Trūkumai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5" marR="373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>
                          <a:effectLst/>
                        </a:rPr>
                        <a:t>Palyginimas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5" marR="37325" marT="0" marB="0" anchor="ctr"/>
                </a:tc>
                <a:extLst>
                  <a:ext uri="{0D108BD9-81ED-4DB2-BD59-A6C34878D82A}">
                    <a16:rowId xmlns:a16="http://schemas.microsoft.com/office/drawing/2014/main" val="701643104"/>
                  </a:ext>
                </a:extLst>
              </a:tr>
              <a:tr h="49243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>
                          <a:effectLst/>
                        </a:rPr>
                        <a:t>FREE nemokamas,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>
                          <a:effectLst/>
                        </a:rPr>
                        <a:t>PRO 3$/mėnesiui,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>
                          <a:effectLst/>
                        </a:rPr>
                        <a:t>už papildomą žmogų 2$/mėnesiui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5" marR="37325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200">
                          <a:effectLst/>
                        </a:rPr>
                        <a:t>Galimybė naudotis tiek kompiuterio naršyklėje, tiek mobiliajame įrenginyje.</a:t>
                      </a:r>
                      <a:endParaRPr lang="en-US" sz="12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200">
                          <a:effectLst/>
                        </a:rPr>
                        <a:t>Vienu paspaudimu galima paleisti ar stabdyti laikmatį, pakeisti įvykį, kurį seki.</a:t>
                      </a:r>
                      <a:endParaRPr lang="en-US" sz="12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200">
                          <a:effectLst/>
                        </a:rPr>
                        <a:t>Sukauptus duomenis apie laiką galima paversti į sąskaitą klientui.</a:t>
                      </a:r>
                      <a:endParaRPr lang="en-US" sz="12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200">
                          <a:effectLst/>
                        </a:rPr>
                        <a:t>Galima lengvai patvirtinti, redaguoti arba pašalinti įrašus.</a:t>
                      </a:r>
                      <a:endParaRPr lang="en-US" sz="12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200">
                          <a:effectLst/>
                        </a:rPr>
                        <a:t>Mokamoje versijoje - galimybė dirbti prie komandinių projektų.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5" marR="37325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200">
                          <a:effectLst/>
                        </a:rPr>
                        <a:t>Neturi fizinio įrenginio, kurio būtų galima paleisti ar stabdyti laikmatį, pakeisti įvykį, kurį seki.</a:t>
                      </a:r>
                      <a:endParaRPr lang="en-US" sz="12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200">
                          <a:effectLst/>
                        </a:rPr>
                        <a:t>Papildomas funkcionalumas prieinamas tik mokamoje versijoje.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5" marR="373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 dirty="0">
                          <a:effectLst/>
                        </a:rPr>
                        <a:t>Norint sekti laiką su „</a:t>
                      </a:r>
                      <a:r>
                        <a:rPr lang="lt-LT" sz="1200" dirty="0" err="1">
                          <a:effectLst/>
                        </a:rPr>
                        <a:t>MyHours</a:t>
                      </a:r>
                      <a:r>
                        <a:rPr lang="lt-LT" sz="1200" dirty="0">
                          <a:effectLst/>
                        </a:rPr>
                        <a:t>“ būtina turėti priėjimą prie kompiuterio arba mobiliojo įrenginio. Sąskaitų išrašymo integravimas turėti pritraukti klientus, kurie dirba kaip „</a:t>
                      </a:r>
                      <a:r>
                        <a:rPr lang="lt-LT" sz="1200" dirty="0" err="1">
                          <a:effectLst/>
                        </a:rPr>
                        <a:t>freelanceriai</a:t>
                      </a:r>
                      <a:r>
                        <a:rPr lang="lt-LT" sz="1200" dirty="0">
                          <a:effectLst/>
                        </a:rPr>
                        <a:t>“ . Norint dirbti komandoje būtina mokama versija.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5" marR="37325" marT="0" marB="0" anchor="ctr"/>
                </a:tc>
                <a:extLst>
                  <a:ext uri="{0D108BD9-81ED-4DB2-BD59-A6C34878D82A}">
                    <a16:rowId xmlns:a16="http://schemas.microsoft.com/office/drawing/2014/main" val="4054035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64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75153" y="224043"/>
            <a:ext cx="86132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sz="4800" dirty="0"/>
              <a:t>„Google </a:t>
            </a:r>
            <a:r>
              <a:rPr lang="lt-LT" sz="4800" dirty="0" err="1"/>
              <a:t>calendars</a:t>
            </a:r>
            <a:r>
              <a:rPr lang="en-US" sz="4800" dirty="0"/>
              <a:t>“ </a:t>
            </a:r>
            <a:r>
              <a:rPr lang="en-US" sz="4800" dirty="0" err="1"/>
              <a:t>sistema</a:t>
            </a:r>
            <a:endParaRPr lang="en-US" sz="4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8898"/>
              </p:ext>
            </p:extLst>
          </p:nvPr>
        </p:nvGraphicFramePr>
        <p:xfrm>
          <a:off x="3574763" y="1326434"/>
          <a:ext cx="8414037" cy="5109999"/>
        </p:xfrm>
        <a:graphic>
          <a:graphicData uri="http://schemas.openxmlformats.org/drawingml/2006/table">
            <a:tbl>
              <a:tblPr firstRow="1">
                <a:tableStyleId>{8A107856-5554-42FB-B03E-39F5DBC370BA}</a:tableStyleId>
              </a:tblPr>
              <a:tblGrid>
                <a:gridCol w="2715994">
                  <a:extLst>
                    <a:ext uri="{9D8B030D-6E8A-4147-A177-3AD203B41FA5}">
                      <a16:colId xmlns:a16="http://schemas.microsoft.com/office/drawing/2014/main" val="1962063625"/>
                    </a:ext>
                  </a:extLst>
                </a:gridCol>
                <a:gridCol w="1652558">
                  <a:extLst>
                    <a:ext uri="{9D8B030D-6E8A-4147-A177-3AD203B41FA5}">
                      <a16:colId xmlns:a16="http://schemas.microsoft.com/office/drawing/2014/main" val="2698505765"/>
                    </a:ext>
                  </a:extLst>
                </a:gridCol>
                <a:gridCol w="1905947">
                  <a:extLst>
                    <a:ext uri="{9D8B030D-6E8A-4147-A177-3AD203B41FA5}">
                      <a16:colId xmlns:a16="http://schemas.microsoft.com/office/drawing/2014/main" val="3322615233"/>
                    </a:ext>
                  </a:extLst>
                </a:gridCol>
                <a:gridCol w="2139538">
                  <a:extLst>
                    <a:ext uri="{9D8B030D-6E8A-4147-A177-3AD203B41FA5}">
                      <a16:colId xmlns:a16="http://schemas.microsoft.com/office/drawing/2014/main" val="3271717241"/>
                    </a:ext>
                  </a:extLst>
                </a:gridCol>
              </a:tblGrid>
              <a:tr h="1592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 dirty="0">
                          <a:effectLst/>
                        </a:rPr>
                        <a:t>Konkurentas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5" marR="373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>
                          <a:effectLst/>
                        </a:rPr>
                        <a:t>Pranašumai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5" marR="373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 dirty="0">
                          <a:effectLst/>
                        </a:rPr>
                        <a:t>Trūkumai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5" marR="373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>
                          <a:effectLst/>
                        </a:rPr>
                        <a:t>Palyginimas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5" marR="37325" marT="0" marB="0" anchor="ctr"/>
                </a:tc>
                <a:extLst>
                  <a:ext uri="{0D108BD9-81ED-4DB2-BD59-A6C34878D82A}">
                    <a16:rowId xmlns:a16="http://schemas.microsoft.com/office/drawing/2014/main" val="701643104"/>
                  </a:ext>
                </a:extLst>
              </a:tr>
              <a:tr h="49243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 dirty="0">
                          <a:effectLst/>
                        </a:rPr>
                        <a:t>FREE nemokamas,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 dirty="0">
                          <a:effectLst/>
                        </a:rPr>
                        <a:t>BASIC 4$/mėnesiui,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 dirty="0" err="1">
                          <a:effectLst/>
                        </a:rPr>
                        <a:t>Business</a:t>
                      </a:r>
                      <a:r>
                        <a:rPr lang="lt-LT" sz="1200" dirty="0">
                          <a:effectLst/>
                        </a:rPr>
                        <a:t> 2$/mėnesiui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5" marR="37325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200" dirty="0">
                          <a:effectLst/>
                        </a:rPr>
                        <a:t>Galimybė naudotis bet kokiame išmaniajame prietaise.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200" dirty="0">
                          <a:effectLst/>
                        </a:rPr>
                        <a:t>Lengva koreguoti įrašus.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200" dirty="0">
                          <a:effectLst/>
                        </a:rPr>
                        <a:t>Lengvai suformuojamos ataskaitos spausdinimui.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200" dirty="0">
                          <a:effectLst/>
                        </a:rPr>
                        <a:t>Galimybė bendrinti savo įrašus su įmonės.</a:t>
                      </a:r>
                      <a:endParaRPr lang="en-US" sz="1200" dirty="0">
                        <a:effectLst/>
                      </a:endParaRPr>
                    </a:p>
                  </a:txBody>
                  <a:tcPr marL="37325" marR="37325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200" dirty="0">
                          <a:effectLst/>
                        </a:rPr>
                        <a:t>Neturi fizinio įrenginio, kurio būtų galima paleisti ar stabdyti laikmatį, pakeisti įvykį, kurį seki.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lt-LT" sz="1200" dirty="0">
                          <a:effectLst/>
                        </a:rPr>
                        <a:t>Papildomas funkcionalumas prieinamas tik mokamoje versijoje.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5" marR="373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t-LT" sz="1200" dirty="0">
                          <a:effectLst/>
                        </a:rPr>
                        <a:t>Google </a:t>
                      </a:r>
                      <a:r>
                        <a:rPr lang="lt-LT" sz="1200" dirty="0" err="1">
                          <a:effectLst/>
                        </a:rPr>
                        <a:t>calendars</a:t>
                      </a:r>
                      <a:r>
                        <a:rPr lang="lt-LT" sz="1200" dirty="0">
                          <a:effectLst/>
                        </a:rPr>
                        <a:t> yra šiek tiek kitokio pobūdžio laiko sekimo bei planavimo įrankis. Jis labiau orientuotas į planavimą, tačiau išlaikomas vienodas tikslas – lengviau ir efektyviau panaudoti savo laiką.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325" marR="37325" marT="0" marB="0" anchor="ctr"/>
                </a:tc>
                <a:extLst>
                  <a:ext uri="{0D108BD9-81ED-4DB2-BD59-A6C34878D82A}">
                    <a16:rowId xmlns:a16="http://schemas.microsoft.com/office/drawing/2014/main" val="4054035771"/>
                  </a:ext>
                </a:extLst>
              </a:tr>
            </a:tbl>
          </a:graphicData>
        </a:graphic>
      </p:graphicFrame>
      <p:pic>
        <p:nvPicPr>
          <p:cNvPr id="1026" name="Picture 2" descr="Image result for google calendar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" y="469184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35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5400" dirty="0" err="1"/>
              <a:t>TimeIT</a:t>
            </a:r>
            <a:r>
              <a:rPr lang="lt-LT" sz="5400" dirty="0"/>
              <a:t> išskirtinumas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lt-LT" sz="3200" dirty="0">
                <a:effectLst/>
              </a:rPr>
              <a:t>Galima pritaikyti ir naudoti kartu su kitais laiko sekimo įrankiais, papildant juos.</a:t>
            </a:r>
            <a:endParaRPr lang="en-US" sz="3200" dirty="0">
              <a:effectLst/>
            </a:endParaRPr>
          </a:p>
          <a:p>
            <a:pPr lvl="0"/>
            <a:r>
              <a:rPr lang="lt-LT" sz="3200" dirty="0">
                <a:effectLst/>
              </a:rPr>
              <a:t>Norint sekti savo darbo laiką nereikia šalia turėti išmaniųjų įrenginių, reikia tik “</a:t>
            </a:r>
            <a:r>
              <a:rPr lang="lt-LT" sz="3200" dirty="0" err="1">
                <a:effectLst/>
              </a:rPr>
              <a:t>TimeIT</a:t>
            </a:r>
            <a:r>
              <a:rPr lang="lt-LT" sz="3200" dirty="0">
                <a:effectLst/>
              </a:rPr>
              <a:t>”.</a:t>
            </a:r>
            <a:endParaRPr lang="en-US" sz="3200" dirty="0">
              <a:effectLst/>
            </a:endParaRPr>
          </a:p>
          <a:p>
            <a:pPr lvl="0"/>
            <a:r>
              <a:rPr lang="lt-LT" sz="3200" dirty="0">
                <a:effectLst/>
              </a:rPr>
              <a:t>Gali būti pritaikomas įmonėms.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2678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60</TotalTime>
  <Words>508</Words>
  <Application>Microsoft Office PowerPoint</Application>
  <PresentationFormat>Plačiaekranė</PresentationFormat>
  <Paragraphs>74</Paragraphs>
  <Slides>6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5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Symbol</vt:lpstr>
      <vt:lpstr>Times New Roman</vt:lpstr>
      <vt:lpstr>Mesh</vt:lpstr>
      <vt:lpstr>TimeIt Konkurentų analizė</vt:lpstr>
      <vt:lpstr>„PowerPoint“ pateiktis</vt:lpstr>
      <vt:lpstr>„PowerPoint“ pateiktis</vt:lpstr>
      <vt:lpstr>„PowerPoint“ pateiktis</vt:lpstr>
      <vt:lpstr>„PowerPoint“ pateiktis</vt:lpstr>
      <vt:lpstr>TimeIT išskirtinumas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TRACKR</dc:title>
  <dc:creator>karolinajasauskaite@gmail.com</dc:creator>
  <cp:lastModifiedBy>Matas</cp:lastModifiedBy>
  <cp:revision>10</cp:revision>
  <dcterms:created xsi:type="dcterms:W3CDTF">2017-02-08T15:27:15Z</dcterms:created>
  <dcterms:modified xsi:type="dcterms:W3CDTF">2017-03-02T09:34:10Z</dcterms:modified>
</cp:coreProperties>
</file>