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005dd518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ce005dd51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e005dd51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ce005dd51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13a1c71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13a1c71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13a1c71e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d13a1c71e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13a1c71e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d13a1c71e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e005dd518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ce005dd51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drive/folders/1PCpX4WjC4I46tMsEZHo84Nmn88KEMhQo?usp=sharing"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unsplash.com/" TargetMode="External"/><Relationship Id="rId4" Type="http://schemas.openxmlformats.org/officeDocument/2006/relationships/hyperlink" Target="https://cloudinary.com/users/login" TargetMode="External"/><Relationship Id="rId5" Type="http://schemas.openxmlformats.org/officeDocument/2006/relationships/hyperlink" Target="https://imgbb.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04327"/>
            <a:ext cx="8520600" cy="196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3900">
                <a:solidFill>
                  <a:srgbClr val="EA3546"/>
                </a:solidFill>
              </a:rPr>
              <a:t>Workshop 1</a:t>
            </a:r>
            <a:endParaRPr sz="3900">
              <a:solidFill>
                <a:srgbClr val="EA3546"/>
              </a:solidFill>
            </a:endParaRPr>
          </a:p>
          <a:p>
            <a:pPr indent="0" lvl="0" marL="0" rtl="0" algn="ctr">
              <a:lnSpc>
                <a:spcPct val="100000"/>
              </a:lnSpc>
              <a:spcBef>
                <a:spcPts val="0"/>
              </a:spcBef>
              <a:spcAft>
                <a:spcPts val="0"/>
              </a:spcAft>
              <a:buSzPts val="5400"/>
              <a:buNone/>
            </a:pPr>
            <a:r>
              <a:t/>
            </a:r>
            <a:endParaRPr sz="3900">
              <a:solidFill>
                <a:srgbClr val="EA3546"/>
              </a:solidFill>
            </a:endParaRPr>
          </a:p>
        </p:txBody>
      </p:sp>
      <p:pic>
        <p:nvPicPr>
          <p:cNvPr id="57" name="Google Shape;57;p13"/>
          <p:cNvPicPr preferRelativeResize="0"/>
          <p:nvPr/>
        </p:nvPicPr>
        <p:blipFill>
          <a:blip r:embed="rId3">
            <a:alphaModFix/>
          </a:blip>
          <a:stretch>
            <a:fillRect/>
          </a:stretch>
        </p:blipFill>
        <p:spPr>
          <a:xfrm>
            <a:off x="3468113" y="3268752"/>
            <a:ext cx="2207775" cy="154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4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6EC1E4"/>
                </a:solidFill>
              </a:rPr>
              <a:t>Príncipe Fresco</a:t>
            </a:r>
            <a:endParaRPr>
              <a:solidFill>
                <a:srgbClr val="6EC1E4"/>
              </a:solidFill>
            </a:endParaRPr>
          </a:p>
        </p:txBody>
      </p:sp>
      <p:sp>
        <p:nvSpPr>
          <p:cNvPr id="63" name="Google Shape;63;p14"/>
          <p:cNvSpPr txBox="1"/>
          <p:nvPr/>
        </p:nvSpPr>
        <p:spPr>
          <a:xfrm>
            <a:off x="246900" y="1241475"/>
            <a:ext cx="8520600" cy="3324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400">
                <a:solidFill>
                  <a:srgbClr val="524D66"/>
                </a:solidFill>
                <a:highlight>
                  <a:schemeClr val="lt1"/>
                </a:highlight>
              </a:rPr>
              <a:t>Toda la tienda se basa en ropa deportiva clásica con toques coloridos inspirados en la esencia del protagonista. Se requiere un desarrollo que permita realizar la compra de sus productos vía web, cumpliendo con los insumos entregados por su equipo de diseño y añadiendo la experticia de un equipo de programadores.</a:t>
            </a:r>
            <a:endParaRPr b="1" sz="2400">
              <a:solidFill>
                <a:srgbClr val="524D66"/>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97450" y="84625"/>
            <a:ext cx="661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6EC1E4"/>
                </a:solidFill>
                <a:latin typeface="Alfa Slab One"/>
                <a:ea typeface="Alfa Slab One"/>
                <a:cs typeface="Alfa Slab One"/>
                <a:sym typeface="Alfa Slab One"/>
              </a:rPr>
              <a:t>Aplicación Principe Fresco</a:t>
            </a:r>
            <a:endParaRPr/>
          </a:p>
        </p:txBody>
      </p:sp>
      <p:sp>
        <p:nvSpPr>
          <p:cNvPr id="69" name="Google Shape;69;p15"/>
          <p:cNvSpPr txBox="1"/>
          <p:nvPr/>
        </p:nvSpPr>
        <p:spPr>
          <a:xfrm>
            <a:off x="5942775" y="2033875"/>
            <a:ext cx="2811600" cy="101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u="sng">
                <a:solidFill>
                  <a:schemeClr val="hlink"/>
                </a:solidFill>
                <a:latin typeface="Proxima Nova"/>
                <a:ea typeface="Proxima Nova"/>
                <a:cs typeface="Proxima Nova"/>
                <a:sym typeface="Proxima Nova"/>
                <a:hlinkClick r:id="rId3"/>
              </a:rPr>
              <a:t>Recursos del equipo de Diseño </a:t>
            </a:r>
            <a:endParaRPr b="1" sz="1500">
              <a:solidFill>
                <a:srgbClr val="EA3546"/>
              </a:solidFill>
            </a:endParaRPr>
          </a:p>
        </p:txBody>
      </p:sp>
      <p:pic>
        <p:nvPicPr>
          <p:cNvPr id="70" name="Google Shape;70;p15"/>
          <p:cNvPicPr preferRelativeResize="0"/>
          <p:nvPr/>
        </p:nvPicPr>
        <p:blipFill>
          <a:blip r:embed="rId4">
            <a:alphaModFix/>
          </a:blip>
          <a:stretch>
            <a:fillRect/>
          </a:stretch>
        </p:blipFill>
        <p:spPr>
          <a:xfrm>
            <a:off x="302275" y="875625"/>
            <a:ext cx="5467654" cy="410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86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6EC1E4"/>
                </a:solidFill>
              </a:rPr>
              <a:t>Metodología</a:t>
            </a:r>
            <a:endParaRPr>
              <a:solidFill>
                <a:srgbClr val="6EC1E4"/>
              </a:solidFill>
            </a:endParaRPr>
          </a:p>
        </p:txBody>
      </p:sp>
      <p:sp>
        <p:nvSpPr>
          <p:cNvPr id="76" name="Google Shape;76;p16"/>
          <p:cNvSpPr txBox="1"/>
          <p:nvPr/>
        </p:nvSpPr>
        <p:spPr>
          <a:xfrm>
            <a:off x="192925" y="768950"/>
            <a:ext cx="85206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rgbClr val="524D66"/>
              </a:solidFill>
              <a:highlight>
                <a:schemeClr val="lt1"/>
              </a:highlight>
            </a:endParaRPr>
          </a:p>
          <a:p>
            <a:pPr indent="-355600" lvl="0" marL="457200" rtl="0" algn="l">
              <a:lnSpc>
                <a:spcPct val="150000"/>
              </a:lnSpc>
              <a:spcBef>
                <a:spcPts val="0"/>
              </a:spcBef>
              <a:spcAft>
                <a:spcPts val="0"/>
              </a:spcAft>
              <a:buClr>
                <a:srgbClr val="524D66"/>
              </a:buClr>
              <a:buSzPts val="2000"/>
              <a:buChar char="●"/>
            </a:pPr>
            <a:r>
              <a:rPr lang="en" sz="2000">
                <a:solidFill>
                  <a:srgbClr val="524D66"/>
                </a:solidFill>
                <a:highlight>
                  <a:schemeClr val="lt1"/>
                </a:highlight>
              </a:rPr>
              <a:t>Deben realizar una planeación de actividades y </a:t>
            </a:r>
            <a:r>
              <a:rPr lang="en" sz="2000">
                <a:solidFill>
                  <a:srgbClr val="524D66"/>
                </a:solidFill>
                <a:highlight>
                  <a:schemeClr val="lt1"/>
                </a:highlight>
              </a:rPr>
              <a:t>asignar</a:t>
            </a:r>
            <a:r>
              <a:rPr lang="en" sz="2000">
                <a:solidFill>
                  <a:srgbClr val="524D66"/>
                </a:solidFill>
                <a:highlight>
                  <a:schemeClr val="lt1"/>
                </a:highlight>
              </a:rPr>
              <a:t> responsabilidades de desarrollo. </a:t>
            </a:r>
            <a:endParaRPr sz="2000">
              <a:solidFill>
                <a:srgbClr val="524D66"/>
              </a:solidFill>
              <a:highlight>
                <a:schemeClr val="lt1"/>
              </a:highlight>
            </a:endParaRPr>
          </a:p>
          <a:p>
            <a:pPr indent="-355600" lvl="0" marL="457200" rtl="0" algn="l">
              <a:lnSpc>
                <a:spcPct val="150000"/>
              </a:lnSpc>
              <a:spcBef>
                <a:spcPts val="0"/>
              </a:spcBef>
              <a:spcAft>
                <a:spcPts val="0"/>
              </a:spcAft>
              <a:buClr>
                <a:srgbClr val="524D66"/>
              </a:buClr>
              <a:buSzPts val="2000"/>
              <a:buChar char="●"/>
            </a:pPr>
            <a:r>
              <a:rPr lang="en" sz="2000">
                <a:solidFill>
                  <a:srgbClr val="524D66"/>
                </a:solidFill>
                <a:highlight>
                  <a:schemeClr val="lt1"/>
                </a:highlight>
              </a:rPr>
              <a:t>Capa de presentación (HTML, CSS , Frameworks CSS). </a:t>
            </a:r>
            <a:endParaRPr sz="2000">
              <a:solidFill>
                <a:srgbClr val="524D66"/>
              </a:solidFill>
              <a:highlight>
                <a:schemeClr val="lt1"/>
              </a:highlight>
            </a:endParaRPr>
          </a:p>
          <a:p>
            <a:pPr indent="-355600" lvl="0" marL="457200" rtl="0" algn="l">
              <a:lnSpc>
                <a:spcPct val="150000"/>
              </a:lnSpc>
              <a:spcBef>
                <a:spcPts val="0"/>
              </a:spcBef>
              <a:spcAft>
                <a:spcPts val="0"/>
              </a:spcAft>
              <a:buClr>
                <a:srgbClr val="524D66"/>
              </a:buClr>
              <a:buSzPts val="2000"/>
              <a:buChar char="●"/>
            </a:pPr>
            <a:r>
              <a:rPr lang="en" sz="2000">
                <a:solidFill>
                  <a:srgbClr val="524D66"/>
                </a:solidFill>
                <a:highlight>
                  <a:schemeClr val="lt1"/>
                </a:highlight>
              </a:rPr>
              <a:t>Capa Lógica del negocio y datos en memoria (Javascript Moderno - Vanilla).</a:t>
            </a:r>
            <a:endParaRPr sz="2000">
              <a:solidFill>
                <a:srgbClr val="524D66"/>
              </a:solidFill>
              <a:highlight>
                <a:schemeClr val="lt1"/>
              </a:highlight>
            </a:endParaRPr>
          </a:p>
          <a:p>
            <a:pPr indent="-355600" lvl="0" marL="457200" rtl="0" algn="l">
              <a:lnSpc>
                <a:spcPct val="150000"/>
              </a:lnSpc>
              <a:spcBef>
                <a:spcPts val="0"/>
              </a:spcBef>
              <a:spcAft>
                <a:spcPts val="0"/>
              </a:spcAft>
              <a:buClr>
                <a:srgbClr val="524D66"/>
              </a:buClr>
              <a:buSzPts val="2000"/>
              <a:buChar char="●"/>
            </a:pPr>
            <a:r>
              <a:rPr lang="en" sz="2000">
                <a:solidFill>
                  <a:srgbClr val="524D66"/>
                </a:solidFill>
                <a:highlight>
                  <a:schemeClr val="lt1"/>
                </a:highlight>
              </a:rPr>
              <a:t>Implementar webpack y babel (plus)</a:t>
            </a:r>
            <a:endParaRPr sz="2000">
              <a:solidFill>
                <a:srgbClr val="524D66"/>
              </a:solidFill>
              <a:highlight>
                <a:schemeClr val="lt1"/>
              </a:highlight>
            </a:endParaRPr>
          </a:p>
          <a:p>
            <a:pPr indent="-355600" lvl="0" marL="457200" rtl="0" algn="l">
              <a:lnSpc>
                <a:spcPct val="150000"/>
              </a:lnSpc>
              <a:spcBef>
                <a:spcPts val="0"/>
              </a:spcBef>
              <a:spcAft>
                <a:spcPts val="0"/>
              </a:spcAft>
              <a:buClr>
                <a:srgbClr val="524D66"/>
              </a:buClr>
              <a:buSzPts val="2000"/>
              <a:buChar char="●"/>
            </a:pPr>
            <a:r>
              <a:rPr lang="en" sz="2000">
                <a:solidFill>
                  <a:srgbClr val="524D66"/>
                </a:solidFill>
                <a:highlight>
                  <a:schemeClr val="lt1"/>
                </a:highlight>
              </a:rPr>
              <a:t>Despliegue de la aplicación - GitHub Pages o cualquier otro proveedor de despliegue</a:t>
            </a:r>
            <a:endParaRPr sz="2000">
              <a:solidFill>
                <a:srgbClr val="524D66"/>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7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900">
                <a:solidFill>
                  <a:srgbClr val="6EC1E4"/>
                </a:solidFill>
              </a:rPr>
              <a:t>Requerimientos Técnicos</a:t>
            </a:r>
            <a:endParaRPr sz="2900">
              <a:solidFill>
                <a:srgbClr val="6EC1E4"/>
              </a:solidFill>
            </a:endParaRPr>
          </a:p>
        </p:txBody>
      </p:sp>
      <p:sp>
        <p:nvSpPr>
          <p:cNvPr id="82" name="Google Shape;82;p17"/>
          <p:cNvSpPr txBox="1"/>
          <p:nvPr/>
        </p:nvSpPr>
        <p:spPr>
          <a:xfrm>
            <a:off x="205125" y="713225"/>
            <a:ext cx="8865000" cy="39789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524D66"/>
              </a:buClr>
              <a:buSzPts val="1700"/>
              <a:buChar char="●"/>
            </a:pPr>
            <a:r>
              <a:rPr lang="en" sz="1700">
                <a:solidFill>
                  <a:srgbClr val="524D66"/>
                </a:solidFill>
                <a:highlight>
                  <a:schemeClr val="lt1"/>
                </a:highlight>
              </a:rPr>
              <a:t>Tener en cuenta los insumos entregados por el equipo de diseño y agregar las interfaces según las reglas de negocio u otras que vea viable para cumplir con dichas reglas.</a:t>
            </a:r>
            <a:endParaRPr sz="1700">
              <a:solidFill>
                <a:srgbClr val="524D66"/>
              </a:solidFill>
              <a:highlight>
                <a:schemeClr val="lt1"/>
              </a:highlight>
            </a:endParaRPr>
          </a:p>
          <a:p>
            <a:pPr indent="-336550" lvl="0" marL="457200" rtl="0" algn="l">
              <a:lnSpc>
                <a:spcPct val="150000"/>
              </a:lnSpc>
              <a:spcBef>
                <a:spcPts val="0"/>
              </a:spcBef>
              <a:spcAft>
                <a:spcPts val="0"/>
              </a:spcAft>
              <a:buClr>
                <a:srgbClr val="524D66"/>
              </a:buClr>
              <a:buSzPts val="1700"/>
              <a:buChar char="●"/>
            </a:pPr>
            <a:r>
              <a:rPr lang="en" sz="1700">
                <a:solidFill>
                  <a:srgbClr val="524D66"/>
                </a:solidFill>
                <a:highlight>
                  <a:schemeClr val="lt1"/>
                </a:highlight>
              </a:rPr>
              <a:t>Realizar la implementación de</a:t>
            </a:r>
            <a:r>
              <a:rPr b="1" lang="en" sz="1700">
                <a:solidFill>
                  <a:srgbClr val="524D66"/>
                </a:solidFill>
                <a:highlight>
                  <a:schemeClr val="lt1"/>
                </a:highlight>
              </a:rPr>
              <a:t> JSON Server </a:t>
            </a:r>
            <a:r>
              <a:rPr lang="en" sz="1700">
                <a:solidFill>
                  <a:srgbClr val="524D66"/>
                </a:solidFill>
                <a:highlight>
                  <a:schemeClr val="lt1"/>
                </a:highlight>
              </a:rPr>
              <a:t>y Consumo de Peticiones con</a:t>
            </a:r>
            <a:r>
              <a:rPr b="1" lang="en" sz="1700">
                <a:solidFill>
                  <a:srgbClr val="524D66"/>
                </a:solidFill>
                <a:highlight>
                  <a:schemeClr val="lt1"/>
                </a:highlight>
              </a:rPr>
              <a:t> fetch o axios</a:t>
            </a:r>
            <a:endParaRPr sz="1700">
              <a:solidFill>
                <a:srgbClr val="524D66"/>
              </a:solidFill>
              <a:highlight>
                <a:schemeClr val="lt1"/>
              </a:highlight>
            </a:endParaRPr>
          </a:p>
          <a:p>
            <a:pPr indent="-336550" lvl="0" marL="457200" rtl="0" algn="l">
              <a:lnSpc>
                <a:spcPct val="150000"/>
              </a:lnSpc>
              <a:spcBef>
                <a:spcPts val="0"/>
              </a:spcBef>
              <a:spcAft>
                <a:spcPts val="0"/>
              </a:spcAft>
              <a:buClr>
                <a:srgbClr val="524D66"/>
              </a:buClr>
              <a:buSzPts val="1700"/>
              <a:buChar char="●"/>
            </a:pPr>
            <a:r>
              <a:rPr b="1" lang="en" sz="1700">
                <a:solidFill>
                  <a:srgbClr val="524D66"/>
                </a:solidFill>
                <a:highlight>
                  <a:schemeClr val="lt1"/>
                </a:highlight>
              </a:rPr>
              <a:t>Crear módulo de Tienda - para ver los productos disponibles. GET</a:t>
            </a:r>
            <a:endParaRPr b="1" sz="1700">
              <a:solidFill>
                <a:srgbClr val="524D66"/>
              </a:solidFill>
              <a:highlight>
                <a:schemeClr val="lt1"/>
              </a:highlight>
            </a:endParaRPr>
          </a:p>
          <a:p>
            <a:pPr indent="-336550" lvl="0" marL="457200" rtl="0" algn="l">
              <a:lnSpc>
                <a:spcPct val="150000"/>
              </a:lnSpc>
              <a:spcBef>
                <a:spcPts val="0"/>
              </a:spcBef>
              <a:spcAft>
                <a:spcPts val="0"/>
              </a:spcAft>
              <a:buClr>
                <a:srgbClr val="524D66"/>
              </a:buClr>
              <a:buSzPts val="1700"/>
              <a:buChar char="●"/>
            </a:pPr>
            <a:r>
              <a:rPr lang="en" sz="1700">
                <a:solidFill>
                  <a:srgbClr val="524D66"/>
                </a:solidFill>
                <a:highlight>
                  <a:schemeClr val="lt1"/>
                </a:highlight>
              </a:rPr>
              <a:t>Agregar cuatro productos disponibles para compra. </a:t>
            </a:r>
            <a:r>
              <a:rPr b="1" lang="en" sz="1700">
                <a:solidFill>
                  <a:srgbClr val="524D66"/>
                </a:solidFill>
                <a:highlight>
                  <a:schemeClr val="lt1"/>
                </a:highlight>
              </a:rPr>
              <a:t>(Arreglo de Objetos JSON) POST</a:t>
            </a:r>
            <a:endParaRPr b="1" sz="1700">
              <a:solidFill>
                <a:srgbClr val="524D66"/>
              </a:solidFill>
              <a:highlight>
                <a:schemeClr val="lt1"/>
              </a:highlight>
            </a:endParaRPr>
          </a:p>
          <a:p>
            <a:pPr indent="-336550" lvl="0" marL="457200" rtl="0" algn="l">
              <a:lnSpc>
                <a:spcPct val="150000"/>
              </a:lnSpc>
              <a:spcBef>
                <a:spcPts val="0"/>
              </a:spcBef>
              <a:spcAft>
                <a:spcPts val="0"/>
              </a:spcAft>
              <a:buClr>
                <a:srgbClr val="524D66"/>
              </a:buClr>
              <a:buSzPts val="1700"/>
              <a:buChar char="●"/>
            </a:pPr>
            <a:r>
              <a:rPr lang="en" sz="1700">
                <a:solidFill>
                  <a:srgbClr val="524D66"/>
                </a:solidFill>
                <a:highlight>
                  <a:schemeClr val="lt1"/>
                </a:highlight>
              </a:rPr>
              <a:t>Permitir eliminar alguno de los productos creados. </a:t>
            </a:r>
            <a:r>
              <a:rPr b="1" lang="en" sz="1700">
                <a:solidFill>
                  <a:srgbClr val="524D66"/>
                </a:solidFill>
                <a:highlight>
                  <a:schemeClr val="lt1"/>
                </a:highlight>
              </a:rPr>
              <a:t>DELETE</a:t>
            </a:r>
            <a:endParaRPr b="1" sz="1700">
              <a:solidFill>
                <a:srgbClr val="524D66"/>
              </a:solidFill>
              <a:highlight>
                <a:schemeClr val="lt1"/>
              </a:highlight>
            </a:endParaRPr>
          </a:p>
          <a:p>
            <a:pPr indent="-336550" lvl="0" marL="457200" rtl="0" algn="l">
              <a:lnSpc>
                <a:spcPct val="150000"/>
              </a:lnSpc>
              <a:spcBef>
                <a:spcPts val="0"/>
              </a:spcBef>
              <a:spcAft>
                <a:spcPts val="0"/>
              </a:spcAft>
              <a:buClr>
                <a:srgbClr val="524D66"/>
              </a:buClr>
              <a:buSzPts val="1700"/>
              <a:buChar char="●"/>
            </a:pPr>
            <a:r>
              <a:rPr lang="en" sz="1700">
                <a:solidFill>
                  <a:srgbClr val="524D66"/>
                </a:solidFill>
                <a:highlight>
                  <a:schemeClr val="lt1"/>
                </a:highlight>
              </a:rPr>
              <a:t>Crear módulo de añadir a carrito </a:t>
            </a:r>
            <a:r>
              <a:rPr b="1" lang="en" sz="1700">
                <a:solidFill>
                  <a:srgbClr val="524D66"/>
                </a:solidFill>
                <a:highlight>
                  <a:schemeClr val="lt1"/>
                </a:highlight>
              </a:rPr>
              <a:t>(Implementar módulos de JS).</a:t>
            </a:r>
            <a:endParaRPr sz="1700">
              <a:solidFill>
                <a:srgbClr val="524D66"/>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7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900">
                <a:solidFill>
                  <a:srgbClr val="6EC1E4"/>
                </a:solidFill>
              </a:rPr>
              <a:t>Requerimientos Técnicos</a:t>
            </a:r>
            <a:endParaRPr sz="2900">
              <a:solidFill>
                <a:srgbClr val="6EC1E4"/>
              </a:solidFill>
            </a:endParaRPr>
          </a:p>
        </p:txBody>
      </p:sp>
      <p:sp>
        <p:nvSpPr>
          <p:cNvPr id="88" name="Google Shape;88;p18"/>
          <p:cNvSpPr txBox="1"/>
          <p:nvPr/>
        </p:nvSpPr>
        <p:spPr>
          <a:xfrm>
            <a:off x="139500" y="1245125"/>
            <a:ext cx="88650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524D66"/>
              </a:buClr>
              <a:buSzPts val="1800"/>
              <a:buChar char="●"/>
            </a:pPr>
            <a:r>
              <a:rPr lang="en" sz="1800">
                <a:solidFill>
                  <a:srgbClr val="524D66"/>
                </a:solidFill>
                <a:highlight>
                  <a:schemeClr val="lt1"/>
                </a:highlight>
              </a:rPr>
              <a:t>Guardar las imágenes en algún proveedor de imágenes en la nube - </a:t>
            </a:r>
            <a:r>
              <a:rPr b="1" lang="en" sz="1800">
                <a:solidFill>
                  <a:srgbClr val="524D66"/>
                </a:solidFill>
                <a:highlight>
                  <a:schemeClr val="lt1"/>
                </a:highlight>
              </a:rPr>
              <a:t>Recomendación: </a:t>
            </a:r>
            <a:r>
              <a:rPr lang="en" sz="1800" u="sng">
                <a:solidFill>
                  <a:schemeClr val="hlink"/>
                </a:solidFill>
                <a:hlinkClick r:id="rId3"/>
              </a:rPr>
              <a:t>https://unsplash.com/</a:t>
            </a:r>
            <a:r>
              <a:rPr lang="en" sz="1800"/>
              <a:t>  -  </a:t>
            </a:r>
            <a:r>
              <a:rPr lang="en" sz="1800" u="sng">
                <a:solidFill>
                  <a:schemeClr val="hlink"/>
                </a:solidFill>
                <a:hlinkClick r:id="rId4"/>
              </a:rPr>
              <a:t>https://cloudinary.com/users/login</a:t>
            </a:r>
            <a:r>
              <a:rPr lang="en" sz="1800"/>
              <a:t>  -  </a:t>
            </a:r>
            <a:r>
              <a:rPr lang="en" sz="1800" u="sng">
                <a:solidFill>
                  <a:schemeClr val="hlink"/>
                </a:solidFill>
                <a:hlinkClick r:id="rId5"/>
              </a:rPr>
              <a:t>https://imgbb.com</a:t>
            </a:r>
            <a:r>
              <a:rPr lang="en" sz="1800"/>
              <a:t>  </a:t>
            </a:r>
            <a:endParaRPr sz="1800">
              <a:solidFill>
                <a:srgbClr val="524D66"/>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11700" y="404327"/>
            <a:ext cx="8520600" cy="196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3900">
                <a:solidFill>
                  <a:srgbClr val="EA3546"/>
                </a:solidFill>
              </a:rPr>
              <a:t>Workshop 1</a:t>
            </a:r>
            <a:endParaRPr sz="3900">
              <a:solidFill>
                <a:srgbClr val="EA3546"/>
              </a:solidFill>
            </a:endParaRPr>
          </a:p>
          <a:p>
            <a:pPr indent="0" lvl="0" marL="0" rtl="0" algn="ctr">
              <a:lnSpc>
                <a:spcPct val="100000"/>
              </a:lnSpc>
              <a:spcBef>
                <a:spcPts val="0"/>
              </a:spcBef>
              <a:spcAft>
                <a:spcPts val="0"/>
              </a:spcAft>
              <a:buSzPts val="5400"/>
              <a:buNone/>
            </a:pPr>
            <a:r>
              <a:t/>
            </a:r>
            <a:endParaRPr sz="3900">
              <a:solidFill>
                <a:srgbClr val="EA3546"/>
              </a:solidFill>
            </a:endParaRPr>
          </a:p>
        </p:txBody>
      </p:sp>
      <p:pic>
        <p:nvPicPr>
          <p:cNvPr id="94" name="Google Shape;94;p19"/>
          <p:cNvPicPr preferRelativeResize="0"/>
          <p:nvPr/>
        </p:nvPicPr>
        <p:blipFill>
          <a:blip r:embed="rId3">
            <a:alphaModFix/>
          </a:blip>
          <a:stretch>
            <a:fillRect/>
          </a:stretch>
        </p:blipFill>
        <p:spPr>
          <a:xfrm>
            <a:off x="3468113" y="3268752"/>
            <a:ext cx="2207775" cy="154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