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handoutMasterIdLst>
    <p:handoutMasterId r:id="rId18"/>
  </p:handoutMasterIdLst>
  <p:sldIdLst>
    <p:sldId id="256" r:id="rId4"/>
    <p:sldId id="351" r:id="rId5"/>
    <p:sldId id="383" r:id="rId6"/>
    <p:sldId id="354" r:id="rId7"/>
    <p:sldId id="373" r:id="rId8"/>
    <p:sldId id="384" r:id="rId9"/>
    <p:sldId id="374" r:id="rId10"/>
    <p:sldId id="375" r:id="rId11"/>
    <p:sldId id="376" r:id="rId12"/>
    <p:sldId id="377" r:id="rId13"/>
    <p:sldId id="378" r:id="rId14"/>
    <p:sldId id="379" r:id="rId15"/>
    <p:sldId id="381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1A72-6AE6-44C5-9945-26E8C9BFBFE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F563-DF8F-440C-8FAC-A6379284C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7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125" y="336118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34942" y="6336955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https://www.kharwal.com</a:t>
            </a:r>
            <a:endParaRPr lang="ko-KR" altLang="en-US" sz="1600" dirty="0"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1026" name="Picture 2" descr="Image result for python programm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00" y="2664431"/>
            <a:ext cx="1944839" cy="227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7" y="898889"/>
            <a:ext cx="3809732" cy="913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34942" y="916759"/>
            <a:ext cx="5263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otham" panose="02000504050000020004" pitchFamily="2" charset="0"/>
              </a:rPr>
              <a:t>Histogram Plot in</a:t>
            </a:r>
            <a:endParaRPr lang="en-IN" sz="44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" y="5378539"/>
            <a:ext cx="1743075" cy="76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 smtClean="0"/>
              <a:t>In case of bins, we can pass integer value or list of values. 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 smtClean="0"/>
              <a:t>If we pass integer value, then it will make that number of bins and divide our data into those bins accordingly. </a:t>
            </a:r>
          </a:p>
          <a:p>
            <a:pPr algn="l"/>
            <a:r>
              <a:rPr lang="en-IN" sz="3200" dirty="0" smtClean="0"/>
              <a:t>So, for example if we assign 5 to bins then it will divide all data into 5 different bins. It actually tell us how many numbers fell into these number ranges.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6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 smtClean="0"/>
              <a:t>Now if we run this. This is distribution here. </a:t>
            </a:r>
          </a:p>
          <a:p>
            <a:pPr algn="l"/>
            <a:r>
              <a:rPr lang="en-IN" sz="3200" dirty="0" smtClean="0"/>
              <a:t>But it is very difficult to understand this histogram plot because we don’t know how many bins are available in this plot. </a:t>
            </a:r>
          </a:p>
          <a:p>
            <a:pPr algn="l"/>
            <a:r>
              <a:rPr lang="en-IN" sz="3200" dirty="0" smtClean="0"/>
              <a:t>So to solve this problem, lets add </a:t>
            </a:r>
            <a:r>
              <a:rPr lang="en-IN" sz="3200" dirty="0" err="1" smtClean="0"/>
              <a:t>edgecolor</a:t>
            </a:r>
            <a:r>
              <a:rPr lang="en-IN" sz="3200" dirty="0" smtClean="0"/>
              <a:t> parameter in this </a:t>
            </a:r>
            <a:r>
              <a:rPr lang="en-IN" sz="3200" dirty="0" err="1" smtClean="0"/>
              <a:t>hist</a:t>
            </a:r>
            <a:r>
              <a:rPr lang="en-IN" sz="3200" dirty="0" smtClean="0"/>
              <a:t> function.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smtClean="0"/>
              <a:t>3 numbers are between the numbers of 30 and 40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smtClean="0"/>
              <a:t>It looks like there is no data between the numbers of 40 to 50.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7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 smtClean="0"/>
              <a:t>Now if we add log=True, then plot will be created on a logarithmic scale.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01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041746" cy="5855229"/>
          </a:xfrm>
        </p:spPr>
        <p:txBody>
          <a:bodyPr/>
          <a:lstStyle/>
          <a:p>
            <a:pPr algn="l"/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  <a:r>
              <a:rPr lang="en-US" sz="4000" b="1" dirty="0" smtClean="0"/>
              <a:t>Thank </a:t>
            </a:r>
            <a:r>
              <a:rPr lang="en-US" sz="4000" b="1" dirty="0"/>
              <a:t>you</a:t>
            </a:r>
            <a:r>
              <a:rPr lang="en-US" sz="4000" b="1" dirty="0" smtClean="0"/>
              <a:t>!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4000" b="1" dirty="0" smtClean="0"/>
              <a:t>Please </a:t>
            </a:r>
            <a:r>
              <a:rPr lang="en-US" sz="4000" b="1" dirty="0"/>
              <a:t>like &amp; subscribe our channel.</a:t>
            </a:r>
            <a:endParaRPr lang="en-IN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4" y="339509"/>
            <a:ext cx="2569742" cy="25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5721656"/>
          </a:xfrm>
        </p:spPr>
        <p:txBody>
          <a:bodyPr/>
          <a:lstStyle/>
          <a:p>
            <a:pPr algn="l"/>
            <a:r>
              <a:rPr lang="en-US" sz="3200" dirty="0"/>
              <a:t>A histogram </a:t>
            </a:r>
            <a:r>
              <a:rPr lang="en-US" sz="3200" dirty="0" smtClean="0"/>
              <a:t>plot is </a:t>
            </a:r>
            <a:r>
              <a:rPr lang="en-US" sz="3200" dirty="0"/>
              <a:t>an accurate representation of the distribution of numerical data. 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It </a:t>
            </a:r>
            <a:r>
              <a:rPr lang="en-US" sz="3200" dirty="0"/>
              <a:t>is a type of bar plot where X-axis represents the bin ranges while Y-axis gives information about frequency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IN" sz="3200" dirty="0" smtClean="0"/>
          </a:p>
          <a:p>
            <a:pPr algn="l"/>
            <a:endParaRPr lang="en-IN" sz="3200" dirty="0"/>
          </a:p>
          <a:p>
            <a:pPr algn="l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519814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0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 smtClean="0">
                <a:cs typeface="Arial" pitchFamily="34" charset="0"/>
              </a:rPr>
              <a:t>Syntax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5577" y="339509"/>
            <a:ext cx="11506169" cy="4977074"/>
          </a:xfrm>
        </p:spPr>
        <p:txBody>
          <a:bodyPr/>
          <a:lstStyle/>
          <a:p>
            <a:pPr algn="l"/>
            <a:r>
              <a:rPr lang="en-US" sz="3600" dirty="0"/>
              <a:t>plt.hist(x, </a:t>
            </a:r>
            <a:r>
              <a:rPr lang="en-US" sz="3600" dirty="0" smtClean="0"/>
              <a:t>bins, range, density</a:t>
            </a:r>
            <a:r>
              <a:rPr lang="en-US" sz="3600" dirty="0"/>
              <a:t>, weights, cumulative, </a:t>
            </a:r>
            <a:r>
              <a:rPr lang="en-US" sz="3600" dirty="0" smtClean="0"/>
              <a:t>bottom, </a:t>
            </a:r>
            <a:r>
              <a:rPr lang="en-US" sz="3600" dirty="0"/>
              <a:t>histtype, align, orientation, </a:t>
            </a:r>
            <a:r>
              <a:rPr lang="en-US" sz="3600" dirty="0" err="1"/>
              <a:t>rwidth</a:t>
            </a:r>
            <a:r>
              <a:rPr lang="en-US" sz="3600" dirty="0"/>
              <a:t>, log</a:t>
            </a:r>
            <a:r>
              <a:rPr lang="en-US" sz="3600" dirty="0" smtClean="0"/>
              <a:t>, color, label, stacked, data</a:t>
            </a:r>
            <a:r>
              <a:rPr lang="en-US" sz="3600" dirty="0"/>
              <a:t>)</a:t>
            </a:r>
          </a:p>
          <a:p>
            <a:pPr algn="l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1109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US" sz="3200" b="1" dirty="0"/>
              <a:t>x</a:t>
            </a:r>
            <a:r>
              <a:rPr lang="en-US" sz="3200" dirty="0"/>
              <a:t> : This parameter </a:t>
            </a:r>
            <a:r>
              <a:rPr lang="en-US" sz="3200" dirty="0" smtClean="0"/>
              <a:t>is </a:t>
            </a:r>
            <a:r>
              <a:rPr lang="en-US" sz="3200" dirty="0"/>
              <a:t>the sequence of data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bins</a:t>
            </a:r>
            <a:r>
              <a:rPr lang="en-US" sz="3200" dirty="0"/>
              <a:t> : </a:t>
            </a:r>
            <a:r>
              <a:rPr lang="en-US" sz="3200" dirty="0" smtClean="0"/>
              <a:t>it </a:t>
            </a:r>
            <a:r>
              <a:rPr lang="en-US" sz="3200" dirty="0"/>
              <a:t>contains the integer or sequence or string</a:t>
            </a:r>
            <a:r>
              <a:rPr lang="en-US" sz="3200" dirty="0" smtClean="0"/>
              <a:t>. It is optional.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range</a:t>
            </a:r>
            <a:r>
              <a:rPr lang="en-US" sz="3200" dirty="0"/>
              <a:t> : This parameter is an optional parameter and it </a:t>
            </a:r>
            <a:r>
              <a:rPr lang="en-US" sz="3200" dirty="0" smtClean="0"/>
              <a:t>is lower </a:t>
            </a:r>
            <a:r>
              <a:rPr lang="en-US" sz="3200" dirty="0"/>
              <a:t>and upper range of the bins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density</a:t>
            </a:r>
            <a:r>
              <a:rPr lang="en-US" sz="3200" dirty="0"/>
              <a:t> : This parameter is an optional parameter and it contains the </a:t>
            </a:r>
            <a:r>
              <a:rPr lang="en-US" sz="3200" dirty="0" err="1"/>
              <a:t>boolean</a:t>
            </a:r>
            <a:r>
              <a:rPr lang="en-US" sz="3200" dirty="0"/>
              <a:t> values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65338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0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6074354"/>
          </a:xfrm>
        </p:spPr>
        <p:txBody>
          <a:bodyPr/>
          <a:lstStyle/>
          <a:p>
            <a:pPr algn="l"/>
            <a:r>
              <a:rPr lang="en-US" sz="3200" b="1" dirty="0" smtClean="0"/>
              <a:t>weights</a:t>
            </a:r>
            <a:r>
              <a:rPr lang="en-US" sz="3200" dirty="0" smtClean="0"/>
              <a:t> </a:t>
            </a:r>
            <a:r>
              <a:rPr lang="en-US" sz="3200" dirty="0"/>
              <a:t>: This parameter is an optional parameter and it is an array of weights, of the same shape as x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b="1" dirty="0"/>
              <a:t>bottom</a:t>
            </a:r>
            <a:r>
              <a:rPr lang="en-US" sz="3200" dirty="0"/>
              <a:t> : This parameter is the location of the bottom </a:t>
            </a:r>
            <a:r>
              <a:rPr lang="en-US" sz="3200" dirty="0" smtClean="0"/>
              <a:t>base line </a:t>
            </a:r>
            <a:r>
              <a:rPr lang="en-US" sz="3200" dirty="0"/>
              <a:t>of each bin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histtype</a:t>
            </a:r>
            <a:r>
              <a:rPr lang="en-US" sz="3200" dirty="0"/>
              <a:t> : This parameter is an optional parameter and it is used to draw type of histogram. 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[‘</a:t>
            </a:r>
            <a:r>
              <a:rPr lang="en-US" sz="3200" dirty="0"/>
              <a:t>bar’, ‘</a:t>
            </a:r>
            <a:r>
              <a:rPr lang="en-US" sz="3200" dirty="0" err="1"/>
              <a:t>barstacked</a:t>
            </a:r>
            <a:r>
              <a:rPr lang="en-US" sz="3200" dirty="0"/>
              <a:t>’, ‘step’, ‘</a:t>
            </a:r>
            <a:r>
              <a:rPr lang="en-US" sz="3200" dirty="0" err="1"/>
              <a:t>stepfilled</a:t>
            </a:r>
            <a:r>
              <a:rPr lang="en-US" sz="3200" dirty="0" smtClean="0"/>
              <a:t>’]</a:t>
            </a:r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49663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8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6165794"/>
          </a:xfrm>
        </p:spPr>
        <p:txBody>
          <a:bodyPr/>
          <a:lstStyle/>
          <a:p>
            <a:pPr algn="l"/>
            <a:r>
              <a:rPr lang="en-US" sz="3200" b="1" dirty="0"/>
              <a:t>align</a:t>
            </a:r>
            <a:r>
              <a:rPr lang="en-US" sz="3200" dirty="0"/>
              <a:t> : This parameter is an optional parameter and it controls how the histogram is plotted. {‘left’, ‘mid’, ‘right</a:t>
            </a:r>
            <a:r>
              <a:rPr lang="en-US" sz="3200" dirty="0" smtClean="0"/>
              <a:t>’}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err="1"/>
              <a:t>rwidth</a:t>
            </a:r>
            <a:r>
              <a:rPr lang="en-US" sz="3200" dirty="0"/>
              <a:t> : This parameter is an optional parameter and it is a relative width of the bars as a fraction of the bin </a:t>
            </a:r>
            <a:r>
              <a:rPr lang="en-US" sz="3200" dirty="0" smtClean="0"/>
              <a:t>width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log</a:t>
            </a:r>
            <a:r>
              <a:rPr lang="en-US" sz="3200" dirty="0"/>
              <a:t> : This parameter is an optional parameter and it is used to set histogram axis to a log </a:t>
            </a:r>
            <a:r>
              <a:rPr lang="en-US" sz="3200" dirty="0" smtClean="0"/>
              <a:t>scale</a:t>
            </a:r>
          </a:p>
          <a:p>
            <a:pPr algn="l"/>
            <a:endParaRPr lang="en-US" sz="3200" dirty="0"/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796709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10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US" sz="3200" b="1" dirty="0"/>
              <a:t>color</a:t>
            </a:r>
            <a:r>
              <a:rPr lang="en-US" sz="3200" dirty="0"/>
              <a:t> : This parameter is an optional parameter and it is </a:t>
            </a:r>
            <a:r>
              <a:rPr lang="en-US" sz="3200" dirty="0" smtClean="0"/>
              <a:t>color specification, </a:t>
            </a:r>
            <a:r>
              <a:rPr lang="en-US" sz="3200" dirty="0"/>
              <a:t>one per dataset.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b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/>
              <a:t>: This parameter is an optional parameter and it is a string, or sequence of strings to match multiple datasets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smtClean="0"/>
              <a:t>Stacked</a:t>
            </a:r>
            <a:r>
              <a:rPr lang="en-US" sz="3200" dirty="0" smtClean="0"/>
              <a:t> : This parameter is an optional parameter and it contains the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values.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1032208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93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/>
              <a:t>import </a:t>
            </a:r>
            <a:r>
              <a:rPr lang="en-IN" sz="3200" dirty="0" err="1"/>
              <a:t>matplotlib.pyplot</a:t>
            </a:r>
            <a:r>
              <a:rPr lang="en-IN" sz="3200" dirty="0"/>
              <a:t> as </a:t>
            </a:r>
            <a:r>
              <a:rPr lang="en-IN" sz="3200" dirty="0" err="1" smtClean="0"/>
              <a:t>plt</a:t>
            </a:r>
            <a:endParaRPr lang="en-IN" sz="3200" dirty="0" smtClean="0"/>
          </a:p>
          <a:p>
            <a:pPr algn="l"/>
            <a:r>
              <a:rPr lang="en-US" sz="3200" dirty="0" smtClean="0"/>
              <a:t>x=[</a:t>
            </a:r>
            <a:r>
              <a:rPr lang="en-US" sz="3200" dirty="0"/>
              <a:t>2,10,14,17,20,25,45,55,80]</a:t>
            </a:r>
          </a:p>
          <a:p>
            <a:pPr algn="l"/>
            <a:r>
              <a:rPr lang="en-US" sz="3200" dirty="0"/>
              <a:t>plt.hist(</a:t>
            </a:r>
            <a:r>
              <a:rPr lang="en-US" sz="3200" dirty="0" err="1"/>
              <a:t>x,bins</a:t>
            </a:r>
            <a:r>
              <a:rPr lang="en-US" sz="3200" dirty="0"/>
              <a:t>=5,edgecolor='black')</a:t>
            </a:r>
          </a:p>
          <a:p>
            <a:pPr algn="l"/>
            <a:r>
              <a:rPr lang="en-US" sz="3200" dirty="0" err="1"/>
              <a:t>plt.show</a:t>
            </a:r>
            <a:r>
              <a:rPr lang="en-US" sz="3200" dirty="0"/>
              <a:t>()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1834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503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Fan Heiti Std B</vt:lpstr>
      <vt:lpstr>Arial Unicode MS</vt:lpstr>
      <vt:lpstr>Arial</vt:lpstr>
      <vt:lpstr>Calibri</vt:lpstr>
      <vt:lpstr>Gotham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356</cp:revision>
  <dcterms:created xsi:type="dcterms:W3CDTF">2018-04-24T17:14:44Z</dcterms:created>
  <dcterms:modified xsi:type="dcterms:W3CDTF">2020-10-11T08:29:02Z</dcterms:modified>
</cp:coreProperties>
</file>