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652" r:id="rId2"/>
    <p:sldMasterId id="2147483684" r:id="rId3"/>
  </p:sldMasterIdLst>
  <p:notesMasterIdLst>
    <p:notesMasterId r:id="rId25"/>
  </p:notesMasterIdLst>
  <p:handoutMasterIdLst>
    <p:handoutMasterId r:id="rId26"/>
  </p:handoutMasterIdLst>
  <p:sldIdLst>
    <p:sldId id="256" r:id="rId4"/>
    <p:sldId id="351" r:id="rId5"/>
    <p:sldId id="429" r:id="rId6"/>
    <p:sldId id="437" r:id="rId7"/>
    <p:sldId id="436" r:id="rId8"/>
    <p:sldId id="397" r:id="rId9"/>
    <p:sldId id="430" r:id="rId10"/>
    <p:sldId id="385" r:id="rId11"/>
    <p:sldId id="400" r:id="rId12"/>
    <p:sldId id="401" r:id="rId13"/>
    <p:sldId id="431" r:id="rId14"/>
    <p:sldId id="402" r:id="rId15"/>
    <p:sldId id="403" r:id="rId16"/>
    <p:sldId id="404" r:id="rId17"/>
    <p:sldId id="423" r:id="rId18"/>
    <p:sldId id="424" r:id="rId19"/>
    <p:sldId id="425" r:id="rId20"/>
    <p:sldId id="426" r:id="rId21"/>
    <p:sldId id="427" r:id="rId22"/>
    <p:sldId id="383" r:id="rId23"/>
    <p:sldId id="381" r:id="rId2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A1A72-6AE6-44C5-9945-26E8C9BFBFE9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F563-DF8F-440C-8FAC-A6379284C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02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xmlns="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xmlns="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578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  <p:sldLayoutId id="2147483751" r:id="rId13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hf sldNum="0"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B9CA9A-F494-40FC-9630-AA91FCF30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7"/>
          <a:stretch/>
        </p:blipFill>
        <p:spPr>
          <a:xfrm>
            <a:off x="1762125" y="336118"/>
            <a:ext cx="10429727" cy="65358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134942" y="6336955"/>
            <a:ext cx="27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https://www.kharwal.com</a:t>
            </a:r>
            <a:endParaRPr lang="ko-KR" altLang="en-US" sz="1600" dirty="0">
              <a:latin typeface="Adobe Fan Heiti Std B" panose="020B0700000000000000" pitchFamily="34" charset="-128"/>
              <a:cs typeface="Arial" pitchFamily="34" charset="0"/>
            </a:endParaRPr>
          </a:p>
        </p:txBody>
      </p:sp>
      <p:pic>
        <p:nvPicPr>
          <p:cNvPr id="1026" name="Picture 2" descr="Image result for python programming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00" y="2664431"/>
            <a:ext cx="1944839" cy="227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71" y="844976"/>
            <a:ext cx="3809732" cy="9130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134942" y="844976"/>
            <a:ext cx="4465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Gotham" panose="02000504050000020004" pitchFamily="2" charset="0"/>
              </a:rPr>
              <a:t>Pie Plot in</a:t>
            </a:r>
            <a:endParaRPr lang="en-IN" sz="4800" b="1" dirty="0">
              <a:solidFill>
                <a:schemeClr val="bg1"/>
              </a:solidFill>
              <a:latin typeface="Gotham" panose="0200050405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5" y="5378539"/>
            <a:ext cx="1743075" cy="762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172649"/>
          </a:xfrm>
        </p:spPr>
        <p:txBody>
          <a:bodyPr/>
          <a:lstStyle/>
          <a:p>
            <a:pPr algn="l"/>
            <a:r>
              <a:rPr lang="en-IN" sz="3200" b="1" dirty="0" smtClean="0"/>
              <a:t>Autopct:</a:t>
            </a:r>
          </a:p>
          <a:p>
            <a:pPr algn="l"/>
            <a:r>
              <a:rPr lang="en-IN" sz="3200" dirty="0" smtClean="0"/>
              <a:t>The autopct </a:t>
            </a:r>
            <a:r>
              <a:rPr lang="en-IN" sz="3200" dirty="0"/>
              <a:t>is a string used to label the wedge with their numerical value. </a:t>
            </a:r>
            <a:r>
              <a:rPr lang="en-IN" sz="3200" dirty="0" smtClean="0"/>
              <a:t>It </a:t>
            </a:r>
            <a:r>
              <a:rPr lang="en-IN" sz="3200" dirty="0"/>
              <a:t>controls how the percentages are displayed on the wedges</a:t>
            </a:r>
            <a:r>
              <a:rPr lang="en-IN" sz="3200" dirty="0" smtClean="0"/>
              <a:t>. The </a:t>
            </a:r>
            <a:r>
              <a:rPr lang="en-IN" sz="3200" dirty="0"/>
              <a:t>label will be placed inside the wedge. The format string will be </a:t>
            </a:r>
            <a:r>
              <a:rPr lang="en-IN" sz="3200" dirty="0" err="1"/>
              <a:t>fmt%pct</a:t>
            </a:r>
            <a:r>
              <a:rPr lang="en-IN" sz="3200" dirty="0"/>
              <a:t>.</a:t>
            </a:r>
          </a:p>
          <a:p>
            <a:pPr algn="l"/>
            <a:r>
              <a:rPr lang="en-IN" sz="3200" dirty="0" smtClean="0"/>
              <a:t> </a:t>
            </a:r>
            <a:endParaRPr lang="en-US" sz="3200" dirty="0"/>
          </a:p>
          <a:p>
            <a:pPr algn="l"/>
            <a:r>
              <a:rPr lang="en-US" sz="3200" b="1" dirty="0" smtClean="0"/>
              <a:t>Shadow:</a:t>
            </a:r>
            <a:endParaRPr lang="en-IN" sz="3200" b="1" dirty="0" smtClean="0"/>
          </a:p>
          <a:p>
            <a:pPr algn="l"/>
            <a:r>
              <a:rPr lang="en-IN" sz="3200" dirty="0" smtClean="0"/>
              <a:t>shadow </a:t>
            </a:r>
            <a:r>
              <a:rPr lang="en-IN" sz="3200" dirty="0"/>
              <a:t>is used to create shadow of wedge. shadow attribute accepts </a:t>
            </a:r>
            <a:r>
              <a:rPr lang="en-IN" sz="3200" dirty="0" smtClean="0"/>
              <a:t>Boolean </a:t>
            </a:r>
            <a:r>
              <a:rPr lang="en-IN" sz="3200" dirty="0"/>
              <a:t>value, if its true then shadow will appear below the rim of pie.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0" y="40648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176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r>
              <a:rPr lang="en-US" sz="3200" b="1" dirty="0" err="1" smtClean="0"/>
              <a:t>Startangle</a:t>
            </a:r>
            <a:r>
              <a:rPr lang="en-US" sz="3200" b="1" dirty="0" smtClean="0"/>
              <a:t>:</a:t>
            </a:r>
          </a:p>
          <a:p>
            <a:pPr algn="l"/>
            <a:r>
              <a:rPr lang="en-IN" sz="3200" dirty="0" smtClean="0"/>
              <a:t>The </a:t>
            </a:r>
            <a:r>
              <a:rPr lang="en-IN" sz="3200" dirty="0"/>
              <a:t>startangle attribute rotates the plot by the specified degrees in counter clockwise direction performed on x-axis of pie chart.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949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6331747"/>
          </a:xfrm>
        </p:spPr>
        <p:txBody>
          <a:bodyPr/>
          <a:lstStyle/>
          <a:p>
            <a:pPr algn="l"/>
            <a:r>
              <a:rPr lang="en-IN" sz="3200" dirty="0" smtClean="0"/>
              <a:t>from </a:t>
            </a:r>
            <a:r>
              <a:rPr lang="en-IN" sz="3200" dirty="0" err="1"/>
              <a:t>matplotlib</a:t>
            </a:r>
            <a:r>
              <a:rPr lang="en-IN" sz="3200" dirty="0"/>
              <a:t> import pyplot as </a:t>
            </a:r>
            <a:r>
              <a:rPr lang="en-IN" sz="3200" dirty="0" err="1"/>
              <a:t>plt</a:t>
            </a:r>
            <a:r>
              <a:rPr lang="en-IN" sz="3200" dirty="0"/>
              <a:t> </a:t>
            </a:r>
          </a:p>
          <a:p>
            <a:pPr algn="l"/>
            <a:r>
              <a:rPr lang="en-IN" sz="3200" dirty="0"/>
              <a:t>import numpy as np </a:t>
            </a:r>
          </a:p>
          <a:p>
            <a:pPr algn="l"/>
            <a:r>
              <a:rPr lang="en-IN" sz="3200" dirty="0"/>
              <a:t># Creating dataset </a:t>
            </a:r>
          </a:p>
          <a:p>
            <a:pPr algn="l"/>
            <a:r>
              <a:rPr lang="en-IN" sz="3200" dirty="0"/>
              <a:t>cars = ['AUDI', 'BMW', 'FORD', </a:t>
            </a:r>
          </a:p>
          <a:p>
            <a:pPr algn="l"/>
            <a:r>
              <a:rPr lang="en-IN" sz="3200" dirty="0"/>
              <a:t>		'TESLA', 'JAGUAR', 'MERCEDES'] </a:t>
            </a:r>
          </a:p>
          <a:p>
            <a:pPr algn="l"/>
            <a:r>
              <a:rPr lang="en-IN" sz="3200" dirty="0"/>
              <a:t>data = [23, 17, 35, 29, 12, 41] </a:t>
            </a:r>
          </a:p>
          <a:p>
            <a:pPr algn="l"/>
            <a:r>
              <a:rPr lang="en-IN" sz="3200" dirty="0"/>
              <a:t>fig = </a:t>
            </a:r>
            <a:r>
              <a:rPr lang="en-IN" sz="3200" dirty="0" err="1"/>
              <a:t>plt.figure</a:t>
            </a:r>
            <a:r>
              <a:rPr lang="en-IN" sz="3200" dirty="0"/>
              <a:t>(</a:t>
            </a:r>
            <a:r>
              <a:rPr lang="en-IN" sz="3200" dirty="0" err="1"/>
              <a:t>figsize</a:t>
            </a:r>
            <a:r>
              <a:rPr lang="en-IN" sz="3200" dirty="0"/>
              <a:t> =(10, 7)) </a:t>
            </a:r>
          </a:p>
          <a:p>
            <a:pPr algn="l"/>
            <a:r>
              <a:rPr lang="en-IN" sz="3200" dirty="0" err="1"/>
              <a:t>plt.pie</a:t>
            </a:r>
            <a:r>
              <a:rPr lang="en-IN" sz="3200" dirty="0"/>
              <a:t>(data, labels = cars) </a:t>
            </a:r>
          </a:p>
          <a:p>
            <a:pPr algn="l"/>
            <a:r>
              <a:rPr lang="en-IN" sz="3200" dirty="0"/>
              <a:t># show plot </a:t>
            </a:r>
          </a:p>
          <a:p>
            <a:pPr algn="l"/>
            <a:r>
              <a:rPr lang="en-IN" sz="3200" dirty="0" err="1"/>
              <a:t>plt.show</a:t>
            </a:r>
            <a:r>
              <a:rPr lang="en-IN" sz="3200" dirty="0"/>
              <a:t>()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0" y="66148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34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r>
              <a:rPr lang="en-IN" sz="3200" dirty="0"/>
              <a:t>Customizing Pie Chart</a:t>
            </a:r>
          </a:p>
          <a:p>
            <a:pPr algn="l"/>
            <a:r>
              <a:rPr lang="en-IN" sz="3200" dirty="0"/>
              <a:t>A pie chart can be customized on the basis several aspects. </a:t>
            </a:r>
            <a:r>
              <a:rPr lang="en-IN" sz="3200" dirty="0" smtClean="0"/>
              <a:t>Wedges </a:t>
            </a:r>
            <a:r>
              <a:rPr lang="en-IN" sz="3200" dirty="0"/>
              <a:t>of the pie can be customized using </a:t>
            </a:r>
            <a:r>
              <a:rPr lang="en-IN" sz="3200" dirty="0" err="1"/>
              <a:t>wedgeprop</a:t>
            </a:r>
            <a:r>
              <a:rPr lang="en-IN" sz="3200" dirty="0"/>
              <a:t> which takes Python dictionary as parameter with name values pairs denoting the wedge properties like linewidth, </a:t>
            </a:r>
            <a:r>
              <a:rPr lang="en-IN" sz="3200" dirty="0" err="1"/>
              <a:t>edgecolor</a:t>
            </a:r>
            <a:r>
              <a:rPr lang="en-IN" sz="3200" dirty="0"/>
              <a:t>, etc. By setting frame=True axes frame is drawn </a:t>
            </a:r>
            <a:r>
              <a:rPr lang="en-IN" sz="3200" dirty="0" err="1"/>
              <a:t>aroun</a:t>
            </a:r>
            <a:r>
              <a:rPr lang="en-IN" sz="3200" dirty="0"/>
              <a:t> the pie chart</a:t>
            </a:r>
            <a:r>
              <a:rPr lang="en-IN" sz="3200" dirty="0" smtClean="0"/>
              <a:t>. Let </a:t>
            </a:r>
            <a:r>
              <a:rPr lang="en-IN" sz="3200" dirty="0"/>
              <a:t>us try to modify the above plot</a:t>
            </a:r>
            <a:r>
              <a:rPr lang="en-IN" sz="3200" dirty="0" smtClean="0"/>
              <a:t>: 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010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r>
              <a:rPr lang="en-IN" sz="3200" dirty="0"/>
              <a:t>import numpy as np </a:t>
            </a:r>
          </a:p>
          <a:p>
            <a:pPr algn="l"/>
            <a:r>
              <a:rPr lang="en-IN" sz="3200" dirty="0"/>
              <a:t>import </a:t>
            </a:r>
            <a:r>
              <a:rPr lang="en-IN" sz="3200" dirty="0" err="1"/>
              <a:t>matplotlib.pyplot</a:t>
            </a:r>
            <a:r>
              <a:rPr lang="en-IN" sz="3200" dirty="0"/>
              <a:t> as </a:t>
            </a:r>
            <a:r>
              <a:rPr lang="en-IN" sz="3200" dirty="0" err="1"/>
              <a:t>plt</a:t>
            </a:r>
            <a:r>
              <a:rPr lang="en-IN" sz="3200" dirty="0"/>
              <a:t> </a:t>
            </a:r>
          </a:p>
          <a:p>
            <a:pPr algn="l"/>
            <a:r>
              <a:rPr lang="en-IN" sz="3200" dirty="0"/>
              <a:t># Creating dataset </a:t>
            </a:r>
          </a:p>
          <a:p>
            <a:pPr algn="l"/>
            <a:r>
              <a:rPr lang="en-IN" sz="3200" dirty="0"/>
              <a:t>cars = ['AUDI', 'BMW', 'FORD', </a:t>
            </a:r>
          </a:p>
          <a:p>
            <a:pPr algn="l"/>
            <a:r>
              <a:rPr lang="en-IN" sz="3200" dirty="0"/>
              <a:t>		'TESLA', 'JAGUAR', 'MERCEDES'] </a:t>
            </a:r>
          </a:p>
          <a:p>
            <a:pPr algn="l"/>
            <a:r>
              <a:rPr lang="en-IN" sz="3200" dirty="0"/>
              <a:t>data = [23, 17, 35, 29, 12, 41] </a:t>
            </a:r>
          </a:p>
          <a:p>
            <a:pPr algn="l"/>
            <a:r>
              <a:rPr lang="en-IN" sz="3200" dirty="0"/>
              <a:t># Creating explode data </a:t>
            </a:r>
          </a:p>
          <a:p>
            <a:pPr algn="l"/>
            <a:r>
              <a:rPr lang="en-IN" sz="3200" dirty="0"/>
              <a:t>explode = (0.1, 0.0, 0.2, 0.3, 0.0, 0.0)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815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673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5299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386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9906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09"/>
            <a:ext cx="11204619" cy="5855229"/>
          </a:xfrm>
        </p:spPr>
        <p:txBody>
          <a:bodyPr/>
          <a:lstStyle/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98906" y="31375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469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10"/>
            <a:ext cx="11204619" cy="5721656"/>
          </a:xfrm>
        </p:spPr>
        <p:txBody>
          <a:bodyPr/>
          <a:lstStyle/>
          <a:p>
            <a:pPr algn="l"/>
            <a:r>
              <a:rPr lang="en-IN" sz="3200" dirty="0"/>
              <a:t>A Pie </a:t>
            </a:r>
            <a:r>
              <a:rPr lang="en-IN" sz="3200" dirty="0" smtClean="0"/>
              <a:t>Plot </a:t>
            </a:r>
            <a:r>
              <a:rPr lang="en-IN" sz="3200" dirty="0"/>
              <a:t>is a circular statistical plot that can display only one series of data. </a:t>
            </a:r>
            <a:endParaRPr lang="en-IN" sz="3200" dirty="0" smtClean="0"/>
          </a:p>
          <a:p>
            <a:pPr algn="l"/>
            <a:endParaRPr lang="en-IN" sz="3200" dirty="0"/>
          </a:p>
          <a:p>
            <a:pPr algn="l"/>
            <a:r>
              <a:rPr lang="en-IN" sz="3200" dirty="0" smtClean="0"/>
              <a:t>The </a:t>
            </a:r>
            <a:r>
              <a:rPr lang="en-IN" sz="3200" dirty="0"/>
              <a:t>area of the chart is the total percentage of the given data. </a:t>
            </a:r>
            <a:endParaRPr lang="en-IN" sz="3200" dirty="0" smtClean="0"/>
          </a:p>
          <a:p>
            <a:pPr algn="l"/>
            <a:endParaRPr lang="en-IN" sz="3200" dirty="0"/>
          </a:p>
          <a:p>
            <a:pPr algn="l"/>
            <a:r>
              <a:rPr lang="en-IN" sz="3200" dirty="0" smtClean="0"/>
              <a:t>The </a:t>
            </a:r>
            <a:r>
              <a:rPr lang="en-IN" sz="3200" dirty="0"/>
              <a:t>area of slices of the pie represents the percentage of the parts of the data. </a:t>
            </a:r>
            <a:endParaRPr lang="en-IN" sz="3200" dirty="0" smtClean="0"/>
          </a:p>
          <a:p>
            <a:pPr algn="l"/>
            <a:endParaRPr lang="en-IN" sz="3200" dirty="0" smtClean="0"/>
          </a:p>
          <a:p>
            <a:pPr algn="l"/>
            <a:r>
              <a:rPr lang="en-IN" sz="3200" dirty="0"/>
              <a:t>The slices of pie are called wedges.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0" y="571042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20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4800" b="1" dirty="0" smtClean="0">
                <a:cs typeface="Arial" pitchFamily="34" charset="0"/>
              </a:rPr>
              <a:t>Syntax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" y="339509"/>
            <a:ext cx="12041746" cy="5855229"/>
          </a:xfrm>
        </p:spPr>
        <p:txBody>
          <a:bodyPr/>
          <a:lstStyle/>
          <a:p>
            <a:pPr algn="l"/>
            <a:r>
              <a:rPr lang="en-US" sz="3200" b="1" dirty="0" smtClean="0"/>
              <a:t>				</a:t>
            </a:r>
          </a:p>
          <a:p>
            <a:pPr algn="l"/>
            <a:r>
              <a:rPr lang="en-US" sz="3200" b="1" dirty="0"/>
              <a:t>	</a:t>
            </a:r>
            <a:r>
              <a:rPr lang="en-US" sz="3200" b="1" dirty="0" smtClean="0"/>
              <a:t>				</a:t>
            </a:r>
          </a:p>
          <a:p>
            <a:pPr algn="l"/>
            <a:r>
              <a:rPr lang="en-US" sz="3200" b="1" dirty="0"/>
              <a:t>	</a:t>
            </a:r>
            <a:r>
              <a:rPr lang="en-US" sz="3200" b="1" dirty="0" smtClean="0"/>
              <a:t>				</a:t>
            </a:r>
            <a:r>
              <a:rPr lang="en-US" sz="4000" b="1" dirty="0" smtClean="0"/>
              <a:t>Thank </a:t>
            </a:r>
            <a:r>
              <a:rPr lang="en-US" sz="4000" b="1" dirty="0"/>
              <a:t>you</a:t>
            </a:r>
            <a:r>
              <a:rPr lang="en-US" sz="4000" b="1" dirty="0" smtClean="0"/>
              <a:t>!</a:t>
            </a:r>
          </a:p>
          <a:p>
            <a:pPr algn="l"/>
            <a:r>
              <a:rPr lang="en-US" sz="3200" dirty="0"/>
              <a:t>	</a:t>
            </a:r>
            <a:r>
              <a:rPr lang="en-US" sz="3200" dirty="0" smtClean="0"/>
              <a:t>	</a:t>
            </a:r>
            <a:r>
              <a:rPr lang="en-US" sz="4000" b="1" dirty="0" smtClean="0"/>
              <a:t>Please </a:t>
            </a:r>
            <a:r>
              <a:rPr lang="en-US" sz="4000" b="1" dirty="0"/>
              <a:t>like &amp; subscribe our channel.</a:t>
            </a:r>
            <a:endParaRPr lang="en-IN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64" y="339509"/>
            <a:ext cx="2569742" cy="25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10"/>
            <a:ext cx="11204619" cy="5721656"/>
          </a:xfrm>
        </p:spPr>
        <p:txBody>
          <a:bodyPr/>
          <a:lstStyle/>
          <a:p>
            <a:pPr algn="l"/>
            <a:r>
              <a:rPr lang="en-IN" sz="3200" dirty="0" smtClean="0"/>
              <a:t>The </a:t>
            </a:r>
            <a:r>
              <a:rPr lang="en-IN" sz="3200" dirty="0"/>
              <a:t>area of a wedge represents the relative percentage of that part with respect to whole data. </a:t>
            </a:r>
            <a:endParaRPr lang="en-IN" sz="3200" dirty="0" smtClean="0"/>
          </a:p>
          <a:p>
            <a:pPr algn="l"/>
            <a:endParaRPr lang="en-IN" sz="3200" dirty="0"/>
          </a:p>
          <a:p>
            <a:pPr algn="l"/>
            <a:r>
              <a:rPr lang="en-IN" sz="3200" dirty="0" smtClean="0"/>
              <a:t>The </a:t>
            </a:r>
            <a:r>
              <a:rPr lang="en-IN" sz="3200" dirty="0"/>
              <a:t>pie chart looks best if the figure and axes are square, or the Axes aspect is equal</a:t>
            </a:r>
            <a:r>
              <a:rPr lang="en-IN" sz="3200" dirty="0" smtClean="0"/>
              <a:t>.</a:t>
            </a:r>
            <a:endParaRPr lang="en-IN" sz="3200" dirty="0" smtClean="0"/>
          </a:p>
          <a:p>
            <a:pPr algn="l"/>
            <a:endParaRPr lang="en-US" sz="3200" dirty="0"/>
          </a:p>
          <a:p>
            <a:pPr algn="l"/>
            <a:r>
              <a:rPr lang="en-IN" sz="3200" dirty="0"/>
              <a:t>Pie charts are a lot like the stack plots, only they are for a certain point in time. Typically, a Pie Chart is used to show parts to the whole, and often a % share. </a:t>
            </a:r>
          </a:p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0" y="33951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89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5847758" y="3044279"/>
            <a:ext cx="634409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cs typeface="Arial" pitchFamily="34" charset="0"/>
              </a:rPr>
              <a:t>Why we use Pie Plot?</a:t>
            </a:r>
            <a:endParaRPr lang="ko-KR" altLang="en-US" sz="4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24247" y="339510"/>
            <a:ext cx="11217499" cy="4039308"/>
          </a:xfrm>
        </p:spPr>
        <p:txBody>
          <a:bodyPr/>
          <a:lstStyle/>
          <a:p>
            <a:pPr algn="l"/>
            <a:r>
              <a:rPr lang="en-IN" sz="3200" dirty="0"/>
              <a:t>Pie charts are frequently used in business presentations as they give quick summary of the business activities like sales, operations and so on.</a:t>
            </a:r>
          </a:p>
          <a:p>
            <a:pPr algn="l"/>
            <a:endParaRPr lang="en-IN" sz="3200" dirty="0" smtClean="0"/>
          </a:p>
          <a:p>
            <a:pPr algn="l"/>
            <a:r>
              <a:rPr lang="en-IN" sz="3200" dirty="0" smtClean="0"/>
              <a:t>Pie </a:t>
            </a:r>
            <a:r>
              <a:rPr lang="en-IN" sz="3200" dirty="0"/>
              <a:t>charts are also used heavily in survey results, news articles, resource usage diagrams like disk and memory.</a:t>
            </a:r>
          </a:p>
          <a:p>
            <a:pPr algn="l"/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0" y="532692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947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339510"/>
            <a:ext cx="11204619" cy="3730214"/>
          </a:xfrm>
        </p:spPr>
        <p:txBody>
          <a:bodyPr/>
          <a:lstStyle/>
          <a:p>
            <a:pPr algn="l"/>
            <a:r>
              <a:rPr lang="en-IN" sz="3200" b="1" dirty="0"/>
              <a:t>Creating Pie </a:t>
            </a:r>
            <a:r>
              <a:rPr lang="en-IN" sz="3200" b="1" dirty="0" smtClean="0"/>
              <a:t>Chart</a:t>
            </a:r>
          </a:p>
          <a:p>
            <a:pPr algn="l"/>
            <a:endParaRPr lang="en-US" sz="3200" dirty="0" smtClean="0"/>
          </a:p>
          <a:p>
            <a:pPr algn="l"/>
            <a:endParaRPr lang="en-IN" sz="3200" dirty="0"/>
          </a:p>
          <a:p>
            <a:pPr algn="l"/>
            <a:r>
              <a:rPr lang="en-IN" sz="3200" dirty="0"/>
              <a:t>Matplotlib API has pie() function in its pyplot module which create a pie chart representing the data in an array.</a:t>
            </a:r>
            <a:endParaRPr lang="en-US" sz="3200" dirty="0"/>
          </a:p>
          <a:p>
            <a:pPr algn="l"/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0" y="479601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81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4800" b="1" dirty="0" smtClean="0">
                <a:cs typeface="Arial" pitchFamily="34" charset="0"/>
              </a:rPr>
              <a:t>Syntax</a:t>
            </a:r>
            <a:endParaRPr lang="ko-KR" altLang="en-US" sz="4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6367" y="339509"/>
            <a:ext cx="11655380" cy="5855229"/>
          </a:xfrm>
        </p:spPr>
        <p:txBody>
          <a:bodyPr/>
          <a:lstStyle/>
          <a:p>
            <a:pPr algn="l"/>
            <a:r>
              <a:rPr lang="en-IN" sz="3600" dirty="0" smtClean="0"/>
              <a:t>plt.pie(data</a:t>
            </a:r>
            <a:r>
              <a:rPr lang="en-IN" sz="3600" dirty="0"/>
              <a:t>, </a:t>
            </a:r>
            <a:r>
              <a:rPr lang="en-IN" sz="3600" dirty="0" smtClean="0"/>
              <a:t>explode, startangle, labels, colors, autopct, shadow)</a:t>
            </a:r>
          </a:p>
          <a:p>
            <a:pPr algn="l"/>
            <a:endParaRPr lang="en-IN" sz="3200" dirty="0"/>
          </a:p>
          <a:p>
            <a:pPr algn="l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0565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7127" y="0"/>
            <a:ext cx="11204619" cy="6177202"/>
          </a:xfrm>
        </p:spPr>
        <p:txBody>
          <a:bodyPr/>
          <a:lstStyle/>
          <a:p>
            <a:pPr algn="l"/>
            <a:r>
              <a:rPr lang="en-US" sz="3200" b="1" dirty="0" smtClean="0"/>
              <a:t>Data:</a:t>
            </a:r>
            <a:endParaRPr lang="en-IN" sz="3200" b="1" dirty="0"/>
          </a:p>
          <a:p>
            <a:pPr algn="l"/>
            <a:r>
              <a:rPr lang="en-IN" sz="3200" dirty="0" smtClean="0"/>
              <a:t>The data </a:t>
            </a:r>
            <a:r>
              <a:rPr lang="en-IN" sz="3200" dirty="0"/>
              <a:t>represents the array of data values to be plotted, the fractional area of each slice is represented by data/sum(data). </a:t>
            </a:r>
            <a:endParaRPr lang="en-IN" sz="3200" dirty="0" smtClean="0"/>
          </a:p>
          <a:p>
            <a:pPr algn="l"/>
            <a:endParaRPr lang="en-IN" sz="3200" dirty="0" smtClean="0"/>
          </a:p>
          <a:p>
            <a:pPr algn="l"/>
            <a:r>
              <a:rPr lang="en-US" sz="3200" b="1" dirty="0" smtClean="0"/>
              <a:t>Label:</a:t>
            </a:r>
            <a:endParaRPr lang="en-IN" sz="3200" b="1" dirty="0"/>
          </a:p>
          <a:p>
            <a:pPr algn="l"/>
            <a:r>
              <a:rPr lang="en-IN" sz="3200" dirty="0"/>
              <a:t>labels is a list of sequence of strings which sets the label of each wedge</a:t>
            </a:r>
            <a:r>
              <a:rPr lang="en-IN" sz="3200" dirty="0" smtClean="0"/>
              <a:t>.</a:t>
            </a:r>
          </a:p>
          <a:p>
            <a:pPr algn="l"/>
            <a:endParaRPr lang="en-US" sz="3200" dirty="0"/>
          </a:p>
          <a:p>
            <a:pPr algn="l"/>
            <a:r>
              <a:rPr lang="en-US" sz="3200" b="1" dirty="0" smtClean="0"/>
              <a:t>Color:</a:t>
            </a:r>
            <a:endParaRPr lang="en-IN" sz="3200" b="1" dirty="0" smtClean="0"/>
          </a:p>
          <a:p>
            <a:pPr algn="l"/>
            <a:r>
              <a:rPr lang="en-IN" sz="3200" dirty="0" smtClean="0"/>
              <a:t>The </a:t>
            </a:r>
            <a:r>
              <a:rPr lang="en-IN" sz="3200" dirty="0" err="1" smtClean="0"/>
              <a:t>color</a:t>
            </a:r>
            <a:r>
              <a:rPr lang="en-IN" sz="3200" dirty="0" smtClean="0"/>
              <a:t> </a:t>
            </a:r>
            <a:r>
              <a:rPr lang="en-IN" sz="3200" dirty="0"/>
              <a:t>attribute is used to provide </a:t>
            </a:r>
            <a:r>
              <a:rPr lang="en-IN" sz="3200" dirty="0" err="1"/>
              <a:t>color</a:t>
            </a:r>
            <a:r>
              <a:rPr lang="en-IN" sz="3200" dirty="0"/>
              <a:t> to the wedges</a:t>
            </a:r>
            <a:r>
              <a:rPr lang="en-IN" sz="3200" dirty="0" smtClean="0"/>
              <a:t>.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9A2186A-C326-48DC-8E09-0BB48FF9D3DE}"/>
              </a:ext>
            </a:extLst>
          </p:cNvPr>
          <p:cNvGrpSpPr/>
          <p:nvPr/>
        </p:nvGrpSpPr>
        <p:grpSpPr>
          <a:xfrm>
            <a:off x="0" y="125362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xmlns="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090969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5790</TotalTime>
  <Words>496</Words>
  <Application>Microsoft Office PowerPoint</Application>
  <PresentationFormat>Widescreen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Adobe Fan Heiti Std B</vt:lpstr>
      <vt:lpstr>Arial Unicode MS</vt:lpstr>
      <vt:lpstr>Arial</vt:lpstr>
      <vt:lpstr>Calibri</vt:lpstr>
      <vt:lpstr>Gotham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</cp:lastModifiedBy>
  <cp:revision>437</cp:revision>
  <dcterms:created xsi:type="dcterms:W3CDTF">2018-04-24T17:14:44Z</dcterms:created>
  <dcterms:modified xsi:type="dcterms:W3CDTF">2020-10-19T10:27:02Z</dcterms:modified>
</cp:coreProperties>
</file>