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652" r:id="rId2"/>
    <p:sldMasterId id="2147483684" r:id="rId3"/>
  </p:sldMasterIdLst>
  <p:notesMasterIdLst>
    <p:notesMasterId r:id="rId24"/>
  </p:notesMasterIdLst>
  <p:handoutMasterIdLst>
    <p:handoutMasterId r:id="rId25"/>
  </p:handoutMasterIdLst>
  <p:sldIdLst>
    <p:sldId id="256" r:id="rId4"/>
    <p:sldId id="351" r:id="rId5"/>
    <p:sldId id="397" r:id="rId6"/>
    <p:sldId id="385" r:id="rId7"/>
    <p:sldId id="383" r:id="rId8"/>
    <p:sldId id="354" r:id="rId9"/>
    <p:sldId id="373" r:id="rId10"/>
    <p:sldId id="379" r:id="rId11"/>
    <p:sldId id="384" r:id="rId12"/>
    <p:sldId id="386" r:id="rId13"/>
    <p:sldId id="387" r:id="rId14"/>
    <p:sldId id="388" r:id="rId15"/>
    <p:sldId id="399" r:id="rId16"/>
    <p:sldId id="389" r:id="rId17"/>
    <p:sldId id="390" r:id="rId18"/>
    <p:sldId id="391" r:id="rId19"/>
    <p:sldId id="392" r:id="rId20"/>
    <p:sldId id="393" r:id="rId21"/>
    <p:sldId id="394" r:id="rId22"/>
    <p:sldId id="381" r:id="rId2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autoAdjust="0"/>
    <p:restoredTop sz="94660"/>
  </p:normalViewPr>
  <p:slideViewPr>
    <p:cSldViewPr snapToGrid="0">
      <p:cViewPr varScale="1">
        <p:scale>
          <a:sx n="74" d="100"/>
          <a:sy n="74" d="100"/>
        </p:scale>
        <p:origin x="552" y="72"/>
      </p:cViewPr>
      <p:guideLst>
        <p:guide orient="horz" pos="225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4B720C8-0F1F-4769-A95D-E70485508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1CA3493-3CF0-479D-887E-326CB01F4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4AB01-33F2-4890-81BC-94568158DB71}" type="datetimeFigureOut">
              <a:rPr lang="en-US" smtClean="0"/>
              <a:t>10/16/2020</a:t>
            </a:fld>
            <a:endParaRPr lang="en-US"/>
          </a:p>
        </p:txBody>
      </p:sp>
      <p:sp>
        <p:nvSpPr>
          <p:cNvPr id="4" name="Footer Placeholder 3">
            <a:extLst>
              <a:ext uri="{FF2B5EF4-FFF2-40B4-BE49-F238E27FC236}">
                <a16:creationId xmlns:a16="http://schemas.microsoft.com/office/drawing/2014/main" xmlns="" id="{CA5946B1-632D-4B59-8997-E7256A57D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0C78952-9C23-4261-888C-BF86D1BD58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82911A-3904-4D85-962F-6F98C8B8092A}" type="slidenum">
              <a:rPr lang="en-US" smtClean="0"/>
              <a:t>‹#›</a:t>
            </a:fld>
            <a:endParaRPr lang="en-US"/>
          </a:p>
        </p:txBody>
      </p:sp>
    </p:spTree>
    <p:extLst>
      <p:ext uri="{BB962C8B-B14F-4D97-AF65-F5344CB8AC3E}">
        <p14:creationId xmlns:p14="http://schemas.microsoft.com/office/powerpoint/2010/main" val="3342219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A1A72-6AE6-44C5-9945-26E8C9BFBFE9}" type="datetimeFigureOut">
              <a:rPr lang="en-IN" smtClean="0"/>
              <a:t>16-10-2020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2F563-DF8F-440C-8FAC-A6379284C08D}" type="slidenum">
              <a:rPr lang="en-IN" smtClean="0"/>
              <a:t>‹#›</a:t>
            </a:fld>
            <a:endParaRPr lang="en-IN"/>
          </a:p>
        </p:txBody>
      </p:sp>
    </p:spTree>
    <p:extLst>
      <p:ext uri="{BB962C8B-B14F-4D97-AF65-F5344CB8AC3E}">
        <p14:creationId xmlns:p14="http://schemas.microsoft.com/office/powerpoint/2010/main" val="59302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a16="http://schemas.microsoft.com/office/drawing/2014/main" xmlns=""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a16="http://schemas.microsoft.com/office/drawing/2014/main" xmlns=""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a16="http://schemas.microsoft.com/office/drawing/2014/main" xmlns=""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xmlns=""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a16="http://schemas.microsoft.com/office/drawing/2014/main" xmlns=""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xmlns=""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a16="http://schemas.microsoft.com/office/drawing/2014/main" xmlns=""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xmlns=""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0713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xmlns=""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a16="http://schemas.microsoft.com/office/drawing/2014/main" xmlns=""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a16="http://schemas.microsoft.com/office/drawing/2014/main" xmlns=""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a16="http://schemas.microsoft.com/office/drawing/2014/main" xmlns=""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xmlns=""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a16="http://schemas.microsoft.com/office/drawing/2014/main" xmlns=""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a16="http://schemas.microsoft.com/office/drawing/2014/main" xmlns=""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xmlns=""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a16="http://schemas.microsoft.com/office/drawing/2014/main" xmlns=""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a16="http://schemas.microsoft.com/office/drawing/2014/main" xmlns=""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xmlns=""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6043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a16="http://schemas.microsoft.com/office/drawing/2014/main" xmlns=""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a16="http://schemas.microsoft.com/office/drawing/2014/main" xmlns=""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95674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977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0085348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57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a16="http://schemas.microsoft.com/office/drawing/2014/main" xmlns=""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a16="http://schemas.microsoft.com/office/drawing/2014/main" xmlns=""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a16="http://schemas.microsoft.com/office/drawing/2014/main" xmlns=""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xmlns=""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a16="http://schemas.microsoft.com/office/drawing/2014/main" xmlns=""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xmlns=""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78406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91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9227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4754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xmlns=""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798717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hf sldNum="0"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2" r:id="rId3"/>
    <p:sldLayoutId id="2147483736" r:id="rId4"/>
    <p:sldLayoutId id="2147483737" r:id="rId5"/>
    <p:sldLayoutId id="2147483740" r:id="rId6"/>
    <p:sldLayoutId id="2147483739" r:id="rId7"/>
    <p:sldLayoutId id="2147483744" r:id="rId8"/>
    <p:sldLayoutId id="2147483745" r:id="rId9"/>
    <p:sldLayoutId id="2147483748" r:id="rId10"/>
    <p:sldLayoutId id="2147483749" r:id="rId11"/>
    <p:sldLayoutId id="2147483750" r:id="rId12"/>
    <p:sldLayoutId id="2147483751" r:id="rId13"/>
  </p:sldLayoutIdLst>
  <p:hf sldNum="0"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741" r:id="rId1"/>
  </p:sldLayoutIdLst>
  <p:hf sldNum="0"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BB9CA9A-F494-40FC-9630-AA91FCF30206}"/>
              </a:ext>
            </a:extLst>
          </p:cNvPr>
          <p:cNvPicPr>
            <a:picLocks noChangeAspect="1"/>
          </p:cNvPicPr>
          <p:nvPr/>
        </p:nvPicPr>
        <p:blipFill rotWithShape="1">
          <a:blip r:embed="rId2">
            <a:extLst>
              <a:ext uri="{28A0092B-C50C-407E-A947-70E740481C1C}">
                <a14:useLocalDpi xmlns:a14="http://schemas.microsoft.com/office/drawing/2010/main" val="0"/>
              </a:ext>
            </a:extLst>
          </a:blip>
          <a:srcRect r="8427"/>
          <a:stretch/>
        </p:blipFill>
        <p:spPr>
          <a:xfrm>
            <a:off x="1762125" y="336118"/>
            <a:ext cx="10429727" cy="6535807"/>
          </a:xfrm>
          <a:prstGeom prst="rect">
            <a:avLst/>
          </a:prstGeom>
        </p:spPr>
      </p:pic>
      <p:sp>
        <p:nvSpPr>
          <p:cNvPr id="16" name="Rectangle 15">
            <a:extLst>
              <a:ext uri="{FF2B5EF4-FFF2-40B4-BE49-F238E27FC236}">
                <a16:creationId xmlns:a16="http://schemas.microsoft.com/office/drawing/2014/main" xmlns="" id="{F50F8743-FFB4-4FAE-8605-DEE70EC88649}"/>
              </a:ext>
            </a:extLst>
          </p:cNvPr>
          <p:cNvSpPr/>
          <p:nvPr/>
        </p:nvSpPr>
        <p:spPr>
          <a:xfrm>
            <a:off x="0" y="510363"/>
            <a:ext cx="12191999" cy="2068353"/>
          </a:xfrm>
          <a:prstGeom prst="rect">
            <a:avLst/>
          </a:prstGeom>
          <a:gradFill flip="none" rotWithShape="1">
            <a:gsLst>
              <a:gs pos="0">
                <a:schemeClr val="accent1">
                  <a:alpha val="78000"/>
                </a:schemeClr>
              </a:gs>
              <a:gs pos="27000">
                <a:schemeClr val="accent1">
                  <a:alpha val="52000"/>
                </a:schemeClr>
              </a:gs>
              <a:gs pos="86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hlinkClick r:id="rId3"/>
          </p:cNvPr>
          <p:cNvSpPr txBox="1"/>
          <p:nvPr/>
        </p:nvSpPr>
        <p:spPr>
          <a:xfrm>
            <a:off x="134942" y="6336955"/>
            <a:ext cx="2731993" cy="338554"/>
          </a:xfrm>
          <a:prstGeom prst="rect">
            <a:avLst/>
          </a:prstGeom>
          <a:noFill/>
        </p:spPr>
        <p:txBody>
          <a:bodyPr wrap="square" rtlCol="0">
            <a:spAutoFit/>
          </a:bodyPr>
          <a:lstStyle/>
          <a:p>
            <a:r>
              <a:rPr lang="en-US" altLang="ko-KR" sz="1600" dirty="0" smtClean="0">
                <a:latin typeface="Adobe Fan Heiti Std B" panose="020B0700000000000000" pitchFamily="34" charset="-128"/>
                <a:ea typeface="Adobe Fan Heiti Std B" panose="020B0700000000000000" pitchFamily="34" charset="-128"/>
                <a:cs typeface="Arial" pitchFamily="34" charset="0"/>
              </a:rPr>
              <a:t>https://www.kharwal.com</a:t>
            </a:r>
            <a:endParaRPr lang="ko-KR" altLang="en-US" sz="1600" dirty="0">
              <a:latin typeface="Adobe Fan Heiti Std B" panose="020B0700000000000000" pitchFamily="34" charset="-128"/>
              <a:cs typeface="Arial" pitchFamily="34" charset="0"/>
            </a:endParaRPr>
          </a:p>
        </p:txBody>
      </p:sp>
      <p:pic>
        <p:nvPicPr>
          <p:cNvPr id="1026" name="Picture 2" descr="Image result for python programming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600" y="2664431"/>
            <a:ext cx="1944839" cy="22765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371" y="844976"/>
            <a:ext cx="3809732" cy="9130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extBox 1"/>
          <p:cNvSpPr txBox="1"/>
          <p:nvPr/>
        </p:nvSpPr>
        <p:spPr>
          <a:xfrm>
            <a:off x="134942" y="844976"/>
            <a:ext cx="4465060" cy="830997"/>
          </a:xfrm>
          <a:prstGeom prst="rect">
            <a:avLst/>
          </a:prstGeom>
          <a:noFill/>
        </p:spPr>
        <p:txBody>
          <a:bodyPr wrap="square" rtlCol="0">
            <a:spAutoFit/>
          </a:bodyPr>
          <a:lstStyle/>
          <a:p>
            <a:r>
              <a:rPr lang="en-US" sz="4800" b="1" dirty="0" smtClean="0">
                <a:solidFill>
                  <a:schemeClr val="bg1"/>
                </a:solidFill>
                <a:latin typeface="Gotham" panose="02000504050000020004" pitchFamily="2" charset="0"/>
              </a:rPr>
              <a:t>Stack Plot in</a:t>
            </a:r>
            <a:endParaRPr lang="en-IN" sz="4800" b="1" dirty="0">
              <a:solidFill>
                <a:schemeClr val="bg1"/>
              </a:solidFill>
              <a:latin typeface="Gotham" panose="02000504050000020004" pitchFamily="2"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325" y="5378539"/>
            <a:ext cx="1743075" cy="76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r>
              <a:rPr lang="en-IN" sz="3200" dirty="0"/>
              <a:t>import </a:t>
            </a:r>
            <a:r>
              <a:rPr lang="en-IN" sz="3200" dirty="0" err="1"/>
              <a:t>matplotlib.pyplot</a:t>
            </a:r>
            <a:r>
              <a:rPr lang="en-IN" sz="3200" dirty="0"/>
              <a:t> as </a:t>
            </a:r>
            <a:r>
              <a:rPr lang="en-IN" sz="3200" dirty="0" err="1"/>
              <a:t>plt</a:t>
            </a:r>
            <a:r>
              <a:rPr lang="en-IN" sz="3200" dirty="0"/>
              <a:t> </a:t>
            </a:r>
          </a:p>
          <a:p>
            <a:pPr algn="l"/>
            <a:r>
              <a:rPr lang="en-IN" sz="3200" dirty="0"/>
              <a:t>import numpy as np </a:t>
            </a:r>
          </a:p>
          <a:p>
            <a:pPr algn="l"/>
            <a:r>
              <a:rPr lang="en-IN" sz="3200" dirty="0"/>
              <a:t>months = ['January', 'February', 'March', 'April', 'May'] </a:t>
            </a:r>
          </a:p>
          <a:p>
            <a:pPr algn="l"/>
            <a:r>
              <a:rPr lang="en-IN" sz="3200" dirty="0"/>
              <a:t>Organic = [300,400,100,200,100] </a:t>
            </a:r>
          </a:p>
          <a:p>
            <a:pPr algn="l"/>
            <a:r>
              <a:rPr lang="en-IN" sz="3200" dirty="0"/>
              <a:t>Affiliate = [20,40,20,10,30] </a:t>
            </a:r>
          </a:p>
          <a:p>
            <a:pPr algn="l"/>
            <a:r>
              <a:rPr lang="en-IN" sz="3200" dirty="0"/>
              <a:t>Promotions = [100,200,100,300,100]</a:t>
            </a:r>
          </a:p>
          <a:p>
            <a:pPr algn="l"/>
            <a:r>
              <a:rPr lang="en-IN" sz="3200" dirty="0"/>
              <a:t>Social = [150,145,300,124,160] </a:t>
            </a:r>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12309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r>
              <a:rPr lang="en-IN" sz="3200" dirty="0" err="1"/>
              <a:t>plt.plot</a:t>
            </a:r>
            <a:r>
              <a:rPr lang="en-IN" sz="3200" dirty="0"/>
              <a:t>([],[],</a:t>
            </a:r>
            <a:r>
              <a:rPr lang="en-IN" sz="3200" dirty="0" err="1"/>
              <a:t>color</a:t>
            </a:r>
            <a:r>
              <a:rPr lang="en-IN" sz="3200" dirty="0"/>
              <a:t>='green', label='Organic', linewidth=5) </a:t>
            </a:r>
          </a:p>
          <a:p>
            <a:pPr algn="l"/>
            <a:r>
              <a:rPr lang="en-IN" sz="3200" dirty="0" err="1"/>
              <a:t>plt.plot</a:t>
            </a:r>
            <a:r>
              <a:rPr lang="en-IN" sz="3200" dirty="0"/>
              <a:t>([],[],</a:t>
            </a:r>
            <a:r>
              <a:rPr lang="en-IN" sz="3200" dirty="0" err="1"/>
              <a:t>color</a:t>
            </a:r>
            <a:r>
              <a:rPr lang="en-IN" sz="3200" dirty="0"/>
              <a:t>='blue', label='Affiliate', linewidth=5) </a:t>
            </a:r>
          </a:p>
          <a:p>
            <a:pPr algn="l"/>
            <a:r>
              <a:rPr lang="en-IN" sz="3200" dirty="0" err="1"/>
              <a:t>plt.plot</a:t>
            </a:r>
            <a:r>
              <a:rPr lang="en-IN" sz="3200" dirty="0"/>
              <a:t>([],[],</a:t>
            </a:r>
            <a:r>
              <a:rPr lang="en-IN" sz="3200" dirty="0" err="1"/>
              <a:t>color</a:t>
            </a:r>
            <a:r>
              <a:rPr lang="en-IN" sz="3200" dirty="0"/>
              <a:t>='pink', label='Promotions', linewidth=5)</a:t>
            </a:r>
          </a:p>
          <a:p>
            <a:pPr algn="l"/>
            <a:r>
              <a:rPr lang="en-IN" sz="3200" dirty="0" err="1"/>
              <a:t>plt.plot</a:t>
            </a:r>
            <a:r>
              <a:rPr lang="en-IN" sz="3200" dirty="0"/>
              <a:t>([],[],</a:t>
            </a:r>
            <a:r>
              <a:rPr lang="en-IN" sz="3200" dirty="0" err="1"/>
              <a:t>color</a:t>
            </a:r>
            <a:r>
              <a:rPr lang="en-IN" sz="3200" dirty="0"/>
              <a:t>='yellow', label='Social', linewidth=5)</a:t>
            </a:r>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5824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r>
              <a:rPr lang="en-IN" sz="3200" dirty="0" err="1"/>
              <a:t>plt.stackplot</a:t>
            </a:r>
            <a:r>
              <a:rPr lang="en-IN" sz="3200" dirty="0"/>
              <a:t>(months, Organic, </a:t>
            </a:r>
            <a:r>
              <a:rPr lang="en-IN" sz="3200" dirty="0" err="1"/>
              <a:t>Affiliate,Promotions</a:t>
            </a:r>
            <a:r>
              <a:rPr lang="en-IN" sz="3200" dirty="0"/>
              <a:t>, Social, </a:t>
            </a:r>
            <a:r>
              <a:rPr lang="en-IN" sz="3200" dirty="0" err="1"/>
              <a:t>colors</a:t>
            </a:r>
            <a:r>
              <a:rPr lang="en-IN" sz="3200" dirty="0"/>
              <a:t>=['</a:t>
            </a:r>
            <a:r>
              <a:rPr lang="en-IN" sz="3200" dirty="0" err="1"/>
              <a:t>green','blue','pink','yellow</a:t>
            </a:r>
            <a:r>
              <a:rPr lang="en-IN" sz="3200" dirty="0"/>
              <a:t>']) </a:t>
            </a:r>
          </a:p>
          <a:p>
            <a:pPr algn="l"/>
            <a:r>
              <a:rPr lang="en-IN" sz="3200" dirty="0" err="1"/>
              <a:t>plt.xlabel</a:t>
            </a:r>
            <a:r>
              <a:rPr lang="en-IN" sz="3200" dirty="0"/>
              <a:t>('x') </a:t>
            </a:r>
          </a:p>
          <a:p>
            <a:pPr algn="l"/>
            <a:r>
              <a:rPr lang="en-IN" sz="3200" dirty="0" err="1"/>
              <a:t>plt.ylabel</a:t>
            </a:r>
            <a:r>
              <a:rPr lang="en-IN" sz="3200" dirty="0"/>
              <a:t>('y') </a:t>
            </a:r>
          </a:p>
          <a:p>
            <a:pPr algn="l"/>
            <a:r>
              <a:rPr lang="en-IN" sz="3200" dirty="0" err="1"/>
              <a:t>plt.yticks</a:t>
            </a:r>
            <a:r>
              <a:rPr lang="en-IN" sz="3200" dirty="0"/>
              <a:t>(</a:t>
            </a:r>
            <a:r>
              <a:rPr lang="en-IN" sz="3200" dirty="0" err="1"/>
              <a:t>np.arange</a:t>
            </a:r>
            <a:r>
              <a:rPr lang="en-IN" sz="3200" dirty="0"/>
              <a:t>(0, 1000, step=100)) </a:t>
            </a:r>
          </a:p>
          <a:p>
            <a:pPr algn="l"/>
            <a:r>
              <a:rPr lang="en-IN" sz="3200" dirty="0" err="1"/>
              <a:t>plt.title</a:t>
            </a:r>
            <a:r>
              <a:rPr lang="en-IN" sz="3200" dirty="0"/>
              <a:t>('Sales Report') </a:t>
            </a:r>
          </a:p>
          <a:p>
            <a:pPr algn="l"/>
            <a:r>
              <a:rPr lang="en-IN" sz="3200" dirty="0" err="1"/>
              <a:t>plt.legend</a:t>
            </a:r>
            <a:r>
              <a:rPr lang="en-IN" sz="3200" dirty="0"/>
              <a:t>() </a:t>
            </a:r>
          </a:p>
          <a:p>
            <a:pPr algn="l"/>
            <a:r>
              <a:rPr lang="en-IN" sz="3200" dirty="0" err="1"/>
              <a:t>plt.show</a:t>
            </a:r>
            <a:r>
              <a:rPr lang="en-IN" sz="3200" dirty="0"/>
              <a:t>()</a:t>
            </a:r>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01018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10"/>
            <a:ext cx="11204619" cy="5721656"/>
          </a:xfrm>
        </p:spPr>
        <p:txBody>
          <a:bodyPr/>
          <a:lstStyle/>
          <a:p>
            <a:pPr algn="l"/>
            <a:r>
              <a:rPr lang="en-US" sz="3200" dirty="0"/>
              <a:t>import </a:t>
            </a:r>
            <a:r>
              <a:rPr lang="en-US" sz="3200" dirty="0" err="1"/>
              <a:t>matplotlib.pyplot</a:t>
            </a:r>
            <a:r>
              <a:rPr lang="en-US" sz="3200" dirty="0"/>
              <a:t> as </a:t>
            </a:r>
            <a:r>
              <a:rPr lang="en-US" sz="3200" dirty="0" err="1"/>
              <a:t>plt</a:t>
            </a:r>
            <a:r>
              <a:rPr lang="en-US" sz="3200" dirty="0"/>
              <a:t> </a:t>
            </a:r>
          </a:p>
          <a:p>
            <a:pPr algn="l"/>
            <a:r>
              <a:rPr lang="en-US" sz="3200" dirty="0" smtClean="0"/>
              <a:t># </a:t>
            </a:r>
            <a:r>
              <a:rPr lang="en-US" sz="3200" dirty="0"/>
              <a:t>List of Days </a:t>
            </a:r>
          </a:p>
          <a:p>
            <a:pPr algn="l"/>
            <a:r>
              <a:rPr lang="en-US" sz="3200" dirty="0"/>
              <a:t>days = [1, 2, 3, 4, 5] </a:t>
            </a:r>
          </a:p>
          <a:p>
            <a:pPr algn="l"/>
            <a:r>
              <a:rPr lang="en-US" sz="3200" dirty="0" smtClean="0"/>
              <a:t># </a:t>
            </a:r>
            <a:r>
              <a:rPr lang="en-US" sz="3200" dirty="0"/>
              <a:t>No of Study Hours </a:t>
            </a:r>
          </a:p>
          <a:p>
            <a:pPr algn="l"/>
            <a:r>
              <a:rPr lang="en-US" sz="3200" dirty="0"/>
              <a:t>Studying = [7, 8, 6, 11, 7] </a:t>
            </a:r>
          </a:p>
          <a:p>
            <a:pPr algn="l"/>
            <a:r>
              <a:rPr lang="en-US" sz="3200" dirty="0" smtClean="0"/>
              <a:t># </a:t>
            </a:r>
            <a:r>
              <a:rPr lang="en-US" sz="3200" dirty="0"/>
              <a:t>No of Playing Hours </a:t>
            </a:r>
          </a:p>
          <a:p>
            <a:pPr algn="l"/>
            <a:r>
              <a:rPr lang="en-US" sz="3200" dirty="0"/>
              <a:t>playing = [8, 5, 7, 8, 13] </a:t>
            </a:r>
          </a:p>
          <a:p>
            <a:pPr algn="l"/>
            <a:r>
              <a:rPr lang="en-US" sz="3200" dirty="0" smtClean="0"/>
              <a:t># </a:t>
            </a:r>
            <a:r>
              <a:rPr lang="en-US" sz="3200" dirty="0" err="1"/>
              <a:t>Stackplot</a:t>
            </a:r>
            <a:r>
              <a:rPr lang="en-US" sz="3200" dirty="0"/>
              <a:t> with X, Y, colors value </a:t>
            </a:r>
          </a:p>
          <a:p>
            <a:pPr algn="l"/>
            <a:r>
              <a:rPr lang="en-US" sz="3200" dirty="0" err="1"/>
              <a:t>plt.stackplot</a:t>
            </a:r>
            <a:r>
              <a:rPr lang="en-US" sz="3200" dirty="0"/>
              <a:t>(days, Studying, playing, </a:t>
            </a:r>
            <a:r>
              <a:rPr lang="en-US" sz="3200" dirty="0" smtClean="0"/>
              <a:t>colors </a:t>
            </a:r>
            <a:r>
              <a:rPr lang="en-US" sz="3200" dirty="0"/>
              <a:t>=['r', 'c']) </a:t>
            </a:r>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12879" y="365268"/>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955116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r>
              <a:rPr lang="en-US" sz="3200" dirty="0"/>
              <a:t># Days </a:t>
            </a:r>
          </a:p>
          <a:p>
            <a:pPr algn="l"/>
            <a:r>
              <a:rPr lang="en-US" sz="3200" dirty="0" err="1"/>
              <a:t>plt.xlabel</a:t>
            </a:r>
            <a:r>
              <a:rPr lang="en-US" sz="3200" dirty="0"/>
              <a:t>('Days') </a:t>
            </a:r>
          </a:p>
          <a:p>
            <a:pPr algn="l"/>
            <a:r>
              <a:rPr lang="en-US" sz="3200" dirty="0"/>
              <a:t># No of hours </a:t>
            </a:r>
          </a:p>
          <a:p>
            <a:pPr algn="l"/>
            <a:r>
              <a:rPr lang="en-US" sz="3200" dirty="0" err="1"/>
              <a:t>plt.ylabel</a:t>
            </a:r>
            <a:r>
              <a:rPr lang="en-US" sz="3200" dirty="0"/>
              <a:t>('No of Hours') </a:t>
            </a:r>
          </a:p>
          <a:p>
            <a:pPr algn="l"/>
            <a:r>
              <a:rPr lang="en-US" sz="3200" dirty="0"/>
              <a:t># Title of Graph </a:t>
            </a:r>
          </a:p>
          <a:p>
            <a:pPr algn="l"/>
            <a:r>
              <a:rPr lang="en-US" sz="3200" dirty="0" err="1"/>
              <a:t>plt.title</a:t>
            </a:r>
            <a:r>
              <a:rPr lang="en-US" sz="3200" dirty="0"/>
              <a:t>('Representation of Study and \ </a:t>
            </a:r>
          </a:p>
          <a:p>
            <a:pPr algn="l"/>
            <a:r>
              <a:rPr lang="en-US" sz="3200" dirty="0"/>
              <a:t>Playing </a:t>
            </a:r>
            <a:r>
              <a:rPr lang="en-US" sz="3200" dirty="0" err="1"/>
              <a:t>wrt</a:t>
            </a:r>
            <a:r>
              <a:rPr lang="en-US" sz="3200" dirty="0"/>
              <a:t> to Days') </a:t>
            </a:r>
          </a:p>
          <a:p>
            <a:pPr algn="l"/>
            <a:r>
              <a:rPr lang="en-US" sz="3200" dirty="0"/>
              <a:t># Displaying Graph </a:t>
            </a:r>
          </a:p>
          <a:p>
            <a:pPr algn="l"/>
            <a:r>
              <a:rPr lang="en-US" sz="3200" dirty="0" err="1"/>
              <a:t>plt.show</a:t>
            </a:r>
            <a:r>
              <a:rPr lang="en-US" sz="3200" dirty="0"/>
              <a:t>() </a:t>
            </a:r>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70104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90450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99910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56517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58997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45935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10"/>
            <a:ext cx="11204619" cy="5721656"/>
          </a:xfrm>
        </p:spPr>
        <p:txBody>
          <a:bodyPr/>
          <a:lstStyle/>
          <a:p>
            <a:pPr algn="l"/>
            <a:r>
              <a:rPr lang="en-US" sz="3200" dirty="0"/>
              <a:t>Stackplots are generated by plotting different datasets vertically on top of one another rather than overlapping with one another. </a:t>
            </a:r>
            <a:endParaRPr lang="en-US" sz="3200" dirty="0" smtClean="0"/>
          </a:p>
          <a:p>
            <a:pPr algn="l"/>
            <a:endParaRPr lang="en-US" sz="3200" dirty="0"/>
          </a:p>
          <a:p>
            <a:pPr algn="l"/>
            <a:r>
              <a:rPr lang="en-US" sz="3200" dirty="0" smtClean="0"/>
              <a:t>The Stack plot </a:t>
            </a:r>
            <a:r>
              <a:rPr lang="en-US" sz="3200" dirty="0"/>
              <a:t>is used to draw a stacked area plot. </a:t>
            </a:r>
            <a:endParaRPr lang="en-US" sz="3200" dirty="0" smtClean="0"/>
          </a:p>
          <a:p>
            <a:pPr algn="l"/>
            <a:endParaRPr lang="en-US" sz="3200" dirty="0"/>
          </a:p>
          <a:p>
            <a:pPr algn="l"/>
            <a:r>
              <a:rPr lang="en-US" sz="3200" dirty="0" smtClean="0"/>
              <a:t>It </a:t>
            </a:r>
            <a:r>
              <a:rPr lang="en-US" sz="3200" dirty="0"/>
              <a:t>displays the complete data for visualization. </a:t>
            </a:r>
            <a:endParaRPr lang="en-US" sz="3200" dirty="0" smtClean="0"/>
          </a:p>
          <a:p>
            <a:pPr algn="l"/>
            <a:endParaRPr lang="en-US" sz="3200" dirty="0"/>
          </a:p>
          <a:p>
            <a:pPr algn="l"/>
            <a:r>
              <a:rPr lang="en-US" sz="3200" dirty="0" smtClean="0"/>
              <a:t>It </a:t>
            </a:r>
            <a:r>
              <a:rPr lang="en-US" sz="3200" dirty="0"/>
              <a:t>shows each part stacked onto one another and how each part makes the complete figure. </a:t>
            </a:r>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0" y="571042"/>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652037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 y="339509"/>
            <a:ext cx="12041746" cy="5855229"/>
          </a:xfrm>
        </p:spPr>
        <p:txBody>
          <a:bodyPr/>
          <a:lstStyle/>
          <a:p>
            <a:pPr algn="l"/>
            <a:r>
              <a:rPr lang="en-US" sz="3200" b="1" dirty="0" smtClean="0"/>
              <a:t>				</a:t>
            </a:r>
          </a:p>
          <a:p>
            <a:pPr algn="l"/>
            <a:r>
              <a:rPr lang="en-US" sz="3200" b="1" dirty="0"/>
              <a:t>	</a:t>
            </a:r>
            <a:r>
              <a:rPr lang="en-US" sz="3200" b="1" dirty="0" smtClean="0"/>
              <a:t>				</a:t>
            </a:r>
          </a:p>
          <a:p>
            <a:pPr algn="l"/>
            <a:r>
              <a:rPr lang="en-US" sz="3200" b="1" dirty="0"/>
              <a:t>	</a:t>
            </a:r>
            <a:r>
              <a:rPr lang="en-US" sz="3200" b="1" dirty="0" smtClean="0"/>
              <a:t>				</a:t>
            </a:r>
            <a:r>
              <a:rPr lang="en-US" sz="4000" b="1" dirty="0" smtClean="0"/>
              <a:t>Thank </a:t>
            </a:r>
            <a:r>
              <a:rPr lang="en-US" sz="4000" b="1" dirty="0"/>
              <a:t>you</a:t>
            </a:r>
            <a:r>
              <a:rPr lang="en-US" sz="4000" b="1" dirty="0" smtClean="0"/>
              <a:t>!</a:t>
            </a:r>
          </a:p>
          <a:p>
            <a:pPr algn="l"/>
            <a:r>
              <a:rPr lang="en-US" sz="3200" dirty="0"/>
              <a:t>	</a:t>
            </a:r>
            <a:r>
              <a:rPr lang="en-US" sz="3200" dirty="0" smtClean="0"/>
              <a:t>	</a:t>
            </a:r>
            <a:r>
              <a:rPr lang="en-US" sz="4000" b="1" dirty="0" smtClean="0"/>
              <a:t>Please </a:t>
            </a:r>
            <a:r>
              <a:rPr lang="en-US" sz="4000" b="1" dirty="0"/>
              <a:t>like &amp; subscribe our channel.</a:t>
            </a:r>
            <a:endParaRPr lang="en-IN" sz="4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364" y="339509"/>
            <a:ext cx="2569742" cy="2569742"/>
          </a:xfrm>
          <a:prstGeom prst="rect">
            <a:avLst/>
          </a:prstGeom>
        </p:spPr>
      </p:pic>
    </p:spTree>
    <p:extLst>
      <p:ext uri="{BB962C8B-B14F-4D97-AF65-F5344CB8AC3E}">
        <p14:creationId xmlns:p14="http://schemas.microsoft.com/office/powerpoint/2010/main" val="133190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10"/>
            <a:ext cx="11204619" cy="5721656"/>
          </a:xfrm>
        </p:spPr>
        <p:txBody>
          <a:bodyPr/>
          <a:lstStyle/>
          <a:p>
            <a:pPr algn="l"/>
            <a:r>
              <a:rPr lang="en-US" sz="3200" dirty="0" smtClean="0"/>
              <a:t>It </a:t>
            </a:r>
            <a:r>
              <a:rPr lang="en-US" sz="3200" dirty="0"/>
              <a:t>displays various constituents of data and it behaves like a pie chart. </a:t>
            </a:r>
            <a:endParaRPr lang="en-US" sz="3200" dirty="0" smtClean="0"/>
          </a:p>
          <a:p>
            <a:pPr algn="l"/>
            <a:endParaRPr lang="en-US" sz="3200" dirty="0" smtClean="0"/>
          </a:p>
          <a:p>
            <a:pPr algn="l"/>
            <a:r>
              <a:rPr lang="en-US" sz="3200" dirty="0"/>
              <a:t>The way data is presented </a:t>
            </a:r>
            <a:r>
              <a:rPr lang="en-US" sz="3200"/>
              <a:t>in </a:t>
            </a:r>
            <a:r>
              <a:rPr lang="en-US" sz="3200" smtClean="0"/>
              <a:t>stack plots </a:t>
            </a:r>
            <a:r>
              <a:rPr lang="en-US" sz="3200" dirty="0"/>
              <a:t>is similar to pie charts. However, pie charts don’t contain axes like stack plots.</a:t>
            </a:r>
          </a:p>
          <a:p>
            <a:pPr algn="l"/>
            <a:endParaRPr lang="en-US" sz="3200" dirty="0"/>
          </a:p>
          <a:p>
            <a:pPr algn="l"/>
            <a:r>
              <a:rPr lang="en-US" sz="3200" dirty="0"/>
              <a:t>Pie chart can analyze one set of data at one point whereas we can classify and analyze different set of data stacked together in stack plots.</a:t>
            </a:r>
            <a:endParaRPr lang="en-IN" sz="3200" dirty="0"/>
          </a:p>
          <a:p>
            <a:pPr algn="l"/>
            <a:endParaRPr lang="en-US"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0" y="47960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018174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r>
              <a:rPr lang="en-US" sz="3200" dirty="0"/>
              <a:t>It has x-label, y-label and title in which various parts can be represented by different colors.</a:t>
            </a:r>
          </a:p>
          <a:p>
            <a:pPr algn="l"/>
            <a:endParaRPr lang="en-US" sz="3200" dirty="0"/>
          </a:p>
          <a:p>
            <a:pPr algn="l"/>
            <a:r>
              <a:rPr lang="en-US" sz="3200" dirty="0"/>
              <a:t>The idea of stack plots is to show “parts to the whole” over time. It is used to represent various datasets without overlapping over each other.</a:t>
            </a:r>
            <a:endParaRPr lang="en-IN" sz="3200" dirty="0"/>
          </a:p>
          <a:p>
            <a:pPr algn="l"/>
            <a:endParaRPr lang="en-US" sz="3200" dirty="0"/>
          </a:p>
          <a:p>
            <a:pPr algn="l"/>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90565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xmlns=""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xmlns=""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xmlns="" id="{948A2979-A456-4286-B8FC-8FF4C0C58EFD}"/>
              </a:ext>
            </a:extLst>
          </p:cNvPr>
          <p:cNvSpPr txBox="1"/>
          <p:nvPr/>
        </p:nvSpPr>
        <p:spPr>
          <a:xfrm>
            <a:off x="5847758" y="3013501"/>
            <a:ext cx="6344093" cy="830997"/>
          </a:xfrm>
          <a:prstGeom prst="rect">
            <a:avLst/>
          </a:prstGeom>
          <a:noFill/>
        </p:spPr>
        <p:txBody>
          <a:bodyPr wrap="square" rtlCol="0" anchor="ctr">
            <a:spAutoFit/>
          </a:bodyPr>
          <a:lstStyle/>
          <a:p>
            <a:r>
              <a:rPr lang="en-IN" altLang="ko-KR" sz="4800" b="1" dirty="0" smtClean="0">
                <a:cs typeface="Arial" pitchFamily="34" charset="0"/>
              </a:rPr>
              <a:t>Syntax</a:t>
            </a:r>
            <a:endParaRPr lang="ko-KR" altLang="en-US" sz="4800" b="1" dirty="0">
              <a:cs typeface="Arial" pitchFamily="34" charset="0"/>
            </a:endParaRPr>
          </a:p>
        </p:txBody>
      </p:sp>
    </p:spTree>
    <p:extLst>
      <p:ext uri="{BB962C8B-B14F-4D97-AF65-F5344CB8AC3E}">
        <p14:creationId xmlns:p14="http://schemas.microsoft.com/office/powerpoint/2010/main" val="1457098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1703" y="940526"/>
            <a:ext cx="11630298" cy="2390504"/>
          </a:xfrm>
        </p:spPr>
        <p:txBody>
          <a:bodyPr/>
          <a:lstStyle/>
          <a:p>
            <a:pPr algn="l"/>
            <a:r>
              <a:rPr lang="en-IN" sz="3600" dirty="0" smtClean="0"/>
              <a:t>     </a:t>
            </a:r>
            <a:r>
              <a:rPr lang="en-IN" sz="3600" dirty="0" err="1" smtClean="0"/>
              <a:t>plt.stackplot</a:t>
            </a:r>
            <a:r>
              <a:rPr lang="en-IN" sz="3600" dirty="0" smtClean="0"/>
              <a:t>(x</a:t>
            </a:r>
            <a:r>
              <a:rPr lang="en-IN" sz="3600" dirty="0"/>
              <a:t>, *</a:t>
            </a:r>
            <a:r>
              <a:rPr lang="en-IN" sz="3600" dirty="0" err="1"/>
              <a:t>args</a:t>
            </a:r>
            <a:r>
              <a:rPr lang="en-IN" sz="3600" dirty="0"/>
              <a:t>, labels=(), </a:t>
            </a:r>
            <a:r>
              <a:rPr lang="en-IN" sz="3600" dirty="0" err="1"/>
              <a:t>colors</a:t>
            </a:r>
            <a:r>
              <a:rPr lang="en-IN" sz="3600" dirty="0"/>
              <a:t>=None, </a:t>
            </a:r>
            <a:r>
              <a:rPr lang="en-IN" sz="3600" dirty="0" smtClean="0"/>
              <a:t>	baseline</a:t>
            </a:r>
            <a:r>
              <a:rPr lang="en-IN" sz="3600" dirty="0"/>
              <a:t>=’zero’, data=None, **</a:t>
            </a:r>
            <a:r>
              <a:rPr lang="en-IN" sz="3600" dirty="0" err="1"/>
              <a:t>kwargs</a:t>
            </a:r>
            <a:r>
              <a:rPr lang="en-IN" sz="3600" dirty="0"/>
              <a:t>)</a:t>
            </a:r>
            <a:endParaRPr lang="en-IN" sz="3600" dirty="0" smtClean="0"/>
          </a:p>
        </p:txBody>
      </p:sp>
    </p:spTree>
    <p:extLst>
      <p:ext uri="{BB962C8B-B14F-4D97-AF65-F5344CB8AC3E}">
        <p14:creationId xmlns:p14="http://schemas.microsoft.com/office/powerpoint/2010/main" val="3110961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081577"/>
          </a:xfrm>
        </p:spPr>
        <p:txBody>
          <a:bodyPr/>
          <a:lstStyle/>
          <a:p>
            <a:pPr algn="l"/>
            <a:r>
              <a:rPr lang="en-US" sz="3200" dirty="0"/>
              <a:t>x	1-D Array	It is 1 D array with N Dimensions used to give values to X-axis</a:t>
            </a:r>
          </a:p>
          <a:p>
            <a:pPr algn="l"/>
            <a:r>
              <a:rPr lang="en-US" sz="3200" dirty="0"/>
              <a:t>y	2-D array	Represents 2 D array of M*N Dimension which is unstacked.</a:t>
            </a:r>
          </a:p>
          <a:p>
            <a:pPr algn="l"/>
            <a:r>
              <a:rPr lang="en-US" sz="3200" dirty="0"/>
              <a:t>Colors	Contains List or tuple of Colors	It is used to give range of colors to represent data with default value is None.</a:t>
            </a:r>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0" y="653385"/>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52501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r>
              <a:rPr lang="en-IN" sz="3200" dirty="0"/>
              <a:t>Baseline	{‘zero’, ‘</a:t>
            </a:r>
            <a:r>
              <a:rPr lang="en-IN" sz="3200" dirty="0" err="1"/>
              <a:t>sym</a:t>
            </a:r>
            <a:r>
              <a:rPr lang="en-IN" sz="3200" dirty="0"/>
              <a:t>’, ‘wiggle’, ‘</a:t>
            </a:r>
            <a:r>
              <a:rPr lang="en-IN" sz="3200" dirty="0" err="1"/>
              <a:t>weighted_wiggle</a:t>
            </a:r>
            <a:r>
              <a:rPr lang="en-IN" sz="3200" dirty="0"/>
              <a:t>’}	Zero means constant baseline.</a:t>
            </a:r>
          </a:p>
          <a:p>
            <a:pPr algn="l"/>
            <a:r>
              <a:rPr lang="en-IN" sz="3200" dirty="0" err="1"/>
              <a:t>Sym</a:t>
            </a:r>
            <a:r>
              <a:rPr lang="en-IN" sz="3200" dirty="0"/>
              <a:t> which is symmetric around zero value.</a:t>
            </a:r>
          </a:p>
          <a:p>
            <a:pPr algn="l"/>
            <a:r>
              <a:rPr lang="en-IN" sz="3200" dirty="0"/>
              <a:t>wiggle it will minimize value of the sum of squares.</a:t>
            </a:r>
          </a:p>
          <a:p>
            <a:pPr algn="l"/>
            <a:r>
              <a:rPr lang="en-IN" sz="3200" dirty="0"/>
              <a:t>**</a:t>
            </a:r>
            <a:r>
              <a:rPr lang="en-IN" sz="3200" dirty="0" err="1"/>
              <a:t>kwargs</a:t>
            </a:r>
            <a:r>
              <a:rPr lang="en-IN" sz="3200" dirty="0"/>
              <a:t>	List of other keywords	Other Arguments or keywords.</a:t>
            </a:r>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0" y="522757"/>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59001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7127" y="339509"/>
            <a:ext cx="11204619" cy="5855229"/>
          </a:xfrm>
        </p:spPr>
        <p:txBody>
          <a:bodyPr/>
          <a:lstStyle/>
          <a:p>
            <a:pPr algn="l"/>
            <a:r>
              <a:rPr lang="en-US" sz="3200" dirty="0"/>
              <a:t>Stack Plot in Matplotlib: Sales Example</a:t>
            </a:r>
          </a:p>
          <a:p>
            <a:pPr algn="l"/>
            <a:r>
              <a:rPr lang="en-US" sz="3200" dirty="0"/>
              <a:t>Let’s look at the code below where we are going to analyze total sales that came in from different sources; we are going to plot Organic, Affiliate, Promotions and Social Sources of Sales in the plot. We will use labels, colors (to show different sets) and well as legend to initiate the labels. For Example:</a:t>
            </a:r>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6" y="313751"/>
            <a:ext cx="648068" cy="476518"/>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685605044"/>
      </p:ext>
    </p:extLst>
  </p:cSld>
  <p:clrMapOvr>
    <a:masterClrMapping/>
  </p:clrMapOvr>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5703</TotalTime>
  <Words>506</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Adobe Fan Heiti Std B</vt:lpstr>
      <vt:lpstr>Arial Unicode MS</vt:lpstr>
      <vt:lpstr>Arial</vt:lpstr>
      <vt:lpstr>Calibri</vt:lpstr>
      <vt:lpstr>Gotham</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Arvind</cp:lastModifiedBy>
  <cp:revision>387</cp:revision>
  <dcterms:created xsi:type="dcterms:W3CDTF">2018-04-24T17:14:44Z</dcterms:created>
  <dcterms:modified xsi:type="dcterms:W3CDTF">2020-10-16T10:56:30Z</dcterms:modified>
</cp:coreProperties>
</file>