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23"/>
  </p:handoutMasterIdLst>
  <p:sldIdLst>
    <p:sldId id="377" r:id="rId4"/>
    <p:sldId id="360" r:id="rId5"/>
    <p:sldId id="361" r:id="rId6"/>
    <p:sldId id="365" r:id="rId7"/>
    <p:sldId id="362" r:id="rId8"/>
    <p:sldId id="364" r:id="rId9"/>
    <p:sldId id="378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=""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=""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=""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=""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60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9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=""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5" r:id="rId2"/>
    <p:sldLayoutId id="2147483756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84856" y="425002"/>
            <a:ext cx="10869769" cy="5164429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Size of array</a:t>
            </a:r>
          </a:p>
          <a:p>
            <a:pPr algn="just"/>
            <a:endParaRPr lang="en-U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Shape of an array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Reshape of an array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err="1" smtClean="0"/>
              <a:t>linspace</a:t>
            </a:r>
            <a:r>
              <a:rPr lang="en-US" sz="3600" dirty="0" smtClean="0"/>
              <a:t>()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40576" y="528033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36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3573888"/>
          </a:xfrm>
        </p:spPr>
        <p:txBody>
          <a:bodyPr/>
          <a:lstStyle/>
          <a:p>
            <a:pPr algn="just"/>
            <a:r>
              <a:rPr lang="en-US" sz="3200" b="1" dirty="0" err="1"/>
              <a:t>linspace</a:t>
            </a:r>
            <a:r>
              <a:rPr lang="en-US" sz="3200" b="1" dirty="0"/>
              <a:t>() </a:t>
            </a:r>
            <a:r>
              <a:rPr lang="en-US" sz="3200" b="1" dirty="0" smtClean="0"/>
              <a:t>function:</a:t>
            </a:r>
          </a:p>
          <a:p>
            <a:pPr algn="just"/>
            <a:endParaRPr lang="en-US" sz="3200" b="1" dirty="0"/>
          </a:p>
          <a:p>
            <a:pPr algn="just"/>
            <a:r>
              <a:rPr lang="en-IN" sz="3200" dirty="0"/>
              <a:t>The </a:t>
            </a:r>
            <a:r>
              <a:rPr lang="en-IN" sz="3200" dirty="0" err="1"/>
              <a:t>linspace</a:t>
            </a:r>
            <a:r>
              <a:rPr lang="en-IN" sz="3200" dirty="0"/>
              <a:t>() function returns evenly spaced numbers over a specified </a:t>
            </a:r>
            <a:r>
              <a:rPr lang="en-IN" sz="3200" dirty="0" smtClean="0"/>
              <a:t>interval</a:t>
            </a:r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477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US" sz="3200" b="1" dirty="0"/>
              <a:t>Syntax</a:t>
            </a:r>
            <a:r>
              <a:rPr lang="en-US" sz="3200" b="1" dirty="0" smtClean="0"/>
              <a:t>:</a:t>
            </a:r>
          </a:p>
          <a:p>
            <a:pPr algn="l"/>
            <a:r>
              <a:rPr lang="en-US" sz="3200" dirty="0" err="1" smtClean="0"/>
              <a:t>numpy.linspace</a:t>
            </a:r>
            <a:r>
              <a:rPr lang="en-US" sz="3200" dirty="0" smtClean="0"/>
              <a:t>(start, stop, </a:t>
            </a:r>
            <a:r>
              <a:rPr lang="en-US" sz="3200" dirty="0" err="1" smtClean="0"/>
              <a:t>num</a:t>
            </a:r>
            <a:r>
              <a:rPr lang="en-US" sz="3200" dirty="0" smtClean="0"/>
              <a:t>=50</a:t>
            </a:r>
            <a:r>
              <a:rPr lang="en-US" sz="3200" dirty="0"/>
              <a:t>, endpoint=True, </a:t>
            </a:r>
            <a:r>
              <a:rPr lang="en-US" sz="3200" dirty="0" err="1"/>
              <a:t>retstep</a:t>
            </a:r>
            <a:r>
              <a:rPr lang="en-US" sz="3200" dirty="0"/>
              <a:t>=False, </a:t>
            </a:r>
            <a:r>
              <a:rPr lang="en-US" sz="3200" dirty="0" err="1"/>
              <a:t>dtype</a:t>
            </a:r>
            <a:r>
              <a:rPr lang="en-US" sz="3200" dirty="0"/>
              <a:t>=None, axis=0</a:t>
            </a:r>
            <a:r>
              <a:rPr lang="en-US" sz="3200" dirty="0" smtClean="0"/>
              <a:t>)</a:t>
            </a:r>
          </a:p>
          <a:p>
            <a:pPr algn="l"/>
            <a:endParaRPr lang="en-US" sz="3200" dirty="0"/>
          </a:p>
          <a:p>
            <a:pPr algn="l"/>
            <a:r>
              <a:rPr lang="en-IN" sz="3200" b="1" dirty="0"/>
              <a:t>Parameters:</a:t>
            </a:r>
          </a:p>
          <a:p>
            <a:pPr algn="l"/>
            <a:endParaRPr lang="en-IN" sz="3200" dirty="0"/>
          </a:p>
          <a:p>
            <a:pPr algn="l"/>
            <a:r>
              <a:rPr lang="en-IN" sz="3200" dirty="0"/>
              <a:t>start: 	The starting value of the sequence.	</a:t>
            </a:r>
            <a:r>
              <a:rPr lang="en-IN" sz="3200" dirty="0" smtClean="0"/>
              <a:t>Required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89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l"/>
            <a:r>
              <a:rPr lang="en-IN" sz="3200" dirty="0"/>
              <a:t>Stop         The end value of the sequence, unless endpoint  </a:t>
            </a:r>
          </a:p>
          <a:p>
            <a:pPr algn="l"/>
            <a:r>
              <a:rPr lang="en-IN" sz="3200" dirty="0"/>
              <a:t>                 is set to False. In that case, the sequence  </a:t>
            </a:r>
          </a:p>
          <a:p>
            <a:pPr algn="l"/>
            <a:r>
              <a:rPr lang="en-IN" sz="3200" dirty="0"/>
              <a:t>                 consists of all but the last of </a:t>
            </a:r>
            <a:r>
              <a:rPr lang="en-IN" sz="3200" dirty="0" err="1"/>
              <a:t>num</a:t>
            </a:r>
            <a:r>
              <a:rPr lang="en-IN" sz="3200" dirty="0"/>
              <a:t> + 1 evenly </a:t>
            </a:r>
          </a:p>
          <a:p>
            <a:pPr algn="l"/>
            <a:r>
              <a:rPr lang="en-IN" sz="3200" dirty="0"/>
              <a:t>                 spaced samples, so that stop is excluded. Note </a:t>
            </a:r>
          </a:p>
          <a:p>
            <a:pPr algn="l"/>
            <a:r>
              <a:rPr lang="en-IN" sz="3200" dirty="0"/>
              <a:t>                 that the step size changes when endpoint is  </a:t>
            </a:r>
          </a:p>
          <a:p>
            <a:pPr algn="l"/>
            <a:r>
              <a:rPr lang="en-IN" sz="3200" dirty="0"/>
              <a:t>                 False. </a:t>
            </a:r>
            <a:r>
              <a:rPr lang="en-IN" sz="3200" dirty="0" smtClean="0"/>
              <a:t>Required</a:t>
            </a:r>
          </a:p>
          <a:p>
            <a:pPr algn="l"/>
            <a:endParaRPr lang="en-US" sz="3200" dirty="0"/>
          </a:p>
          <a:p>
            <a:pPr algn="just"/>
            <a:r>
              <a:rPr lang="en-IN" sz="3200" dirty="0" err="1"/>
              <a:t>num</a:t>
            </a:r>
            <a:r>
              <a:rPr lang="en-IN" sz="3200" dirty="0"/>
              <a:t>		Number of samples to generate. Default is 50. </a:t>
            </a:r>
            <a:r>
              <a:rPr lang="en-IN" sz="3200" dirty="0" smtClean="0"/>
              <a:t>		Must </a:t>
            </a:r>
            <a:r>
              <a:rPr lang="en-IN" sz="3200" dirty="0"/>
              <a:t>be </a:t>
            </a:r>
            <a:r>
              <a:rPr lang="en-IN" sz="3200" dirty="0" smtClean="0"/>
              <a:t>non-negative. Optional</a:t>
            </a:r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61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dirty="0"/>
              <a:t>endpoint	</a:t>
            </a:r>
            <a:r>
              <a:rPr lang="en-IN" sz="3200" dirty="0" smtClean="0"/>
              <a:t>	If </a:t>
            </a:r>
            <a:r>
              <a:rPr lang="en-IN" sz="3200" dirty="0"/>
              <a:t>True, stop is the last sample. Otherwise, it </a:t>
            </a:r>
            <a:r>
              <a:rPr lang="en-IN" sz="3200" dirty="0" smtClean="0"/>
              <a:t>			is </a:t>
            </a:r>
            <a:r>
              <a:rPr lang="en-IN" sz="3200" dirty="0"/>
              <a:t>not included. Default is </a:t>
            </a:r>
            <a:r>
              <a:rPr lang="en-IN" sz="3200" dirty="0" smtClean="0"/>
              <a:t>True.</a:t>
            </a:r>
            <a:r>
              <a:rPr lang="en-IN" sz="3200" dirty="0"/>
              <a:t> </a:t>
            </a:r>
            <a:r>
              <a:rPr lang="en-IN" sz="3200" dirty="0" smtClean="0"/>
              <a:t>Optional</a:t>
            </a:r>
          </a:p>
          <a:p>
            <a:pPr algn="just"/>
            <a:endParaRPr lang="en-US" sz="3200" dirty="0"/>
          </a:p>
          <a:p>
            <a:pPr algn="just"/>
            <a:r>
              <a:rPr lang="en-IN" sz="3200" dirty="0" err="1"/>
              <a:t>retstep</a:t>
            </a:r>
            <a:r>
              <a:rPr lang="en-IN" sz="3200" dirty="0"/>
              <a:t>		If True, return (samples, step), where step </a:t>
            </a:r>
            <a:r>
              <a:rPr lang="en-IN" sz="3200" dirty="0" smtClean="0"/>
              <a:t>			is </a:t>
            </a:r>
            <a:r>
              <a:rPr lang="en-IN" sz="3200" dirty="0"/>
              <a:t>the </a:t>
            </a:r>
            <a:r>
              <a:rPr lang="en-IN" sz="3200" dirty="0" smtClean="0"/>
              <a:t>spacing </a:t>
            </a:r>
            <a:r>
              <a:rPr lang="en-IN" sz="3200" dirty="0"/>
              <a:t>between </a:t>
            </a:r>
            <a:r>
              <a:rPr lang="en-IN" sz="3200" dirty="0" smtClean="0"/>
              <a:t>sample. Optional</a:t>
            </a:r>
          </a:p>
          <a:p>
            <a:pPr algn="just"/>
            <a:endParaRPr lang="en-US" sz="3200" dirty="0"/>
          </a:p>
          <a:p>
            <a:pPr algn="just"/>
            <a:r>
              <a:rPr lang="en-IN" sz="3200" dirty="0" err="1"/>
              <a:t>dtype</a:t>
            </a:r>
            <a:r>
              <a:rPr lang="en-IN" sz="3200" dirty="0"/>
              <a:t>		The type of the output array. If </a:t>
            </a:r>
            <a:r>
              <a:rPr lang="en-IN" sz="3200" dirty="0" err="1"/>
              <a:t>dtype</a:t>
            </a:r>
            <a:r>
              <a:rPr lang="en-IN" sz="3200" dirty="0"/>
              <a:t> is not </a:t>
            </a:r>
            <a:r>
              <a:rPr lang="en-IN" sz="3200" dirty="0" smtClean="0"/>
              <a:t>			given</a:t>
            </a:r>
            <a:r>
              <a:rPr lang="en-IN" sz="3200" dirty="0"/>
              <a:t>, infer the data type from the other </a:t>
            </a:r>
            <a:r>
              <a:rPr lang="en-IN" sz="3200" dirty="0" smtClean="0"/>
              <a:t>				input </a:t>
            </a:r>
            <a:r>
              <a:rPr lang="en-IN" sz="3200" dirty="0"/>
              <a:t>arguments. New in version 1.9.0. </a:t>
            </a:r>
            <a:r>
              <a:rPr lang="en-IN" sz="3200" dirty="0" smtClean="0"/>
              <a:t>				optional</a:t>
            </a:r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923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033753"/>
          </a:xfrm>
        </p:spPr>
        <p:txBody>
          <a:bodyPr/>
          <a:lstStyle/>
          <a:p>
            <a:pPr algn="just"/>
            <a:r>
              <a:rPr lang="en-IN" sz="3200" dirty="0"/>
              <a:t>axis	</a:t>
            </a:r>
            <a:r>
              <a:rPr lang="en-IN" sz="3200" dirty="0" smtClean="0"/>
              <a:t>		The </a:t>
            </a:r>
            <a:r>
              <a:rPr lang="en-IN" sz="3200" dirty="0"/>
              <a:t>axis in the result to store the samples. </a:t>
            </a:r>
            <a:r>
              <a:rPr lang="en-IN" sz="3200" dirty="0" smtClean="0"/>
              <a:t>			Relevant </a:t>
            </a:r>
            <a:r>
              <a:rPr lang="en-IN" sz="3200" dirty="0"/>
              <a:t>only if start or stop are array-like. </a:t>
            </a:r>
            <a:r>
              <a:rPr lang="en-IN" sz="3200" dirty="0" smtClean="0"/>
              <a:t>			By </a:t>
            </a:r>
            <a:r>
              <a:rPr lang="en-IN" sz="3200" dirty="0"/>
              <a:t>default (0), the samples will be along a </a:t>
            </a:r>
            <a:r>
              <a:rPr lang="en-IN" sz="3200" dirty="0" smtClean="0"/>
              <a:t>			new </a:t>
            </a:r>
            <a:r>
              <a:rPr lang="en-IN" sz="3200" dirty="0"/>
              <a:t>axis inserted at the beginning. Use -1 </a:t>
            </a:r>
            <a:r>
              <a:rPr lang="en-IN" sz="3200" dirty="0" smtClean="0"/>
              <a:t>			to </a:t>
            </a:r>
            <a:r>
              <a:rPr lang="en-IN" sz="3200" dirty="0"/>
              <a:t>get an axis at the end. New in version </a:t>
            </a:r>
            <a:r>
              <a:rPr lang="en-IN" sz="3200" dirty="0" smtClean="0"/>
              <a:t>			1.16.0</a:t>
            </a:r>
            <a:r>
              <a:rPr lang="en-IN" sz="3200" dirty="0"/>
              <a:t>. </a:t>
            </a:r>
            <a:r>
              <a:rPr lang="en-IN" sz="3200" dirty="0" err="1"/>
              <a:t>int</a:t>
            </a:r>
            <a:r>
              <a:rPr lang="en-IN" sz="3200" dirty="0"/>
              <a:t>,  optional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610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3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90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7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82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699974" y="1474906"/>
            <a:ext cx="4435671" cy="912676"/>
          </a:xfrm>
        </p:spPr>
        <p:txBody>
          <a:bodyPr>
            <a:noAutofit/>
          </a:bodyPr>
          <a:lstStyle/>
          <a:p>
            <a:r>
              <a:rPr lang="en-US" altLang="ko-KR" sz="6000" b="1" dirty="0" smtClean="0"/>
              <a:t>Numpy</a:t>
            </a:r>
            <a:endParaRPr lang="ko-KR" altLang="en-US" sz="60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2379149-572C-40A3-A37D-0AEC9933A200}"/>
              </a:ext>
            </a:extLst>
          </p:cNvPr>
          <p:cNvGrpSpPr/>
          <p:nvPr/>
        </p:nvGrpSpPr>
        <p:grpSpPr>
          <a:xfrm rot="20328779" flipH="1">
            <a:off x="-169808" y="1582760"/>
            <a:ext cx="3252050" cy="1379003"/>
            <a:chOff x="2855642" y="1729428"/>
            <a:chExt cx="6480725" cy="2748096"/>
          </a:xfrm>
        </p:grpSpPr>
        <p:sp>
          <p:nvSpPr>
            <p:cNvPr id="11" name="Rectangle 5">
              <a:extLst>
                <a:ext uri="{FF2B5EF4-FFF2-40B4-BE49-F238E27FC236}">
                  <a16:creationId xmlns="" xmlns:a16="http://schemas.microsoft.com/office/drawing/2014/main" id="{2CA60154-8119-47A9-AEC1-D9F4DC54063E}"/>
                </a:ext>
              </a:extLst>
            </p:cNvPr>
            <p:cNvSpPr/>
            <p:nvPr/>
          </p:nvSpPr>
          <p:spPr>
            <a:xfrm>
              <a:off x="4716696" y="2405690"/>
              <a:ext cx="2774385" cy="1882403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5">
              <a:extLst>
                <a:ext uri="{FF2B5EF4-FFF2-40B4-BE49-F238E27FC236}">
                  <a16:creationId xmlns="" xmlns:a16="http://schemas.microsoft.com/office/drawing/2014/main" id="{33633848-575C-4649-B608-ADBE6156C904}"/>
                </a:ext>
              </a:extLst>
            </p:cNvPr>
            <p:cNvSpPr/>
            <p:nvPr/>
          </p:nvSpPr>
          <p:spPr>
            <a:xfrm>
              <a:off x="4716696" y="2771860"/>
              <a:ext cx="2774385" cy="905985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 22">
              <a:extLst>
                <a:ext uri="{FF2B5EF4-FFF2-40B4-BE49-F238E27FC236}">
                  <a16:creationId xmlns="" xmlns:a16="http://schemas.microsoft.com/office/drawing/2014/main" id="{7D5AD825-C6ED-412E-9AD8-1752352C7F2B}"/>
                </a:ext>
              </a:extLst>
            </p:cNvPr>
            <p:cNvSpPr/>
            <p:nvPr/>
          </p:nvSpPr>
          <p:spPr>
            <a:xfrm>
              <a:off x="2855642" y="1729428"/>
              <a:ext cx="6480725" cy="1657211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098041F7-EF12-4235-8F7A-E50660E91C07}"/>
                </a:ext>
              </a:extLst>
            </p:cNvPr>
            <p:cNvCxnSpPr/>
            <p:nvPr/>
          </p:nvCxnSpPr>
          <p:spPr>
            <a:xfrm>
              <a:off x="6204740" y="2292443"/>
              <a:ext cx="1693282" cy="569542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CE46E61B-F685-4DCF-BA97-2A3C4F3EC31D}"/>
                </a:ext>
              </a:extLst>
            </p:cNvPr>
            <p:cNvCxnSpPr>
              <a:cxnSpLocks/>
            </p:cNvCxnSpPr>
            <p:nvPr/>
          </p:nvCxnSpPr>
          <p:spPr>
            <a:xfrm rot="20328779">
              <a:off x="8042336" y="2813373"/>
              <a:ext cx="2503" cy="872324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="" xmlns:a16="http://schemas.microsoft.com/office/drawing/2014/main" id="{C374473E-5B80-4901-8656-6860ABE6150C}"/>
                </a:ext>
              </a:extLst>
            </p:cNvPr>
            <p:cNvSpPr/>
            <p:nvPr/>
          </p:nvSpPr>
          <p:spPr>
            <a:xfrm rot="20328779">
              <a:off x="8108405" y="3624285"/>
              <a:ext cx="491605" cy="8532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A6173891-AF67-48A5-8CF7-5BFB9BE6A454}"/>
                </a:ext>
              </a:extLst>
            </p:cNvPr>
            <p:cNvSpPr/>
            <p:nvPr/>
          </p:nvSpPr>
          <p:spPr>
            <a:xfrm>
              <a:off x="8106546" y="3611027"/>
              <a:ext cx="251999" cy="251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23" name="Picture Placeholder 22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r="5393"/>
          <a:stretch>
            <a:fillRect/>
          </a:stretch>
        </p:blipFill>
        <p:spPr>
          <a:xfrm>
            <a:off x="1666389" y="2822197"/>
            <a:ext cx="4103070" cy="2588376"/>
          </a:xfrm>
          <a:prstGeom prst="rect">
            <a:avLst/>
          </a:prstGeom>
        </p:spPr>
      </p:pic>
      <p:sp>
        <p:nvSpPr>
          <p:cNvPr id="26" name="직사각형 113">
            <a:extLst>
              <a:ext uri="{FF2B5EF4-FFF2-40B4-BE49-F238E27FC236}">
                <a16:creationId xmlns="" xmlns:a16="http://schemas.microsoft.com/office/drawing/2014/main" id="{731A095B-2A1E-48C0-B0D8-912DD354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984" y="4291819"/>
            <a:ext cx="1905712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www.Kharwal.com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629923" y="3692950"/>
            <a:ext cx="32250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7223966" y="2387582"/>
            <a:ext cx="3631030" cy="7280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 smtClean="0">
                <a:solidFill>
                  <a:srgbClr val="00B0F0"/>
                </a:solidFill>
              </a:rPr>
              <a:t>Part 03</a:t>
            </a:r>
            <a:endParaRPr lang="ko-KR" altLang="en-US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6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5847758" y="3013501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Numpy Operations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84856" y="425003"/>
            <a:ext cx="10869769" cy="435306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Size of array</a:t>
            </a:r>
          </a:p>
          <a:p>
            <a:pPr algn="just"/>
            <a:endParaRPr lang="en-U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Shape of an array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Reshape of an array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/>
          </a:p>
          <a:p>
            <a:pPr algn="just"/>
            <a:endParaRPr lang="en-US" sz="36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40576" y="425003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23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84856" y="425002"/>
            <a:ext cx="10869769" cy="4185635"/>
          </a:xfrm>
        </p:spPr>
        <p:txBody>
          <a:bodyPr/>
          <a:lstStyle/>
          <a:p>
            <a:pPr algn="just"/>
            <a:r>
              <a:rPr lang="en-US" sz="4000" b="1" dirty="0" smtClean="0"/>
              <a:t>Size of an array:</a:t>
            </a:r>
          </a:p>
          <a:p>
            <a:pPr algn="just"/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The total number of elements of the array</a:t>
            </a:r>
            <a:r>
              <a:rPr lang="en-IN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 smtClean="0"/>
              <a:t>This </a:t>
            </a:r>
            <a:r>
              <a:rPr lang="en-IN" sz="3200" dirty="0"/>
              <a:t>is equal to the product of the elements </a:t>
            </a:r>
            <a:r>
              <a:rPr lang="en-IN" sz="3200" dirty="0" smtClean="0"/>
              <a:t>of </a:t>
            </a:r>
            <a:r>
              <a:rPr lang="en-IN" sz="3200" dirty="0"/>
              <a:t>shape</a:t>
            </a:r>
            <a:r>
              <a:rPr lang="en-IN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just"/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27696" y="528033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6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5660266"/>
          </a:xfrm>
        </p:spPr>
        <p:txBody>
          <a:bodyPr/>
          <a:lstStyle/>
          <a:p>
            <a:pPr algn="just"/>
            <a:r>
              <a:rPr lang="en-IN" sz="3600" b="1" dirty="0"/>
              <a:t>Shape of an </a:t>
            </a:r>
            <a:r>
              <a:rPr lang="en-IN" sz="3600" b="1" dirty="0" smtClean="0"/>
              <a:t>Array:</a:t>
            </a:r>
          </a:p>
          <a:p>
            <a:pPr algn="just"/>
            <a:endParaRPr lang="en-IN" sz="3600" dirty="0"/>
          </a:p>
          <a:p>
            <a:pPr algn="just"/>
            <a:r>
              <a:rPr lang="en-IN" sz="3200" dirty="0"/>
              <a:t>The shape of an array is the number of elements in each dimension</a:t>
            </a:r>
            <a:r>
              <a:rPr lang="en-IN" sz="3200" dirty="0" smtClean="0"/>
              <a:t>.</a:t>
            </a:r>
          </a:p>
          <a:p>
            <a:pPr algn="just"/>
            <a:endParaRPr lang="en-US" sz="3600" dirty="0" smtClean="0"/>
          </a:p>
          <a:p>
            <a:pPr algn="just"/>
            <a:endParaRPr lang="en-US" sz="3600" dirty="0"/>
          </a:p>
          <a:p>
            <a:pPr algn="just"/>
            <a:endParaRPr lang="en-US" sz="3600" dirty="0" smtClean="0"/>
          </a:p>
          <a:p>
            <a:pPr algn="just"/>
            <a:endParaRPr lang="en-US" sz="3600" dirty="0"/>
          </a:p>
          <a:p>
            <a:pPr algn="just"/>
            <a:endParaRPr lang="en-IN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40576" y="276894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72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5660266"/>
          </a:xfrm>
        </p:spPr>
        <p:txBody>
          <a:bodyPr/>
          <a:lstStyle/>
          <a:p>
            <a:pPr algn="just"/>
            <a:endParaRPr lang="en-IN" sz="3600" b="1" dirty="0" smtClean="0"/>
          </a:p>
          <a:p>
            <a:pPr algn="just"/>
            <a:r>
              <a:rPr lang="en-IN" sz="3600" b="1" dirty="0" smtClean="0"/>
              <a:t>How to get </a:t>
            </a:r>
            <a:r>
              <a:rPr lang="en-IN" sz="3600" b="1" dirty="0"/>
              <a:t>the Shape of an </a:t>
            </a:r>
            <a:r>
              <a:rPr lang="en-IN" sz="3600" b="1" dirty="0" smtClean="0"/>
              <a:t>Array: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We have an attribute in numpy called ‘shape’ </a:t>
            </a:r>
            <a:r>
              <a:rPr lang="en-IN" sz="3200" dirty="0" smtClean="0"/>
              <a:t>that </a:t>
            </a:r>
            <a:r>
              <a:rPr lang="en-IN" sz="3200" dirty="0"/>
              <a:t>returns a tuple with each index having the number of corresponding elements</a:t>
            </a:r>
            <a:r>
              <a:rPr lang="en-IN" sz="3200" dirty="0" smtClean="0"/>
              <a:t>.</a:t>
            </a:r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14818" y="560229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7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5351173"/>
          </a:xfrm>
        </p:spPr>
        <p:txBody>
          <a:bodyPr/>
          <a:lstStyle/>
          <a:p>
            <a:pPr algn="just"/>
            <a:r>
              <a:rPr lang="en-IN" sz="3600" b="1" dirty="0"/>
              <a:t>Reshaping </a:t>
            </a:r>
            <a:r>
              <a:rPr lang="en-IN" sz="3600" b="1" dirty="0" smtClean="0"/>
              <a:t>arrays:</a:t>
            </a:r>
          </a:p>
          <a:p>
            <a:pPr algn="just"/>
            <a:endParaRPr lang="en-IN" sz="3600" b="1" dirty="0"/>
          </a:p>
          <a:p>
            <a:pPr algn="just"/>
            <a:r>
              <a:rPr lang="en-IN" sz="3200" dirty="0" smtClean="0"/>
              <a:t>Reshaping </a:t>
            </a:r>
            <a:r>
              <a:rPr lang="en-IN" sz="3200" dirty="0"/>
              <a:t>means changing the shape of an array. </a:t>
            </a:r>
            <a:r>
              <a:rPr lang="en-IN" sz="3200" dirty="0" smtClean="0"/>
              <a:t>By </a:t>
            </a:r>
            <a:r>
              <a:rPr lang="en-IN" sz="3200" dirty="0"/>
              <a:t>reshaping we can add or remove dimensions or change number of elements in each dimension.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792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b="1" dirty="0"/>
              <a:t>Reshape From 1-D to </a:t>
            </a:r>
            <a:r>
              <a:rPr lang="en-IN" sz="3200" b="1" dirty="0" smtClean="0"/>
              <a:t>2-D:</a:t>
            </a:r>
          </a:p>
          <a:p>
            <a:pPr algn="just"/>
            <a:endParaRPr lang="en-US" sz="3200" b="1" dirty="0"/>
          </a:p>
          <a:p>
            <a:pPr algn="just"/>
            <a:r>
              <a:rPr lang="en-IN" sz="3200" dirty="0" smtClean="0"/>
              <a:t>Convert </a:t>
            </a:r>
            <a:r>
              <a:rPr lang="en-IN" sz="3200" dirty="0"/>
              <a:t>the following 1-D array with 12 elements into a 2-D array</a:t>
            </a:r>
            <a:r>
              <a:rPr lang="en-IN" sz="3200" dirty="0" smtClean="0"/>
              <a:t>.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import </a:t>
            </a:r>
            <a:r>
              <a:rPr lang="en-IN" sz="3200" dirty="0"/>
              <a:t>numpy as np</a:t>
            </a:r>
          </a:p>
          <a:p>
            <a:pPr algn="just"/>
            <a:r>
              <a:rPr lang="en-IN" sz="3200" dirty="0" smtClean="0"/>
              <a:t>a </a:t>
            </a:r>
            <a:r>
              <a:rPr lang="en-IN" sz="3200" dirty="0"/>
              <a:t>= </a:t>
            </a:r>
            <a:r>
              <a:rPr lang="en-IN" sz="3200" dirty="0" err="1"/>
              <a:t>np.array</a:t>
            </a:r>
            <a:r>
              <a:rPr lang="en-IN" sz="3200" dirty="0"/>
              <a:t>([1, 2, 3, 4, 5, 6, 7, 8, 9, 10, 11, 12])</a:t>
            </a:r>
          </a:p>
          <a:p>
            <a:pPr algn="just"/>
            <a:r>
              <a:rPr lang="en-IN" sz="3200" dirty="0"/>
              <a:t>b</a:t>
            </a:r>
            <a:r>
              <a:rPr lang="en-IN" sz="3200" dirty="0" smtClean="0"/>
              <a:t> </a:t>
            </a:r>
            <a:r>
              <a:rPr lang="en-IN" sz="3200" dirty="0"/>
              <a:t>= </a:t>
            </a:r>
            <a:r>
              <a:rPr lang="en-IN" sz="3200" dirty="0" err="1" smtClean="0"/>
              <a:t>a.reshape</a:t>
            </a:r>
            <a:r>
              <a:rPr lang="en-IN" sz="3200" dirty="0" smtClean="0"/>
              <a:t>(4</a:t>
            </a:r>
            <a:r>
              <a:rPr lang="en-IN" sz="3200" dirty="0"/>
              <a:t>, 3)</a:t>
            </a:r>
          </a:p>
          <a:p>
            <a:pPr algn="just"/>
            <a:r>
              <a:rPr lang="en-IN" sz="3200" dirty="0" smtClean="0"/>
              <a:t>print(b)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60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5412</TotalTime>
  <Words>297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Adobe Fan Heiti Std B</vt:lpstr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Arvind</cp:lastModifiedBy>
  <cp:revision>302</cp:revision>
  <dcterms:created xsi:type="dcterms:W3CDTF">2018-04-24T17:14:44Z</dcterms:created>
  <dcterms:modified xsi:type="dcterms:W3CDTF">2020-05-12T15:10:09Z</dcterms:modified>
</cp:coreProperties>
</file>