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21"/>
  </p:handoutMasterIdLst>
  <p:sldIdLst>
    <p:sldId id="410" r:id="rId4"/>
    <p:sldId id="439" r:id="rId5"/>
    <p:sldId id="440" r:id="rId6"/>
    <p:sldId id="399" r:id="rId7"/>
    <p:sldId id="400" r:id="rId8"/>
    <p:sldId id="411" r:id="rId9"/>
    <p:sldId id="437" r:id="rId10"/>
    <p:sldId id="425" r:id="rId11"/>
    <p:sldId id="427" r:id="rId12"/>
    <p:sldId id="438" r:id="rId13"/>
    <p:sldId id="430" r:id="rId14"/>
    <p:sldId id="431" r:id="rId15"/>
    <p:sldId id="432" r:id="rId16"/>
    <p:sldId id="433" r:id="rId17"/>
    <p:sldId id="434" r:id="rId18"/>
    <p:sldId id="435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=""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=""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=""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=""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=""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=""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=""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=""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=""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60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95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=""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=""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5" r:id="rId2"/>
    <p:sldLayoutId id="2147483756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309093"/>
            <a:ext cx="10882648" cy="5357611"/>
          </a:xfrm>
        </p:spPr>
        <p:txBody>
          <a:bodyPr/>
          <a:lstStyle/>
          <a:p>
            <a:pPr algn="just"/>
            <a:r>
              <a:rPr lang="en-IN" sz="3200" dirty="0"/>
              <a:t>In this tutorial, you’ll learn how to use the Numpy log function to calculate </a:t>
            </a:r>
            <a:r>
              <a:rPr lang="en-IN" sz="3200" dirty="0" smtClean="0"/>
              <a:t>logarithms. </a:t>
            </a:r>
          </a:p>
          <a:p>
            <a:pPr algn="just"/>
            <a:endParaRPr lang="en-US" sz="3200" dirty="0"/>
          </a:p>
          <a:p>
            <a:pPr algn="just"/>
            <a:r>
              <a:rPr lang="en-IN" sz="3200" dirty="0"/>
              <a:t>Let’s take a look at the syntax.</a:t>
            </a:r>
          </a:p>
          <a:p>
            <a:pPr algn="just"/>
            <a:endParaRPr lang="en-US" sz="3200" dirty="0" smtClean="0"/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92091" y="549554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50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22348"/>
            <a:ext cx="10831132" cy="4655714"/>
          </a:xfrm>
        </p:spPr>
        <p:txBody>
          <a:bodyPr/>
          <a:lstStyle/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X:				The </a:t>
            </a:r>
            <a:r>
              <a:rPr lang="en-IN" sz="3200" dirty="0"/>
              <a:t>x parameter enables you to </a:t>
            </a:r>
            <a:r>
              <a:rPr lang="en-IN" sz="3200" dirty="0" smtClean="0"/>
              <a:t>					provide </a:t>
            </a:r>
            <a:r>
              <a:rPr lang="en-IN" sz="3200" dirty="0"/>
              <a:t>an input to the function</a:t>
            </a:r>
            <a:r>
              <a:rPr lang="en-IN" sz="3200" dirty="0" smtClean="0"/>
              <a:t>.</a:t>
            </a:r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  <a:p>
            <a:pPr algn="just"/>
            <a:r>
              <a:rPr lang="en-US" sz="3200" dirty="0"/>
              <a:t>	</a:t>
            </a:r>
            <a:r>
              <a:rPr lang="en-US" sz="3200" dirty="0" smtClean="0"/>
              <a:t>			Required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163303" y="1297545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63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66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8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067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390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37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06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17431" y="280966"/>
            <a:ext cx="11050073" cy="5353540"/>
          </a:xfrm>
        </p:spPr>
        <p:txBody>
          <a:bodyPr/>
          <a:lstStyle/>
          <a:p>
            <a:pPr algn="just"/>
            <a:r>
              <a:rPr lang="en-US" sz="3200" dirty="0" smtClean="0"/>
              <a:t>Parameters:</a:t>
            </a:r>
          </a:p>
          <a:p>
            <a:pPr algn="just"/>
            <a:endParaRPr lang="en-US" sz="3200" dirty="0"/>
          </a:p>
          <a:p>
            <a:pPr algn="just"/>
            <a:r>
              <a:rPr lang="en-IN" sz="3200" dirty="0" smtClean="0"/>
              <a:t>In </a:t>
            </a:r>
            <a:r>
              <a:rPr lang="en-IN" sz="3200" dirty="0"/>
              <a:t>log function, we will provide a numpy array of elements. Numpy log will compute the logarithm for these elements.</a:t>
            </a:r>
          </a:p>
          <a:p>
            <a:pPr algn="just"/>
            <a:endParaRPr lang="en-IN" sz="3200" dirty="0" smtClean="0"/>
          </a:p>
          <a:p>
            <a:pPr algn="just"/>
            <a:r>
              <a:rPr lang="en-IN" sz="3200" dirty="0" smtClean="0"/>
              <a:t>The log </a:t>
            </a:r>
            <a:r>
              <a:rPr lang="en-IN" sz="3200" dirty="0"/>
              <a:t>function </a:t>
            </a:r>
            <a:r>
              <a:rPr lang="en-IN" sz="3200" dirty="0" smtClean="0"/>
              <a:t>only </a:t>
            </a:r>
            <a:r>
              <a:rPr lang="en-IN" sz="3200" dirty="0"/>
              <a:t>has a few parameters</a:t>
            </a:r>
            <a:r>
              <a:rPr lang="en-IN" sz="3200" dirty="0" smtClean="0"/>
              <a:t>. The </a:t>
            </a:r>
            <a:r>
              <a:rPr lang="en-IN" sz="3200" dirty="0"/>
              <a:t>three parameters of </a:t>
            </a:r>
            <a:r>
              <a:rPr lang="en-IN" sz="3200" dirty="0" smtClean="0"/>
              <a:t>log function are </a:t>
            </a:r>
            <a:r>
              <a:rPr lang="en-IN" sz="3200" dirty="0"/>
              <a:t>x, out, and where.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But out and where parameters are </a:t>
            </a:r>
            <a:r>
              <a:rPr lang="en-IN" sz="3200" dirty="0"/>
              <a:t>less commonly used, so we’re not going to cover them in this </a:t>
            </a:r>
            <a:r>
              <a:rPr lang="en-IN" sz="3200" dirty="0" smtClean="0"/>
              <a:t>lecture.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189060" y="264016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58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IN" sz="3200" dirty="0"/>
              <a:t>let’s take a look at the x parameter and how it works.</a:t>
            </a:r>
          </a:p>
          <a:p>
            <a:pPr algn="just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86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20495" y="1456174"/>
            <a:ext cx="5700761" cy="912676"/>
          </a:xfrm>
        </p:spPr>
        <p:txBody>
          <a:bodyPr>
            <a:noAutofit/>
          </a:bodyPr>
          <a:lstStyle/>
          <a:p>
            <a:r>
              <a:rPr lang="en-US" altLang="ko-KR" sz="6000" b="1" dirty="0" smtClean="0"/>
              <a:t>Numpy</a:t>
            </a:r>
            <a:endParaRPr lang="ko-KR" altLang="en-US" sz="60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2379149-572C-40A3-A37D-0AEC9933A200}"/>
              </a:ext>
            </a:extLst>
          </p:cNvPr>
          <p:cNvGrpSpPr/>
          <p:nvPr/>
        </p:nvGrpSpPr>
        <p:grpSpPr>
          <a:xfrm rot="20328779" flipH="1">
            <a:off x="-169808" y="1582760"/>
            <a:ext cx="3252050" cy="1379003"/>
            <a:chOff x="2855642" y="1729428"/>
            <a:chExt cx="6480725" cy="2748096"/>
          </a:xfrm>
        </p:grpSpPr>
        <p:sp>
          <p:nvSpPr>
            <p:cNvPr id="11" name="Rectangle 5">
              <a:extLst>
                <a:ext uri="{FF2B5EF4-FFF2-40B4-BE49-F238E27FC236}">
                  <a16:creationId xmlns="" xmlns:a16="http://schemas.microsoft.com/office/drawing/2014/main" id="{2CA60154-8119-47A9-AEC1-D9F4DC54063E}"/>
                </a:ext>
              </a:extLst>
            </p:cNvPr>
            <p:cNvSpPr/>
            <p:nvPr/>
          </p:nvSpPr>
          <p:spPr>
            <a:xfrm>
              <a:off x="4716696" y="2405690"/>
              <a:ext cx="2774385" cy="1882403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ectangle 5">
              <a:extLst>
                <a:ext uri="{FF2B5EF4-FFF2-40B4-BE49-F238E27FC236}">
                  <a16:creationId xmlns="" xmlns:a16="http://schemas.microsoft.com/office/drawing/2014/main" id="{33633848-575C-4649-B608-ADBE6156C904}"/>
                </a:ext>
              </a:extLst>
            </p:cNvPr>
            <p:cNvSpPr/>
            <p:nvPr/>
          </p:nvSpPr>
          <p:spPr>
            <a:xfrm>
              <a:off x="4716696" y="2771860"/>
              <a:ext cx="2774385" cy="905985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Freeform 22">
              <a:extLst>
                <a:ext uri="{FF2B5EF4-FFF2-40B4-BE49-F238E27FC236}">
                  <a16:creationId xmlns="" xmlns:a16="http://schemas.microsoft.com/office/drawing/2014/main" id="{7D5AD825-C6ED-412E-9AD8-1752352C7F2B}"/>
                </a:ext>
              </a:extLst>
            </p:cNvPr>
            <p:cNvSpPr/>
            <p:nvPr/>
          </p:nvSpPr>
          <p:spPr>
            <a:xfrm>
              <a:off x="2855642" y="1729428"/>
              <a:ext cx="6480725" cy="1657211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098041F7-EF12-4235-8F7A-E50660E91C07}"/>
                </a:ext>
              </a:extLst>
            </p:cNvPr>
            <p:cNvCxnSpPr/>
            <p:nvPr/>
          </p:nvCxnSpPr>
          <p:spPr>
            <a:xfrm>
              <a:off x="6204740" y="2292443"/>
              <a:ext cx="1693282" cy="569542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CE46E61B-F685-4DCF-BA97-2A3C4F3EC31D}"/>
                </a:ext>
              </a:extLst>
            </p:cNvPr>
            <p:cNvCxnSpPr>
              <a:cxnSpLocks/>
            </p:cNvCxnSpPr>
            <p:nvPr/>
          </p:nvCxnSpPr>
          <p:spPr>
            <a:xfrm rot="20328779">
              <a:off x="8042336" y="2813373"/>
              <a:ext cx="2503" cy="872324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="" xmlns:a16="http://schemas.microsoft.com/office/drawing/2014/main" id="{C374473E-5B80-4901-8656-6860ABE6150C}"/>
                </a:ext>
              </a:extLst>
            </p:cNvPr>
            <p:cNvSpPr/>
            <p:nvPr/>
          </p:nvSpPr>
          <p:spPr>
            <a:xfrm rot="20328779">
              <a:off x="8108405" y="3624285"/>
              <a:ext cx="491605" cy="8532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A6173891-AF67-48A5-8CF7-5BFB9BE6A454}"/>
                </a:ext>
              </a:extLst>
            </p:cNvPr>
            <p:cNvSpPr/>
            <p:nvPr/>
          </p:nvSpPr>
          <p:spPr>
            <a:xfrm>
              <a:off x="8106546" y="3611027"/>
              <a:ext cx="251999" cy="251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23" name="Picture Placeholder 22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 r="5393"/>
          <a:stretch>
            <a:fillRect/>
          </a:stretch>
        </p:blipFill>
        <p:spPr>
          <a:xfrm>
            <a:off x="1666389" y="2822197"/>
            <a:ext cx="4103070" cy="2588376"/>
          </a:xfrm>
          <a:prstGeom prst="rect">
            <a:avLst/>
          </a:prstGeom>
        </p:spPr>
      </p:pic>
      <p:sp>
        <p:nvSpPr>
          <p:cNvPr id="26" name="직사각형 113">
            <a:extLst>
              <a:ext uri="{FF2B5EF4-FFF2-40B4-BE49-F238E27FC236}">
                <a16:creationId xmlns="" xmlns:a16="http://schemas.microsoft.com/office/drawing/2014/main" id="{731A095B-2A1E-48C0-B0D8-912DD3547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984" y="4291819"/>
            <a:ext cx="1905712" cy="30777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www.Kharwal.com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7629923" y="3692950"/>
            <a:ext cx="322507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Arvind Kharwal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7223966" y="2387582"/>
            <a:ext cx="3631030" cy="7280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 smtClean="0">
                <a:solidFill>
                  <a:srgbClr val="00B0F0"/>
                </a:solidFill>
              </a:rPr>
              <a:t>Part </a:t>
            </a:r>
            <a:r>
              <a:rPr lang="en-US" altLang="ko-KR" sz="4400" b="1" dirty="0" smtClean="0">
                <a:solidFill>
                  <a:srgbClr val="00B0F0"/>
                </a:solidFill>
              </a:rPr>
              <a:t>13</a:t>
            </a:r>
            <a:endParaRPr lang="ko-KR" altLang="en-US" sz="4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8A2979-A456-4286-B8FC-8FF4C0C58EFD}"/>
              </a:ext>
            </a:extLst>
          </p:cNvPr>
          <p:cNvSpPr txBox="1"/>
          <p:nvPr/>
        </p:nvSpPr>
        <p:spPr>
          <a:xfrm>
            <a:off x="5847758" y="3013501"/>
            <a:ext cx="634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cs typeface="Arial" pitchFamily="34" charset="0"/>
              </a:rPr>
              <a:t>Numpy Operations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3200401"/>
          </a:xfrm>
        </p:spPr>
        <p:txBody>
          <a:bodyPr/>
          <a:lstStyle/>
          <a:p>
            <a:pPr algn="just"/>
            <a:r>
              <a:rPr lang="en-IN" sz="3200" b="1" dirty="0" smtClean="0"/>
              <a:t> Logarithmic Function</a:t>
            </a:r>
            <a:endParaRPr lang="en-US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32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01939" y="1105543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45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6"/>
            <a:ext cx="10831132" cy="4629956"/>
          </a:xfrm>
        </p:spPr>
        <p:txBody>
          <a:bodyPr/>
          <a:lstStyle/>
          <a:p>
            <a:pPr algn="just"/>
            <a:r>
              <a:rPr lang="en-IN" sz="3200" b="1" dirty="0"/>
              <a:t>Logarithmic </a:t>
            </a:r>
            <a:r>
              <a:rPr lang="en-IN" sz="3200" b="1" dirty="0" smtClean="0"/>
              <a:t>Function:</a:t>
            </a:r>
          </a:p>
          <a:p>
            <a:pPr algn="just"/>
            <a:endParaRPr lang="en-IN" sz="3200" b="1" dirty="0" smtClean="0"/>
          </a:p>
          <a:p>
            <a:pPr algn="just"/>
            <a:r>
              <a:rPr lang="en-IN" sz="3200" dirty="0" smtClean="0"/>
              <a:t>The logarithmic function (</a:t>
            </a:r>
            <a:r>
              <a:rPr lang="en-IN" sz="3200" dirty="0"/>
              <a:t>numpy.log</a:t>
            </a:r>
            <a:r>
              <a:rPr lang="en-IN" sz="3200" dirty="0" smtClean="0"/>
              <a:t>()) is </a:t>
            </a:r>
            <a:r>
              <a:rPr lang="en-IN" sz="3200" dirty="0"/>
              <a:t>used to calculate the natural logarithm of </a:t>
            </a:r>
            <a:r>
              <a:rPr lang="en-IN" sz="3200" dirty="0" smtClean="0"/>
              <a:t>x, where, x </a:t>
            </a:r>
            <a:r>
              <a:rPr lang="en-IN" sz="3200" dirty="0"/>
              <a:t>belongs to all the input array </a:t>
            </a:r>
            <a:r>
              <a:rPr lang="en-IN" sz="3200" dirty="0" smtClean="0"/>
              <a:t>elements.</a:t>
            </a:r>
          </a:p>
          <a:p>
            <a:pPr algn="just"/>
            <a:endParaRPr lang="en-IN" sz="3200" dirty="0" smtClean="0"/>
          </a:p>
          <a:p>
            <a:pPr algn="just"/>
            <a:r>
              <a:rPr lang="en-IN" sz="3200" dirty="0" smtClean="0"/>
              <a:t>It </a:t>
            </a:r>
            <a:r>
              <a:rPr lang="en-IN" sz="3200" dirty="0"/>
              <a:t>is the inverse of the exponential function as well as an element-wise natural logarithm. </a:t>
            </a:r>
            <a:endParaRPr lang="en-IN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27697" y="406864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22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4488287"/>
          </a:xfrm>
        </p:spPr>
        <p:txBody>
          <a:bodyPr/>
          <a:lstStyle/>
          <a:p>
            <a:pPr algn="just"/>
            <a:r>
              <a:rPr lang="en-IN" sz="3200" dirty="0" smtClean="0"/>
              <a:t>The </a:t>
            </a:r>
            <a:r>
              <a:rPr lang="en-IN" sz="3200" dirty="0"/>
              <a:t>natural </a:t>
            </a:r>
            <a:r>
              <a:rPr lang="en-IN" sz="3200" dirty="0" smtClean="0"/>
              <a:t>logarithm is </a:t>
            </a:r>
            <a:r>
              <a:rPr lang="en-IN" sz="3200" dirty="0"/>
              <a:t>the reverse of the exponential </a:t>
            </a:r>
            <a:r>
              <a:rPr lang="en-IN" sz="3200" dirty="0" smtClean="0"/>
              <a:t>function. </a:t>
            </a:r>
          </a:p>
          <a:p>
            <a:pPr algn="just"/>
            <a:r>
              <a:rPr lang="en-IN" sz="3200" dirty="0" smtClean="0"/>
              <a:t>		</a:t>
            </a:r>
          </a:p>
          <a:p>
            <a:pPr algn="just"/>
            <a:r>
              <a:rPr lang="en-IN" sz="3200" dirty="0" smtClean="0"/>
              <a:t>log(</a:t>
            </a:r>
            <a:r>
              <a:rPr lang="en-IN" sz="3200" dirty="0" err="1" smtClean="0"/>
              <a:t>exp</a:t>
            </a:r>
            <a:r>
              <a:rPr lang="en-IN" sz="3200" dirty="0" smtClean="0"/>
              <a:t>(x</a:t>
            </a:r>
            <a:r>
              <a:rPr lang="en-IN" sz="3200" dirty="0"/>
              <a:t>))=x. </a:t>
            </a:r>
            <a:endParaRPr lang="en-IN" sz="3200" dirty="0" smtClean="0"/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The </a:t>
            </a:r>
            <a:r>
              <a:rPr lang="en-IN" sz="3200" dirty="0"/>
              <a:t>logarithm in base e is the natural logarithm.</a:t>
            </a:r>
          </a:p>
          <a:p>
            <a:pPr algn="just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189059" y="535654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673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3998891"/>
          </a:xfrm>
        </p:spPr>
        <p:txBody>
          <a:bodyPr/>
          <a:lstStyle/>
          <a:p>
            <a:pPr algn="just"/>
            <a:r>
              <a:rPr lang="en-US" sz="4000" b="1" dirty="0" smtClean="0"/>
              <a:t>Syntax:</a:t>
            </a:r>
          </a:p>
          <a:p>
            <a:pPr algn="just"/>
            <a:endParaRPr lang="en-US" sz="4000" dirty="0"/>
          </a:p>
          <a:p>
            <a:pPr algn="just"/>
            <a:endParaRPr lang="en-IN" sz="3200" dirty="0" smtClean="0"/>
          </a:p>
          <a:p>
            <a:pPr algn="just"/>
            <a:r>
              <a:rPr lang="en-US" sz="3600" dirty="0" smtClean="0"/>
              <a:t>		</a:t>
            </a:r>
            <a:r>
              <a:rPr lang="en-US" sz="4000" dirty="0" smtClean="0"/>
              <a:t>numpy.log(x, out, where)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01939" y="89508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088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7442</TotalTime>
  <Words>181</Words>
  <Application>Microsoft Office PowerPoint</Application>
  <PresentationFormat>Widescreen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Adobe Fan Heiti Std B</vt:lpstr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Arvind</cp:lastModifiedBy>
  <cp:revision>640</cp:revision>
  <dcterms:created xsi:type="dcterms:W3CDTF">2018-04-24T17:14:44Z</dcterms:created>
  <dcterms:modified xsi:type="dcterms:W3CDTF">2020-05-17T18:10:39Z</dcterms:modified>
</cp:coreProperties>
</file>