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20"/>
  </p:handoutMasterIdLst>
  <p:sldIdLst>
    <p:sldId id="410" r:id="rId4"/>
    <p:sldId id="441" r:id="rId5"/>
    <p:sldId id="399" r:id="rId6"/>
    <p:sldId id="400" r:id="rId7"/>
    <p:sldId id="411" r:id="rId8"/>
    <p:sldId id="432" r:id="rId9"/>
    <p:sldId id="431" r:id="rId10"/>
    <p:sldId id="435" r:id="rId11"/>
    <p:sldId id="442" r:id="rId12"/>
    <p:sldId id="443" r:id="rId13"/>
    <p:sldId id="444" r:id="rId14"/>
    <p:sldId id="445" r:id="rId15"/>
    <p:sldId id="446" r:id="rId16"/>
    <p:sldId id="447" r:id="rId17"/>
    <p:sldId id="448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="" xmlns:a16="http://schemas.microsoft.com/office/drawing/2014/main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="" xmlns:a16="http://schemas.microsoft.com/office/drawing/2014/main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="" xmlns:a16="http://schemas.microsoft.com/office/drawing/2014/main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="" xmlns:a16="http://schemas.microsoft.com/office/drawing/2014/main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="" xmlns:a16="http://schemas.microsoft.com/office/drawing/2014/main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="" xmlns:a16="http://schemas.microsoft.com/office/drawing/2014/main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="" xmlns:a16="http://schemas.microsoft.com/office/drawing/2014/main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="" xmlns:a16="http://schemas.microsoft.com/office/drawing/2014/main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="" xmlns:a16="http://schemas.microsoft.com/office/drawing/2014/main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="" xmlns:a16="http://schemas.microsoft.com/office/drawing/2014/main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=""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="" xmlns:a16="http://schemas.microsoft.com/office/drawing/2014/main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=""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=""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="" xmlns:a16="http://schemas.microsoft.com/office/drawing/2014/main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="" xmlns:a16="http://schemas.microsoft.com/office/drawing/2014/main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="" xmlns:a16="http://schemas.microsoft.com/office/drawing/2014/main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="" xmlns:a16="http://schemas.microsoft.com/office/drawing/2014/main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="" xmlns:a16="http://schemas.microsoft.com/office/drawing/2014/main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="" xmlns:a16="http://schemas.microsoft.com/office/drawing/2014/main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="" xmlns:a16="http://schemas.microsoft.com/office/drawing/2014/main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60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95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="" xmlns:a16="http://schemas.microsoft.com/office/drawing/2014/main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="" xmlns:a16="http://schemas.microsoft.com/office/drawing/2014/main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="" xmlns:a16="http://schemas.microsoft.com/office/drawing/2014/main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="" xmlns:a16="http://schemas.microsoft.com/office/drawing/2014/main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="" xmlns:a16="http://schemas.microsoft.com/office/drawing/2014/main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55" r:id="rId2"/>
    <p:sldLayoutId id="2147483756" r:id="rId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309093"/>
            <a:ext cx="10882648" cy="5357611"/>
          </a:xfrm>
        </p:spPr>
        <p:txBody>
          <a:bodyPr/>
          <a:lstStyle/>
          <a:p>
            <a:pPr algn="just"/>
            <a:r>
              <a:rPr lang="en-IN" sz="3200" dirty="0" smtClean="0"/>
              <a:t>In this lecture, </a:t>
            </a:r>
            <a:r>
              <a:rPr lang="en-IN" sz="3200" dirty="0"/>
              <a:t>I</a:t>
            </a:r>
            <a:r>
              <a:rPr lang="en-IN" sz="3200" dirty="0" smtClean="0"/>
              <a:t> </a:t>
            </a:r>
            <a:r>
              <a:rPr lang="en-IN" sz="3200" dirty="0"/>
              <a:t>will explain </a:t>
            </a:r>
            <a:r>
              <a:rPr lang="en-IN" sz="3200" dirty="0" smtClean="0"/>
              <a:t>you numpy </a:t>
            </a:r>
            <a:r>
              <a:rPr lang="en-IN" sz="3200" dirty="0" smtClean="0"/>
              <a:t>zeros </a:t>
            </a:r>
            <a:r>
              <a:rPr lang="en-IN" sz="3200" dirty="0"/>
              <a:t>function </a:t>
            </a:r>
            <a:r>
              <a:rPr lang="en-IN" sz="3200" dirty="0" smtClean="0"/>
              <a:t>(</a:t>
            </a:r>
            <a:r>
              <a:rPr lang="en-IN" sz="3200" dirty="0" err="1" smtClean="0"/>
              <a:t>np.zeros</a:t>
            </a:r>
            <a:r>
              <a:rPr lang="en-IN" sz="3200" dirty="0" smtClean="0"/>
              <a:t>) </a:t>
            </a:r>
            <a:r>
              <a:rPr lang="en-IN" sz="3200" dirty="0"/>
              <a:t>and will show you how to create </a:t>
            </a:r>
            <a:r>
              <a:rPr lang="en-IN" sz="3200" dirty="0" smtClean="0"/>
              <a:t>an array filled with zeros </a:t>
            </a:r>
            <a:r>
              <a:rPr lang="en-IN" sz="3200" dirty="0"/>
              <a:t>in </a:t>
            </a:r>
            <a:r>
              <a:rPr lang="en-IN" sz="3200" dirty="0" smtClean="0"/>
              <a:t>numpy.</a:t>
            </a:r>
          </a:p>
          <a:p>
            <a:pPr algn="just"/>
            <a:endParaRPr lang="en-US" sz="3200" dirty="0"/>
          </a:p>
          <a:p>
            <a:pPr algn="just"/>
            <a:endParaRPr lang="en-US" sz="3200" dirty="0" smtClean="0"/>
          </a:p>
          <a:p>
            <a:pPr algn="just"/>
            <a:endParaRPr lang="en-US" sz="3200" dirty="0"/>
          </a:p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292091" y="549554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500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53037" y="160985"/>
            <a:ext cx="10985678" cy="4063285"/>
          </a:xfrm>
        </p:spPr>
        <p:txBody>
          <a:bodyPr/>
          <a:lstStyle/>
          <a:p>
            <a:pPr algn="just"/>
            <a:r>
              <a:rPr lang="en-US" sz="3200" b="1" dirty="0" err="1" smtClean="0"/>
              <a:t>dtype</a:t>
            </a:r>
            <a:r>
              <a:rPr lang="en-US" sz="3200" b="1" dirty="0" smtClean="0"/>
              <a:t>: 				</a:t>
            </a:r>
            <a:r>
              <a:rPr lang="en-IN" sz="3200" dirty="0" smtClean="0"/>
              <a:t>This </a:t>
            </a:r>
            <a:r>
              <a:rPr lang="en-IN" sz="3200" dirty="0"/>
              <a:t>parameter </a:t>
            </a:r>
            <a:r>
              <a:rPr lang="en-IN" sz="3200" dirty="0" smtClean="0"/>
              <a:t>specify </a:t>
            </a:r>
            <a:r>
              <a:rPr lang="en-IN" sz="3200" dirty="0"/>
              <a:t>the data </a:t>
            </a:r>
            <a:r>
              <a:rPr lang="en-IN" sz="3200" dirty="0" smtClean="0"/>
              <a:t>					type </a:t>
            </a:r>
            <a:r>
              <a:rPr lang="en-IN" sz="3200" dirty="0"/>
              <a:t>of the data in the new array.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 smtClean="0"/>
              <a:t>					Optional</a:t>
            </a:r>
            <a:r>
              <a:rPr lang="en-IN" sz="3200" dirty="0"/>
              <a:t>. </a:t>
            </a:r>
            <a:endParaRPr lang="en-IN" sz="3200" dirty="0" smtClean="0"/>
          </a:p>
          <a:p>
            <a:pPr algn="just"/>
            <a:endParaRPr lang="en-IN" sz="3200" dirty="0" smtClean="0"/>
          </a:p>
          <a:p>
            <a:pPr algn="just"/>
            <a:r>
              <a:rPr lang="en-IN" sz="3200" dirty="0" smtClean="0"/>
              <a:t>					float64 </a:t>
            </a:r>
            <a:r>
              <a:rPr lang="en-IN" sz="3200" dirty="0"/>
              <a:t>as the default data type.</a:t>
            </a: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150423" y="534472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051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r>
              <a:rPr lang="en-IN" sz="3200" b="1" dirty="0" smtClean="0"/>
              <a:t>order: </a:t>
            </a:r>
            <a:r>
              <a:rPr lang="en-IN" sz="3200" dirty="0"/>
              <a:t>			</a:t>
            </a:r>
            <a:r>
              <a:rPr lang="en-IN" sz="3200" dirty="0" smtClean="0"/>
              <a:t>Optional</a:t>
            </a:r>
            <a:endParaRPr lang="en-IN" sz="3200" dirty="0"/>
          </a:p>
          <a:p>
            <a:pPr algn="just"/>
            <a:endParaRPr lang="en-IN" sz="3200" dirty="0"/>
          </a:p>
          <a:p>
            <a:pPr algn="just"/>
            <a:r>
              <a:rPr lang="en-IN" sz="3200" dirty="0" smtClean="0"/>
              <a:t>				This </a:t>
            </a:r>
            <a:r>
              <a:rPr lang="en-IN" sz="3200" dirty="0"/>
              <a:t>parameter defines the order in </a:t>
            </a:r>
            <a:r>
              <a:rPr lang="en-IN" sz="3200" dirty="0" smtClean="0"/>
              <a:t>				which </a:t>
            </a:r>
            <a:r>
              <a:rPr lang="en-IN" sz="3200" dirty="0"/>
              <a:t>the multi-dimensional array is </a:t>
            </a:r>
            <a:r>
              <a:rPr lang="en-IN" sz="3200" dirty="0" smtClean="0"/>
              <a:t>				going </a:t>
            </a:r>
            <a:r>
              <a:rPr lang="en-IN" sz="3200" dirty="0"/>
              <a:t>to be stored either in row-major </a:t>
            </a:r>
            <a:r>
              <a:rPr lang="en-IN" sz="3200" dirty="0" smtClean="0"/>
              <a:t>				or </a:t>
            </a:r>
            <a:r>
              <a:rPr lang="en-IN" sz="3200" dirty="0"/>
              <a:t>column-major. </a:t>
            </a:r>
            <a:endParaRPr lang="en-IN" sz="3200" dirty="0" smtClean="0"/>
          </a:p>
          <a:p>
            <a:pPr algn="just"/>
            <a:endParaRPr lang="en-IN" sz="3200" dirty="0"/>
          </a:p>
          <a:p>
            <a:pPr algn="just"/>
            <a:r>
              <a:rPr lang="en-IN" sz="3200" dirty="0" smtClean="0"/>
              <a:t>				By </a:t>
            </a:r>
            <a:r>
              <a:rPr lang="en-IN" sz="3200" dirty="0"/>
              <a:t>default, the order parameter is set </a:t>
            </a:r>
            <a:r>
              <a:rPr lang="en-IN" sz="3200" dirty="0" smtClean="0"/>
              <a:t>				to </a:t>
            </a:r>
            <a:r>
              <a:rPr lang="en-IN" sz="3200" dirty="0"/>
              <a:t>'C'.</a:t>
            </a: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214818" y="972354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224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685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515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946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66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6084E4B-5F7E-4B0D-9538-D7ABEB183593}"/>
              </a:ext>
            </a:extLst>
          </p:cNvPr>
          <p:cNvSpPr/>
          <p:nvPr/>
        </p:nvSpPr>
        <p:spPr>
          <a:xfrm>
            <a:off x="7857460" y="1"/>
            <a:ext cx="433453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7857460" y="2629120"/>
            <a:ext cx="433453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6"/>
            <a:ext cx="10831132" cy="5325414"/>
          </a:xfrm>
        </p:spPr>
        <p:txBody>
          <a:bodyPr/>
          <a:lstStyle/>
          <a:p>
            <a:pPr algn="just"/>
            <a:endParaRPr lang="en-US" sz="3200" dirty="0" smtClean="0"/>
          </a:p>
          <a:p>
            <a:pPr algn="just"/>
            <a:r>
              <a:rPr lang="en-IN" sz="3200" dirty="0"/>
              <a:t>Let’s take a look at the syntax.</a:t>
            </a:r>
          </a:p>
          <a:p>
            <a:pPr algn="just"/>
            <a:endParaRPr lang="en-IN" sz="3200" dirty="0" smtClean="0"/>
          </a:p>
          <a:p>
            <a:pPr algn="just"/>
            <a:r>
              <a:rPr lang="en-IN" sz="3200" dirty="0" smtClean="0"/>
              <a:t>There </a:t>
            </a:r>
            <a:r>
              <a:rPr lang="en-IN" sz="3200" dirty="0"/>
              <a:t>are </a:t>
            </a:r>
            <a:r>
              <a:rPr lang="en-IN" sz="3200" dirty="0" smtClean="0"/>
              <a:t>three </a:t>
            </a:r>
            <a:r>
              <a:rPr lang="en-IN" sz="3200" dirty="0"/>
              <a:t>parameters </a:t>
            </a:r>
            <a:r>
              <a:rPr lang="en-IN" sz="3200" dirty="0" smtClean="0"/>
              <a:t>that specify </a:t>
            </a:r>
            <a:r>
              <a:rPr lang="en-IN" sz="3200" dirty="0"/>
              <a:t>the structure of the resulting array</a:t>
            </a:r>
            <a:r>
              <a:rPr lang="en-IN" sz="3200" dirty="0" smtClean="0"/>
              <a:t>.</a:t>
            </a:r>
          </a:p>
          <a:p>
            <a:pPr algn="just"/>
            <a:endParaRPr lang="en-US" sz="3200" dirty="0"/>
          </a:p>
          <a:p>
            <a:pPr algn="just"/>
            <a:r>
              <a:rPr lang="en-IN" sz="3200" dirty="0" smtClean="0"/>
              <a:t>		1. shape</a:t>
            </a:r>
          </a:p>
          <a:p>
            <a:pPr algn="just"/>
            <a:r>
              <a:rPr lang="en-IN" sz="3200" dirty="0"/>
              <a:t>	</a:t>
            </a:r>
            <a:r>
              <a:rPr lang="en-IN" sz="3200" dirty="0" smtClean="0"/>
              <a:t>	2. </a:t>
            </a:r>
            <a:r>
              <a:rPr lang="en-IN" sz="3200" dirty="0" err="1" smtClean="0"/>
              <a:t>dtype</a:t>
            </a:r>
            <a:endParaRPr lang="en-IN" sz="3200" dirty="0" smtClean="0"/>
          </a:p>
          <a:p>
            <a:pPr algn="just"/>
            <a:r>
              <a:rPr lang="en-IN" sz="3200" dirty="0"/>
              <a:t>	</a:t>
            </a:r>
            <a:r>
              <a:rPr lang="en-IN" sz="3200" dirty="0" smtClean="0"/>
              <a:t>	3. </a:t>
            </a:r>
            <a:r>
              <a:rPr lang="en-US" sz="3200" dirty="0" smtClean="0"/>
              <a:t>order</a:t>
            </a:r>
            <a:endParaRPr lang="en-IN" sz="3200" dirty="0"/>
          </a:p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189060" y="550572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042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20495" y="1456174"/>
            <a:ext cx="5700761" cy="912676"/>
          </a:xfrm>
        </p:spPr>
        <p:txBody>
          <a:bodyPr>
            <a:noAutofit/>
          </a:bodyPr>
          <a:lstStyle/>
          <a:p>
            <a:r>
              <a:rPr lang="en-US" altLang="ko-KR" sz="6000" b="1" dirty="0" smtClean="0"/>
              <a:t>Numpy</a:t>
            </a:r>
            <a:endParaRPr lang="ko-KR" altLang="en-US" sz="6000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F2379149-572C-40A3-A37D-0AEC9933A200}"/>
              </a:ext>
            </a:extLst>
          </p:cNvPr>
          <p:cNvGrpSpPr/>
          <p:nvPr/>
        </p:nvGrpSpPr>
        <p:grpSpPr>
          <a:xfrm rot="20328779" flipH="1">
            <a:off x="-169808" y="1582760"/>
            <a:ext cx="3252050" cy="1379003"/>
            <a:chOff x="2855642" y="1729428"/>
            <a:chExt cx="6480725" cy="2748096"/>
          </a:xfrm>
        </p:grpSpPr>
        <p:sp>
          <p:nvSpPr>
            <p:cNvPr id="11" name="Rectangle 5">
              <a:extLst>
                <a:ext uri="{FF2B5EF4-FFF2-40B4-BE49-F238E27FC236}">
                  <a16:creationId xmlns="" xmlns:a16="http://schemas.microsoft.com/office/drawing/2014/main" id="{2CA60154-8119-47A9-AEC1-D9F4DC54063E}"/>
                </a:ext>
              </a:extLst>
            </p:cNvPr>
            <p:cNvSpPr/>
            <p:nvPr/>
          </p:nvSpPr>
          <p:spPr>
            <a:xfrm>
              <a:off x="4716696" y="2405690"/>
              <a:ext cx="2774385" cy="1882403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Rectangle 5">
              <a:extLst>
                <a:ext uri="{FF2B5EF4-FFF2-40B4-BE49-F238E27FC236}">
                  <a16:creationId xmlns="" xmlns:a16="http://schemas.microsoft.com/office/drawing/2014/main" id="{33633848-575C-4649-B608-ADBE6156C904}"/>
                </a:ext>
              </a:extLst>
            </p:cNvPr>
            <p:cNvSpPr/>
            <p:nvPr/>
          </p:nvSpPr>
          <p:spPr>
            <a:xfrm>
              <a:off x="4716696" y="2771860"/>
              <a:ext cx="2774385" cy="905985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Freeform 22">
              <a:extLst>
                <a:ext uri="{FF2B5EF4-FFF2-40B4-BE49-F238E27FC236}">
                  <a16:creationId xmlns="" xmlns:a16="http://schemas.microsoft.com/office/drawing/2014/main" id="{7D5AD825-C6ED-412E-9AD8-1752352C7F2B}"/>
                </a:ext>
              </a:extLst>
            </p:cNvPr>
            <p:cNvSpPr/>
            <p:nvPr/>
          </p:nvSpPr>
          <p:spPr>
            <a:xfrm>
              <a:off x="2855642" y="1729428"/>
              <a:ext cx="6480725" cy="1657211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098041F7-EF12-4235-8F7A-E50660E91C07}"/>
                </a:ext>
              </a:extLst>
            </p:cNvPr>
            <p:cNvCxnSpPr/>
            <p:nvPr/>
          </p:nvCxnSpPr>
          <p:spPr>
            <a:xfrm>
              <a:off x="6204740" y="2292443"/>
              <a:ext cx="1693282" cy="569542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CE46E61B-F685-4DCF-BA97-2A3C4F3EC31D}"/>
                </a:ext>
              </a:extLst>
            </p:cNvPr>
            <p:cNvCxnSpPr>
              <a:cxnSpLocks/>
            </p:cNvCxnSpPr>
            <p:nvPr/>
          </p:nvCxnSpPr>
          <p:spPr>
            <a:xfrm rot="20328779">
              <a:off x="8042336" y="2813373"/>
              <a:ext cx="2503" cy="872324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sosceles Triangle 15">
              <a:extLst>
                <a:ext uri="{FF2B5EF4-FFF2-40B4-BE49-F238E27FC236}">
                  <a16:creationId xmlns="" xmlns:a16="http://schemas.microsoft.com/office/drawing/2014/main" id="{C374473E-5B80-4901-8656-6860ABE6150C}"/>
                </a:ext>
              </a:extLst>
            </p:cNvPr>
            <p:cNvSpPr/>
            <p:nvPr/>
          </p:nvSpPr>
          <p:spPr>
            <a:xfrm rot="20328779">
              <a:off x="8108405" y="3624285"/>
              <a:ext cx="491605" cy="8532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A6173891-AF67-48A5-8CF7-5BFB9BE6A454}"/>
                </a:ext>
              </a:extLst>
            </p:cNvPr>
            <p:cNvSpPr/>
            <p:nvPr/>
          </p:nvSpPr>
          <p:spPr>
            <a:xfrm>
              <a:off x="8106546" y="3611027"/>
              <a:ext cx="251999" cy="251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pic>
        <p:nvPicPr>
          <p:cNvPr id="23" name="Picture Placeholder 22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" r="5393"/>
          <a:stretch>
            <a:fillRect/>
          </a:stretch>
        </p:blipFill>
        <p:spPr>
          <a:xfrm>
            <a:off x="1666389" y="2822197"/>
            <a:ext cx="4103070" cy="2588376"/>
          </a:xfrm>
          <a:prstGeom prst="rect">
            <a:avLst/>
          </a:prstGeom>
        </p:spPr>
      </p:pic>
      <p:sp>
        <p:nvSpPr>
          <p:cNvPr id="26" name="직사각형 113">
            <a:extLst>
              <a:ext uri="{FF2B5EF4-FFF2-40B4-BE49-F238E27FC236}">
                <a16:creationId xmlns="" xmlns:a16="http://schemas.microsoft.com/office/drawing/2014/main" id="{731A095B-2A1E-48C0-B0D8-912DD3547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2984" y="4291819"/>
            <a:ext cx="1905712" cy="30777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www.Kharwal.com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7629923" y="3692950"/>
            <a:ext cx="322507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Arvind Kharwal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Adobe Fan Heiti Std B" panose="020B0700000000000000" pitchFamily="34" charset="-128"/>
              <a:cs typeface="Arial" pitchFamily="34" charset="0"/>
            </a:endParaRPr>
          </a:p>
        </p:txBody>
      </p:sp>
      <p:sp>
        <p:nvSpPr>
          <p:cNvPr id="19" name="Text Placeholder 1"/>
          <p:cNvSpPr txBox="1">
            <a:spLocks/>
          </p:cNvSpPr>
          <p:nvPr/>
        </p:nvSpPr>
        <p:spPr>
          <a:xfrm>
            <a:off x="7223966" y="2387582"/>
            <a:ext cx="3631030" cy="7280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 smtClean="0">
                <a:solidFill>
                  <a:srgbClr val="00B0F0"/>
                </a:solidFill>
              </a:rPr>
              <a:t>Part </a:t>
            </a:r>
            <a:r>
              <a:rPr lang="en-US" altLang="ko-KR" sz="4400" b="1" dirty="0" smtClean="0">
                <a:solidFill>
                  <a:srgbClr val="00B0F0"/>
                </a:solidFill>
              </a:rPr>
              <a:t>15</a:t>
            </a:r>
            <a:endParaRPr lang="ko-KR" altLang="en-US" sz="4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61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4B0FF5B-5857-4DD2-8316-525F7AB76D4C}"/>
              </a:ext>
            </a:extLst>
          </p:cNvPr>
          <p:cNvGrpSpPr/>
          <p:nvPr/>
        </p:nvGrpSpPr>
        <p:grpSpPr>
          <a:xfrm>
            <a:off x="5207975" y="257307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48A2979-A456-4286-B8FC-8FF4C0C58EFD}"/>
              </a:ext>
            </a:extLst>
          </p:cNvPr>
          <p:cNvSpPr txBox="1"/>
          <p:nvPr/>
        </p:nvSpPr>
        <p:spPr>
          <a:xfrm>
            <a:off x="5847758" y="3013501"/>
            <a:ext cx="634409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cs typeface="Arial" pitchFamily="34" charset="0"/>
              </a:rPr>
              <a:t>Numpy Operations</a:t>
            </a:r>
            <a:endParaRPr lang="ko-KR" altLang="en-US" sz="48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3200401"/>
          </a:xfrm>
        </p:spPr>
        <p:txBody>
          <a:bodyPr/>
          <a:lstStyle/>
          <a:p>
            <a:pPr algn="just"/>
            <a:r>
              <a:rPr lang="en-IN" sz="3600" b="1" dirty="0" smtClean="0"/>
              <a:t> </a:t>
            </a:r>
            <a:r>
              <a:rPr lang="en-IN" sz="3600" b="1" dirty="0" smtClean="0"/>
              <a:t>Zeros</a:t>
            </a:r>
            <a:r>
              <a:rPr lang="en-IN" sz="4000" b="1" dirty="0" smtClean="0"/>
              <a:t> </a:t>
            </a:r>
            <a:r>
              <a:rPr lang="en-IN" sz="4000" b="1" dirty="0" smtClean="0"/>
              <a:t>Function</a:t>
            </a:r>
            <a:endParaRPr lang="en-US" sz="40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36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201939" y="1105543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45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91673" y="160985"/>
            <a:ext cx="10947042" cy="3406463"/>
          </a:xfrm>
        </p:spPr>
        <p:txBody>
          <a:bodyPr/>
          <a:lstStyle/>
          <a:p>
            <a:pPr algn="just"/>
            <a:r>
              <a:rPr lang="en-IN" sz="3200" dirty="0"/>
              <a:t>The </a:t>
            </a:r>
            <a:r>
              <a:rPr lang="en-IN" sz="3200" dirty="0" smtClean="0"/>
              <a:t>numpy </a:t>
            </a:r>
            <a:r>
              <a:rPr lang="en-IN" sz="3200" dirty="0" smtClean="0"/>
              <a:t>zeros</a:t>
            </a:r>
            <a:r>
              <a:rPr lang="en-IN" sz="3200" dirty="0" smtClean="0"/>
              <a:t>() </a:t>
            </a:r>
            <a:r>
              <a:rPr lang="en-IN" sz="3200" dirty="0"/>
              <a:t>function is used to create a new array of given shape and type, </a:t>
            </a:r>
            <a:r>
              <a:rPr lang="en-IN" sz="3200" dirty="0" smtClean="0"/>
              <a:t>with </a:t>
            </a:r>
            <a:r>
              <a:rPr lang="en-IN" sz="3200" dirty="0" smtClean="0"/>
              <a:t>zeros</a:t>
            </a:r>
            <a:endParaRPr lang="en-IN" sz="3200" dirty="0" smtClean="0"/>
          </a:p>
          <a:p>
            <a:pPr algn="just"/>
            <a:endParaRPr lang="en-US" sz="3200" dirty="0" smtClean="0"/>
          </a:p>
          <a:p>
            <a:pPr algn="just"/>
            <a:endParaRPr lang="en-US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111787" y="856444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067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3496615"/>
          </a:xfrm>
        </p:spPr>
        <p:txBody>
          <a:bodyPr/>
          <a:lstStyle/>
          <a:p>
            <a:pPr algn="just"/>
            <a:r>
              <a:rPr lang="en-IN" sz="4000" b="1" dirty="0" smtClean="0"/>
              <a:t>Syntax: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 smtClean="0"/>
              <a:t>	</a:t>
            </a:r>
            <a:r>
              <a:rPr lang="en-IN" sz="3200" dirty="0" err="1" smtClean="0"/>
              <a:t>numpy.zeros</a:t>
            </a:r>
            <a:r>
              <a:rPr lang="en-IN" sz="3200" dirty="0" smtClean="0"/>
              <a:t>(shape</a:t>
            </a:r>
            <a:r>
              <a:rPr lang="en-IN" sz="3200" dirty="0"/>
              <a:t>, </a:t>
            </a:r>
            <a:r>
              <a:rPr lang="en-IN" sz="3200" dirty="0" err="1"/>
              <a:t>dtype</a:t>
            </a:r>
            <a:r>
              <a:rPr lang="en-IN" sz="3200" dirty="0"/>
              <a:t>=float, order='C') </a:t>
            </a: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163302" y="972354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8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7"/>
            <a:ext cx="10831132" cy="3612524"/>
          </a:xfrm>
        </p:spPr>
        <p:txBody>
          <a:bodyPr/>
          <a:lstStyle/>
          <a:p>
            <a:pPr algn="just"/>
            <a:endParaRPr lang="en-IN" sz="3200" b="1" dirty="0" smtClean="0"/>
          </a:p>
          <a:p>
            <a:pPr algn="just"/>
            <a:r>
              <a:rPr lang="en-IN" sz="3200" b="1" dirty="0" smtClean="0"/>
              <a:t>Shape: 				</a:t>
            </a:r>
            <a:r>
              <a:rPr lang="en-IN" sz="3200" dirty="0" smtClean="0"/>
              <a:t>Required</a:t>
            </a:r>
            <a:endParaRPr lang="en-IN" sz="3200" dirty="0"/>
          </a:p>
          <a:p>
            <a:pPr algn="just"/>
            <a:endParaRPr lang="en-IN" sz="3200" b="1" dirty="0" smtClean="0"/>
          </a:p>
          <a:p>
            <a:pPr algn="just"/>
            <a:r>
              <a:rPr lang="en-IN" sz="3200" dirty="0" smtClean="0"/>
              <a:t>					The </a:t>
            </a:r>
            <a:r>
              <a:rPr lang="en-IN" sz="3200" dirty="0"/>
              <a:t>shape parameter specifies </a:t>
            </a:r>
            <a:r>
              <a:rPr lang="en-IN" sz="3200" dirty="0" smtClean="0"/>
              <a:t>					the </a:t>
            </a:r>
            <a:r>
              <a:rPr lang="en-IN" sz="3200" dirty="0"/>
              <a:t>“shape” of the array that </a:t>
            </a:r>
            <a:r>
              <a:rPr lang="en-IN" sz="3200" dirty="0" smtClean="0"/>
              <a:t>you 					want to create. </a:t>
            </a:r>
            <a:endParaRPr lang="en-US" sz="3200" dirty="0"/>
          </a:p>
          <a:p>
            <a:pPr algn="just"/>
            <a:r>
              <a:rPr lang="en-IN" sz="3200" dirty="0" smtClean="0"/>
              <a:t>					</a:t>
            </a:r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163303" y="56023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068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4732987"/>
          </a:xfrm>
        </p:spPr>
        <p:txBody>
          <a:bodyPr/>
          <a:lstStyle/>
          <a:p>
            <a:pPr algn="just"/>
            <a:r>
              <a:rPr lang="en-IN" sz="3200" dirty="0" smtClean="0"/>
              <a:t>The </a:t>
            </a:r>
            <a:r>
              <a:rPr lang="en-IN" sz="3200" dirty="0"/>
              <a:t>argument to shape will be an </a:t>
            </a:r>
            <a:r>
              <a:rPr lang="en-IN" sz="3200" dirty="0" smtClean="0"/>
              <a:t>integer, or </a:t>
            </a:r>
            <a:r>
              <a:rPr lang="en-IN" sz="3200" dirty="0"/>
              <a:t>a tuple of </a:t>
            </a:r>
            <a:r>
              <a:rPr lang="en-IN" sz="3200" dirty="0" smtClean="0"/>
              <a:t>integers or </a:t>
            </a:r>
            <a:r>
              <a:rPr lang="en-IN" sz="3200" dirty="0"/>
              <a:t>a list of integers.</a:t>
            </a:r>
          </a:p>
          <a:p>
            <a:pPr algn="just"/>
            <a:endParaRPr lang="en-IN" sz="3200" dirty="0" smtClean="0"/>
          </a:p>
          <a:p>
            <a:pPr algn="just"/>
            <a:r>
              <a:rPr lang="en-IN" sz="3200" dirty="0" smtClean="0"/>
              <a:t>If </a:t>
            </a:r>
            <a:r>
              <a:rPr lang="en-IN" sz="3200" dirty="0"/>
              <a:t>you only provide an integer n, </a:t>
            </a:r>
            <a:r>
              <a:rPr lang="en-IN" sz="3200" dirty="0" smtClean="0"/>
              <a:t>then </a:t>
            </a:r>
            <a:r>
              <a:rPr lang="en-IN" sz="3200" dirty="0"/>
              <a:t>output will be a </a:t>
            </a:r>
            <a:r>
              <a:rPr lang="en-IN" sz="3200" dirty="0" smtClean="0"/>
              <a:t>numpy </a:t>
            </a:r>
            <a:r>
              <a:rPr lang="en-IN" sz="3200" dirty="0" smtClean="0"/>
              <a:t>one dimensional array </a:t>
            </a:r>
            <a:r>
              <a:rPr lang="en-IN" sz="3200" dirty="0"/>
              <a:t>with n </a:t>
            </a:r>
            <a:r>
              <a:rPr lang="en-IN" sz="3200" dirty="0" smtClean="0"/>
              <a:t>zeros.</a:t>
            </a:r>
            <a:endParaRPr lang="en-IN" sz="3200" dirty="0"/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But if you provide a tuple or list of values, [n, m], </a:t>
            </a:r>
            <a:r>
              <a:rPr lang="en-IN" sz="3200" dirty="0" smtClean="0"/>
              <a:t>zeros() function</a:t>
            </a:r>
            <a:r>
              <a:rPr lang="en-IN" sz="3200" dirty="0" smtClean="0"/>
              <a:t> </a:t>
            </a:r>
            <a:r>
              <a:rPr lang="en-IN" sz="3200" dirty="0"/>
              <a:t>will create an </a:t>
            </a:r>
            <a:r>
              <a:rPr lang="en-IN" sz="3200" dirty="0" smtClean="0"/>
              <a:t>array of zeros </a:t>
            </a:r>
            <a:r>
              <a:rPr lang="en-IN" sz="3200" dirty="0"/>
              <a:t>with n rows and m columns.</a:t>
            </a: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98908" y="44432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476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7714</TotalTime>
  <Words>164</Words>
  <Application>Microsoft Office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Adobe Fan Heiti Std B</vt:lpstr>
      <vt:lpstr>Arial Unicode MS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Arvind</cp:lastModifiedBy>
  <cp:revision>700</cp:revision>
  <dcterms:created xsi:type="dcterms:W3CDTF">2018-04-24T17:14:44Z</dcterms:created>
  <dcterms:modified xsi:type="dcterms:W3CDTF">2020-05-18T18:04:13Z</dcterms:modified>
</cp:coreProperties>
</file>