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7"/>
  </p:handoutMasterIdLst>
  <p:sldIdLst>
    <p:sldId id="399" r:id="rId4"/>
    <p:sldId id="400" r:id="rId5"/>
    <p:sldId id="510" r:id="rId6"/>
    <p:sldId id="515" r:id="rId7"/>
    <p:sldId id="516" r:id="rId8"/>
    <p:sldId id="517" r:id="rId9"/>
    <p:sldId id="504" r:id="rId10"/>
    <p:sldId id="496" r:id="rId11"/>
    <p:sldId id="505" r:id="rId12"/>
    <p:sldId id="508" r:id="rId13"/>
    <p:sldId id="507" r:id="rId14"/>
    <p:sldId id="503" r:id="rId15"/>
    <p:sldId id="260"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p:normalViewPr>
  <p:slideViewPr>
    <p:cSldViewPr snapToGrid="0">
      <p:cViewPr varScale="1">
        <p:scale>
          <a:sx n="74" d="100"/>
          <a:sy n="74" d="100"/>
        </p:scale>
        <p:origin x="552" y="7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5/23/2020</a:t>
            </a:fld>
            <a:endParaRPr lang="en-US"/>
          </a:p>
        </p:txBody>
      </p:sp>
      <p:sp>
        <p:nvSpPr>
          <p:cNvPr id="4" name="Footer Placeholder 3">
            <a:extLst>
              <a:ext uri="{FF2B5EF4-FFF2-40B4-BE49-F238E27FC236}">
                <a16:creationId xmlns=""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5460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9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5" r:id="rId2"/>
    <p:sldLayoutId id="2147483756"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0495" y="1456174"/>
            <a:ext cx="5700761" cy="912676"/>
          </a:xfrm>
        </p:spPr>
        <p:txBody>
          <a:bodyPr>
            <a:noAutofit/>
          </a:bodyPr>
          <a:lstStyle/>
          <a:p>
            <a:r>
              <a:rPr lang="en-US" altLang="ko-KR" sz="6000" b="1" dirty="0" smtClean="0"/>
              <a:t>Numpy</a:t>
            </a:r>
            <a:endParaRPr lang="ko-KR" altLang="en-US" sz="6000" b="1" dirty="0"/>
          </a:p>
        </p:txBody>
      </p:sp>
      <p:grpSp>
        <p:nvGrpSpPr>
          <p:cNvPr id="18" name="Group 17">
            <a:extLst>
              <a:ext uri="{FF2B5EF4-FFF2-40B4-BE49-F238E27FC236}">
                <a16:creationId xmlns="" xmlns:a16="http://schemas.microsoft.com/office/drawing/2014/main" id="{F2379149-572C-40A3-A37D-0AEC9933A200}"/>
              </a:ext>
            </a:extLst>
          </p:cNvPr>
          <p:cNvGrpSpPr/>
          <p:nvPr/>
        </p:nvGrpSpPr>
        <p:grpSpPr>
          <a:xfrm rot="20328779" flipH="1">
            <a:off x="-169808" y="1582760"/>
            <a:ext cx="3252050" cy="1379003"/>
            <a:chOff x="2855642" y="1729428"/>
            <a:chExt cx="6480725" cy="2748096"/>
          </a:xfrm>
        </p:grpSpPr>
        <p:sp>
          <p:nvSpPr>
            <p:cNvPr id="11" name="Rectangle 5">
              <a:extLst>
                <a:ext uri="{FF2B5EF4-FFF2-40B4-BE49-F238E27FC236}">
                  <a16:creationId xmlns="" xmlns:a16="http://schemas.microsoft.com/office/drawing/2014/main" id="{2CA60154-8119-47A9-AEC1-D9F4DC54063E}"/>
                </a:ext>
              </a:extLst>
            </p:cNvPr>
            <p:cNvSpPr/>
            <p:nvPr/>
          </p:nvSpPr>
          <p:spPr>
            <a:xfrm>
              <a:off x="4716696" y="2405690"/>
              <a:ext cx="2774385" cy="1882403"/>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5">
              <a:extLst>
                <a:ext uri="{FF2B5EF4-FFF2-40B4-BE49-F238E27FC236}">
                  <a16:creationId xmlns="" xmlns:a16="http://schemas.microsoft.com/office/drawing/2014/main" id="{33633848-575C-4649-B608-ADBE6156C904}"/>
                </a:ext>
              </a:extLst>
            </p:cNvPr>
            <p:cNvSpPr/>
            <p:nvPr/>
          </p:nvSpPr>
          <p:spPr>
            <a:xfrm>
              <a:off x="4716696" y="2771860"/>
              <a:ext cx="2774385" cy="905985"/>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22">
              <a:extLst>
                <a:ext uri="{FF2B5EF4-FFF2-40B4-BE49-F238E27FC236}">
                  <a16:creationId xmlns="" xmlns:a16="http://schemas.microsoft.com/office/drawing/2014/main" id="{7D5AD825-C6ED-412E-9AD8-1752352C7F2B}"/>
                </a:ext>
              </a:extLst>
            </p:cNvPr>
            <p:cNvSpPr/>
            <p:nvPr/>
          </p:nvSpPr>
          <p:spPr>
            <a:xfrm>
              <a:off x="2855642" y="1729428"/>
              <a:ext cx="6480725" cy="1657211"/>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Straight Connector 13">
              <a:extLst>
                <a:ext uri="{FF2B5EF4-FFF2-40B4-BE49-F238E27FC236}">
                  <a16:creationId xmlns="" xmlns:a16="http://schemas.microsoft.com/office/drawing/2014/main" id="{098041F7-EF12-4235-8F7A-E50660E91C07}"/>
                </a:ext>
              </a:extLst>
            </p:cNvPr>
            <p:cNvCxnSpPr/>
            <p:nvPr/>
          </p:nvCxnSpPr>
          <p:spPr>
            <a:xfrm>
              <a:off x="6204740" y="2292443"/>
              <a:ext cx="1693282" cy="56954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CE46E61B-F685-4DCF-BA97-2A3C4F3EC31D}"/>
                </a:ext>
              </a:extLst>
            </p:cNvPr>
            <p:cNvCxnSpPr>
              <a:cxnSpLocks/>
            </p:cNvCxnSpPr>
            <p:nvPr/>
          </p:nvCxnSpPr>
          <p:spPr>
            <a:xfrm rot="20328779">
              <a:off x="8042336" y="2813373"/>
              <a:ext cx="2503" cy="87232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 xmlns:a16="http://schemas.microsoft.com/office/drawing/2014/main" id="{C374473E-5B80-4901-8656-6860ABE6150C}"/>
                </a:ext>
              </a:extLst>
            </p:cNvPr>
            <p:cNvSpPr/>
            <p:nvPr/>
          </p:nvSpPr>
          <p:spPr>
            <a:xfrm rot="20328779">
              <a:off x="8108405" y="3624285"/>
              <a:ext cx="491605" cy="8532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 xmlns:a16="http://schemas.microsoft.com/office/drawing/2014/main" id="{A6173891-AF67-48A5-8CF7-5BFB9BE6A454}"/>
                </a:ext>
              </a:extLst>
            </p:cNvPr>
            <p:cNvSpPr/>
            <p:nvPr/>
          </p:nvSpPr>
          <p:spPr>
            <a:xfrm>
              <a:off x="8106546" y="3611027"/>
              <a:ext cx="251999" cy="251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3" name="Picture Placeholder 22"/>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5393" r="5393"/>
          <a:stretch>
            <a:fillRect/>
          </a:stretch>
        </p:blipFill>
        <p:spPr>
          <a:xfrm>
            <a:off x="1666389" y="2822197"/>
            <a:ext cx="4103070" cy="2588376"/>
          </a:xfrm>
          <a:prstGeom prst="rect">
            <a:avLst/>
          </a:prstGeom>
        </p:spPr>
      </p:pic>
      <p:sp>
        <p:nvSpPr>
          <p:cNvPr id="26" name="직사각형 113">
            <a:extLst>
              <a:ext uri="{FF2B5EF4-FFF2-40B4-BE49-F238E27FC236}">
                <a16:creationId xmlns="" xmlns:a16="http://schemas.microsoft.com/office/drawing/2014/main" id="{731A095B-2A1E-48C0-B0D8-912DD354781E}"/>
              </a:ext>
            </a:extLst>
          </p:cNvPr>
          <p:cNvSpPr>
            <a:spLocks noChangeArrowheads="1"/>
          </p:cNvSpPr>
          <p:nvPr/>
        </p:nvSpPr>
        <p:spPr bwMode="auto">
          <a:xfrm>
            <a:off x="8152984" y="4291819"/>
            <a:ext cx="1905712"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dirty="0" smtClean="0">
                <a:solidFill>
                  <a:schemeClr val="bg1"/>
                </a:solidFill>
              </a:rPr>
              <a:t>www.Kharwal.com</a:t>
            </a:r>
            <a:endParaRPr lang="ko-KR" altLang="en-US" sz="1400" dirty="0">
              <a:solidFill>
                <a:schemeClr val="bg1"/>
              </a:solidFill>
            </a:endParaRPr>
          </a:p>
        </p:txBody>
      </p:sp>
      <p:sp>
        <p:nvSpPr>
          <p:cNvPr id="27" name="TextBox 26">
            <a:extLst>
              <a:ext uri="{FF2B5EF4-FFF2-40B4-BE49-F238E27FC236}">
                <a16:creationId xmlns="" xmlns:a16="http://schemas.microsoft.com/office/drawing/2014/main" id="{DF166F6B-B975-4F3C-BCF2-9971086140FB}"/>
              </a:ext>
            </a:extLst>
          </p:cNvPr>
          <p:cNvSpPr txBox="1"/>
          <p:nvPr/>
        </p:nvSpPr>
        <p:spPr>
          <a:xfrm>
            <a:off x="7629923" y="3692950"/>
            <a:ext cx="3225073"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dirty="0">
              <a:solidFill>
                <a:schemeClr val="tx1">
                  <a:lumMod val="85000"/>
                  <a:lumOff val="15000"/>
                </a:schemeClr>
              </a:solidFill>
              <a:latin typeface="Adobe Fan Heiti Std B" panose="020B0700000000000000" pitchFamily="34" charset="-128"/>
              <a:cs typeface="Arial" pitchFamily="34" charset="0"/>
            </a:endParaRPr>
          </a:p>
        </p:txBody>
      </p:sp>
      <p:sp>
        <p:nvSpPr>
          <p:cNvPr id="19" name="Text Placeholder 1"/>
          <p:cNvSpPr txBox="1">
            <a:spLocks/>
          </p:cNvSpPr>
          <p:nvPr/>
        </p:nvSpPr>
        <p:spPr>
          <a:xfrm>
            <a:off x="7223966" y="2387582"/>
            <a:ext cx="3631030" cy="728090"/>
          </a:xfrm>
          <a:prstGeom prst="rect">
            <a:avLst/>
          </a:prstGeom>
        </p:spPr>
        <p:txBody>
          <a:bodyPr anchor="ctr">
            <a:no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b="1" dirty="0" smtClean="0">
                <a:solidFill>
                  <a:srgbClr val="00B0F0"/>
                </a:solidFill>
              </a:rPr>
              <a:t>Part 19</a:t>
            </a:r>
            <a:endParaRPr lang="ko-KR" altLang="en-US" sz="4400" b="1" dirty="0">
              <a:solidFill>
                <a:srgbClr val="00B0F0"/>
              </a:solidFill>
            </a:endParaRPr>
          </a:p>
        </p:txBody>
      </p:sp>
    </p:spTree>
    <p:extLst>
      <p:ext uri="{BB962C8B-B14F-4D97-AF65-F5344CB8AC3E}">
        <p14:creationId xmlns:p14="http://schemas.microsoft.com/office/powerpoint/2010/main" val="354661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282226"/>
          </a:xfrm>
        </p:spPr>
        <p:txBody>
          <a:bodyPr/>
          <a:lstStyle/>
          <a:p>
            <a:pPr algn="just"/>
            <a:r>
              <a:rPr lang="en-IN" sz="3200" dirty="0"/>
              <a:t>The range() and arange() also differ in their return types:</a:t>
            </a:r>
          </a:p>
          <a:p>
            <a:pPr algn="just"/>
            <a:endParaRPr lang="en-IN" sz="3200" dirty="0"/>
          </a:p>
          <a:p>
            <a:pPr algn="just"/>
            <a:r>
              <a:rPr lang="en-IN" sz="3200" dirty="0" smtClean="0"/>
              <a:t>The range() creates an instance of </a:t>
            </a:r>
            <a:r>
              <a:rPr lang="en-IN" sz="3200" dirty="0" smtClean="0"/>
              <a:t>list </a:t>
            </a:r>
            <a:r>
              <a:rPr lang="en-IN" sz="3200" dirty="0"/>
              <a:t>or tuple with evenly spaced numbers within a predefined range. </a:t>
            </a:r>
          </a:p>
          <a:p>
            <a:pPr algn="just"/>
            <a:endParaRPr lang="en-IN" sz="3200" dirty="0" smtClean="0"/>
          </a:p>
          <a:p>
            <a:pPr algn="just"/>
            <a:r>
              <a:rPr lang="en-IN" sz="3200" dirty="0" smtClean="0"/>
              <a:t>The arange</a:t>
            </a:r>
            <a:r>
              <a:rPr lang="en-IN" sz="3200" dirty="0"/>
              <a:t>() returns an instance of </a:t>
            </a:r>
            <a:r>
              <a:rPr lang="en-IN" sz="3200" dirty="0" smtClean="0"/>
              <a:t>numpy </a:t>
            </a:r>
            <a:r>
              <a:rPr lang="en-IN" sz="3200" dirty="0" err="1"/>
              <a:t>ndarray</a:t>
            </a:r>
            <a:r>
              <a:rPr lang="en-IN" sz="3200" dirty="0"/>
              <a:t>.</a:t>
            </a:r>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56842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smtClean="0"/>
              <a:t>when </a:t>
            </a:r>
            <a:r>
              <a:rPr lang="en-IN" sz="3200" dirty="0"/>
              <a:t>working with </a:t>
            </a:r>
            <a:r>
              <a:rPr lang="en-IN" sz="3200" dirty="0" smtClean="0"/>
              <a:t>range, we have </a:t>
            </a:r>
            <a:r>
              <a:rPr lang="en-IN" sz="3200" dirty="0"/>
              <a:t>to provide integer arguments. Otherwise, </a:t>
            </a:r>
            <a:r>
              <a:rPr lang="en-IN" sz="3200" dirty="0" smtClean="0"/>
              <a:t>we’ll </a:t>
            </a:r>
            <a:r>
              <a:rPr lang="en-IN" sz="3200" dirty="0"/>
              <a:t>get a </a:t>
            </a:r>
            <a:r>
              <a:rPr lang="en-IN" sz="3200" dirty="0" err="1"/>
              <a:t>TypeError</a:t>
            </a:r>
            <a:r>
              <a:rPr lang="en-IN" sz="3200" dirty="0" smtClean="0"/>
              <a:t>. You </a:t>
            </a:r>
            <a:r>
              <a:rPr lang="en-IN" sz="3200" dirty="0"/>
              <a:t>can’t specify the type of the yielded numbers. It’s always int</a:t>
            </a:r>
            <a:r>
              <a:rPr lang="en-IN" sz="3200" dirty="0" smtClean="0"/>
              <a:t>.</a:t>
            </a:r>
          </a:p>
          <a:p>
            <a:pPr algn="just"/>
            <a:endParaRPr lang="en-US" sz="3200" dirty="0" smtClean="0"/>
          </a:p>
          <a:p>
            <a:pPr algn="just"/>
            <a:endParaRPr lang="en-US" sz="3200" dirty="0"/>
          </a:p>
          <a:p>
            <a:pPr algn="just"/>
            <a:r>
              <a:rPr lang="en-US" sz="3200" dirty="0"/>
              <a:t>But in case of arange() </a:t>
            </a:r>
            <a:r>
              <a:rPr lang="en-US" sz="3200" dirty="0" smtClean="0"/>
              <a:t>function, </a:t>
            </a:r>
            <a:r>
              <a:rPr lang="en-IN" sz="3200" dirty="0" smtClean="0"/>
              <a:t>we can specify </a:t>
            </a:r>
            <a:r>
              <a:rPr lang="en-IN" sz="3200" dirty="0" err="1" smtClean="0"/>
              <a:t>dtype</a:t>
            </a:r>
            <a:r>
              <a:rPr lang="en-IN" sz="3200" dirty="0" smtClean="0"/>
              <a:t> parameter, </a:t>
            </a:r>
            <a:r>
              <a:rPr lang="en-IN" sz="3200" dirty="0"/>
              <a:t>then arange() will create an array with the elements of the provided data </a:t>
            </a:r>
            <a:r>
              <a:rPr lang="en-IN" sz="3200" dirty="0" smtClean="0"/>
              <a:t>type. </a:t>
            </a:r>
            <a:endParaRPr lang="en-IN" sz="3200" dirty="0"/>
          </a:p>
          <a:p>
            <a:pPr algn="just"/>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359700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201966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xmlns=""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xmlns=""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xmlns="" id="{948A2979-A456-4286-B8FC-8FF4C0C58EFD}"/>
              </a:ext>
            </a:extLst>
          </p:cNvPr>
          <p:cNvSpPr txBox="1"/>
          <p:nvPr/>
        </p:nvSpPr>
        <p:spPr>
          <a:xfrm>
            <a:off x="5563672" y="3075057"/>
            <a:ext cx="6628179" cy="707886"/>
          </a:xfrm>
          <a:prstGeom prst="rect">
            <a:avLst/>
          </a:prstGeom>
          <a:noFill/>
        </p:spPr>
        <p:txBody>
          <a:bodyPr wrap="square" rtlCol="0" anchor="ctr">
            <a:spAutoFit/>
          </a:bodyPr>
          <a:lstStyle/>
          <a:p>
            <a:r>
              <a:rPr lang="en-IN" sz="3600" b="1" dirty="0"/>
              <a:t> </a:t>
            </a:r>
            <a:r>
              <a:rPr lang="en-IN" sz="3600" b="1" dirty="0" smtClean="0"/>
              <a:t>Range vs Arange</a:t>
            </a:r>
            <a:r>
              <a:rPr lang="en-IN" sz="4000" b="1" dirty="0" smtClean="0"/>
              <a:t> </a:t>
            </a:r>
            <a:r>
              <a:rPr lang="en-IN" sz="4000" b="1" dirty="0" smtClean="0"/>
              <a:t>Function</a:t>
            </a:r>
            <a:endParaRPr lang="en-US" sz="4000" b="1" dirty="0"/>
          </a:p>
        </p:txBody>
      </p:sp>
    </p:spTree>
    <p:extLst>
      <p:ext uri="{BB962C8B-B14F-4D97-AF65-F5344CB8AC3E}">
        <p14:creationId xmlns:p14="http://schemas.microsoft.com/office/powerpoint/2010/main" val="31023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6128" y="856073"/>
            <a:ext cx="5678774" cy="5583362"/>
          </a:xfrm>
        </p:spPr>
        <p:txBody>
          <a:bodyPr/>
          <a:lstStyle/>
          <a:p>
            <a:r>
              <a:rPr lang="en-US" sz="3200" b="1" dirty="0" smtClean="0"/>
              <a:t>Range</a:t>
            </a:r>
          </a:p>
          <a:p>
            <a:pPr algn="just"/>
            <a:endParaRPr lang="en-IN" sz="3200" dirty="0" smtClean="0"/>
          </a:p>
          <a:p>
            <a:pPr algn="just"/>
            <a:r>
              <a:rPr lang="en-IN" sz="3200" dirty="0" smtClean="0"/>
              <a:t>1. The range </a:t>
            </a:r>
            <a:r>
              <a:rPr lang="en-IN" sz="3200" dirty="0"/>
              <a:t>is a built-in Python </a:t>
            </a:r>
            <a:r>
              <a:rPr lang="en-IN" sz="3200" dirty="0" smtClean="0"/>
              <a:t>class. </a:t>
            </a:r>
          </a:p>
          <a:p>
            <a:pPr algn="just"/>
            <a:endParaRPr lang="en-US" sz="3200" dirty="0" smtClean="0"/>
          </a:p>
          <a:p>
            <a:pPr algn="just"/>
            <a:endParaRPr lang="en-US" sz="3200" dirty="0" smtClean="0"/>
          </a:p>
          <a:p>
            <a:pPr algn="just"/>
            <a:r>
              <a:rPr lang="en-IN" sz="3200" dirty="0" smtClean="0"/>
              <a:t>2. The range generates </a:t>
            </a:r>
            <a:r>
              <a:rPr lang="en-IN" sz="3200" dirty="0"/>
              <a:t>only integer values that can be accessed as list elements</a:t>
            </a:r>
            <a:r>
              <a:rPr lang="en-IN" sz="3200" dirty="0" smtClean="0"/>
              <a:t>.</a:t>
            </a:r>
            <a:endParaRPr lang="en-US" sz="3200" dirty="0"/>
          </a:p>
          <a:p>
            <a:pPr algn="just"/>
            <a:endParaRPr lang="en-US" sz="3200" dirty="0" smtClean="0"/>
          </a:p>
        </p:txBody>
      </p:sp>
      <p:sp>
        <p:nvSpPr>
          <p:cNvPr id="8" name="Text Placeholder 1"/>
          <p:cNvSpPr txBox="1">
            <a:spLocks/>
          </p:cNvSpPr>
          <p:nvPr/>
        </p:nvSpPr>
        <p:spPr>
          <a:xfrm>
            <a:off x="6578958" y="856073"/>
            <a:ext cx="5460642" cy="5583362"/>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Arange()</a:t>
            </a:r>
          </a:p>
          <a:p>
            <a:endParaRPr lang="en-US" sz="3200" b="1" dirty="0" smtClean="0"/>
          </a:p>
          <a:p>
            <a:pPr algn="just"/>
            <a:r>
              <a:rPr lang="en-IN" sz="3200" dirty="0" smtClean="0"/>
              <a:t>1. The arange</a:t>
            </a:r>
            <a:r>
              <a:rPr lang="en-IN" sz="3200" dirty="0"/>
              <a:t>() is a function that belongs to a third-party library </a:t>
            </a:r>
            <a:r>
              <a:rPr lang="en-IN" sz="3200" dirty="0" smtClean="0"/>
              <a:t>numpy.</a:t>
            </a:r>
          </a:p>
          <a:p>
            <a:pPr algn="just"/>
            <a:endParaRPr lang="en-US" sz="3200" dirty="0" smtClean="0"/>
          </a:p>
          <a:p>
            <a:pPr algn="just"/>
            <a:r>
              <a:rPr lang="en-IN" sz="3200" dirty="0" smtClean="0"/>
              <a:t>2. The arange </a:t>
            </a:r>
            <a:r>
              <a:rPr lang="en-IN" sz="3200" dirty="0"/>
              <a:t>function can generate values that are stored in n</a:t>
            </a:r>
            <a:r>
              <a:rPr lang="en-IN" sz="3200" dirty="0" smtClean="0"/>
              <a:t>umpy </a:t>
            </a:r>
            <a:r>
              <a:rPr lang="en-IN" sz="3200" dirty="0"/>
              <a:t>arrays.</a:t>
            </a:r>
          </a:p>
          <a:p>
            <a:pPr algn="just"/>
            <a:endParaRPr lang="en-US" sz="3200" dirty="0" smtClean="0"/>
          </a:p>
        </p:txBody>
      </p:sp>
    </p:spTree>
    <p:extLst>
      <p:ext uri="{BB962C8B-B14F-4D97-AF65-F5344CB8AC3E}">
        <p14:creationId xmlns:p14="http://schemas.microsoft.com/office/powerpoint/2010/main" val="118923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6128" y="328411"/>
            <a:ext cx="5678774" cy="5492840"/>
          </a:xfrm>
        </p:spPr>
        <p:txBody>
          <a:bodyPr/>
          <a:lstStyle/>
          <a:p>
            <a:r>
              <a:rPr lang="en-US" sz="3200" b="1" dirty="0" smtClean="0"/>
              <a:t>Range</a:t>
            </a:r>
          </a:p>
          <a:p>
            <a:pPr algn="just"/>
            <a:endParaRPr lang="en-IN" sz="3200" dirty="0" smtClean="0"/>
          </a:p>
          <a:p>
            <a:pPr algn="l"/>
            <a:r>
              <a:rPr lang="en-IN" sz="3200" dirty="0" smtClean="0"/>
              <a:t>3. Slow.</a:t>
            </a:r>
          </a:p>
          <a:p>
            <a:pPr algn="l"/>
            <a:endParaRPr lang="en-US" sz="3200" dirty="0" smtClean="0"/>
          </a:p>
          <a:p>
            <a:pPr algn="l"/>
            <a:r>
              <a:rPr lang="en-IN" sz="3200" dirty="0" smtClean="0"/>
              <a:t>4. It takes more space.</a:t>
            </a:r>
          </a:p>
          <a:p>
            <a:pPr algn="l"/>
            <a:endParaRPr lang="en-IN" sz="3200" dirty="0" smtClean="0"/>
          </a:p>
          <a:p>
            <a:pPr algn="l"/>
            <a:r>
              <a:rPr lang="en-US" sz="3200" dirty="0" smtClean="0"/>
              <a:t>5. Lower </a:t>
            </a:r>
            <a:r>
              <a:rPr lang="en-US" sz="3200" dirty="0" smtClean="0"/>
              <a:t>Performance</a:t>
            </a:r>
            <a:endParaRPr lang="en-US" sz="3200" dirty="0" smtClean="0"/>
          </a:p>
        </p:txBody>
      </p:sp>
      <p:sp>
        <p:nvSpPr>
          <p:cNvPr id="8" name="Text Placeholder 1"/>
          <p:cNvSpPr txBox="1">
            <a:spLocks/>
          </p:cNvSpPr>
          <p:nvPr/>
        </p:nvSpPr>
        <p:spPr>
          <a:xfrm>
            <a:off x="6578958" y="856073"/>
            <a:ext cx="5460642" cy="4604569"/>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Arange()</a:t>
            </a:r>
          </a:p>
          <a:p>
            <a:pPr algn="just"/>
            <a:endParaRPr lang="en-IN" sz="3200" dirty="0" smtClean="0"/>
          </a:p>
          <a:p>
            <a:pPr algn="just"/>
            <a:r>
              <a:rPr lang="en-IN" sz="3200" dirty="0" smtClean="0"/>
              <a:t>3. Fast.</a:t>
            </a:r>
          </a:p>
          <a:p>
            <a:pPr algn="just"/>
            <a:endParaRPr lang="en-US" sz="3200" dirty="0" smtClean="0"/>
          </a:p>
          <a:p>
            <a:pPr algn="l"/>
            <a:r>
              <a:rPr lang="en-IN" sz="3200" dirty="0" smtClean="0"/>
              <a:t>4. It Takes less space.</a:t>
            </a:r>
          </a:p>
          <a:p>
            <a:pPr algn="l"/>
            <a:r>
              <a:rPr lang="en-IN" sz="3200" dirty="0" smtClean="0"/>
              <a:t/>
            </a:r>
            <a:br>
              <a:rPr lang="en-IN" sz="3200" dirty="0" smtClean="0"/>
            </a:br>
            <a:r>
              <a:rPr lang="en-IN" sz="3200" dirty="0" smtClean="0"/>
              <a:t>5. Greater Performance</a:t>
            </a:r>
            <a:endParaRPr lang="en-US" sz="3200" dirty="0" smtClean="0"/>
          </a:p>
        </p:txBody>
      </p:sp>
    </p:spTree>
    <p:extLst>
      <p:ext uri="{BB962C8B-B14F-4D97-AF65-F5344CB8AC3E}">
        <p14:creationId xmlns:p14="http://schemas.microsoft.com/office/powerpoint/2010/main" val="358468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6128" y="328411"/>
            <a:ext cx="5678774" cy="5776176"/>
          </a:xfrm>
        </p:spPr>
        <p:txBody>
          <a:bodyPr/>
          <a:lstStyle/>
          <a:p>
            <a:r>
              <a:rPr lang="en-US" sz="3200" b="1" dirty="0" smtClean="0"/>
              <a:t>Range</a:t>
            </a:r>
          </a:p>
          <a:p>
            <a:pPr algn="just"/>
            <a:endParaRPr lang="en-IN" sz="3200" dirty="0" smtClean="0"/>
          </a:p>
          <a:p>
            <a:pPr algn="l"/>
            <a:r>
              <a:rPr lang="en-IN" sz="3200" dirty="0" smtClean="0"/>
              <a:t>6. usage.</a:t>
            </a:r>
          </a:p>
          <a:p>
            <a:pPr algn="l"/>
            <a:endParaRPr lang="en-US" sz="3200" dirty="0" smtClean="0"/>
          </a:p>
          <a:p>
            <a:pPr algn="l"/>
            <a:r>
              <a:rPr lang="en-IN" sz="3200" dirty="0" smtClean="0"/>
              <a:t>7. Parameters</a:t>
            </a:r>
          </a:p>
          <a:p>
            <a:pPr algn="l"/>
            <a:endParaRPr lang="en-IN" sz="3200" dirty="0" smtClean="0"/>
          </a:p>
          <a:p>
            <a:pPr algn="l"/>
            <a:r>
              <a:rPr lang="en-US" sz="3200" dirty="0" smtClean="0"/>
              <a:t>8. Return Types</a:t>
            </a:r>
            <a:endParaRPr lang="en-US" sz="3200" dirty="0" smtClean="0"/>
          </a:p>
        </p:txBody>
      </p:sp>
      <p:sp>
        <p:nvSpPr>
          <p:cNvPr id="8" name="Text Placeholder 1"/>
          <p:cNvSpPr txBox="1">
            <a:spLocks/>
          </p:cNvSpPr>
          <p:nvPr/>
        </p:nvSpPr>
        <p:spPr>
          <a:xfrm>
            <a:off x="6578958" y="856073"/>
            <a:ext cx="5460642" cy="4900783"/>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Arange()</a:t>
            </a:r>
          </a:p>
          <a:p>
            <a:pPr algn="just"/>
            <a:endParaRPr lang="en-IN" sz="3200" dirty="0" smtClean="0"/>
          </a:p>
          <a:p>
            <a:pPr algn="just"/>
            <a:r>
              <a:rPr lang="en-IN" sz="3200" dirty="0" smtClean="0"/>
              <a:t>6. usage.</a:t>
            </a:r>
          </a:p>
          <a:p>
            <a:pPr algn="just"/>
            <a:endParaRPr lang="en-US" sz="3200" dirty="0" smtClean="0"/>
          </a:p>
          <a:p>
            <a:pPr algn="l"/>
            <a:r>
              <a:rPr lang="en-IN" sz="3200" dirty="0"/>
              <a:t>7</a:t>
            </a:r>
            <a:r>
              <a:rPr lang="en-IN" sz="3200" dirty="0" smtClean="0"/>
              <a:t>. Parameters</a:t>
            </a:r>
          </a:p>
          <a:p>
            <a:pPr algn="l"/>
            <a:r>
              <a:rPr lang="en-IN" sz="3200" dirty="0" smtClean="0"/>
              <a:t/>
            </a:r>
            <a:br>
              <a:rPr lang="en-IN" sz="3200" dirty="0" smtClean="0"/>
            </a:br>
            <a:r>
              <a:rPr lang="en-IN" sz="3200" dirty="0" smtClean="0"/>
              <a:t>8. Return Types</a:t>
            </a:r>
            <a:endParaRPr lang="en-US" sz="3200" dirty="0" smtClean="0"/>
          </a:p>
        </p:txBody>
      </p:sp>
    </p:spTree>
    <p:extLst>
      <p:ext uri="{BB962C8B-B14F-4D97-AF65-F5344CB8AC3E}">
        <p14:creationId xmlns:p14="http://schemas.microsoft.com/office/powerpoint/2010/main" val="386798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6128" y="631065"/>
            <a:ext cx="5678774" cy="4468969"/>
          </a:xfrm>
        </p:spPr>
        <p:txBody>
          <a:bodyPr/>
          <a:lstStyle/>
          <a:p>
            <a:r>
              <a:rPr lang="en-US" sz="3200" b="1" dirty="0" smtClean="0"/>
              <a:t>Range</a:t>
            </a:r>
          </a:p>
          <a:p>
            <a:pPr algn="just"/>
            <a:endParaRPr lang="en-IN" sz="3200" dirty="0" smtClean="0"/>
          </a:p>
          <a:p>
            <a:pPr algn="l"/>
            <a:r>
              <a:rPr lang="en-IN" sz="3200" dirty="0" smtClean="0"/>
              <a:t>9. Type of Arguments</a:t>
            </a:r>
          </a:p>
          <a:p>
            <a:pPr algn="l"/>
            <a:endParaRPr lang="en-US" sz="3200" dirty="0" smtClean="0"/>
          </a:p>
        </p:txBody>
      </p:sp>
      <p:sp>
        <p:nvSpPr>
          <p:cNvPr id="8" name="Text Placeholder 1"/>
          <p:cNvSpPr txBox="1">
            <a:spLocks/>
          </p:cNvSpPr>
          <p:nvPr/>
        </p:nvSpPr>
        <p:spPr>
          <a:xfrm>
            <a:off x="6578958" y="856074"/>
            <a:ext cx="5460642" cy="4025020"/>
          </a:xfrm>
          <a:prstGeom prst="rect">
            <a:avLst/>
          </a:prstGeom>
        </p:spPr>
        <p:txBody>
          <a:bodyPr anchor="ct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t>Arange()</a:t>
            </a:r>
          </a:p>
          <a:p>
            <a:pPr algn="just"/>
            <a:endParaRPr lang="en-IN" sz="3200" dirty="0" smtClean="0"/>
          </a:p>
          <a:p>
            <a:pPr algn="just"/>
            <a:r>
              <a:rPr lang="en-IN" sz="3200" dirty="0" smtClean="0"/>
              <a:t>9. Type of Arguments</a:t>
            </a:r>
          </a:p>
          <a:p>
            <a:pPr algn="just"/>
            <a:endParaRPr lang="en-US" sz="3200" dirty="0" smtClean="0"/>
          </a:p>
        </p:txBody>
      </p:sp>
    </p:spTree>
    <p:extLst>
      <p:ext uri="{BB962C8B-B14F-4D97-AF65-F5344CB8AC3E}">
        <p14:creationId xmlns:p14="http://schemas.microsoft.com/office/powerpoint/2010/main" val="330351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5789054"/>
          </a:xfrm>
        </p:spPr>
        <p:txBody>
          <a:bodyPr/>
          <a:lstStyle/>
          <a:p>
            <a:pPr algn="just"/>
            <a:r>
              <a:rPr lang="en-IN" sz="3200" b="1" dirty="0"/>
              <a:t>Comparison of range and </a:t>
            </a:r>
            <a:r>
              <a:rPr lang="en-IN" sz="3200" b="1" dirty="0" err="1"/>
              <a:t>np.arange</a:t>
            </a:r>
            <a:r>
              <a:rPr lang="en-IN" sz="3200" b="1" dirty="0" smtClean="0"/>
              <a:t>():</a:t>
            </a:r>
            <a:endParaRPr lang="en-IN" sz="3200" b="1" dirty="0"/>
          </a:p>
          <a:p>
            <a:pPr algn="just"/>
            <a:endParaRPr lang="en-IN" sz="3200" dirty="0"/>
          </a:p>
          <a:p>
            <a:pPr algn="just"/>
            <a:r>
              <a:rPr lang="en-IN" sz="3200" dirty="0" smtClean="0"/>
              <a:t>The </a:t>
            </a:r>
            <a:r>
              <a:rPr lang="en-IN" sz="3200" dirty="0"/>
              <a:t>main difference between the two is that range is a built-in Python class, while arange() is a function that belongs to a third-party library </a:t>
            </a:r>
            <a:r>
              <a:rPr lang="en-IN" sz="3200" dirty="0" smtClean="0"/>
              <a:t>numpy.</a:t>
            </a:r>
          </a:p>
          <a:p>
            <a:pPr algn="just"/>
            <a:endParaRPr lang="en-US" sz="3200" dirty="0"/>
          </a:p>
          <a:p>
            <a:pPr algn="just"/>
            <a:r>
              <a:rPr lang="en-IN" sz="3200" dirty="0"/>
              <a:t>The built in range function can generate only integer values that can be accessed as list elements. But on the other side, arange function can generate values that are stored in Numpy arrays</a:t>
            </a:r>
            <a:r>
              <a:rPr lang="en-IN" sz="3200" dirty="0" smtClean="0"/>
              <a:t>.</a:t>
            </a:r>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585987"/>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4789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939048"/>
          </a:xfrm>
        </p:spPr>
        <p:txBody>
          <a:bodyPr/>
          <a:lstStyle/>
          <a:p>
            <a:pPr algn="just"/>
            <a:r>
              <a:rPr lang="en-IN" sz="3200" dirty="0" smtClean="0"/>
              <a:t>The range </a:t>
            </a:r>
            <a:r>
              <a:rPr lang="en-IN" sz="3200" dirty="0"/>
              <a:t>function is considerably </a:t>
            </a:r>
            <a:r>
              <a:rPr lang="en-IN" sz="3200" dirty="0" smtClean="0"/>
              <a:t>slower than arange() function. </a:t>
            </a:r>
          </a:p>
          <a:p>
            <a:pPr algn="just"/>
            <a:endParaRPr lang="en-IN" sz="3200" dirty="0"/>
          </a:p>
          <a:p>
            <a:pPr algn="just"/>
            <a:r>
              <a:rPr lang="en-IN" sz="3200" dirty="0" smtClean="0"/>
              <a:t>The range function occupies </a:t>
            </a:r>
            <a:r>
              <a:rPr lang="en-IN" sz="3200" dirty="0"/>
              <a:t>more memory space when handling large sized data objects.</a:t>
            </a:r>
          </a:p>
          <a:p>
            <a:pPr algn="just"/>
            <a:endParaRPr lang="en-US" sz="3200" dirty="0" smtClean="0"/>
          </a:p>
          <a:p>
            <a:pPr algn="just"/>
            <a:r>
              <a:rPr lang="en-IN" sz="3200" dirty="0" smtClean="0"/>
              <a:t>The performance of arange() function is </a:t>
            </a:r>
            <a:r>
              <a:rPr lang="en-IN" sz="3200" dirty="0"/>
              <a:t>better than the built-in range function.</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0512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smtClean="0"/>
              <a:t>Generally, range is used </a:t>
            </a:r>
            <a:r>
              <a:rPr lang="en-IN" sz="3200" dirty="0"/>
              <a:t>when </a:t>
            </a:r>
            <a:r>
              <a:rPr lang="en-IN" sz="3200" dirty="0" smtClean="0"/>
              <a:t>we </a:t>
            </a:r>
            <a:r>
              <a:rPr lang="en-IN" sz="3200" dirty="0"/>
              <a:t>need to iterate using the </a:t>
            </a:r>
            <a:r>
              <a:rPr lang="en-IN" sz="3200" dirty="0" smtClean="0"/>
              <a:t> </a:t>
            </a:r>
            <a:r>
              <a:rPr lang="en-IN" sz="3200" dirty="0"/>
              <a:t>for </a:t>
            </a:r>
            <a:r>
              <a:rPr lang="en-IN" sz="3200" dirty="0" smtClean="0"/>
              <a:t>loop in Python and if we want </a:t>
            </a:r>
            <a:r>
              <a:rPr lang="en-IN" sz="3200" dirty="0"/>
              <a:t>to create a </a:t>
            </a:r>
            <a:r>
              <a:rPr lang="en-IN" sz="3200" dirty="0" smtClean="0"/>
              <a:t>numpy </a:t>
            </a:r>
            <a:r>
              <a:rPr lang="en-IN" sz="3200" dirty="0"/>
              <a:t>array, and </a:t>
            </a:r>
            <a:r>
              <a:rPr lang="en-IN" sz="3200" dirty="0" smtClean="0"/>
              <a:t>then </a:t>
            </a:r>
            <a:r>
              <a:rPr lang="en-IN" sz="3200" dirty="0"/>
              <a:t>arange() is a much better solution</a:t>
            </a:r>
            <a:r>
              <a:rPr lang="en-IN" sz="3200" dirty="0" smtClean="0"/>
              <a:t>.</a:t>
            </a:r>
          </a:p>
          <a:p>
            <a:pPr algn="just"/>
            <a:endParaRPr lang="en-US" sz="3200" dirty="0"/>
          </a:p>
          <a:p>
            <a:pPr algn="just"/>
            <a:r>
              <a:rPr lang="en-IN" sz="3200" dirty="0"/>
              <a:t>Both range and arange() have the same parameters that define the ranges of the </a:t>
            </a:r>
            <a:r>
              <a:rPr lang="en-IN" sz="3200" dirty="0" smtClean="0"/>
              <a:t>numbers. </a:t>
            </a:r>
            <a:endParaRPr lang="en-IN" sz="3200" dirty="0"/>
          </a:p>
          <a:p>
            <a:pPr algn="just"/>
            <a:endParaRPr lang="en-IN" sz="3200" dirty="0" smtClean="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00240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8268</TotalTime>
  <Words>404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Adobe Fan Heiti Std B</vt:lpstr>
      <vt:lpstr>Arial Unicode MS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cp:lastModifiedBy>
  <cp:revision>911</cp:revision>
  <dcterms:created xsi:type="dcterms:W3CDTF">2018-04-24T17:14:44Z</dcterms:created>
  <dcterms:modified xsi:type="dcterms:W3CDTF">2020-05-23T05:53:20Z</dcterms:modified>
</cp:coreProperties>
</file>