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3"/>
  </p:handoutMasterIdLst>
  <p:sldIdLst>
    <p:sldId id="360" r:id="rId4"/>
    <p:sldId id="361" r:id="rId5"/>
    <p:sldId id="377" r:id="rId6"/>
    <p:sldId id="368" r:id="rId7"/>
    <p:sldId id="369" r:id="rId8"/>
    <p:sldId id="378" r:id="rId9"/>
    <p:sldId id="370" r:id="rId10"/>
    <p:sldId id="371" r:id="rId11"/>
    <p:sldId id="372" r:id="rId12"/>
    <p:sldId id="375" r:id="rId13"/>
    <p:sldId id="374" r:id="rId14"/>
    <p:sldId id="376" r:id="rId15"/>
    <p:sldId id="379" r:id="rId16"/>
    <p:sldId id="380" r:id="rId17"/>
    <p:sldId id="381" r:id="rId18"/>
    <p:sldId id="382" r:id="rId19"/>
    <p:sldId id="383" r:id="rId20"/>
    <p:sldId id="384" r:id="rId21"/>
    <p:sldId id="260" r:id="rId2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94660"/>
  </p:normalViewPr>
  <p:slideViewPr>
    <p:cSldViewPr snapToGrid="0">
      <p:cViewPr varScale="1">
        <p:scale>
          <a:sx n="74" d="100"/>
          <a:sy n="74" d="100"/>
        </p:scale>
        <p:origin x="552" y="7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5/13/2020</a:t>
            </a:fld>
            <a:endParaRPr lang="en-US"/>
          </a:p>
        </p:txBody>
      </p:sp>
      <p:sp>
        <p:nvSpPr>
          <p:cNvPr id="4" name="Footer Placeholder 3">
            <a:extLst>
              <a:ext uri="{FF2B5EF4-FFF2-40B4-BE49-F238E27FC236}">
                <a16:creationId xmlns="" xmlns:a16="http://schemas.microsoft.com/office/drawing/2014/main"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5460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95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5" r:id="rId2"/>
    <p:sldLayoutId id="2147483756"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20495" y="1456174"/>
            <a:ext cx="5700761" cy="912676"/>
          </a:xfrm>
        </p:spPr>
        <p:txBody>
          <a:bodyPr>
            <a:noAutofit/>
          </a:bodyPr>
          <a:lstStyle/>
          <a:p>
            <a:r>
              <a:rPr lang="en-US" altLang="ko-KR" sz="6000" b="1" dirty="0" smtClean="0"/>
              <a:t>Numpy</a:t>
            </a:r>
            <a:endParaRPr lang="ko-KR" altLang="en-US" sz="6000" b="1" dirty="0"/>
          </a:p>
        </p:txBody>
      </p:sp>
      <p:grpSp>
        <p:nvGrpSpPr>
          <p:cNvPr id="18" name="Group 17">
            <a:extLst>
              <a:ext uri="{FF2B5EF4-FFF2-40B4-BE49-F238E27FC236}">
                <a16:creationId xmlns="" xmlns:a16="http://schemas.microsoft.com/office/drawing/2014/main" id="{F2379149-572C-40A3-A37D-0AEC9933A200}"/>
              </a:ext>
            </a:extLst>
          </p:cNvPr>
          <p:cNvGrpSpPr/>
          <p:nvPr/>
        </p:nvGrpSpPr>
        <p:grpSpPr>
          <a:xfrm rot="20328779" flipH="1">
            <a:off x="-169808" y="1582760"/>
            <a:ext cx="3252050" cy="1379003"/>
            <a:chOff x="2855642" y="1729428"/>
            <a:chExt cx="6480725" cy="2748096"/>
          </a:xfrm>
        </p:grpSpPr>
        <p:sp>
          <p:nvSpPr>
            <p:cNvPr id="11" name="Rectangle 5">
              <a:extLst>
                <a:ext uri="{FF2B5EF4-FFF2-40B4-BE49-F238E27FC236}">
                  <a16:creationId xmlns="" xmlns:a16="http://schemas.microsoft.com/office/drawing/2014/main" id="{2CA60154-8119-47A9-AEC1-D9F4DC54063E}"/>
                </a:ext>
              </a:extLst>
            </p:cNvPr>
            <p:cNvSpPr/>
            <p:nvPr/>
          </p:nvSpPr>
          <p:spPr>
            <a:xfrm>
              <a:off x="4716696" y="2405690"/>
              <a:ext cx="2774385" cy="1882403"/>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5">
              <a:extLst>
                <a:ext uri="{FF2B5EF4-FFF2-40B4-BE49-F238E27FC236}">
                  <a16:creationId xmlns="" xmlns:a16="http://schemas.microsoft.com/office/drawing/2014/main" id="{33633848-575C-4649-B608-ADBE6156C904}"/>
                </a:ext>
              </a:extLst>
            </p:cNvPr>
            <p:cNvSpPr/>
            <p:nvPr/>
          </p:nvSpPr>
          <p:spPr>
            <a:xfrm>
              <a:off x="4716696" y="2771860"/>
              <a:ext cx="2774385" cy="905985"/>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22">
              <a:extLst>
                <a:ext uri="{FF2B5EF4-FFF2-40B4-BE49-F238E27FC236}">
                  <a16:creationId xmlns="" xmlns:a16="http://schemas.microsoft.com/office/drawing/2014/main" id="{7D5AD825-C6ED-412E-9AD8-1752352C7F2B}"/>
                </a:ext>
              </a:extLst>
            </p:cNvPr>
            <p:cNvSpPr/>
            <p:nvPr/>
          </p:nvSpPr>
          <p:spPr>
            <a:xfrm>
              <a:off x="2855642" y="1729428"/>
              <a:ext cx="6480725" cy="1657211"/>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 name="Straight Connector 13">
              <a:extLst>
                <a:ext uri="{FF2B5EF4-FFF2-40B4-BE49-F238E27FC236}">
                  <a16:creationId xmlns="" xmlns:a16="http://schemas.microsoft.com/office/drawing/2014/main" id="{098041F7-EF12-4235-8F7A-E50660E91C07}"/>
                </a:ext>
              </a:extLst>
            </p:cNvPr>
            <p:cNvCxnSpPr/>
            <p:nvPr/>
          </p:nvCxnSpPr>
          <p:spPr>
            <a:xfrm>
              <a:off x="6204740" y="2292443"/>
              <a:ext cx="1693282" cy="56954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CE46E61B-F685-4DCF-BA97-2A3C4F3EC31D}"/>
                </a:ext>
              </a:extLst>
            </p:cNvPr>
            <p:cNvCxnSpPr>
              <a:cxnSpLocks/>
            </p:cNvCxnSpPr>
            <p:nvPr/>
          </p:nvCxnSpPr>
          <p:spPr>
            <a:xfrm rot="20328779">
              <a:off x="8042336" y="2813373"/>
              <a:ext cx="2503" cy="87232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 xmlns:a16="http://schemas.microsoft.com/office/drawing/2014/main" id="{C374473E-5B80-4901-8656-6860ABE6150C}"/>
                </a:ext>
              </a:extLst>
            </p:cNvPr>
            <p:cNvSpPr/>
            <p:nvPr/>
          </p:nvSpPr>
          <p:spPr>
            <a:xfrm rot="20328779">
              <a:off x="8108405" y="3624285"/>
              <a:ext cx="491605" cy="8532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 xmlns:a16="http://schemas.microsoft.com/office/drawing/2014/main" id="{A6173891-AF67-48A5-8CF7-5BFB9BE6A454}"/>
                </a:ext>
              </a:extLst>
            </p:cNvPr>
            <p:cNvSpPr/>
            <p:nvPr/>
          </p:nvSpPr>
          <p:spPr>
            <a:xfrm>
              <a:off x="8106546" y="3611027"/>
              <a:ext cx="251999" cy="251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3" name="Picture Placeholder 22"/>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5393" r="5393"/>
          <a:stretch>
            <a:fillRect/>
          </a:stretch>
        </p:blipFill>
        <p:spPr>
          <a:xfrm>
            <a:off x="1666389" y="2822197"/>
            <a:ext cx="4103070" cy="2588376"/>
          </a:xfrm>
          <a:prstGeom prst="rect">
            <a:avLst/>
          </a:prstGeom>
        </p:spPr>
      </p:pic>
      <p:sp>
        <p:nvSpPr>
          <p:cNvPr id="26" name="직사각형 113">
            <a:extLst>
              <a:ext uri="{FF2B5EF4-FFF2-40B4-BE49-F238E27FC236}">
                <a16:creationId xmlns="" xmlns:a16="http://schemas.microsoft.com/office/drawing/2014/main" id="{731A095B-2A1E-48C0-B0D8-912DD354781E}"/>
              </a:ext>
            </a:extLst>
          </p:cNvPr>
          <p:cNvSpPr>
            <a:spLocks noChangeArrowheads="1"/>
          </p:cNvSpPr>
          <p:nvPr/>
        </p:nvSpPr>
        <p:spPr bwMode="auto">
          <a:xfrm>
            <a:off x="8152984" y="4291819"/>
            <a:ext cx="1905712" cy="307777"/>
          </a:xfrm>
          <a:prstGeom prst="rect">
            <a:avLst/>
          </a:prstGeom>
          <a:solidFill>
            <a:schemeClr val="accent2"/>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dirty="0" smtClean="0">
                <a:solidFill>
                  <a:schemeClr val="bg1"/>
                </a:solidFill>
              </a:rPr>
              <a:t>www.Kharwal.com</a:t>
            </a:r>
            <a:endParaRPr lang="ko-KR" altLang="en-US" sz="1400" dirty="0">
              <a:solidFill>
                <a:schemeClr val="bg1"/>
              </a:solidFill>
            </a:endParaRPr>
          </a:p>
        </p:txBody>
      </p:sp>
      <p:sp>
        <p:nvSpPr>
          <p:cNvPr id="27" name="TextBox 26">
            <a:extLst>
              <a:ext uri="{FF2B5EF4-FFF2-40B4-BE49-F238E27FC236}">
                <a16:creationId xmlns="" xmlns:a16="http://schemas.microsoft.com/office/drawing/2014/main" id="{DF166F6B-B975-4F3C-BCF2-9971086140FB}"/>
              </a:ext>
            </a:extLst>
          </p:cNvPr>
          <p:cNvSpPr txBox="1"/>
          <p:nvPr/>
        </p:nvSpPr>
        <p:spPr>
          <a:xfrm>
            <a:off x="7629923" y="3692950"/>
            <a:ext cx="3225073"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dirty="0">
              <a:solidFill>
                <a:schemeClr val="tx1">
                  <a:lumMod val="85000"/>
                  <a:lumOff val="15000"/>
                </a:schemeClr>
              </a:solidFill>
              <a:latin typeface="Adobe Fan Heiti Std B" panose="020B0700000000000000" pitchFamily="34" charset="-128"/>
              <a:cs typeface="Arial" pitchFamily="34" charset="0"/>
            </a:endParaRPr>
          </a:p>
        </p:txBody>
      </p:sp>
      <p:sp>
        <p:nvSpPr>
          <p:cNvPr id="19" name="Text Placeholder 1"/>
          <p:cNvSpPr txBox="1">
            <a:spLocks/>
          </p:cNvSpPr>
          <p:nvPr/>
        </p:nvSpPr>
        <p:spPr>
          <a:xfrm>
            <a:off x="7223966" y="2387582"/>
            <a:ext cx="3631030" cy="728090"/>
          </a:xfrm>
          <a:prstGeom prst="rect">
            <a:avLst/>
          </a:prstGeom>
        </p:spPr>
        <p:txBody>
          <a:bodyPr anchor="ctr">
            <a:no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4400" b="1" dirty="0" smtClean="0">
                <a:solidFill>
                  <a:srgbClr val="00B0F0"/>
                </a:solidFill>
              </a:rPr>
              <a:t>Part 05</a:t>
            </a:r>
            <a:endParaRPr lang="ko-KR" altLang="en-US" sz="4400" b="1" dirty="0">
              <a:solidFill>
                <a:srgbClr val="00B0F0"/>
              </a:solidFill>
            </a:endParaRPr>
          </a:p>
        </p:txBody>
      </p:sp>
    </p:spTree>
    <p:extLst>
      <p:ext uri="{BB962C8B-B14F-4D97-AF65-F5344CB8AC3E}">
        <p14:creationId xmlns:p14="http://schemas.microsoft.com/office/powerpoint/2010/main" val="133966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smtClean="0"/>
              <a:t>So Guys, as we know that, </a:t>
            </a:r>
            <a:r>
              <a:rPr lang="en-IN" sz="3200" dirty="0" err="1" smtClean="0"/>
              <a:t>linspace</a:t>
            </a:r>
            <a:r>
              <a:rPr lang="en-IN" sz="3200" dirty="0"/>
              <a:t>() function returns evenly spaced numbers over a specified interval</a:t>
            </a:r>
            <a:r>
              <a:rPr lang="en-IN" sz="3200" dirty="0" smtClean="0"/>
              <a:t>.</a:t>
            </a:r>
          </a:p>
          <a:p>
            <a:pPr algn="just"/>
            <a:endParaRPr lang="en-US" sz="3200" dirty="0" smtClean="0"/>
          </a:p>
          <a:p>
            <a:pPr algn="just"/>
            <a:r>
              <a:rPr lang="en-US" sz="3200" dirty="0" smtClean="0"/>
              <a:t>To create </a:t>
            </a:r>
            <a:r>
              <a:rPr lang="en-US" sz="3200" dirty="0" err="1" smtClean="0"/>
              <a:t>linspace</a:t>
            </a:r>
            <a:r>
              <a:rPr lang="en-US" sz="3200" dirty="0" smtClean="0"/>
              <a:t>() function, we need to import numpy. so that’s why I have imported it . </a:t>
            </a:r>
          </a:p>
          <a:p>
            <a:pPr algn="just"/>
            <a:endParaRPr lang="en-US" sz="3200" dirty="0"/>
          </a:p>
          <a:p>
            <a:pPr algn="just"/>
            <a:r>
              <a:rPr lang="en-US" sz="3200" dirty="0"/>
              <a:t>Now let’s create </a:t>
            </a:r>
            <a:r>
              <a:rPr lang="en-US" sz="3200" dirty="0" err="1"/>
              <a:t>linspace</a:t>
            </a:r>
            <a:r>
              <a:rPr lang="en-US" sz="3200" dirty="0"/>
              <a:t>() function. </a:t>
            </a:r>
            <a:endParaRPr lang="en-US" sz="3200" dirty="0" smtClean="0"/>
          </a:p>
          <a:p>
            <a:pPr algn="just"/>
            <a:endParaRPr lang="en-US" sz="3200" dirty="0"/>
          </a:p>
          <a:p>
            <a:pPr algn="just"/>
            <a:r>
              <a:rPr lang="en-US" sz="3200" dirty="0"/>
              <a:t>So, first of all, I am assigning </a:t>
            </a:r>
            <a:r>
              <a:rPr lang="en-US" sz="3200" dirty="0" err="1"/>
              <a:t>linspace</a:t>
            </a:r>
            <a:r>
              <a:rPr lang="en-US" sz="3200" dirty="0"/>
              <a:t>() function to a and all the samples of </a:t>
            </a:r>
            <a:r>
              <a:rPr lang="en-US" sz="3200" dirty="0" err="1"/>
              <a:t>linspace</a:t>
            </a:r>
            <a:r>
              <a:rPr lang="en-US" sz="3200" dirty="0"/>
              <a:t>() function will be assigned to a.</a:t>
            </a:r>
          </a:p>
          <a:p>
            <a:pPr algn="just"/>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641728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smtClean="0"/>
              <a:t>As we know that, </a:t>
            </a:r>
            <a:r>
              <a:rPr lang="en-US" sz="3200" dirty="0" err="1" smtClean="0"/>
              <a:t>linspace</a:t>
            </a:r>
            <a:r>
              <a:rPr lang="en-US" sz="3200" dirty="0" smtClean="0"/>
              <a:t>() function requires few parameters.</a:t>
            </a:r>
          </a:p>
          <a:p>
            <a:pPr algn="just"/>
            <a:r>
              <a:rPr lang="en-US" sz="3200" dirty="0" smtClean="0"/>
              <a:t>so first of all, I am giving two </a:t>
            </a:r>
            <a:r>
              <a:rPr lang="en-US" sz="3200" dirty="0" smtClean="0"/>
              <a:t>required/mandatory </a:t>
            </a:r>
            <a:r>
              <a:rPr lang="en-US" sz="3200" dirty="0" smtClean="0"/>
              <a:t>parameters start and stop to this function. </a:t>
            </a:r>
          </a:p>
          <a:p>
            <a:pPr algn="just"/>
            <a:r>
              <a:rPr lang="en-US" sz="3200" dirty="0" smtClean="0"/>
              <a:t>So I am using 1 as a start parameter and it will be the starting value or we can say first value of the samples. and 50 as stop parameter and it will be the last value of the samples.</a:t>
            </a:r>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959025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smtClean="0"/>
              <a:t>Now I am going to print a by using print statement.  </a:t>
            </a:r>
          </a:p>
          <a:p>
            <a:pPr algn="just"/>
            <a:r>
              <a:rPr lang="en-US" sz="3200" dirty="0" smtClean="0"/>
              <a:t>Now, if </a:t>
            </a:r>
            <a:r>
              <a:rPr lang="en-US" sz="3200" dirty="0"/>
              <a:t>I run this </a:t>
            </a:r>
            <a:r>
              <a:rPr lang="en-US" sz="3200" dirty="0" smtClean="0"/>
              <a:t>script. It prints 50 samples &amp; these samples starts from and 1 and stops at 50 and all samples are evenly spaced. </a:t>
            </a:r>
          </a:p>
          <a:p>
            <a:pPr algn="just"/>
            <a:r>
              <a:rPr lang="en-US" sz="3200" dirty="0" smtClean="0"/>
              <a:t>Now, why it is printing 50 samples because by default it prints 50 samples and if you want to print let’s say 30 samples then we need to add one more optional parameter </a:t>
            </a:r>
            <a:r>
              <a:rPr lang="en-US" sz="3200" dirty="0" err="1" smtClean="0"/>
              <a:t>num</a:t>
            </a:r>
            <a:r>
              <a:rPr lang="en-US" sz="3200" dirty="0" smtClean="0"/>
              <a:t> to it. So lets add </a:t>
            </a:r>
            <a:r>
              <a:rPr lang="en-US" sz="3200" dirty="0" err="1" smtClean="0"/>
              <a:t>num</a:t>
            </a:r>
            <a:r>
              <a:rPr lang="en-US" sz="3200" dirty="0" smtClean="0"/>
              <a:t> to it . and I am assigning 30 to it. Now if run this script then it is printing sample from 1 to 30 and all samples are evenly spaced. </a:t>
            </a:r>
            <a:endParaRPr lang="en-US"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348237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a:t>Now, we can add one more parameter endpoint to this function and by default it is True. And if it is true then it will include stop parameter as a last value of the samples. </a:t>
            </a:r>
          </a:p>
          <a:p>
            <a:pPr algn="just"/>
            <a:r>
              <a:rPr lang="en-US" sz="3200" dirty="0" smtClean="0"/>
              <a:t>Now if we set False to endpoint then it will not include 50 to the samples and step size will also be changed. So lets change endpoint to False and run this script. </a:t>
            </a:r>
          </a:p>
          <a:p>
            <a:pPr algn="just"/>
            <a:r>
              <a:rPr lang="en-US" sz="3200" dirty="0" smtClean="0"/>
              <a:t>Now if you want to see the spacing between samples (step size) then we can add one more parameter </a:t>
            </a:r>
            <a:r>
              <a:rPr lang="en-US" sz="3200" dirty="0" err="1" smtClean="0"/>
              <a:t>retstep</a:t>
            </a:r>
            <a:r>
              <a:rPr lang="en-US" sz="3200" dirty="0" smtClean="0"/>
              <a:t> to this function. By default it is false. But if we set true to it will give you samples and the step size. Now if I run this script then output will be like this. </a:t>
            </a:r>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40454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smtClean="0"/>
              <a:t>So, Now it is printing samples and the step size. </a:t>
            </a:r>
          </a:p>
          <a:p>
            <a:pPr algn="just"/>
            <a:endParaRPr lang="en-US" sz="3200" dirty="0"/>
          </a:p>
          <a:p>
            <a:pPr algn="just"/>
            <a:r>
              <a:rPr lang="en-US" sz="3200" dirty="0" smtClean="0"/>
              <a:t>Now we can also use one more parameter and that is </a:t>
            </a:r>
            <a:r>
              <a:rPr lang="en-US" sz="3200" dirty="0" err="1" smtClean="0"/>
              <a:t>dtype</a:t>
            </a:r>
            <a:r>
              <a:rPr lang="en-US" sz="3200" dirty="0" smtClean="0"/>
              <a:t>. But as if now we do not need it </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141566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marL="457200" indent="-457200" algn="just">
              <a:buFont typeface="Arial" panose="020B0604020202020204" pitchFamily="34" charset="0"/>
              <a:buChar char="•"/>
            </a:pP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812124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marL="457200" indent="-457200" algn="just">
              <a:buFont typeface="Arial" panose="020B0604020202020204" pitchFamily="34" charset="0"/>
              <a:buChar char="•"/>
            </a:pP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359059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marL="457200" indent="-457200" algn="just">
              <a:buFont typeface="Arial" panose="020B0604020202020204" pitchFamily="34" charset="0"/>
              <a:buChar char="•"/>
            </a:pP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110233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marL="457200" indent="-457200" algn="just">
              <a:buFont typeface="Arial" panose="020B0604020202020204" pitchFamily="34" charset="0"/>
              <a:buChar char="•"/>
            </a:pP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36577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 xmlns:a16="http://schemas.microsoft.com/office/drawing/2014/main"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xmlns=""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xmlns=""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xmlns="" id="{948A2979-A456-4286-B8FC-8FF4C0C58EFD}"/>
              </a:ext>
            </a:extLst>
          </p:cNvPr>
          <p:cNvSpPr txBox="1"/>
          <p:nvPr/>
        </p:nvSpPr>
        <p:spPr>
          <a:xfrm>
            <a:off x="5847758" y="3013501"/>
            <a:ext cx="6344093" cy="830997"/>
          </a:xfrm>
          <a:prstGeom prst="rect">
            <a:avLst/>
          </a:prstGeom>
          <a:noFill/>
        </p:spPr>
        <p:txBody>
          <a:bodyPr wrap="square" rtlCol="0" anchor="ctr">
            <a:spAutoFit/>
          </a:bodyPr>
          <a:lstStyle/>
          <a:p>
            <a:r>
              <a:rPr lang="en-US" altLang="ko-KR" sz="4800" b="1" dirty="0" smtClean="0">
                <a:cs typeface="Arial" pitchFamily="34" charset="0"/>
              </a:rPr>
              <a:t>Numpy Operations</a:t>
            </a:r>
            <a:endParaRPr lang="ko-KR" altLang="en-US" sz="4800" b="1" dirty="0">
              <a:cs typeface="Arial" pitchFamily="34" charset="0"/>
            </a:endParaRPr>
          </a:p>
        </p:txBody>
      </p:sp>
    </p:spTree>
    <p:extLst>
      <p:ext uri="{BB962C8B-B14F-4D97-AF65-F5344CB8AC3E}">
        <p14:creationId xmlns:p14="http://schemas.microsoft.com/office/powerpoint/2010/main" val="386622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87133" y="741716"/>
            <a:ext cx="10504868" cy="2928763"/>
          </a:xfrm>
        </p:spPr>
        <p:txBody>
          <a:bodyPr/>
          <a:lstStyle/>
          <a:p>
            <a:pPr marL="457200" indent="-457200" algn="just">
              <a:buFont typeface="Arial" panose="020B0604020202020204" pitchFamily="34" charset="0"/>
              <a:buChar char="•"/>
            </a:pPr>
            <a:r>
              <a:rPr lang="en-US" sz="3600" dirty="0" err="1" smtClean="0"/>
              <a:t>linspace</a:t>
            </a:r>
            <a:r>
              <a:rPr lang="en-US" sz="3600" dirty="0" smtClean="0"/>
              <a:t>() function</a:t>
            </a:r>
          </a:p>
          <a:p>
            <a:pPr marL="457200" indent="-457200" algn="just">
              <a:buFont typeface="Arial" panose="020B0604020202020204" pitchFamily="34" charset="0"/>
              <a:buChar char="•"/>
            </a:pPr>
            <a:endParaRPr lang="en-US" sz="3600" dirty="0" smtClean="0"/>
          </a:p>
          <a:p>
            <a:pPr marL="457200" indent="-457200" algn="just">
              <a:buFont typeface="Arial" panose="020B0604020202020204" pitchFamily="34" charset="0"/>
              <a:buChar char="•"/>
            </a:pPr>
            <a:endParaRPr lang="en-US" sz="3600" dirty="0" smtClean="0"/>
          </a:p>
          <a:p>
            <a:pPr marL="457200" indent="-457200" algn="just">
              <a:buFont typeface="Arial" panose="020B0604020202020204" pitchFamily="34" charset="0"/>
              <a:buChar char="•"/>
            </a:pPr>
            <a:endParaRPr lang="en-US" sz="36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408002" y="741716"/>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843673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3573888"/>
          </a:xfrm>
        </p:spPr>
        <p:txBody>
          <a:bodyPr/>
          <a:lstStyle/>
          <a:p>
            <a:pPr algn="just"/>
            <a:r>
              <a:rPr lang="en-US" sz="3200" b="1" dirty="0" err="1"/>
              <a:t>linspace</a:t>
            </a:r>
            <a:r>
              <a:rPr lang="en-US" sz="3200" b="1" dirty="0"/>
              <a:t>() </a:t>
            </a:r>
            <a:r>
              <a:rPr lang="en-US" sz="3200" b="1" dirty="0" smtClean="0"/>
              <a:t>function:</a:t>
            </a:r>
          </a:p>
          <a:p>
            <a:pPr algn="just"/>
            <a:endParaRPr lang="en-US" sz="3200" b="1" dirty="0"/>
          </a:p>
          <a:p>
            <a:pPr algn="just"/>
            <a:r>
              <a:rPr lang="en-IN" sz="3200" dirty="0"/>
              <a:t>The </a:t>
            </a:r>
            <a:r>
              <a:rPr lang="en-IN" sz="3200" dirty="0" err="1"/>
              <a:t>linspace</a:t>
            </a:r>
            <a:r>
              <a:rPr lang="en-IN" sz="3200" dirty="0"/>
              <a:t>() function returns evenly spaced numbers over a specified </a:t>
            </a:r>
            <a:r>
              <a:rPr lang="en-IN" sz="3200" dirty="0" smtClean="0"/>
              <a:t>interval.</a:t>
            </a:r>
          </a:p>
          <a:p>
            <a:pPr algn="just"/>
            <a:endParaRPr lang="en-US" sz="3200" dirty="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6477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0985"/>
            <a:ext cx="12191999" cy="6111025"/>
          </a:xfrm>
        </p:spPr>
        <p:txBody>
          <a:bodyPr/>
          <a:lstStyle/>
          <a:p>
            <a:pPr algn="just"/>
            <a:r>
              <a:rPr lang="en-US" sz="3200" b="1" dirty="0"/>
              <a:t>Syntax</a:t>
            </a:r>
            <a:r>
              <a:rPr lang="en-US" sz="3200" b="1" dirty="0" smtClean="0"/>
              <a:t>:</a:t>
            </a:r>
          </a:p>
          <a:p>
            <a:pPr algn="just"/>
            <a:endParaRPr lang="en-US" sz="3200" b="1" dirty="0" smtClean="0"/>
          </a:p>
          <a:p>
            <a:pPr algn="just"/>
            <a:endParaRPr lang="en-US" sz="2400" b="1" dirty="0" smtClean="0"/>
          </a:p>
          <a:p>
            <a:pPr algn="l"/>
            <a:r>
              <a:rPr lang="en-US" sz="2600" dirty="0" err="1" smtClean="0"/>
              <a:t>numpy.linspace</a:t>
            </a:r>
            <a:r>
              <a:rPr lang="en-US" sz="2600" dirty="0" smtClean="0"/>
              <a:t>(start, stop, </a:t>
            </a:r>
            <a:r>
              <a:rPr lang="en-US" sz="2600" dirty="0" err="1" smtClean="0"/>
              <a:t>num</a:t>
            </a:r>
            <a:r>
              <a:rPr lang="en-US" sz="2600" dirty="0" smtClean="0"/>
              <a:t>=50</a:t>
            </a:r>
            <a:r>
              <a:rPr lang="en-US" sz="2600" dirty="0"/>
              <a:t>, endpoint=True, </a:t>
            </a:r>
            <a:r>
              <a:rPr lang="en-US" sz="2600" dirty="0" err="1"/>
              <a:t>retstep</a:t>
            </a:r>
            <a:r>
              <a:rPr lang="en-US" sz="2600" dirty="0"/>
              <a:t>=False, </a:t>
            </a:r>
            <a:r>
              <a:rPr lang="en-US" sz="2600" dirty="0" err="1" smtClean="0"/>
              <a:t>dtype</a:t>
            </a:r>
            <a:r>
              <a:rPr lang="en-US" sz="2600" dirty="0" smtClean="0"/>
              <a:t>=None)</a:t>
            </a:r>
          </a:p>
          <a:p>
            <a:pPr algn="l"/>
            <a:endParaRPr lang="en-US" sz="3200" dirty="0"/>
          </a:p>
          <a:p>
            <a:pPr algn="l"/>
            <a:endParaRPr lang="en-US" sz="3200" dirty="0" smtClean="0"/>
          </a:p>
          <a:p>
            <a:pPr algn="l"/>
            <a:endParaRPr lang="en-US" sz="3200" dirty="0"/>
          </a:p>
        </p:txBody>
      </p:sp>
    </p:spTree>
    <p:extLst>
      <p:ext uri="{BB962C8B-B14F-4D97-AF65-F5344CB8AC3E}">
        <p14:creationId xmlns:p14="http://schemas.microsoft.com/office/powerpoint/2010/main" val="3228984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519225"/>
            <a:ext cx="10831132" cy="3602013"/>
          </a:xfrm>
        </p:spPr>
        <p:txBody>
          <a:bodyPr/>
          <a:lstStyle/>
          <a:p>
            <a:pPr algn="l"/>
            <a:r>
              <a:rPr lang="en-IN" sz="3200" b="1" dirty="0" smtClean="0"/>
              <a:t>Parameters</a:t>
            </a:r>
            <a:r>
              <a:rPr lang="en-IN" sz="3200" b="1" dirty="0"/>
              <a:t>:</a:t>
            </a:r>
          </a:p>
          <a:p>
            <a:pPr algn="l"/>
            <a:endParaRPr lang="en-IN" sz="3200" dirty="0"/>
          </a:p>
          <a:p>
            <a:pPr algn="l"/>
            <a:r>
              <a:rPr lang="en-IN" sz="3200" dirty="0"/>
              <a:t>start: 	The starting value of the sequence.	</a:t>
            </a:r>
            <a:r>
              <a:rPr lang="en-IN" sz="3200" dirty="0" smtClean="0"/>
              <a:t>Required</a:t>
            </a:r>
          </a:p>
          <a:p>
            <a:pPr algn="l"/>
            <a:endParaRPr lang="en-US" sz="3200" dirty="0" smtClean="0"/>
          </a:p>
          <a:p>
            <a:pPr algn="l"/>
            <a:endParaRPr lang="en-US" sz="3200" dirty="0" smtClean="0"/>
          </a:p>
          <a:p>
            <a:pPr algn="l"/>
            <a:endParaRPr lang="en-US"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63302" y="519225"/>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34065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320863"/>
          </a:xfrm>
        </p:spPr>
        <p:txBody>
          <a:bodyPr/>
          <a:lstStyle/>
          <a:p>
            <a:pPr algn="l"/>
            <a:r>
              <a:rPr lang="en-IN" sz="3200" dirty="0"/>
              <a:t>Stop         The end value of the sequence, unless endpoint  </a:t>
            </a:r>
          </a:p>
          <a:p>
            <a:pPr algn="l"/>
            <a:r>
              <a:rPr lang="en-IN" sz="3200" dirty="0"/>
              <a:t>                 is set to </a:t>
            </a:r>
            <a:r>
              <a:rPr lang="en-IN" sz="3200" dirty="0" smtClean="0"/>
              <a:t>False. Note that </a:t>
            </a:r>
            <a:r>
              <a:rPr lang="en-IN" sz="3200" dirty="0"/>
              <a:t>the step size changes </a:t>
            </a:r>
            <a:r>
              <a:rPr lang="en-IN" sz="3200" dirty="0" smtClean="0"/>
              <a:t>		when </a:t>
            </a:r>
            <a:r>
              <a:rPr lang="en-IN" sz="3200" dirty="0"/>
              <a:t>endpoint </a:t>
            </a:r>
            <a:r>
              <a:rPr lang="en-IN" sz="3200" dirty="0" smtClean="0"/>
              <a:t>is False</a:t>
            </a:r>
            <a:r>
              <a:rPr lang="en-IN" sz="3200" dirty="0"/>
              <a:t>. </a:t>
            </a:r>
            <a:r>
              <a:rPr lang="en-IN" sz="3200" dirty="0" smtClean="0"/>
              <a:t>Required</a:t>
            </a:r>
          </a:p>
          <a:p>
            <a:pPr algn="l"/>
            <a:endParaRPr lang="en-US" sz="3200" dirty="0"/>
          </a:p>
          <a:p>
            <a:pPr algn="just"/>
            <a:r>
              <a:rPr lang="en-IN" sz="3200" dirty="0" err="1"/>
              <a:t>num</a:t>
            </a:r>
            <a:r>
              <a:rPr lang="en-IN" sz="3200" dirty="0"/>
              <a:t>		Number of samples to generate. Default is 50. </a:t>
            </a:r>
            <a:r>
              <a:rPr lang="en-IN" sz="3200" dirty="0" smtClean="0"/>
              <a:t>		Must </a:t>
            </a:r>
            <a:r>
              <a:rPr lang="en-IN" sz="3200" dirty="0"/>
              <a:t>be </a:t>
            </a:r>
            <a:r>
              <a:rPr lang="en-IN" sz="3200" dirty="0" smtClean="0"/>
              <a:t>non-negative. Optional</a:t>
            </a:r>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76181" y="431441"/>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43612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endpoint	</a:t>
            </a:r>
            <a:r>
              <a:rPr lang="en-IN" sz="3200" dirty="0" smtClean="0"/>
              <a:t>	If </a:t>
            </a:r>
            <a:r>
              <a:rPr lang="en-IN" sz="3200" dirty="0"/>
              <a:t>True, stop is the last sample. Otherwise, it </a:t>
            </a:r>
            <a:r>
              <a:rPr lang="en-IN" sz="3200" dirty="0" smtClean="0"/>
              <a:t>			is </a:t>
            </a:r>
            <a:r>
              <a:rPr lang="en-IN" sz="3200" dirty="0"/>
              <a:t>not included. Default is </a:t>
            </a:r>
            <a:r>
              <a:rPr lang="en-IN" sz="3200" dirty="0" smtClean="0"/>
              <a:t>True.</a:t>
            </a:r>
            <a:r>
              <a:rPr lang="en-IN" sz="3200" dirty="0"/>
              <a:t> </a:t>
            </a:r>
            <a:r>
              <a:rPr lang="en-IN" sz="3200" dirty="0" smtClean="0"/>
              <a:t>Optional</a:t>
            </a:r>
          </a:p>
          <a:p>
            <a:pPr algn="just"/>
            <a:endParaRPr lang="en-US" sz="3200" dirty="0"/>
          </a:p>
          <a:p>
            <a:pPr algn="just"/>
            <a:r>
              <a:rPr lang="en-IN" sz="3200" dirty="0" err="1"/>
              <a:t>retstep</a:t>
            </a:r>
            <a:r>
              <a:rPr lang="en-IN" sz="3200" dirty="0"/>
              <a:t>		If True, return (samples, step), where step </a:t>
            </a:r>
            <a:r>
              <a:rPr lang="en-IN" sz="3200" dirty="0" smtClean="0"/>
              <a:t>			is </a:t>
            </a:r>
            <a:r>
              <a:rPr lang="en-IN" sz="3200" dirty="0"/>
              <a:t>the </a:t>
            </a:r>
            <a:r>
              <a:rPr lang="en-IN" sz="3200" dirty="0" smtClean="0"/>
              <a:t>spacing </a:t>
            </a:r>
            <a:r>
              <a:rPr lang="en-IN" sz="3200" dirty="0"/>
              <a:t>between </a:t>
            </a:r>
            <a:r>
              <a:rPr lang="en-IN" sz="3200" dirty="0" smtClean="0"/>
              <a:t>sample. Optional</a:t>
            </a:r>
          </a:p>
          <a:p>
            <a:pPr algn="just"/>
            <a:endParaRPr lang="en-US" sz="3200" dirty="0"/>
          </a:p>
          <a:p>
            <a:pPr algn="just"/>
            <a:r>
              <a:rPr lang="en-IN" sz="3200" dirty="0" err="1"/>
              <a:t>dtype</a:t>
            </a:r>
            <a:r>
              <a:rPr lang="en-IN" sz="3200" dirty="0"/>
              <a:t>		The type of the output array. If </a:t>
            </a:r>
            <a:r>
              <a:rPr lang="en-IN" sz="3200" dirty="0" err="1"/>
              <a:t>dtype</a:t>
            </a:r>
            <a:r>
              <a:rPr lang="en-IN" sz="3200" dirty="0"/>
              <a:t> is not </a:t>
            </a:r>
            <a:r>
              <a:rPr lang="en-IN" sz="3200" dirty="0" smtClean="0"/>
              <a:t>			given</a:t>
            </a:r>
            <a:r>
              <a:rPr lang="en-IN" sz="3200" dirty="0"/>
              <a:t>, infer the data type from the other </a:t>
            </a:r>
            <a:r>
              <a:rPr lang="en-IN" sz="3200" dirty="0" smtClean="0"/>
              <a:t>				input </a:t>
            </a:r>
            <a:r>
              <a:rPr lang="en-IN" sz="3200" dirty="0"/>
              <a:t>arguments. New in version 1.9.0. </a:t>
            </a:r>
            <a:r>
              <a:rPr lang="en-IN" sz="3200" dirty="0" smtClean="0"/>
              <a:t>				optional</a:t>
            </a:r>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139239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033753"/>
          </a:xfrm>
        </p:spPr>
        <p:txBody>
          <a:bodyPr/>
          <a:lstStyle/>
          <a:p>
            <a:pPr algn="just"/>
            <a:r>
              <a:rPr lang="en-IN" sz="3200" dirty="0"/>
              <a:t>axis	</a:t>
            </a:r>
            <a:r>
              <a:rPr lang="en-IN" sz="3200" dirty="0" smtClean="0"/>
              <a:t>		The </a:t>
            </a:r>
            <a:r>
              <a:rPr lang="en-IN" sz="3200" dirty="0"/>
              <a:t>axis in the result to store the samples. </a:t>
            </a:r>
            <a:r>
              <a:rPr lang="en-IN" sz="3200" dirty="0" smtClean="0"/>
              <a:t>			Relevant </a:t>
            </a:r>
            <a:r>
              <a:rPr lang="en-IN" sz="3200" dirty="0"/>
              <a:t>only if start or stop are array-like. </a:t>
            </a:r>
            <a:r>
              <a:rPr lang="en-IN" sz="3200" dirty="0" smtClean="0"/>
              <a:t>			By </a:t>
            </a:r>
            <a:r>
              <a:rPr lang="en-IN" sz="3200" dirty="0"/>
              <a:t>default (0), the samples will be along a </a:t>
            </a:r>
            <a:r>
              <a:rPr lang="en-IN" sz="3200" dirty="0" smtClean="0"/>
              <a:t>			new </a:t>
            </a:r>
            <a:r>
              <a:rPr lang="en-IN" sz="3200" dirty="0"/>
              <a:t>axis inserted at the beginning. Use -1 </a:t>
            </a:r>
            <a:r>
              <a:rPr lang="en-IN" sz="3200" dirty="0" smtClean="0"/>
              <a:t>			to </a:t>
            </a:r>
            <a:r>
              <a:rPr lang="en-IN" sz="3200" dirty="0"/>
              <a:t>get an axis at the end. New in version </a:t>
            </a:r>
            <a:r>
              <a:rPr lang="en-IN" sz="3200" dirty="0" smtClean="0"/>
              <a:t>			1.16.0</a:t>
            </a:r>
            <a:r>
              <a:rPr lang="en-IN" sz="3200" dirty="0"/>
              <a:t>. </a:t>
            </a:r>
            <a:r>
              <a:rPr lang="en-IN" sz="3200" dirty="0" err="1"/>
              <a:t>int</a:t>
            </a:r>
            <a:r>
              <a:rPr lang="en-IN" sz="3200" dirty="0"/>
              <a:t>,  optional</a:t>
            </a:r>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646103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6025</TotalTime>
  <Words>503</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Adobe Fan Heiti Std B</vt:lpstr>
      <vt:lpstr>Arial Unicode MS</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cp:lastModifiedBy>
  <cp:revision>369</cp:revision>
  <dcterms:created xsi:type="dcterms:W3CDTF">2018-04-24T17:14:44Z</dcterms:created>
  <dcterms:modified xsi:type="dcterms:W3CDTF">2020-05-13T19:33:30Z</dcterms:modified>
</cp:coreProperties>
</file>