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38"/>
  </p:handoutMasterIdLst>
  <p:sldIdLst>
    <p:sldId id="399" r:id="rId4"/>
    <p:sldId id="400" r:id="rId5"/>
    <p:sldId id="401" r:id="rId6"/>
    <p:sldId id="402" r:id="rId7"/>
    <p:sldId id="403" r:id="rId8"/>
    <p:sldId id="404" r:id="rId9"/>
    <p:sldId id="405" r:id="rId10"/>
    <p:sldId id="417" r:id="rId11"/>
    <p:sldId id="409" r:id="rId12"/>
    <p:sldId id="411" r:id="rId13"/>
    <p:sldId id="412" r:id="rId14"/>
    <p:sldId id="415" r:id="rId15"/>
    <p:sldId id="416" r:id="rId16"/>
    <p:sldId id="360" r:id="rId17"/>
    <p:sldId id="361" r:id="rId18"/>
    <p:sldId id="377" r:id="rId19"/>
    <p:sldId id="381" r:id="rId20"/>
    <p:sldId id="382" r:id="rId21"/>
    <p:sldId id="383" r:id="rId22"/>
    <p:sldId id="384" r:id="rId23"/>
    <p:sldId id="387" r:id="rId24"/>
    <p:sldId id="385" r:id="rId25"/>
    <p:sldId id="386" r:id="rId26"/>
    <p:sldId id="388" r:id="rId27"/>
    <p:sldId id="389" r:id="rId28"/>
    <p:sldId id="390" r:id="rId29"/>
    <p:sldId id="391" r:id="rId30"/>
    <p:sldId id="392" r:id="rId31"/>
    <p:sldId id="393" r:id="rId32"/>
    <p:sldId id="395" r:id="rId33"/>
    <p:sldId id="396" r:id="rId34"/>
    <p:sldId id="397" r:id="rId35"/>
    <p:sldId id="398" r:id="rId36"/>
    <p:sldId id="260" r:id="rId3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8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  <p:sldLayoutId id="214748375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06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908739"/>
          </a:xfrm>
        </p:spPr>
        <p:txBody>
          <a:bodyPr/>
          <a:lstStyle/>
          <a:p>
            <a:pPr algn="l"/>
            <a:r>
              <a:rPr lang="en-IN" sz="3200" b="1" dirty="0"/>
              <a:t>out: </a:t>
            </a:r>
            <a:r>
              <a:rPr lang="en-IN" sz="3200" b="1" dirty="0" smtClean="0"/>
              <a:t>	</a:t>
            </a:r>
            <a:r>
              <a:rPr lang="en-IN" sz="3200" dirty="0" smtClean="0"/>
              <a:t>			The </a:t>
            </a:r>
            <a:r>
              <a:rPr lang="en-IN" sz="3200" dirty="0"/>
              <a:t>out </a:t>
            </a:r>
            <a:r>
              <a:rPr lang="en-IN" sz="3200" dirty="0" smtClean="0"/>
              <a:t>parameter specify an 						alternative </a:t>
            </a:r>
            <a:r>
              <a:rPr lang="en-IN" sz="3200" dirty="0"/>
              <a:t>array in which to </a:t>
            </a:r>
            <a:r>
              <a:rPr lang="en-IN" sz="3200" dirty="0" smtClean="0"/>
              <a:t>put </a:t>
            </a:r>
            <a:r>
              <a:rPr lang="en-IN" sz="3200" dirty="0"/>
              <a:t>the </a:t>
            </a:r>
            <a:r>
              <a:rPr lang="en-IN" sz="3200" dirty="0" smtClean="0"/>
              <a:t>				result calculated </a:t>
            </a:r>
            <a:r>
              <a:rPr lang="en-IN" sz="3200" dirty="0"/>
              <a:t>by </a:t>
            </a:r>
            <a:r>
              <a:rPr lang="en-IN" sz="3200" dirty="0" smtClean="0"/>
              <a:t>the sum() function</a:t>
            </a:r>
            <a:r>
              <a:rPr lang="en-IN" sz="3200" dirty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Optional</a:t>
            </a:r>
            <a:r>
              <a:rPr lang="en-IN" sz="3200" dirty="0"/>
              <a:t>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27697" y="83068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49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196625"/>
          </a:xfrm>
        </p:spPr>
        <p:txBody>
          <a:bodyPr/>
          <a:lstStyle/>
          <a:p>
            <a:pPr algn="l"/>
            <a:r>
              <a:rPr lang="en-IN" sz="3200" b="1" dirty="0" err="1" smtClean="0"/>
              <a:t>keepdims</a:t>
            </a:r>
            <a:r>
              <a:rPr lang="en-IN" sz="3200" b="1" dirty="0" smtClean="0"/>
              <a:t>: </a:t>
            </a:r>
            <a:r>
              <a:rPr lang="en-IN" sz="3200" dirty="0" smtClean="0"/>
              <a:t>		The </a:t>
            </a:r>
            <a:r>
              <a:rPr lang="en-IN" sz="3200" dirty="0" err="1"/>
              <a:t>keepdims</a:t>
            </a:r>
            <a:r>
              <a:rPr lang="en-IN" sz="3200" dirty="0"/>
              <a:t> parameter </a:t>
            </a:r>
            <a:r>
              <a:rPr lang="en-IN" sz="3200" dirty="0" smtClean="0"/>
              <a:t>specify the 				number </a:t>
            </a:r>
            <a:r>
              <a:rPr lang="en-IN" sz="3200" dirty="0"/>
              <a:t>of dimensions </a:t>
            </a:r>
            <a:r>
              <a:rPr lang="en-IN" sz="3200" dirty="0" smtClean="0"/>
              <a:t>of the </a:t>
            </a:r>
            <a:r>
              <a:rPr lang="en-IN" sz="3200" dirty="0"/>
              <a:t>output </a:t>
            </a:r>
            <a:r>
              <a:rPr lang="en-IN" sz="3200" dirty="0" smtClean="0"/>
              <a:t>				the </a:t>
            </a:r>
            <a:r>
              <a:rPr lang="en-IN" sz="3200" dirty="0"/>
              <a:t>same as the input</a:t>
            </a:r>
            <a:r>
              <a:rPr lang="en-IN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				Optional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27697" y="141023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5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4217832"/>
          </a:xfrm>
        </p:spPr>
        <p:txBody>
          <a:bodyPr/>
          <a:lstStyle/>
          <a:p>
            <a:pPr algn="just"/>
            <a:r>
              <a:rPr lang="en-IN" sz="3200" b="1" dirty="0" smtClean="0"/>
              <a:t>Initial:</a:t>
            </a:r>
            <a:r>
              <a:rPr lang="en-IN" sz="3200" dirty="0" smtClean="0"/>
              <a:t>			The </a:t>
            </a:r>
            <a:r>
              <a:rPr lang="en-IN" sz="3200" dirty="0"/>
              <a:t>initial parameter enables you to </a:t>
            </a:r>
            <a:r>
              <a:rPr lang="en-IN" sz="3200" dirty="0" smtClean="0"/>
              <a:t>				set </a:t>
            </a:r>
            <a:r>
              <a:rPr lang="en-IN" sz="3200" dirty="0"/>
              <a:t>an initial value for the sum.</a:t>
            </a:r>
          </a:p>
          <a:p>
            <a:pPr algn="just"/>
            <a:r>
              <a:rPr lang="en-US" sz="3200" dirty="0" smtClean="0"/>
              <a:t>	</a:t>
            </a:r>
            <a:endParaRPr lang="en-IN" sz="3200" dirty="0"/>
          </a:p>
          <a:p>
            <a:pPr algn="just"/>
            <a:r>
              <a:rPr lang="en-IN" sz="3200" dirty="0" smtClean="0"/>
              <a:t>				initial </a:t>
            </a:r>
            <a:r>
              <a:rPr lang="en-IN" sz="3200" dirty="0"/>
              <a:t>parameter is optional.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37545" y="112690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48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06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6828" y="741716"/>
            <a:ext cx="10685173" cy="4512863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Sum() function</a:t>
            </a: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algn="just"/>
            <a:r>
              <a:rPr lang="en-IN" sz="3600" dirty="0"/>
              <a:t>I have imported numpy using the </a:t>
            </a:r>
            <a:r>
              <a:rPr lang="en-IN" sz="3600" dirty="0" smtClean="0"/>
              <a:t>code</a:t>
            </a:r>
          </a:p>
          <a:p>
            <a:pPr algn="just"/>
            <a:r>
              <a:rPr lang="en-IN" sz="3600" dirty="0" smtClean="0"/>
              <a:t> </a:t>
            </a:r>
            <a:r>
              <a:rPr lang="en-IN" sz="3600" dirty="0"/>
              <a:t>import numpy as np.</a:t>
            </a:r>
          </a:p>
          <a:p>
            <a:pPr algn="just"/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408002" y="74171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36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618186"/>
            <a:ext cx="10831132" cy="5653824"/>
          </a:xfrm>
        </p:spPr>
        <p:txBody>
          <a:bodyPr/>
          <a:lstStyle/>
          <a:p>
            <a:pPr algn="just"/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The sum() function in numpy </a:t>
            </a:r>
            <a:r>
              <a:rPr lang="en-IN" sz="3200" dirty="0"/>
              <a:t>returns the sum of array elements.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if axis is provided, an array is returned with the sum of elements along the axis.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We can provide initial value for the sum. </a:t>
            </a:r>
            <a:endParaRPr lang="en-IN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37545" y="482957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1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273899"/>
          </a:xfrm>
        </p:spPr>
        <p:txBody>
          <a:bodyPr/>
          <a:lstStyle/>
          <a:p>
            <a:pPr algn="just"/>
            <a:r>
              <a:rPr lang="en-IN" sz="3600" b="1" dirty="0" smtClean="0"/>
              <a:t>Syntax:</a:t>
            </a:r>
            <a:endParaRPr lang="en-IN" sz="3600" b="1" dirty="0"/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sum(array, axis, </a:t>
            </a:r>
            <a:r>
              <a:rPr lang="en-IN" sz="3200" dirty="0" err="1"/>
              <a:t>dtype</a:t>
            </a:r>
            <a:r>
              <a:rPr lang="en-IN" sz="3200" dirty="0"/>
              <a:t>, out, </a:t>
            </a:r>
            <a:r>
              <a:rPr lang="en-IN" sz="3200" dirty="0" err="1"/>
              <a:t>keepdims</a:t>
            </a:r>
            <a:r>
              <a:rPr lang="en-IN" sz="3200" dirty="0"/>
              <a:t>, initial)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NumPy sum function has several parameters that control the </a:t>
            </a:r>
            <a:r>
              <a:rPr lang="en-IN" sz="3200" dirty="0" smtClean="0"/>
              <a:t>behaviour </a:t>
            </a:r>
            <a:r>
              <a:rPr lang="en-IN" sz="3200" dirty="0"/>
              <a:t>of the function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technically there are 6 parameters, </a:t>
            </a:r>
            <a:r>
              <a:rPr lang="en-IN" sz="3200" dirty="0" smtClean="0"/>
              <a:t>but array</a:t>
            </a:r>
            <a:r>
              <a:rPr lang="en-IN" sz="3200" dirty="0"/>
              <a:t>, axis, and </a:t>
            </a:r>
            <a:r>
              <a:rPr lang="en-IN" sz="3200" dirty="0" err="1" smtClean="0"/>
              <a:t>dtype</a:t>
            </a:r>
            <a:r>
              <a:rPr lang="en-IN" sz="3200" dirty="0"/>
              <a:t> </a:t>
            </a:r>
            <a:r>
              <a:rPr lang="en-IN" sz="3200" dirty="0" smtClean="0"/>
              <a:t>are most often used. 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66334" y="44432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0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689019"/>
            <a:ext cx="10831132" cy="4256468"/>
          </a:xfrm>
        </p:spPr>
        <p:txBody>
          <a:bodyPr/>
          <a:lstStyle/>
          <a:p>
            <a:pPr algn="just"/>
            <a:r>
              <a:rPr lang="en-IN" sz="3200" dirty="0" smtClean="0"/>
              <a:t>Array: 			The array parameter </a:t>
            </a:r>
            <a:r>
              <a:rPr lang="en-IN" sz="3200" dirty="0"/>
              <a:t>specifies the </a:t>
            </a:r>
            <a:r>
              <a:rPr lang="en-IN" sz="3200" dirty="0" smtClean="0"/>
              <a:t>					input </a:t>
            </a:r>
            <a:r>
              <a:rPr lang="en-IN" sz="3200" dirty="0"/>
              <a:t>array that the sum() function will </a:t>
            </a:r>
            <a:r>
              <a:rPr lang="en-IN" sz="3200" dirty="0" smtClean="0"/>
              <a:t>				operate </a:t>
            </a:r>
            <a:r>
              <a:rPr lang="en-IN" sz="3200" dirty="0"/>
              <a:t>on. It is essentially the array of </a:t>
            </a:r>
            <a:r>
              <a:rPr lang="en-IN" sz="3200" dirty="0" smtClean="0"/>
              <a:t>				elements </a:t>
            </a:r>
            <a:r>
              <a:rPr lang="en-IN" sz="3200" dirty="0"/>
              <a:t>that you want to sum </a:t>
            </a:r>
            <a:r>
              <a:rPr lang="en-IN" sz="3200" dirty="0" smtClean="0"/>
              <a:t>up.					</a:t>
            </a:r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			Required</a:t>
            </a:r>
          </a:p>
          <a:p>
            <a:pPr algn="just"/>
            <a:endParaRPr lang="en-US" sz="3200" dirty="0"/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89060" y="689019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2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566671"/>
            <a:ext cx="10831132" cy="5241702"/>
          </a:xfrm>
        </p:spPr>
        <p:txBody>
          <a:bodyPr/>
          <a:lstStyle/>
          <a:p>
            <a:pPr algn="l"/>
            <a:r>
              <a:rPr lang="en-IN" sz="3200" b="1" dirty="0" smtClean="0"/>
              <a:t>Axis:</a:t>
            </a:r>
            <a:r>
              <a:rPr lang="en-IN" sz="3200" dirty="0" smtClean="0"/>
              <a:t>			The </a:t>
            </a:r>
            <a:r>
              <a:rPr lang="en-IN" sz="3200" dirty="0"/>
              <a:t>axis parameter specifies the axis </a:t>
            </a:r>
            <a:r>
              <a:rPr lang="en-IN" sz="3200" dirty="0" smtClean="0"/>
              <a:t>				or axes </a:t>
            </a:r>
            <a:r>
              <a:rPr lang="en-IN" sz="3200" dirty="0"/>
              <a:t>upon which the sum will be </a:t>
            </a:r>
            <a:r>
              <a:rPr lang="en-IN" sz="3200" dirty="0" smtClean="0"/>
              <a:t>				performed. 			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dirty="0"/>
              <a:t>		</a:t>
            </a:r>
            <a:r>
              <a:rPr lang="en-IN" sz="3200" dirty="0" smtClean="0"/>
              <a:t>		If </a:t>
            </a:r>
            <a:r>
              <a:rPr lang="en-IN" sz="3200" dirty="0"/>
              <a:t>we specify the axis value, the sum of </a:t>
            </a:r>
            <a:r>
              <a:rPr lang="en-IN" sz="3200" dirty="0" smtClean="0"/>
              <a:t>				elements </a:t>
            </a:r>
            <a:r>
              <a:rPr lang="en-IN" sz="3200" dirty="0"/>
              <a:t>along that axis is returned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US" sz="3200" dirty="0"/>
              <a:t>	</a:t>
            </a:r>
            <a:r>
              <a:rPr lang="en-US" sz="3200" dirty="0" smtClean="0"/>
              <a:t>			</a:t>
            </a:r>
            <a:r>
              <a:rPr lang="en-IN" sz="3200" dirty="0" smtClean="0"/>
              <a:t>Optional</a:t>
            </a:r>
            <a:endParaRPr lang="en-IN" sz="3200" dirty="0"/>
          </a:p>
          <a:p>
            <a:pPr algn="just"/>
            <a:endParaRPr lang="en-IN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63302" y="78561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65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41103"/>
              </p:ext>
            </p:extLst>
          </p:nvPr>
        </p:nvGraphicFramePr>
        <p:xfrm>
          <a:off x="2717441" y="1275007"/>
          <a:ext cx="8512935" cy="37348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87908"/>
                <a:gridCol w="2275009"/>
                <a:gridCol w="2275009"/>
                <a:gridCol w="2275009"/>
              </a:tblGrid>
              <a:tr h="9337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</a:t>
                      </a:r>
                      <a:r>
                        <a:rPr lang="en-US" baseline="0" dirty="0" smtClean="0"/>
                        <a:t>UMN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IN" dirty="0"/>
                    </a:p>
                  </a:txBody>
                  <a:tcPr/>
                </a:tc>
              </a:tr>
              <a:tr h="933719">
                <a:tc>
                  <a:txBody>
                    <a:bodyPr/>
                    <a:lstStyle/>
                    <a:p>
                      <a:r>
                        <a:rPr lang="en-US" dirty="0" smtClean="0"/>
                        <a:t>ROW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33719">
                <a:tc>
                  <a:txBody>
                    <a:bodyPr/>
                    <a:lstStyle/>
                    <a:p>
                      <a:r>
                        <a:rPr lang="en-US" dirty="0" smtClean="0"/>
                        <a:t>ROW 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33719">
                <a:tc>
                  <a:txBody>
                    <a:bodyPr/>
                    <a:lstStyle/>
                    <a:p>
                      <a:r>
                        <a:rPr lang="en-US" dirty="0" smtClean="0"/>
                        <a:t>ROW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8641" y="266592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axis = 1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3953" y="50013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axis = 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681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The simplest example is an example of a 2-dimensional array.</a:t>
            </a:r>
            <a:endParaRPr lang="en-US" sz="3200" dirty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you </a:t>
            </a:r>
            <a:r>
              <a:rPr lang="en-IN" sz="3200" dirty="0"/>
              <a:t>need to remember that the axis 0 refers to the </a:t>
            </a:r>
            <a:r>
              <a:rPr lang="en-IN" sz="3200" dirty="0" smtClean="0"/>
              <a:t>columns. </a:t>
            </a:r>
            <a:r>
              <a:rPr lang="en-IN" sz="3200" dirty="0"/>
              <a:t>Axis 1 refers to the </a:t>
            </a:r>
            <a:r>
              <a:rPr lang="en-IN" sz="3200" dirty="0" smtClean="0"/>
              <a:t>rows.</a:t>
            </a:r>
            <a:endParaRPr lang="en-IN" sz="3200" dirty="0"/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So the first axis is axis 0. The second axis (in a 2-d array) is axis 1. For multi-dimensional arrays, the third axis is axis 2. And so on.</a:t>
            </a:r>
          </a:p>
          <a:p>
            <a:pPr algn="just"/>
            <a:endParaRPr lang="en-IN" sz="3200" dirty="0"/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70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4385257"/>
          </a:xfrm>
        </p:spPr>
        <p:txBody>
          <a:bodyPr/>
          <a:lstStyle/>
          <a:p>
            <a:pPr algn="just"/>
            <a:r>
              <a:rPr lang="en-IN" sz="3200" dirty="0"/>
              <a:t>So for example, if we set axis = 0, we are indicating that we want to sum up the </a:t>
            </a:r>
            <a:r>
              <a:rPr lang="en-IN" sz="3200" dirty="0" smtClean="0"/>
              <a:t>columns. </a:t>
            </a:r>
            <a:r>
              <a:rPr lang="en-IN" sz="3200" dirty="0"/>
              <a:t>Remember, axis 0 refers to the </a:t>
            </a:r>
            <a:r>
              <a:rPr lang="en-IN" sz="3200" dirty="0" smtClean="0"/>
              <a:t>column </a:t>
            </a:r>
            <a:r>
              <a:rPr lang="en-IN" sz="3200" dirty="0"/>
              <a:t>axis.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Likewise</a:t>
            </a:r>
            <a:r>
              <a:rPr lang="en-IN" sz="3200" dirty="0"/>
              <a:t>, if we set axis = 1, we are indicating that we want to sum up the </a:t>
            </a:r>
            <a:r>
              <a:rPr lang="en-IN" sz="3200" dirty="0" smtClean="0"/>
              <a:t>rows. </a:t>
            </a:r>
            <a:r>
              <a:rPr lang="en-IN" sz="3200" dirty="0"/>
              <a:t>Remember, axis 1 refers to the </a:t>
            </a:r>
            <a:r>
              <a:rPr lang="en-IN" sz="3200" dirty="0" smtClean="0"/>
              <a:t>row </a:t>
            </a:r>
            <a:r>
              <a:rPr lang="en-IN" sz="3200" dirty="0"/>
              <a:t>axis.</a:t>
            </a:r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74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595870"/>
          </a:xfrm>
        </p:spPr>
        <p:txBody>
          <a:bodyPr/>
          <a:lstStyle/>
          <a:p>
            <a:pPr algn="just"/>
            <a:r>
              <a:rPr lang="en-IN" sz="3200" b="1" dirty="0" err="1" smtClean="0"/>
              <a:t>dtype</a:t>
            </a:r>
            <a:r>
              <a:rPr lang="en-IN" sz="3200" b="1" dirty="0" smtClean="0"/>
              <a:t>:</a:t>
            </a:r>
            <a:r>
              <a:rPr lang="en-IN" sz="3200" dirty="0" smtClean="0"/>
              <a:t>			The </a:t>
            </a:r>
            <a:r>
              <a:rPr lang="en-IN" sz="3200" dirty="0" err="1"/>
              <a:t>dtype</a:t>
            </a:r>
            <a:r>
              <a:rPr lang="en-IN" sz="3200" dirty="0"/>
              <a:t> parameter enables you to </a:t>
            </a:r>
            <a:r>
              <a:rPr lang="en-IN" sz="3200" dirty="0" smtClean="0"/>
              <a:t>				specify </a:t>
            </a:r>
            <a:r>
              <a:rPr lang="en-IN" sz="3200" dirty="0"/>
              <a:t>the data type of the output of </a:t>
            </a:r>
            <a:r>
              <a:rPr lang="en-IN" sz="3200" dirty="0" smtClean="0"/>
              <a:t>				sum() function.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Optional</a:t>
            </a:r>
            <a:endParaRPr lang="en-IN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46831" y="107538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3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2904187"/>
          </a:xfrm>
        </p:spPr>
        <p:txBody>
          <a:bodyPr/>
          <a:lstStyle/>
          <a:p>
            <a:pPr algn="just"/>
            <a:r>
              <a:rPr lang="en-IN" sz="3200" dirty="0"/>
              <a:t>So for example, if you set </a:t>
            </a:r>
            <a:r>
              <a:rPr lang="en-IN" sz="3200" dirty="0" err="1"/>
              <a:t>dtype</a:t>
            </a:r>
            <a:r>
              <a:rPr lang="en-IN" sz="3200" dirty="0"/>
              <a:t> = '</a:t>
            </a:r>
            <a:r>
              <a:rPr lang="en-IN" sz="3200" dirty="0" err="1"/>
              <a:t>int</a:t>
            </a:r>
            <a:r>
              <a:rPr lang="en-IN" sz="3200" dirty="0"/>
              <a:t>', the </a:t>
            </a:r>
            <a:r>
              <a:rPr lang="en-IN" sz="3200" dirty="0" smtClean="0"/>
              <a:t>sum() </a:t>
            </a:r>
            <a:r>
              <a:rPr lang="en-IN" sz="3200" dirty="0"/>
              <a:t>function will produce a n</a:t>
            </a:r>
            <a:r>
              <a:rPr lang="en-IN" sz="3200" dirty="0" smtClean="0"/>
              <a:t>umpy </a:t>
            </a:r>
            <a:r>
              <a:rPr lang="en-IN" sz="3200" dirty="0"/>
              <a:t>array of integers. If you set </a:t>
            </a:r>
            <a:r>
              <a:rPr lang="en-IN" sz="3200" dirty="0" err="1"/>
              <a:t>dtype</a:t>
            </a:r>
            <a:r>
              <a:rPr lang="en-IN" sz="3200" dirty="0"/>
              <a:t> = 'float', the function will produce a NumPy array of floats as the output.</a:t>
            </a:r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6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908739"/>
          </a:xfrm>
        </p:spPr>
        <p:txBody>
          <a:bodyPr/>
          <a:lstStyle/>
          <a:p>
            <a:pPr algn="l"/>
            <a:r>
              <a:rPr lang="en-IN" sz="3200" b="1" dirty="0"/>
              <a:t>out: </a:t>
            </a:r>
            <a:r>
              <a:rPr lang="en-IN" sz="3200" b="1" dirty="0" smtClean="0"/>
              <a:t>	</a:t>
            </a:r>
            <a:r>
              <a:rPr lang="en-IN" sz="3200" dirty="0" smtClean="0"/>
              <a:t>			The </a:t>
            </a:r>
            <a:r>
              <a:rPr lang="en-IN" sz="3200" dirty="0"/>
              <a:t>out </a:t>
            </a:r>
            <a:r>
              <a:rPr lang="en-IN" sz="3200" dirty="0" smtClean="0"/>
              <a:t>parameter specify an 						alternative </a:t>
            </a:r>
            <a:r>
              <a:rPr lang="en-IN" sz="3200" dirty="0"/>
              <a:t>array in which to </a:t>
            </a:r>
            <a:r>
              <a:rPr lang="en-IN" sz="3200" dirty="0" smtClean="0"/>
              <a:t>put </a:t>
            </a:r>
            <a:r>
              <a:rPr lang="en-IN" sz="3200" dirty="0"/>
              <a:t>the </a:t>
            </a:r>
            <a:r>
              <a:rPr lang="en-IN" sz="3200" dirty="0" smtClean="0"/>
              <a:t>				result calculated </a:t>
            </a:r>
            <a:r>
              <a:rPr lang="en-IN" sz="3200" dirty="0"/>
              <a:t>by </a:t>
            </a:r>
            <a:r>
              <a:rPr lang="en-IN" sz="3200" dirty="0" smtClean="0"/>
              <a:t>the sum() function</a:t>
            </a:r>
            <a:r>
              <a:rPr lang="en-IN" sz="3200" dirty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Optional</a:t>
            </a:r>
            <a:r>
              <a:rPr lang="en-IN" sz="3200" dirty="0"/>
              <a:t>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27697" y="83068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5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196625"/>
          </a:xfrm>
        </p:spPr>
        <p:txBody>
          <a:bodyPr/>
          <a:lstStyle/>
          <a:p>
            <a:pPr algn="l"/>
            <a:r>
              <a:rPr lang="en-IN" sz="3200" b="1" dirty="0" err="1" smtClean="0"/>
              <a:t>keepdims</a:t>
            </a:r>
            <a:r>
              <a:rPr lang="en-IN" sz="3200" b="1" dirty="0" smtClean="0"/>
              <a:t>: </a:t>
            </a:r>
            <a:r>
              <a:rPr lang="en-IN" sz="3200" dirty="0" smtClean="0"/>
              <a:t>		The </a:t>
            </a:r>
            <a:r>
              <a:rPr lang="en-IN" sz="3200" dirty="0" err="1"/>
              <a:t>keepdims</a:t>
            </a:r>
            <a:r>
              <a:rPr lang="en-IN" sz="3200" dirty="0"/>
              <a:t> parameter </a:t>
            </a:r>
            <a:r>
              <a:rPr lang="en-IN" sz="3200" dirty="0" smtClean="0"/>
              <a:t>specify the 				number </a:t>
            </a:r>
            <a:r>
              <a:rPr lang="en-IN" sz="3200" dirty="0"/>
              <a:t>of dimensions </a:t>
            </a:r>
            <a:r>
              <a:rPr lang="en-IN" sz="3200" dirty="0" smtClean="0"/>
              <a:t>of the </a:t>
            </a:r>
            <a:r>
              <a:rPr lang="en-IN" sz="3200" dirty="0"/>
              <a:t>output </a:t>
            </a:r>
            <a:r>
              <a:rPr lang="en-IN" sz="3200" dirty="0" smtClean="0"/>
              <a:t>				the </a:t>
            </a:r>
            <a:r>
              <a:rPr lang="en-IN" sz="3200" dirty="0"/>
              <a:t>same as the input</a:t>
            </a:r>
            <a:r>
              <a:rPr lang="en-IN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				Optional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27697" y="141023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3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6072389"/>
          </a:xfrm>
        </p:spPr>
        <p:txBody>
          <a:bodyPr/>
          <a:lstStyle/>
          <a:p>
            <a:pPr algn="just"/>
            <a:r>
              <a:rPr lang="en-IN" sz="3200" dirty="0" smtClean="0"/>
              <a:t>So </a:t>
            </a:r>
            <a:r>
              <a:rPr lang="en-IN" sz="3200" dirty="0"/>
              <a:t>think about what </a:t>
            </a:r>
            <a:r>
              <a:rPr lang="en-IN" sz="3200" dirty="0" smtClean="0"/>
              <a:t>sum() function  </a:t>
            </a:r>
            <a:r>
              <a:rPr lang="en-IN" sz="3200" dirty="0"/>
              <a:t>is </a:t>
            </a:r>
            <a:r>
              <a:rPr lang="en-IN" sz="3200" dirty="0" smtClean="0"/>
              <a:t>doing. When sum() </a:t>
            </a:r>
            <a:r>
              <a:rPr lang="en-IN" sz="3200" dirty="0"/>
              <a:t>operates on an </a:t>
            </a:r>
            <a:r>
              <a:rPr lang="en-IN" sz="3200" dirty="0" smtClean="0"/>
              <a:t>array</a:t>
            </a:r>
            <a:r>
              <a:rPr lang="en-IN" sz="3200" dirty="0"/>
              <a:t>, it’s taking a multi-dimensional object, and </a:t>
            </a:r>
            <a:r>
              <a:rPr lang="en-IN" sz="3200" dirty="0" smtClean="0"/>
              <a:t>sums </a:t>
            </a:r>
            <a:r>
              <a:rPr lang="en-IN" sz="3200" dirty="0"/>
              <a:t>up all of the </a:t>
            </a:r>
            <a:r>
              <a:rPr lang="en-IN" sz="3200" dirty="0" smtClean="0"/>
              <a:t>values.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Actually, it </a:t>
            </a:r>
            <a:r>
              <a:rPr lang="en-IN" sz="3200" dirty="0"/>
              <a:t>collapses down an array into a single scalar </a:t>
            </a:r>
            <a:r>
              <a:rPr lang="en-IN" sz="3200" dirty="0" smtClean="0"/>
              <a:t>value. technically</a:t>
            </a:r>
            <a:r>
              <a:rPr lang="en-IN" sz="3200" dirty="0"/>
              <a:t>, we’re reducing the number of dimensions. </a:t>
            </a:r>
            <a:endParaRPr lang="en-IN" sz="3200" dirty="0" smtClean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/>
              <a:t>And, if we use the axis parameter, it reduces the number of dimensions by summing over one of the dimensions. 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39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170869"/>
          </a:xfrm>
        </p:spPr>
        <p:txBody>
          <a:bodyPr/>
          <a:lstStyle/>
          <a:p>
            <a:pPr algn="just"/>
            <a:r>
              <a:rPr lang="en-IN" sz="3200" dirty="0" smtClean="0"/>
              <a:t>So </a:t>
            </a:r>
            <a:r>
              <a:rPr lang="en-IN" sz="3200" dirty="0"/>
              <a:t>if you use </a:t>
            </a:r>
            <a:r>
              <a:rPr lang="en-IN" sz="3200" dirty="0" smtClean="0"/>
              <a:t>sum() function </a:t>
            </a:r>
            <a:r>
              <a:rPr lang="en-IN" sz="3200" dirty="0"/>
              <a:t>on a 2-dimensional array and set </a:t>
            </a:r>
            <a:r>
              <a:rPr lang="en-IN" sz="3200" dirty="0" err="1"/>
              <a:t>keepdims</a:t>
            </a:r>
            <a:r>
              <a:rPr lang="en-IN" sz="3200" dirty="0"/>
              <a:t> = True, the output will be in the form of a 2-d array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6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06828" y="741717"/>
            <a:ext cx="10685173" cy="22719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Sum() function</a:t>
            </a: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408002" y="74171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4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4217832"/>
          </a:xfrm>
        </p:spPr>
        <p:txBody>
          <a:bodyPr/>
          <a:lstStyle/>
          <a:p>
            <a:pPr algn="just"/>
            <a:r>
              <a:rPr lang="en-IN" sz="3200" b="1" dirty="0" smtClean="0"/>
              <a:t>Initial:</a:t>
            </a:r>
            <a:r>
              <a:rPr lang="en-IN" sz="3200" dirty="0" smtClean="0"/>
              <a:t>			The </a:t>
            </a:r>
            <a:r>
              <a:rPr lang="en-IN" sz="3200" dirty="0"/>
              <a:t>initial parameter enables you to </a:t>
            </a:r>
            <a:r>
              <a:rPr lang="en-IN" sz="3200" dirty="0" smtClean="0"/>
              <a:t>				set </a:t>
            </a:r>
            <a:r>
              <a:rPr lang="en-IN" sz="3200" dirty="0"/>
              <a:t>an initial value for the sum.</a:t>
            </a:r>
          </a:p>
          <a:p>
            <a:pPr algn="just"/>
            <a:r>
              <a:rPr lang="en-US" sz="3200" dirty="0" smtClean="0"/>
              <a:t>	</a:t>
            </a:r>
            <a:endParaRPr lang="en-IN" sz="3200" dirty="0"/>
          </a:p>
          <a:p>
            <a:pPr algn="just"/>
            <a:r>
              <a:rPr lang="en-IN" sz="3200" dirty="0" smtClean="0"/>
              <a:t>				initial </a:t>
            </a:r>
            <a:r>
              <a:rPr lang="en-IN" sz="3200" dirty="0"/>
              <a:t>parameter is optional.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37545" y="112690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3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9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3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33340" y="515154"/>
            <a:ext cx="10831132" cy="530609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The sum() function in numpy </a:t>
            </a:r>
            <a:r>
              <a:rPr lang="en-IN" sz="3200" dirty="0"/>
              <a:t>returns the sum of array elements.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if axis is provided, an array is returned with the sum of elements along the axis.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We can provide initial value for the sum. </a:t>
            </a:r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27697" y="76629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483736"/>
          </a:xfrm>
        </p:spPr>
        <p:txBody>
          <a:bodyPr/>
          <a:lstStyle/>
          <a:p>
            <a:pPr algn="just"/>
            <a:r>
              <a:rPr lang="en-IN" sz="3600" b="1" dirty="0" smtClean="0"/>
              <a:t>Syntax:</a:t>
            </a:r>
            <a:endParaRPr lang="en-IN" sz="3600" b="1" dirty="0"/>
          </a:p>
          <a:p>
            <a:pPr algn="just"/>
            <a:endParaRPr lang="en-IN" sz="3200" dirty="0"/>
          </a:p>
          <a:p>
            <a:pPr algn="just"/>
            <a:r>
              <a:rPr lang="en-IN" sz="3200" dirty="0" err="1" smtClean="0"/>
              <a:t>np.sum</a:t>
            </a:r>
            <a:r>
              <a:rPr lang="en-IN" sz="3200" dirty="0" smtClean="0"/>
              <a:t>(array</a:t>
            </a:r>
            <a:r>
              <a:rPr lang="en-IN" sz="3200" dirty="0"/>
              <a:t>, axis, </a:t>
            </a:r>
            <a:r>
              <a:rPr lang="en-IN" sz="3200" dirty="0" err="1"/>
              <a:t>dtype</a:t>
            </a:r>
            <a:r>
              <a:rPr lang="en-IN" sz="3200" dirty="0"/>
              <a:t>, out, </a:t>
            </a:r>
            <a:r>
              <a:rPr lang="en-IN" sz="3200" dirty="0" err="1"/>
              <a:t>keepdims</a:t>
            </a:r>
            <a:r>
              <a:rPr lang="en-IN" sz="3200" dirty="0"/>
              <a:t>, initial)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53455" y="75341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3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689019"/>
            <a:ext cx="10831132" cy="4256468"/>
          </a:xfrm>
        </p:spPr>
        <p:txBody>
          <a:bodyPr/>
          <a:lstStyle/>
          <a:p>
            <a:pPr algn="just"/>
            <a:r>
              <a:rPr lang="en-IN" sz="3200" dirty="0" smtClean="0"/>
              <a:t>Array: 			The array parameter </a:t>
            </a:r>
            <a:r>
              <a:rPr lang="en-IN" sz="3200" dirty="0"/>
              <a:t>specifies the </a:t>
            </a:r>
            <a:r>
              <a:rPr lang="en-IN" sz="3200" dirty="0" smtClean="0"/>
              <a:t>					input </a:t>
            </a:r>
            <a:r>
              <a:rPr lang="en-IN" sz="3200" dirty="0"/>
              <a:t>array that the sum() function will </a:t>
            </a:r>
            <a:r>
              <a:rPr lang="en-IN" sz="3200" dirty="0" smtClean="0"/>
              <a:t>				operate </a:t>
            </a:r>
            <a:r>
              <a:rPr lang="en-IN" sz="3200" dirty="0"/>
              <a:t>on. It is essentially the array of </a:t>
            </a:r>
            <a:r>
              <a:rPr lang="en-IN" sz="3200" dirty="0" smtClean="0"/>
              <a:t>				elements </a:t>
            </a:r>
            <a:r>
              <a:rPr lang="en-IN" sz="3200" dirty="0"/>
              <a:t>that you want to sum </a:t>
            </a:r>
            <a:r>
              <a:rPr lang="en-IN" sz="3200" dirty="0" smtClean="0"/>
              <a:t>up.					</a:t>
            </a:r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			Required</a:t>
            </a:r>
          </a:p>
          <a:p>
            <a:pPr algn="just"/>
            <a:endParaRPr lang="en-US" sz="3200" dirty="0"/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89060" y="689019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6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566671"/>
            <a:ext cx="10831132" cy="5241702"/>
          </a:xfrm>
        </p:spPr>
        <p:txBody>
          <a:bodyPr/>
          <a:lstStyle/>
          <a:p>
            <a:pPr algn="l"/>
            <a:r>
              <a:rPr lang="en-IN" sz="3200" b="1" dirty="0" smtClean="0"/>
              <a:t>Axis:</a:t>
            </a:r>
            <a:r>
              <a:rPr lang="en-IN" sz="3200" dirty="0" smtClean="0"/>
              <a:t>			The </a:t>
            </a:r>
            <a:r>
              <a:rPr lang="en-IN" sz="3200" dirty="0"/>
              <a:t>axis parameter specifies the axis </a:t>
            </a:r>
            <a:r>
              <a:rPr lang="en-IN" sz="3200" dirty="0" smtClean="0"/>
              <a:t>				or axes </a:t>
            </a:r>
            <a:r>
              <a:rPr lang="en-IN" sz="3200" dirty="0"/>
              <a:t>upon which the sum will be </a:t>
            </a:r>
            <a:r>
              <a:rPr lang="en-IN" sz="3200" dirty="0" smtClean="0"/>
              <a:t>				performed. 			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dirty="0"/>
              <a:t>		</a:t>
            </a:r>
            <a:r>
              <a:rPr lang="en-IN" sz="3200" dirty="0" smtClean="0"/>
              <a:t>		If </a:t>
            </a:r>
            <a:r>
              <a:rPr lang="en-IN" sz="3200" dirty="0"/>
              <a:t>we specify the axis value, the sum of </a:t>
            </a:r>
            <a:r>
              <a:rPr lang="en-IN" sz="3200" dirty="0" smtClean="0"/>
              <a:t>				elements </a:t>
            </a:r>
            <a:r>
              <a:rPr lang="en-IN" sz="3200" dirty="0"/>
              <a:t>along that axis is returned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US" sz="3200" dirty="0"/>
              <a:t>	</a:t>
            </a:r>
            <a:r>
              <a:rPr lang="en-US" sz="3200" dirty="0" smtClean="0"/>
              <a:t>			</a:t>
            </a:r>
            <a:r>
              <a:rPr lang="en-IN" sz="3200" dirty="0" smtClean="0"/>
              <a:t>Optional</a:t>
            </a:r>
            <a:endParaRPr lang="en-IN" sz="3200" dirty="0"/>
          </a:p>
          <a:p>
            <a:pPr algn="just"/>
            <a:endParaRPr lang="en-IN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163302" y="78561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43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31779"/>
              </p:ext>
            </p:extLst>
          </p:nvPr>
        </p:nvGraphicFramePr>
        <p:xfrm>
          <a:off x="2318195" y="1383264"/>
          <a:ext cx="8512935" cy="37348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87908"/>
                <a:gridCol w="2275009"/>
                <a:gridCol w="2275009"/>
                <a:gridCol w="2275009"/>
              </a:tblGrid>
              <a:tr h="9337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</a:t>
                      </a:r>
                      <a:r>
                        <a:rPr lang="en-US" baseline="0" dirty="0" smtClean="0"/>
                        <a:t>UMN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IN" dirty="0"/>
                    </a:p>
                  </a:txBody>
                  <a:tcPr/>
                </a:tc>
              </a:tr>
              <a:tr h="933719">
                <a:tc>
                  <a:txBody>
                    <a:bodyPr/>
                    <a:lstStyle/>
                    <a:p>
                      <a:r>
                        <a:rPr lang="en-US" dirty="0" smtClean="0"/>
                        <a:t>ROW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33719">
                <a:tc>
                  <a:txBody>
                    <a:bodyPr/>
                    <a:lstStyle/>
                    <a:p>
                      <a:r>
                        <a:rPr lang="en-US" dirty="0" smtClean="0"/>
                        <a:t>ROW 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33719">
                <a:tc>
                  <a:txBody>
                    <a:bodyPr/>
                    <a:lstStyle/>
                    <a:p>
                      <a:r>
                        <a:rPr lang="en-US" dirty="0" smtClean="0"/>
                        <a:t>ROW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7731" y="2665927"/>
            <a:ext cx="1867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axis = 1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660262" y="52588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axis = 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135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595870"/>
          </a:xfrm>
        </p:spPr>
        <p:txBody>
          <a:bodyPr/>
          <a:lstStyle/>
          <a:p>
            <a:pPr algn="just"/>
            <a:r>
              <a:rPr lang="en-IN" sz="3200" b="1" dirty="0" err="1" smtClean="0"/>
              <a:t>dtype</a:t>
            </a:r>
            <a:r>
              <a:rPr lang="en-IN" sz="3200" b="1" dirty="0" smtClean="0"/>
              <a:t>:</a:t>
            </a:r>
            <a:r>
              <a:rPr lang="en-IN" sz="3200" dirty="0" smtClean="0"/>
              <a:t>			The </a:t>
            </a:r>
            <a:r>
              <a:rPr lang="en-IN" sz="3200" dirty="0" err="1"/>
              <a:t>dtype</a:t>
            </a:r>
            <a:r>
              <a:rPr lang="en-IN" sz="3200" dirty="0"/>
              <a:t> parameter enables you to </a:t>
            </a:r>
            <a:r>
              <a:rPr lang="en-IN" sz="3200" dirty="0" smtClean="0"/>
              <a:t>				specify </a:t>
            </a:r>
            <a:r>
              <a:rPr lang="en-IN" sz="3200" dirty="0"/>
              <a:t>the data type of the output of </a:t>
            </a:r>
            <a:r>
              <a:rPr lang="en-IN" sz="3200" dirty="0" smtClean="0"/>
              <a:t>				sum() function.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Optional</a:t>
            </a:r>
            <a:endParaRPr lang="en-IN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246831" y="1075385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73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520</Words>
  <Application>Microsoft Office PowerPoint</Application>
  <PresentationFormat>Widescreen</PresentationFormat>
  <Paragraphs>114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446</cp:revision>
  <dcterms:created xsi:type="dcterms:W3CDTF">2018-04-24T17:14:44Z</dcterms:created>
  <dcterms:modified xsi:type="dcterms:W3CDTF">2020-05-14T12:15:27Z</dcterms:modified>
</cp:coreProperties>
</file>