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34"/>
  </p:handoutMasterIdLst>
  <p:sldIdLst>
    <p:sldId id="399" r:id="rId4"/>
    <p:sldId id="400" r:id="rId5"/>
    <p:sldId id="410" r:id="rId6"/>
    <p:sldId id="396" r:id="rId7"/>
    <p:sldId id="413" r:id="rId8"/>
    <p:sldId id="397" r:id="rId9"/>
    <p:sldId id="398" r:id="rId10"/>
    <p:sldId id="414" r:id="rId11"/>
    <p:sldId id="403" r:id="rId12"/>
    <p:sldId id="405" r:id="rId13"/>
    <p:sldId id="406" r:id="rId14"/>
    <p:sldId id="407" r:id="rId15"/>
    <p:sldId id="408" r:id="rId16"/>
    <p:sldId id="402" r:id="rId17"/>
    <p:sldId id="404" r:id="rId18"/>
    <p:sldId id="412" r:id="rId19"/>
    <p:sldId id="409" r:id="rId20"/>
    <p:sldId id="415" r:id="rId21"/>
    <p:sldId id="416" r:id="rId22"/>
    <p:sldId id="418" r:id="rId23"/>
    <p:sldId id="420" r:id="rId24"/>
    <p:sldId id="421" r:id="rId25"/>
    <p:sldId id="423" r:id="rId26"/>
    <p:sldId id="424" r:id="rId27"/>
    <p:sldId id="426" r:id="rId28"/>
    <p:sldId id="428" r:id="rId29"/>
    <p:sldId id="430" r:id="rId30"/>
    <p:sldId id="431" r:id="rId31"/>
    <p:sldId id="411" r:id="rId32"/>
    <p:sldId id="260" r:id="rId3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autoAdjust="0"/>
    <p:restoredTop sz="94660"/>
  </p:normalViewPr>
  <p:slideViewPr>
    <p:cSldViewPr snapToGrid="0">
      <p:cViewPr varScale="1">
        <p:scale>
          <a:sx n="74" d="100"/>
          <a:sy n="74" d="100"/>
        </p:scale>
        <p:origin x="552" y="72"/>
      </p:cViewPr>
      <p:guideLst>
        <p:guide orient="horz" pos="225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4B720C8-0F1F-4769-A95D-E70485508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1CA3493-3CF0-479D-887E-326CB01F4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4AB01-33F2-4890-81BC-94568158DB71}" type="datetimeFigureOut">
              <a:rPr lang="en-US" smtClean="0"/>
              <a:t>5/15/2020</a:t>
            </a:fld>
            <a:endParaRPr lang="en-US"/>
          </a:p>
        </p:txBody>
      </p:sp>
      <p:sp>
        <p:nvSpPr>
          <p:cNvPr id="4" name="Footer Placeholder 3">
            <a:extLst>
              <a:ext uri="{FF2B5EF4-FFF2-40B4-BE49-F238E27FC236}">
                <a16:creationId xmlns:a16="http://schemas.microsoft.com/office/drawing/2014/main" xmlns="" id="{CA5946B1-632D-4B59-8997-E7256A57D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0C78952-9C23-4261-888C-BF86D1BD58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82911A-3904-4D85-962F-6F98C8B8092A}" type="slidenum">
              <a:rPr lang="en-US" smtClean="0"/>
              <a:t>‹#›</a:t>
            </a:fld>
            <a:endParaRPr lang="en-US"/>
          </a:p>
        </p:txBody>
      </p:sp>
    </p:spTree>
    <p:extLst>
      <p:ext uri="{BB962C8B-B14F-4D97-AF65-F5344CB8AC3E}">
        <p14:creationId xmlns:p14="http://schemas.microsoft.com/office/powerpoint/2010/main" val="33422192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xmlns=""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xmlns=""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7987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a16="http://schemas.microsoft.com/office/drawing/2014/main" xmlns=""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a16="http://schemas.microsoft.com/office/drawing/2014/main" xmlns=""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a16="http://schemas.microsoft.com/office/drawing/2014/main" xmlns=""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xmlns=""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a16="http://schemas.microsoft.com/office/drawing/2014/main" xmlns=""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xmlns=""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xmlns=""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a16="http://schemas.microsoft.com/office/drawing/2014/main" xmlns=""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xmlns=""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07130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xmlns=""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a16="http://schemas.microsoft.com/office/drawing/2014/main" xmlns=""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a16="http://schemas.microsoft.com/office/drawing/2014/main" xmlns=""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a16="http://schemas.microsoft.com/office/drawing/2014/main" xmlns=""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xmlns=""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a16="http://schemas.microsoft.com/office/drawing/2014/main" xmlns=""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a16="http://schemas.microsoft.com/office/drawing/2014/main" xmlns=""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xmlns=""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a16="http://schemas.microsoft.com/office/drawing/2014/main" xmlns=""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a16="http://schemas.microsoft.com/office/drawing/2014/main" xmlns=""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xmlns=""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6043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a16="http://schemas.microsoft.com/office/drawing/2014/main" xmlns=""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a16="http://schemas.microsoft.com/office/drawing/2014/main" xmlns=""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95674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977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xmlns=""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0085348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5265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xmlns=""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a16="http://schemas.microsoft.com/office/drawing/2014/main" xmlns=""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a16="http://schemas.microsoft.com/office/drawing/2014/main" xmlns=""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a16="http://schemas.microsoft.com/office/drawing/2014/main" xmlns=""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xmlns=""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a16="http://schemas.microsoft.com/office/drawing/2014/main" xmlns=""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a16="http://schemas.microsoft.com/office/drawing/2014/main" xmlns=""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xmlns=""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a16="http://schemas.microsoft.com/office/drawing/2014/main" xmlns=""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a16="http://schemas.microsoft.com/office/drawing/2014/main" xmlns=""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xmlns=""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5460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95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a16="http://schemas.microsoft.com/office/drawing/2014/main" xmlns=""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a16="http://schemas.microsoft.com/office/drawing/2014/main" xmlns=""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a16="http://schemas.microsoft.com/office/drawing/2014/main" xmlns=""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xmlns=""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a16="http://schemas.microsoft.com/office/drawing/2014/main" xmlns=""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xmlns=""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78406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91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9227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475448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55" r:id="rId2"/>
    <p:sldLayoutId id="2147483756"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2" r:id="rId3"/>
    <p:sldLayoutId id="2147483736" r:id="rId4"/>
    <p:sldLayoutId id="2147483737" r:id="rId5"/>
    <p:sldLayoutId id="2147483740" r:id="rId6"/>
    <p:sldLayoutId id="2147483739" r:id="rId7"/>
    <p:sldLayoutId id="2147483744" r:id="rId8"/>
    <p:sldLayoutId id="2147483745" r:id="rId9"/>
    <p:sldLayoutId id="2147483748" r:id="rId10"/>
    <p:sldLayoutId id="2147483749" r:id="rId11"/>
    <p:sldLayoutId id="2147483750" r:id="rId12"/>
    <p:sldLayoutId id="2147483757" r:id="rId1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741"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20495" y="1456174"/>
            <a:ext cx="5700761" cy="912676"/>
          </a:xfrm>
        </p:spPr>
        <p:txBody>
          <a:bodyPr>
            <a:noAutofit/>
          </a:bodyPr>
          <a:lstStyle/>
          <a:p>
            <a:r>
              <a:rPr lang="en-US" altLang="ko-KR" sz="6000" b="1" dirty="0" smtClean="0"/>
              <a:t>Numpy</a:t>
            </a:r>
            <a:endParaRPr lang="ko-KR" altLang="en-US" sz="6000" b="1" dirty="0"/>
          </a:p>
        </p:txBody>
      </p:sp>
      <p:grpSp>
        <p:nvGrpSpPr>
          <p:cNvPr id="18" name="Group 17">
            <a:extLst>
              <a:ext uri="{FF2B5EF4-FFF2-40B4-BE49-F238E27FC236}">
                <a16:creationId xmlns:a16="http://schemas.microsoft.com/office/drawing/2014/main" xmlns="" id="{F2379149-572C-40A3-A37D-0AEC9933A200}"/>
              </a:ext>
            </a:extLst>
          </p:cNvPr>
          <p:cNvGrpSpPr/>
          <p:nvPr/>
        </p:nvGrpSpPr>
        <p:grpSpPr>
          <a:xfrm rot="20328779" flipH="1">
            <a:off x="-169808" y="1582760"/>
            <a:ext cx="3252050" cy="1379003"/>
            <a:chOff x="2855642" y="1729428"/>
            <a:chExt cx="6480725" cy="2748096"/>
          </a:xfrm>
        </p:grpSpPr>
        <p:sp>
          <p:nvSpPr>
            <p:cNvPr id="11" name="Rectangle 5">
              <a:extLst>
                <a:ext uri="{FF2B5EF4-FFF2-40B4-BE49-F238E27FC236}">
                  <a16:creationId xmlns:a16="http://schemas.microsoft.com/office/drawing/2014/main" xmlns="" id="{2CA60154-8119-47A9-AEC1-D9F4DC54063E}"/>
                </a:ext>
              </a:extLst>
            </p:cNvPr>
            <p:cNvSpPr/>
            <p:nvPr/>
          </p:nvSpPr>
          <p:spPr>
            <a:xfrm>
              <a:off x="4716696" y="2405690"/>
              <a:ext cx="2774385" cy="1882403"/>
            </a:xfrm>
            <a:custGeom>
              <a:avLst/>
              <a:gdLst/>
              <a:ahLst/>
              <a:cxn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5">
              <a:extLst>
                <a:ext uri="{FF2B5EF4-FFF2-40B4-BE49-F238E27FC236}">
                  <a16:creationId xmlns:a16="http://schemas.microsoft.com/office/drawing/2014/main" xmlns="" id="{33633848-575C-4649-B608-ADBE6156C904}"/>
                </a:ext>
              </a:extLst>
            </p:cNvPr>
            <p:cNvSpPr/>
            <p:nvPr/>
          </p:nvSpPr>
          <p:spPr>
            <a:xfrm>
              <a:off x="4716696" y="2771860"/>
              <a:ext cx="2774385" cy="905985"/>
            </a:xfrm>
            <a:custGeom>
              <a:avLst/>
              <a:gdLst/>
              <a:ahLst/>
              <a:cxn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22">
              <a:extLst>
                <a:ext uri="{FF2B5EF4-FFF2-40B4-BE49-F238E27FC236}">
                  <a16:creationId xmlns:a16="http://schemas.microsoft.com/office/drawing/2014/main" xmlns="" id="{7D5AD825-C6ED-412E-9AD8-1752352C7F2B}"/>
                </a:ext>
              </a:extLst>
            </p:cNvPr>
            <p:cNvSpPr/>
            <p:nvPr/>
          </p:nvSpPr>
          <p:spPr>
            <a:xfrm>
              <a:off x="2855642" y="1729428"/>
              <a:ext cx="6480725" cy="1657211"/>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4" name="Straight Connector 13">
              <a:extLst>
                <a:ext uri="{FF2B5EF4-FFF2-40B4-BE49-F238E27FC236}">
                  <a16:creationId xmlns:a16="http://schemas.microsoft.com/office/drawing/2014/main" xmlns="" id="{098041F7-EF12-4235-8F7A-E50660E91C07}"/>
                </a:ext>
              </a:extLst>
            </p:cNvPr>
            <p:cNvCxnSpPr/>
            <p:nvPr/>
          </p:nvCxnSpPr>
          <p:spPr>
            <a:xfrm>
              <a:off x="6204740" y="2292443"/>
              <a:ext cx="1693282" cy="56954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CE46E61B-F685-4DCF-BA97-2A3C4F3EC31D}"/>
                </a:ext>
              </a:extLst>
            </p:cNvPr>
            <p:cNvCxnSpPr>
              <a:cxnSpLocks/>
            </p:cNvCxnSpPr>
            <p:nvPr/>
          </p:nvCxnSpPr>
          <p:spPr>
            <a:xfrm rot="20328779">
              <a:off x="8042336" y="2813373"/>
              <a:ext cx="2503" cy="87232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xmlns="" id="{C374473E-5B80-4901-8656-6860ABE6150C}"/>
                </a:ext>
              </a:extLst>
            </p:cNvPr>
            <p:cNvSpPr/>
            <p:nvPr/>
          </p:nvSpPr>
          <p:spPr>
            <a:xfrm rot="20328779">
              <a:off x="8108405" y="3624285"/>
              <a:ext cx="491605" cy="8532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xmlns="" id="{A6173891-AF67-48A5-8CF7-5BFB9BE6A454}"/>
                </a:ext>
              </a:extLst>
            </p:cNvPr>
            <p:cNvSpPr/>
            <p:nvPr/>
          </p:nvSpPr>
          <p:spPr>
            <a:xfrm>
              <a:off x="8106546" y="3611027"/>
              <a:ext cx="251999" cy="251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23" name="Picture Placeholder 22"/>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l="5393" r="5393"/>
          <a:stretch>
            <a:fillRect/>
          </a:stretch>
        </p:blipFill>
        <p:spPr>
          <a:xfrm>
            <a:off x="1666389" y="2822197"/>
            <a:ext cx="4103070" cy="2588376"/>
          </a:xfrm>
          <a:prstGeom prst="rect">
            <a:avLst/>
          </a:prstGeom>
        </p:spPr>
      </p:pic>
      <p:sp>
        <p:nvSpPr>
          <p:cNvPr id="26" name="직사각형 113">
            <a:extLst>
              <a:ext uri="{FF2B5EF4-FFF2-40B4-BE49-F238E27FC236}">
                <a16:creationId xmlns:a16="http://schemas.microsoft.com/office/drawing/2014/main" xmlns="" id="{731A095B-2A1E-48C0-B0D8-912DD354781E}"/>
              </a:ext>
            </a:extLst>
          </p:cNvPr>
          <p:cNvSpPr>
            <a:spLocks noChangeArrowheads="1"/>
          </p:cNvSpPr>
          <p:nvPr/>
        </p:nvSpPr>
        <p:spPr bwMode="auto">
          <a:xfrm>
            <a:off x="8152984" y="4291819"/>
            <a:ext cx="1905712" cy="307777"/>
          </a:xfrm>
          <a:prstGeom prst="rect">
            <a:avLst/>
          </a:prstGeom>
          <a:solidFill>
            <a:schemeClr val="accent2"/>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dirty="0" smtClean="0">
                <a:solidFill>
                  <a:schemeClr val="bg1"/>
                </a:solidFill>
              </a:rPr>
              <a:t>www.Kharwal.com</a:t>
            </a:r>
            <a:endParaRPr lang="ko-KR" altLang="en-US" sz="1400" dirty="0">
              <a:solidFill>
                <a:schemeClr val="bg1"/>
              </a:solidFill>
            </a:endParaRPr>
          </a:p>
        </p:txBody>
      </p:sp>
      <p:sp>
        <p:nvSpPr>
          <p:cNvPr id="27" name="TextBox 26">
            <a:extLst>
              <a:ext uri="{FF2B5EF4-FFF2-40B4-BE49-F238E27FC236}">
                <a16:creationId xmlns:a16="http://schemas.microsoft.com/office/drawing/2014/main" xmlns="" id="{DF166F6B-B975-4F3C-BCF2-9971086140FB}"/>
              </a:ext>
            </a:extLst>
          </p:cNvPr>
          <p:cNvSpPr txBox="1"/>
          <p:nvPr/>
        </p:nvSpPr>
        <p:spPr>
          <a:xfrm>
            <a:off x="7629923" y="3692950"/>
            <a:ext cx="3225073" cy="584775"/>
          </a:xfrm>
          <a:prstGeom prst="rect">
            <a:avLst/>
          </a:prstGeom>
          <a:noFill/>
        </p:spPr>
        <p:txBody>
          <a:bodyPr wrap="square" rtlCol="0" anchor="ctr">
            <a:spAutoFit/>
          </a:bodyPr>
          <a:lstStyle/>
          <a:p>
            <a:r>
              <a:rPr lang="en-US" altLang="ko-KR" sz="3200" dirty="0" smtClean="0">
                <a:solidFill>
                  <a:schemeClr val="tx1">
                    <a:lumMod val="85000"/>
                    <a:lumOff val="15000"/>
                  </a:schemeClr>
                </a:solidFill>
                <a:latin typeface="Adobe Fan Heiti Std B" panose="020B0700000000000000" pitchFamily="34" charset="-128"/>
                <a:ea typeface="Adobe Fan Heiti Std B" panose="020B0700000000000000" pitchFamily="34" charset="-128"/>
                <a:cs typeface="Arial" pitchFamily="34" charset="0"/>
              </a:rPr>
              <a:t>Arvind Kharwal</a:t>
            </a:r>
            <a:endParaRPr lang="ko-KR" altLang="en-US" sz="3200" dirty="0">
              <a:solidFill>
                <a:schemeClr val="tx1">
                  <a:lumMod val="85000"/>
                  <a:lumOff val="15000"/>
                </a:schemeClr>
              </a:solidFill>
              <a:latin typeface="Adobe Fan Heiti Std B" panose="020B0700000000000000" pitchFamily="34" charset="-128"/>
              <a:cs typeface="Arial" pitchFamily="34" charset="0"/>
            </a:endParaRPr>
          </a:p>
        </p:txBody>
      </p:sp>
      <p:sp>
        <p:nvSpPr>
          <p:cNvPr id="19" name="Text Placeholder 1"/>
          <p:cNvSpPr txBox="1">
            <a:spLocks/>
          </p:cNvSpPr>
          <p:nvPr/>
        </p:nvSpPr>
        <p:spPr>
          <a:xfrm>
            <a:off x="7223966" y="2387582"/>
            <a:ext cx="3631030" cy="728090"/>
          </a:xfrm>
          <a:prstGeom prst="rect">
            <a:avLst/>
          </a:prstGeom>
        </p:spPr>
        <p:txBody>
          <a:bodyPr anchor="ctr">
            <a:noAutofit/>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4400" b="1" dirty="0" smtClean="0">
                <a:solidFill>
                  <a:srgbClr val="00B0F0"/>
                </a:solidFill>
              </a:rPr>
              <a:t>Part </a:t>
            </a:r>
            <a:r>
              <a:rPr lang="en-US" altLang="ko-KR" sz="4400" b="1" dirty="0" smtClean="0">
                <a:solidFill>
                  <a:srgbClr val="00B0F0"/>
                </a:solidFill>
              </a:rPr>
              <a:t>09</a:t>
            </a:r>
            <a:endParaRPr lang="ko-KR" altLang="en-US" sz="4400" b="1" dirty="0">
              <a:solidFill>
                <a:srgbClr val="00B0F0"/>
              </a:solidFill>
            </a:endParaRPr>
          </a:p>
        </p:txBody>
      </p:sp>
    </p:spTree>
    <p:extLst>
      <p:ext uri="{BB962C8B-B14F-4D97-AF65-F5344CB8AC3E}">
        <p14:creationId xmlns:p14="http://schemas.microsoft.com/office/powerpoint/2010/main" val="354661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2" y="160985"/>
            <a:ext cx="10959921" cy="6111025"/>
          </a:xfrm>
        </p:spPr>
        <p:txBody>
          <a:bodyPr/>
          <a:lstStyle/>
          <a:p>
            <a:pPr algn="just"/>
            <a:r>
              <a:rPr lang="en-IN" sz="3200" b="1" dirty="0"/>
              <a:t>axis</a:t>
            </a:r>
            <a:r>
              <a:rPr lang="en-IN" sz="3200" b="1" dirty="0" smtClean="0"/>
              <a:t>: 				</a:t>
            </a:r>
            <a:r>
              <a:rPr lang="en-IN" sz="3200" dirty="0" smtClean="0"/>
              <a:t>The </a:t>
            </a:r>
            <a:r>
              <a:rPr lang="en-IN" sz="3200" dirty="0"/>
              <a:t>axis parameter specifies an </a:t>
            </a:r>
            <a:r>
              <a:rPr lang="en-IN" sz="3200" dirty="0" smtClean="0"/>
              <a:t>					axis </a:t>
            </a:r>
            <a:r>
              <a:rPr lang="en-IN" sz="3200" dirty="0"/>
              <a:t>along which the standard </a:t>
            </a:r>
            <a:r>
              <a:rPr lang="en-IN" sz="3200" dirty="0" smtClean="0"/>
              <a:t>						deviation </a:t>
            </a:r>
            <a:r>
              <a:rPr lang="en-IN" sz="3200" dirty="0"/>
              <a:t>will be computed. </a:t>
            </a:r>
            <a:r>
              <a:rPr lang="en-IN" sz="3200" dirty="0" smtClean="0"/>
              <a:t>						Otherwise</a:t>
            </a:r>
            <a:r>
              <a:rPr lang="en-IN" sz="3200" dirty="0"/>
              <a:t>, it will consider array to </a:t>
            </a:r>
            <a:r>
              <a:rPr lang="en-IN" sz="3200" dirty="0" smtClean="0"/>
              <a:t>					be </a:t>
            </a:r>
            <a:r>
              <a:rPr lang="en-IN" sz="3200" dirty="0"/>
              <a:t>flattened means it works on all </a:t>
            </a:r>
            <a:r>
              <a:rPr lang="en-IN" sz="3200" dirty="0" smtClean="0"/>
              <a:t>					the </a:t>
            </a:r>
            <a:r>
              <a:rPr lang="en-IN" sz="3200" dirty="0"/>
              <a:t>axis</a:t>
            </a:r>
            <a:r>
              <a:rPr lang="en-IN" sz="3200" dirty="0" smtClean="0"/>
              <a:t>.</a:t>
            </a:r>
          </a:p>
          <a:p>
            <a:pPr algn="just"/>
            <a:r>
              <a:rPr lang="en-US" sz="3200" dirty="0"/>
              <a:t>	</a:t>
            </a:r>
            <a:r>
              <a:rPr lang="en-US" sz="3200" dirty="0" smtClean="0"/>
              <a:t>				</a:t>
            </a:r>
          </a:p>
          <a:p>
            <a:pPr algn="just"/>
            <a:r>
              <a:rPr lang="en-US" sz="3200" dirty="0"/>
              <a:t>	</a:t>
            </a:r>
            <a:r>
              <a:rPr lang="en-US" sz="3200" dirty="0" smtClean="0"/>
              <a:t>				Optional</a:t>
            </a:r>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14817" y="1204173"/>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561659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4114801"/>
          </a:xfrm>
        </p:spPr>
        <p:txBody>
          <a:bodyPr/>
          <a:lstStyle/>
          <a:p>
            <a:pPr algn="just"/>
            <a:r>
              <a:rPr lang="en-IN" sz="3200" dirty="0"/>
              <a:t>if we set axis = 0, then we </a:t>
            </a:r>
            <a:r>
              <a:rPr lang="en-IN" sz="3200" dirty="0" smtClean="0"/>
              <a:t>want to </a:t>
            </a:r>
            <a:r>
              <a:rPr lang="en-IN" sz="3200" dirty="0"/>
              <a:t>calculate standard deviation along the columns. Remember, axis 0 refers to the column axis.</a:t>
            </a:r>
          </a:p>
          <a:p>
            <a:pPr algn="just"/>
            <a:endParaRPr lang="en-IN" sz="3200" dirty="0"/>
          </a:p>
          <a:p>
            <a:pPr algn="just"/>
            <a:r>
              <a:rPr lang="en-IN" sz="3200" dirty="0"/>
              <a:t>Similarly if we set axis = 1, then we want </a:t>
            </a:r>
            <a:r>
              <a:rPr lang="en-IN" sz="3200" dirty="0" smtClean="0"/>
              <a:t>to calculate </a:t>
            </a:r>
            <a:r>
              <a:rPr lang="en-IN" sz="3200" dirty="0"/>
              <a:t>standard deviation along the rows. Remember, axis 1 refers to the row axis.</a:t>
            </a:r>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875207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5930721"/>
          </a:xfrm>
        </p:spPr>
        <p:txBody>
          <a:bodyPr/>
          <a:lstStyle/>
          <a:p>
            <a:pPr algn="just"/>
            <a:r>
              <a:rPr lang="en-IN" sz="3200" b="1" dirty="0" err="1"/>
              <a:t>dtype</a:t>
            </a:r>
            <a:r>
              <a:rPr lang="en-IN" sz="3200" b="1" dirty="0" smtClean="0"/>
              <a:t>: 			</a:t>
            </a:r>
            <a:r>
              <a:rPr lang="en-IN" sz="3200" dirty="0" smtClean="0"/>
              <a:t>The </a:t>
            </a:r>
            <a:r>
              <a:rPr lang="en-IN" sz="3200" dirty="0" err="1"/>
              <a:t>dtype</a:t>
            </a:r>
            <a:r>
              <a:rPr lang="en-IN" sz="3200" dirty="0"/>
              <a:t> parameter specifies the </a:t>
            </a:r>
            <a:r>
              <a:rPr lang="en-IN" sz="3200" dirty="0" smtClean="0"/>
              <a:t>					data </a:t>
            </a:r>
            <a:r>
              <a:rPr lang="en-IN" sz="3200" dirty="0"/>
              <a:t>type that you want to use when </a:t>
            </a:r>
            <a:r>
              <a:rPr lang="en-IN" sz="3200" dirty="0" smtClean="0"/>
              <a:t>				</a:t>
            </a:r>
            <a:r>
              <a:rPr lang="en-IN" sz="3200" dirty="0" err="1" smtClean="0"/>
              <a:t>std</a:t>
            </a:r>
            <a:r>
              <a:rPr lang="en-IN" sz="3200" dirty="0"/>
              <a:t>() function calculates the standard </a:t>
            </a:r>
            <a:r>
              <a:rPr lang="en-IN" sz="3200" dirty="0" smtClean="0"/>
              <a:t>				deviation.</a:t>
            </a:r>
          </a:p>
          <a:p>
            <a:pPr algn="just"/>
            <a:endParaRPr lang="en-US" sz="3200" dirty="0"/>
          </a:p>
          <a:p>
            <a:pPr algn="just"/>
            <a:endParaRPr lang="en-US" sz="3200" dirty="0" smtClean="0"/>
          </a:p>
          <a:p>
            <a:pPr algn="just"/>
            <a:r>
              <a:rPr lang="en-US" sz="3200" dirty="0"/>
              <a:t>	</a:t>
            </a:r>
            <a:r>
              <a:rPr lang="en-US" sz="3200" dirty="0" smtClean="0"/>
              <a:t>			Optional</a:t>
            </a:r>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27696" y="1371598"/>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191710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3638283"/>
          </a:xfrm>
        </p:spPr>
        <p:txBody>
          <a:bodyPr/>
          <a:lstStyle/>
          <a:p>
            <a:pPr algn="just"/>
            <a:r>
              <a:rPr lang="en-IN" sz="3200" dirty="0"/>
              <a:t>If the data in the input array are integers, then this will default to float64</a:t>
            </a:r>
            <a:r>
              <a:rPr lang="en-IN" sz="3200" dirty="0" smtClean="0"/>
              <a:t>. Otherwise</a:t>
            </a:r>
            <a:r>
              <a:rPr lang="en-IN" sz="3200" dirty="0"/>
              <a:t>, if the data in the input array are floats, then this will default to the same float type as the input array.</a:t>
            </a:r>
            <a:endParaRPr lang="en-US" sz="3200" dirty="0"/>
          </a:p>
          <a:p>
            <a:pPr algn="just"/>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66334" y="727655"/>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680901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5711781"/>
          </a:xfrm>
        </p:spPr>
        <p:txBody>
          <a:bodyPr/>
          <a:lstStyle/>
          <a:p>
            <a:pPr algn="just"/>
            <a:r>
              <a:rPr lang="en-IN" sz="3200" b="1" dirty="0" err="1" smtClean="0"/>
              <a:t>keepdims</a:t>
            </a:r>
            <a:r>
              <a:rPr lang="en-IN" sz="3200" b="1" dirty="0" smtClean="0"/>
              <a:t>: 			</a:t>
            </a:r>
            <a:r>
              <a:rPr lang="en-IN" sz="3200" dirty="0" smtClean="0"/>
              <a:t>When you set </a:t>
            </a:r>
            <a:r>
              <a:rPr lang="en-IN" sz="3200" dirty="0" err="1"/>
              <a:t>keepdims</a:t>
            </a:r>
            <a:r>
              <a:rPr lang="en-IN" sz="3200" dirty="0"/>
              <a:t> = True, </a:t>
            </a:r>
            <a:r>
              <a:rPr lang="en-IN" sz="3200" dirty="0" smtClean="0"/>
              <a:t>					then output will </a:t>
            </a:r>
            <a:r>
              <a:rPr lang="en-IN" sz="3200" dirty="0"/>
              <a:t>have the same </a:t>
            </a:r>
            <a:r>
              <a:rPr lang="en-IN" sz="3200" dirty="0" smtClean="0"/>
              <a:t>					number of dimensions </a:t>
            </a:r>
            <a:r>
              <a:rPr lang="en-IN" sz="3200" dirty="0"/>
              <a:t>as </a:t>
            </a:r>
            <a:r>
              <a:rPr lang="en-IN" sz="3200" dirty="0" smtClean="0"/>
              <a:t>the 						input.</a:t>
            </a:r>
          </a:p>
          <a:p>
            <a:pPr algn="just"/>
            <a:endParaRPr lang="en-US" sz="3200" dirty="0"/>
          </a:p>
          <a:p>
            <a:pPr algn="just"/>
            <a:r>
              <a:rPr lang="en-US" sz="3200" dirty="0" smtClean="0"/>
              <a:t>					Optional</a:t>
            </a:r>
            <a:endParaRPr lang="en-IN" sz="3200" dirty="0"/>
          </a:p>
          <a:p>
            <a:pPr algn="just"/>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8" y="1204173"/>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83057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4011770"/>
          </a:xfrm>
        </p:spPr>
        <p:txBody>
          <a:bodyPr/>
          <a:lstStyle/>
          <a:p>
            <a:pPr algn="just"/>
            <a:r>
              <a:rPr lang="en-IN" sz="3200" dirty="0"/>
              <a:t>For example, if we </a:t>
            </a:r>
            <a:r>
              <a:rPr lang="en-IN" sz="3200" dirty="0" smtClean="0"/>
              <a:t>are using a </a:t>
            </a:r>
            <a:r>
              <a:rPr lang="en-IN" sz="3200" dirty="0"/>
              <a:t>2-dimensional array as an </a:t>
            </a:r>
            <a:r>
              <a:rPr lang="en-IN" sz="3200" dirty="0" smtClean="0"/>
              <a:t>input to </a:t>
            </a:r>
            <a:r>
              <a:rPr lang="en-IN" sz="3200" dirty="0" err="1" smtClean="0"/>
              <a:t>std</a:t>
            </a:r>
            <a:r>
              <a:rPr lang="en-IN" sz="3200" dirty="0" smtClean="0"/>
              <a:t>() function, </a:t>
            </a:r>
            <a:r>
              <a:rPr lang="en-IN" sz="3200" dirty="0"/>
              <a:t>then </a:t>
            </a:r>
            <a:r>
              <a:rPr lang="en-IN" sz="3200" dirty="0" smtClean="0"/>
              <a:t>output will be a number, a </a:t>
            </a:r>
            <a:r>
              <a:rPr lang="en-IN" sz="3200" dirty="0"/>
              <a:t>scalar value.</a:t>
            </a:r>
          </a:p>
          <a:p>
            <a:pPr algn="just"/>
            <a:endParaRPr lang="en-IN" sz="3200" dirty="0" smtClean="0"/>
          </a:p>
          <a:p>
            <a:pPr algn="just"/>
            <a:r>
              <a:rPr lang="en-IN" sz="3200" dirty="0" smtClean="0"/>
              <a:t>Actually, </a:t>
            </a:r>
            <a:r>
              <a:rPr lang="en-IN" sz="3200" dirty="0" err="1" smtClean="0"/>
              <a:t>std</a:t>
            </a:r>
            <a:r>
              <a:rPr lang="en-IN" sz="3200" dirty="0" smtClean="0"/>
              <a:t>() function collapse </a:t>
            </a:r>
            <a:r>
              <a:rPr lang="en-IN" sz="3200" dirty="0"/>
              <a:t>the number of dimensions.</a:t>
            </a:r>
          </a:p>
          <a:p>
            <a:pPr algn="just"/>
            <a:r>
              <a:rPr lang="en-IN" sz="3200" dirty="0" smtClean="0"/>
              <a:t>But if we want </a:t>
            </a:r>
            <a:r>
              <a:rPr lang="en-IN" sz="3200" dirty="0"/>
              <a:t>output </a:t>
            </a:r>
            <a:r>
              <a:rPr lang="en-IN" sz="3200" dirty="0" smtClean="0"/>
              <a:t>of same dimension </a:t>
            </a:r>
            <a:r>
              <a:rPr lang="en-IN" sz="3200" dirty="0"/>
              <a:t>as the </a:t>
            </a:r>
            <a:r>
              <a:rPr lang="en-IN" sz="3200" dirty="0" smtClean="0"/>
              <a:t>input, then we need to set </a:t>
            </a:r>
            <a:r>
              <a:rPr lang="en-IN" sz="3200" dirty="0" err="1" smtClean="0"/>
              <a:t>keepdims</a:t>
            </a:r>
            <a:r>
              <a:rPr lang="en-IN" sz="3200" dirty="0" smtClean="0"/>
              <a:t> = True.</a:t>
            </a:r>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92091" y="367046"/>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63088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5261021"/>
          </a:xfrm>
        </p:spPr>
        <p:txBody>
          <a:bodyPr/>
          <a:lstStyle/>
          <a:p>
            <a:pPr algn="l"/>
            <a:r>
              <a:rPr lang="en-IN" sz="3200" b="1" dirty="0"/>
              <a:t>out: </a:t>
            </a:r>
            <a:r>
              <a:rPr lang="en-IN" sz="3200" b="1" dirty="0" smtClean="0"/>
              <a:t>	</a:t>
            </a:r>
            <a:r>
              <a:rPr lang="en-IN" sz="3200" dirty="0" smtClean="0"/>
              <a:t>			The </a:t>
            </a:r>
            <a:r>
              <a:rPr lang="en-IN" sz="3200" dirty="0"/>
              <a:t>out </a:t>
            </a:r>
            <a:r>
              <a:rPr lang="en-IN" sz="3200" dirty="0" smtClean="0"/>
              <a:t>parameter specify an 						alternative </a:t>
            </a:r>
            <a:r>
              <a:rPr lang="en-IN" sz="3200" dirty="0"/>
              <a:t>array in which to </a:t>
            </a:r>
            <a:r>
              <a:rPr lang="en-IN" sz="3200" dirty="0" smtClean="0"/>
              <a:t>put </a:t>
            </a:r>
            <a:r>
              <a:rPr lang="en-IN" sz="3200" dirty="0"/>
              <a:t>the </a:t>
            </a:r>
            <a:r>
              <a:rPr lang="en-IN" sz="3200" dirty="0" smtClean="0"/>
              <a:t>				</a:t>
            </a:r>
            <a:r>
              <a:rPr lang="en-IN" sz="3200" dirty="0" smtClean="0"/>
              <a:t>output by </a:t>
            </a:r>
            <a:r>
              <a:rPr lang="en-IN" sz="3200" dirty="0" smtClean="0"/>
              <a:t>the </a:t>
            </a:r>
            <a:r>
              <a:rPr lang="en-IN" sz="3200" dirty="0" err="1" smtClean="0"/>
              <a:t>std</a:t>
            </a:r>
            <a:r>
              <a:rPr lang="en-IN" sz="3200" dirty="0" smtClean="0"/>
              <a:t>() </a:t>
            </a:r>
            <a:r>
              <a:rPr lang="en-IN" sz="3200" dirty="0" smtClean="0"/>
              <a:t>function</a:t>
            </a:r>
            <a:r>
              <a:rPr lang="en-IN" sz="3200" dirty="0"/>
              <a:t>. </a:t>
            </a:r>
            <a:endParaRPr lang="en-IN" sz="3200" dirty="0" smtClean="0"/>
          </a:p>
          <a:p>
            <a:pPr algn="l"/>
            <a:r>
              <a:rPr lang="en-IN" sz="3200" dirty="0"/>
              <a:t>	</a:t>
            </a:r>
            <a:r>
              <a:rPr lang="en-IN" sz="3200" dirty="0" smtClean="0"/>
              <a:t>		</a:t>
            </a:r>
          </a:p>
          <a:p>
            <a:pPr algn="l"/>
            <a:r>
              <a:rPr lang="en-IN" sz="3200" dirty="0"/>
              <a:t>	</a:t>
            </a:r>
            <a:r>
              <a:rPr lang="en-IN" sz="3200" dirty="0" smtClean="0"/>
              <a:t>			It should have </a:t>
            </a:r>
            <a:r>
              <a:rPr lang="en-IN" sz="3200" dirty="0"/>
              <a:t>the same shape as the </a:t>
            </a:r>
            <a:r>
              <a:rPr lang="en-IN" sz="3200" dirty="0" smtClean="0"/>
              <a:t>				expected output</a:t>
            </a:r>
            <a:r>
              <a:rPr lang="en-IN" sz="3200" dirty="0"/>
              <a:t>.</a:t>
            </a:r>
            <a:endParaRPr lang="en-IN" sz="3200" dirty="0"/>
          </a:p>
          <a:p>
            <a:pPr algn="just"/>
            <a:endParaRPr lang="en-IN" sz="3200" dirty="0"/>
          </a:p>
          <a:p>
            <a:pPr algn="just"/>
            <a:r>
              <a:rPr lang="en-IN" sz="3200" dirty="0" smtClean="0"/>
              <a:t>				Optional</a:t>
            </a:r>
            <a:r>
              <a:rPr lang="en-IN" sz="3200" dirty="0"/>
              <a:t>.</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227697" y="830686"/>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137807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160985"/>
            <a:ext cx="11269014" cy="6111025"/>
          </a:xfrm>
        </p:spPr>
        <p:txBody>
          <a:bodyPr/>
          <a:lstStyle/>
          <a:p>
            <a:pPr algn="just"/>
            <a:r>
              <a:rPr lang="en-IN" sz="3200" b="1" dirty="0" err="1"/>
              <a:t>ddof</a:t>
            </a:r>
            <a:r>
              <a:rPr lang="en-IN" sz="3200" b="1" dirty="0" smtClean="0"/>
              <a:t>: 				</a:t>
            </a:r>
            <a:r>
              <a:rPr lang="en-IN" sz="3200" dirty="0" smtClean="0"/>
              <a:t>This </a:t>
            </a:r>
            <a:r>
              <a:rPr lang="en-IN" sz="3200" dirty="0"/>
              <a:t>enables you to specify the </a:t>
            </a:r>
            <a:r>
              <a:rPr lang="en-IN" sz="3200" dirty="0" smtClean="0"/>
              <a:t>						“</a:t>
            </a:r>
            <a:r>
              <a:rPr lang="en-IN" sz="3200" dirty="0"/>
              <a:t>degrees of freedom” for the </a:t>
            </a:r>
            <a:r>
              <a:rPr lang="en-IN" sz="3200" dirty="0" smtClean="0"/>
              <a:t>							calculation</a:t>
            </a:r>
            <a:r>
              <a:rPr lang="en-IN" sz="3200" dirty="0"/>
              <a:t>.</a:t>
            </a:r>
          </a:p>
          <a:p>
            <a:pPr algn="just"/>
            <a:r>
              <a:rPr lang="en-IN" sz="3200" dirty="0" smtClean="0"/>
              <a:t>	</a:t>
            </a:r>
          </a:p>
          <a:p>
            <a:pPr algn="just"/>
            <a:r>
              <a:rPr lang="en-IN" sz="3200" dirty="0"/>
              <a:t>	</a:t>
            </a:r>
            <a:r>
              <a:rPr lang="en-IN" sz="3200" dirty="0" smtClean="0"/>
              <a:t>				The </a:t>
            </a:r>
            <a:r>
              <a:rPr lang="en-IN" sz="3200" dirty="0"/>
              <a:t>divisor used in calculations is </a:t>
            </a:r>
            <a:r>
              <a:rPr lang="en-IN" sz="3200" dirty="0" smtClean="0"/>
              <a:t>						N </a:t>
            </a:r>
            <a:r>
              <a:rPr lang="en-IN" sz="3200" dirty="0"/>
              <a:t>- </a:t>
            </a:r>
            <a:r>
              <a:rPr lang="en-IN" sz="3200" dirty="0" err="1"/>
              <a:t>ddof</a:t>
            </a:r>
            <a:r>
              <a:rPr lang="en-IN" sz="3200" dirty="0"/>
              <a:t>, where N represents the </a:t>
            </a:r>
            <a:r>
              <a:rPr lang="en-IN" sz="3200" dirty="0" smtClean="0"/>
              <a:t>						number </a:t>
            </a:r>
            <a:r>
              <a:rPr lang="en-IN" sz="3200" dirty="0"/>
              <a:t>of elements</a:t>
            </a:r>
            <a:r>
              <a:rPr lang="en-IN" sz="3200" dirty="0" smtClean="0"/>
              <a:t>.</a:t>
            </a:r>
          </a:p>
          <a:p>
            <a:pPr algn="just"/>
            <a:r>
              <a:rPr lang="en-IN" sz="3200" dirty="0"/>
              <a:t>	</a:t>
            </a:r>
            <a:r>
              <a:rPr lang="en-IN" sz="3200" dirty="0" smtClean="0"/>
              <a:t>	</a:t>
            </a:r>
          </a:p>
          <a:p>
            <a:pPr algn="just"/>
            <a:r>
              <a:rPr lang="en-IN" sz="3200" dirty="0"/>
              <a:t>	</a:t>
            </a:r>
            <a:r>
              <a:rPr lang="en-IN" sz="3200" dirty="0" smtClean="0"/>
              <a:t>				 </a:t>
            </a:r>
            <a:r>
              <a:rPr lang="en-IN" sz="3200" dirty="0"/>
              <a:t>By </a:t>
            </a:r>
            <a:r>
              <a:rPr lang="en-IN" sz="3200" dirty="0" smtClean="0"/>
              <a:t>default </a:t>
            </a:r>
            <a:r>
              <a:rPr lang="en-IN" sz="3200" dirty="0" err="1" smtClean="0"/>
              <a:t>ddof</a:t>
            </a:r>
            <a:r>
              <a:rPr lang="en-IN" sz="3200" dirty="0" smtClean="0"/>
              <a:t> </a:t>
            </a:r>
            <a:r>
              <a:rPr lang="en-IN" sz="3200" dirty="0"/>
              <a:t>is zero</a:t>
            </a:r>
            <a:r>
              <a:rPr lang="en-IN" sz="3200" dirty="0" smtClean="0"/>
              <a:t>.</a:t>
            </a:r>
          </a:p>
          <a:p>
            <a:pPr algn="just"/>
            <a:r>
              <a:rPr lang="en-IN" sz="3200" dirty="0" smtClean="0"/>
              <a:t>					</a:t>
            </a:r>
          </a:p>
          <a:p>
            <a:pPr algn="just"/>
            <a:r>
              <a:rPr lang="en-IN" sz="3200" dirty="0"/>
              <a:t>	</a:t>
            </a:r>
            <a:r>
              <a:rPr lang="en-IN" sz="3200" dirty="0" smtClean="0"/>
              <a:t>				optional</a:t>
            </a:r>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150422" y="302653"/>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94723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20495" y="1456174"/>
            <a:ext cx="5700761" cy="912676"/>
          </a:xfrm>
        </p:spPr>
        <p:txBody>
          <a:bodyPr>
            <a:noAutofit/>
          </a:bodyPr>
          <a:lstStyle/>
          <a:p>
            <a:r>
              <a:rPr lang="en-US" altLang="ko-KR" sz="6000" b="1" dirty="0" smtClean="0"/>
              <a:t>Numpy</a:t>
            </a:r>
            <a:endParaRPr lang="ko-KR" altLang="en-US" sz="6000" b="1" dirty="0"/>
          </a:p>
        </p:txBody>
      </p:sp>
      <p:grpSp>
        <p:nvGrpSpPr>
          <p:cNvPr id="18" name="Group 17">
            <a:extLst>
              <a:ext uri="{FF2B5EF4-FFF2-40B4-BE49-F238E27FC236}">
                <a16:creationId xmlns:a16="http://schemas.microsoft.com/office/drawing/2014/main" xmlns="" id="{F2379149-572C-40A3-A37D-0AEC9933A200}"/>
              </a:ext>
            </a:extLst>
          </p:cNvPr>
          <p:cNvGrpSpPr/>
          <p:nvPr/>
        </p:nvGrpSpPr>
        <p:grpSpPr>
          <a:xfrm rot="20328779" flipH="1">
            <a:off x="-169808" y="1582760"/>
            <a:ext cx="3252050" cy="1379003"/>
            <a:chOff x="2855642" y="1729428"/>
            <a:chExt cx="6480725" cy="2748096"/>
          </a:xfrm>
        </p:grpSpPr>
        <p:sp>
          <p:nvSpPr>
            <p:cNvPr id="11" name="Rectangle 5">
              <a:extLst>
                <a:ext uri="{FF2B5EF4-FFF2-40B4-BE49-F238E27FC236}">
                  <a16:creationId xmlns:a16="http://schemas.microsoft.com/office/drawing/2014/main" xmlns="" id="{2CA60154-8119-47A9-AEC1-D9F4DC54063E}"/>
                </a:ext>
              </a:extLst>
            </p:cNvPr>
            <p:cNvSpPr/>
            <p:nvPr/>
          </p:nvSpPr>
          <p:spPr>
            <a:xfrm>
              <a:off x="4716696" y="2405690"/>
              <a:ext cx="2774385" cy="1882403"/>
            </a:xfrm>
            <a:custGeom>
              <a:avLst/>
              <a:gdLst/>
              <a:ahLst/>
              <a:cxn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5">
              <a:extLst>
                <a:ext uri="{FF2B5EF4-FFF2-40B4-BE49-F238E27FC236}">
                  <a16:creationId xmlns:a16="http://schemas.microsoft.com/office/drawing/2014/main" xmlns="" id="{33633848-575C-4649-B608-ADBE6156C904}"/>
                </a:ext>
              </a:extLst>
            </p:cNvPr>
            <p:cNvSpPr/>
            <p:nvPr/>
          </p:nvSpPr>
          <p:spPr>
            <a:xfrm>
              <a:off x="4716696" y="2771860"/>
              <a:ext cx="2774385" cy="905985"/>
            </a:xfrm>
            <a:custGeom>
              <a:avLst/>
              <a:gdLst/>
              <a:ahLst/>
              <a:cxn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22">
              <a:extLst>
                <a:ext uri="{FF2B5EF4-FFF2-40B4-BE49-F238E27FC236}">
                  <a16:creationId xmlns:a16="http://schemas.microsoft.com/office/drawing/2014/main" xmlns="" id="{7D5AD825-C6ED-412E-9AD8-1752352C7F2B}"/>
                </a:ext>
              </a:extLst>
            </p:cNvPr>
            <p:cNvSpPr/>
            <p:nvPr/>
          </p:nvSpPr>
          <p:spPr>
            <a:xfrm>
              <a:off x="2855642" y="1729428"/>
              <a:ext cx="6480725" cy="1657211"/>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4" name="Straight Connector 13">
              <a:extLst>
                <a:ext uri="{FF2B5EF4-FFF2-40B4-BE49-F238E27FC236}">
                  <a16:creationId xmlns:a16="http://schemas.microsoft.com/office/drawing/2014/main" xmlns="" id="{098041F7-EF12-4235-8F7A-E50660E91C07}"/>
                </a:ext>
              </a:extLst>
            </p:cNvPr>
            <p:cNvCxnSpPr/>
            <p:nvPr/>
          </p:nvCxnSpPr>
          <p:spPr>
            <a:xfrm>
              <a:off x="6204740" y="2292443"/>
              <a:ext cx="1693282" cy="56954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CE46E61B-F685-4DCF-BA97-2A3C4F3EC31D}"/>
                </a:ext>
              </a:extLst>
            </p:cNvPr>
            <p:cNvCxnSpPr>
              <a:cxnSpLocks/>
            </p:cNvCxnSpPr>
            <p:nvPr/>
          </p:nvCxnSpPr>
          <p:spPr>
            <a:xfrm rot="20328779">
              <a:off x="8042336" y="2813373"/>
              <a:ext cx="2503" cy="87232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xmlns="" id="{C374473E-5B80-4901-8656-6860ABE6150C}"/>
                </a:ext>
              </a:extLst>
            </p:cNvPr>
            <p:cNvSpPr/>
            <p:nvPr/>
          </p:nvSpPr>
          <p:spPr>
            <a:xfrm rot="20328779">
              <a:off x="8108405" y="3624285"/>
              <a:ext cx="491605" cy="8532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xmlns="" id="{A6173891-AF67-48A5-8CF7-5BFB9BE6A454}"/>
                </a:ext>
              </a:extLst>
            </p:cNvPr>
            <p:cNvSpPr/>
            <p:nvPr/>
          </p:nvSpPr>
          <p:spPr>
            <a:xfrm>
              <a:off x="8106546" y="3611027"/>
              <a:ext cx="251999" cy="251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23" name="Picture Placeholder 22"/>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l="5393" r="5393"/>
          <a:stretch>
            <a:fillRect/>
          </a:stretch>
        </p:blipFill>
        <p:spPr>
          <a:xfrm>
            <a:off x="1666389" y="2822197"/>
            <a:ext cx="4103070" cy="2588376"/>
          </a:xfrm>
          <a:prstGeom prst="rect">
            <a:avLst/>
          </a:prstGeom>
        </p:spPr>
      </p:pic>
      <p:sp>
        <p:nvSpPr>
          <p:cNvPr id="26" name="직사각형 113">
            <a:extLst>
              <a:ext uri="{FF2B5EF4-FFF2-40B4-BE49-F238E27FC236}">
                <a16:creationId xmlns:a16="http://schemas.microsoft.com/office/drawing/2014/main" xmlns="" id="{731A095B-2A1E-48C0-B0D8-912DD354781E}"/>
              </a:ext>
            </a:extLst>
          </p:cNvPr>
          <p:cNvSpPr>
            <a:spLocks noChangeArrowheads="1"/>
          </p:cNvSpPr>
          <p:nvPr/>
        </p:nvSpPr>
        <p:spPr bwMode="auto">
          <a:xfrm>
            <a:off x="8152984" y="4291819"/>
            <a:ext cx="1905712" cy="307777"/>
          </a:xfrm>
          <a:prstGeom prst="rect">
            <a:avLst/>
          </a:prstGeom>
          <a:solidFill>
            <a:schemeClr val="accent2"/>
          </a:solid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dirty="0" smtClean="0">
                <a:solidFill>
                  <a:schemeClr val="bg1"/>
                </a:solidFill>
              </a:rPr>
              <a:t>www.Kharwal.com</a:t>
            </a:r>
            <a:endParaRPr lang="ko-KR" altLang="en-US" sz="1400" dirty="0">
              <a:solidFill>
                <a:schemeClr val="bg1"/>
              </a:solidFill>
            </a:endParaRPr>
          </a:p>
        </p:txBody>
      </p:sp>
      <p:sp>
        <p:nvSpPr>
          <p:cNvPr id="27" name="TextBox 26">
            <a:extLst>
              <a:ext uri="{FF2B5EF4-FFF2-40B4-BE49-F238E27FC236}">
                <a16:creationId xmlns:a16="http://schemas.microsoft.com/office/drawing/2014/main" xmlns="" id="{DF166F6B-B975-4F3C-BCF2-9971086140FB}"/>
              </a:ext>
            </a:extLst>
          </p:cNvPr>
          <p:cNvSpPr txBox="1"/>
          <p:nvPr/>
        </p:nvSpPr>
        <p:spPr>
          <a:xfrm>
            <a:off x="7629923" y="3692950"/>
            <a:ext cx="3225073" cy="584775"/>
          </a:xfrm>
          <a:prstGeom prst="rect">
            <a:avLst/>
          </a:prstGeom>
          <a:noFill/>
        </p:spPr>
        <p:txBody>
          <a:bodyPr wrap="square" rtlCol="0" anchor="ctr">
            <a:spAutoFit/>
          </a:bodyPr>
          <a:lstStyle/>
          <a:p>
            <a:r>
              <a:rPr lang="en-US" altLang="ko-KR" sz="3200" dirty="0" smtClean="0">
                <a:solidFill>
                  <a:schemeClr val="tx1">
                    <a:lumMod val="85000"/>
                    <a:lumOff val="15000"/>
                  </a:schemeClr>
                </a:solidFill>
                <a:latin typeface="Adobe Fan Heiti Std B" panose="020B0700000000000000" pitchFamily="34" charset="-128"/>
                <a:ea typeface="Adobe Fan Heiti Std B" panose="020B0700000000000000" pitchFamily="34" charset="-128"/>
                <a:cs typeface="Arial" pitchFamily="34" charset="0"/>
              </a:rPr>
              <a:t>Arvind Kharwal</a:t>
            </a:r>
            <a:endParaRPr lang="ko-KR" altLang="en-US" sz="3200" dirty="0">
              <a:solidFill>
                <a:schemeClr val="tx1">
                  <a:lumMod val="85000"/>
                  <a:lumOff val="15000"/>
                </a:schemeClr>
              </a:solidFill>
              <a:latin typeface="Adobe Fan Heiti Std B" panose="020B0700000000000000" pitchFamily="34" charset="-128"/>
              <a:cs typeface="Arial" pitchFamily="34" charset="0"/>
            </a:endParaRPr>
          </a:p>
        </p:txBody>
      </p:sp>
      <p:sp>
        <p:nvSpPr>
          <p:cNvPr id="19" name="Text Placeholder 1"/>
          <p:cNvSpPr txBox="1">
            <a:spLocks/>
          </p:cNvSpPr>
          <p:nvPr/>
        </p:nvSpPr>
        <p:spPr>
          <a:xfrm>
            <a:off x="7223966" y="2387582"/>
            <a:ext cx="3631030" cy="728090"/>
          </a:xfrm>
          <a:prstGeom prst="rect">
            <a:avLst/>
          </a:prstGeom>
        </p:spPr>
        <p:txBody>
          <a:bodyPr anchor="ctr">
            <a:noAutofit/>
          </a:bodyPr>
          <a:lstStyle>
            <a:lvl1pPr marL="0" indent="0" algn="ctr" defTabSz="914423"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4400" b="1" dirty="0" smtClean="0">
                <a:solidFill>
                  <a:srgbClr val="00B0F0"/>
                </a:solidFill>
              </a:rPr>
              <a:t>Part </a:t>
            </a:r>
            <a:r>
              <a:rPr lang="en-US" altLang="ko-KR" sz="4400" b="1" dirty="0" smtClean="0">
                <a:solidFill>
                  <a:srgbClr val="00B0F0"/>
                </a:solidFill>
              </a:rPr>
              <a:t>09</a:t>
            </a:r>
            <a:endParaRPr lang="ko-KR" altLang="en-US" sz="4400" b="1" dirty="0">
              <a:solidFill>
                <a:srgbClr val="00B0F0"/>
              </a:solidFill>
            </a:endParaRPr>
          </a:p>
        </p:txBody>
      </p:sp>
    </p:spTree>
    <p:extLst>
      <p:ext uri="{BB962C8B-B14F-4D97-AF65-F5344CB8AC3E}">
        <p14:creationId xmlns:p14="http://schemas.microsoft.com/office/powerpoint/2010/main" val="501427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 xmlns:a16="http://schemas.microsoft.com/office/drawing/2014/main"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 xmlns:a16="http://schemas.microsoft.com/office/drawing/2014/main"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 xmlns:a16="http://schemas.microsoft.com/office/drawing/2014/main" id="{948A2979-A456-4286-B8FC-8FF4C0C58EFD}"/>
              </a:ext>
            </a:extLst>
          </p:cNvPr>
          <p:cNvSpPr txBox="1"/>
          <p:nvPr/>
        </p:nvSpPr>
        <p:spPr>
          <a:xfrm>
            <a:off x="5847758" y="3013501"/>
            <a:ext cx="6344093" cy="830997"/>
          </a:xfrm>
          <a:prstGeom prst="rect">
            <a:avLst/>
          </a:prstGeom>
          <a:noFill/>
        </p:spPr>
        <p:txBody>
          <a:bodyPr wrap="square" rtlCol="0" anchor="ctr">
            <a:spAutoFit/>
          </a:bodyPr>
          <a:lstStyle/>
          <a:p>
            <a:r>
              <a:rPr lang="en-US" altLang="ko-KR" sz="4800" b="1" dirty="0" smtClean="0">
                <a:cs typeface="Arial" pitchFamily="34" charset="0"/>
              </a:rPr>
              <a:t>Numpy Operations</a:t>
            </a:r>
            <a:endParaRPr lang="ko-KR" altLang="en-US" sz="4800" b="1" dirty="0">
              <a:cs typeface="Arial" pitchFamily="34" charset="0"/>
            </a:endParaRPr>
          </a:p>
        </p:txBody>
      </p:sp>
    </p:spTree>
    <p:extLst>
      <p:ext uri="{BB962C8B-B14F-4D97-AF65-F5344CB8AC3E}">
        <p14:creationId xmlns:p14="http://schemas.microsoft.com/office/powerpoint/2010/main" val="2123545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 xmlns:a16="http://schemas.microsoft.com/office/drawing/2014/main"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 xmlns:a16="http://schemas.microsoft.com/office/drawing/2014/main"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 xmlns:a16="http://schemas.microsoft.com/office/drawing/2014/main" id="{948A2979-A456-4286-B8FC-8FF4C0C58EFD}"/>
              </a:ext>
            </a:extLst>
          </p:cNvPr>
          <p:cNvSpPr txBox="1"/>
          <p:nvPr/>
        </p:nvSpPr>
        <p:spPr>
          <a:xfrm>
            <a:off x="5847758" y="3013501"/>
            <a:ext cx="6344093" cy="830997"/>
          </a:xfrm>
          <a:prstGeom prst="rect">
            <a:avLst/>
          </a:prstGeom>
          <a:noFill/>
        </p:spPr>
        <p:txBody>
          <a:bodyPr wrap="square" rtlCol="0" anchor="ctr">
            <a:spAutoFit/>
          </a:bodyPr>
          <a:lstStyle/>
          <a:p>
            <a:r>
              <a:rPr lang="en-US" altLang="ko-KR" sz="4800" b="1" dirty="0" smtClean="0">
                <a:cs typeface="Arial" pitchFamily="34" charset="0"/>
              </a:rPr>
              <a:t>Numpy Operations</a:t>
            </a:r>
            <a:endParaRPr lang="ko-KR" altLang="en-US" sz="4800" b="1" dirty="0">
              <a:cs typeface="Arial" pitchFamily="34" charset="0"/>
            </a:endParaRPr>
          </a:p>
        </p:txBody>
      </p:sp>
    </p:spTree>
    <p:extLst>
      <p:ext uri="{BB962C8B-B14F-4D97-AF65-F5344CB8AC3E}">
        <p14:creationId xmlns:p14="http://schemas.microsoft.com/office/powerpoint/2010/main" val="310236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03743" y="160986"/>
            <a:ext cx="11050882" cy="3689797"/>
          </a:xfrm>
        </p:spPr>
        <p:txBody>
          <a:bodyPr/>
          <a:lstStyle/>
          <a:p>
            <a:pPr algn="just"/>
            <a:r>
              <a:rPr lang="en-US" sz="3200" b="1" dirty="0"/>
              <a:t>Standard </a:t>
            </a:r>
            <a:r>
              <a:rPr lang="en-US" sz="3200" b="1" dirty="0" smtClean="0"/>
              <a:t>Deviation:</a:t>
            </a:r>
            <a:endParaRPr lang="en-US" sz="3200" b="1" dirty="0"/>
          </a:p>
          <a:p>
            <a:pPr algn="just"/>
            <a:endParaRPr lang="en-US" sz="3200" dirty="0" smtClean="0"/>
          </a:p>
          <a:p>
            <a:pPr algn="just"/>
            <a:r>
              <a:rPr lang="en-IN" sz="3200" dirty="0" smtClean="0"/>
              <a:t>Standard Deviation </a:t>
            </a:r>
            <a:r>
              <a:rPr lang="en-IN" sz="3200" dirty="0"/>
              <a:t>is a measure of the spread of a </a:t>
            </a:r>
            <a:r>
              <a:rPr lang="en-IN" sz="3200" dirty="0" smtClean="0"/>
              <a:t>dataset. </a:t>
            </a:r>
          </a:p>
          <a:p>
            <a:pPr algn="just"/>
            <a:endParaRPr lang="en-US" sz="3200" dirty="0" smtClean="0"/>
          </a:p>
          <a:p>
            <a:pPr algn="just"/>
            <a:endParaRPr lang="en-US"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163303" y="547351"/>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8604807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3161764"/>
          </a:xfrm>
        </p:spPr>
        <p:txBody>
          <a:bodyPr/>
          <a:lstStyle/>
          <a:p>
            <a:pPr algn="just"/>
            <a:r>
              <a:rPr lang="en-US" sz="3200" b="1" dirty="0" smtClean="0"/>
              <a:t>Numpy </a:t>
            </a:r>
            <a:r>
              <a:rPr lang="en-US" sz="3200" b="1" dirty="0" err="1" smtClean="0"/>
              <a:t>std</a:t>
            </a:r>
            <a:r>
              <a:rPr lang="en-US" sz="3200" b="1" dirty="0" smtClean="0"/>
              <a:t>() function:</a:t>
            </a:r>
          </a:p>
          <a:p>
            <a:pPr algn="just"/>
            <a:endParaRPr lang="en-IN" sz="3200" dirty="0" smtClean="0"/>
          </a:p>
          <a:p>
            <a:pPr algn="just"/>
            <a:r>
              <a:rPr lang="en-IN" sz="3200" dirty="0" smtClean="0"/>
              <a:t>Numpy </a:t>
            </a:r>
            <a:r>
              <a:rPr lang="en-IN" sz="3200" dirty="0" err="1" smtClean="0"/>
              <a:t>std</a:t>
            </a:r>
            <a:r>
              <a:rPr lang="en-IN" sz="3200" dirty="0" smtClean="0"/>
              <a:t>() function </a:t>
            </a:r>
            <a:r>
              <a:rPr lang="en-IN" sz="3200" dirty="0"/>
              <a:t>Compute the standard deviation of the given data (array elements) along the specified </a:t>
            </a:r>
            <a:r>
              <a:rPr lang="en-IN" sz="3200" dirty="0" smtClean="0"/>
              <a:t>axis.</a:t>
            </a:r>
          </a:p>
          <a:p>
            <a:pPr algn="just"/>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40576" y="315531"/>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241757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4578440"/>
          </a:xfrm>
        </p:spPr>
        <p:txBody>
          <a:bodyPr/>
          <a:lstStyle/>
          <a:p>
            <a:pPr algn="just"/>
            <a:r>
              <a:rPr lang="en-US" sz="3200" b="1" dirty="0" smtClean="0"/>
              <a:t>Syntax:</a:t>
            </a:r>
          </a:p>
          <a:p>
            <a:pPr algn="just"/>
            <a:endParaRPr lang="en-US" sz="3200" b="1" dirty="0" smtClean="0"/>
          </a:p>
          <a:p>
            <a:pPr algn="just"/>
            <a:endParaRPr lang="en-US" sz="3200" b="1" dirty="0"/>
          </a:p>
          <a:p>
            <a:pPr algn="just"/>
            <a:r>
              <a:rPr lang="en-US" sz="3600" dirty="0" err="1" smtClean="0"/>
              <a:t>numpy.std</a:t>
            </a:r>
            <a:r>
              <a:rPr lang="en-US" sz="3600" dirty="0" smtClean="0"/>
              <a:t>(array, axis, </a:t>
            </a:r>
            <a:r>
              <a:rPr lang="en-US" sz="3600" dirty="0" err="1" smtClean="0"/>
              <a:t>dtype</a:t>
            </a:r>
            <a:r>
              <a:rPr lang="en-US" sz="3600" dirty="0" smtClean="0"/>
              <a:t>, </a:t>
            </a:r>
            <a:r>
              <a:rPr lang="en-US" sz="3600" dirty="0" err="1" smtClean="0"/>
              <a:t>keepdims</a:t>
            </a:r>
            <a:r>
              <a:rPr lang="en-US" sz="3600" dirty="0" smtClean="0"/>
              <a:t>, out, </a:t>
            </a:r>
            <a:r>
              <a:rPr lang="en-US" sz="3600" dirty="0" err="1" smtClean="0"/>
              <a:t>ddof</a:t>
            </a:r>
            <a:r>
              <a:rPr lang="en-US" sz="3600" dirty="0" smtClean="0"/>
              <a:t>) </a:t>
            </a:r>
            <a:endParaRPr lang="en-US" sz="36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27696" y="1320083"/>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947291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5003442"/>
          </a:xfrm>
        </p:spPr>
        <p:txBody>
          <a:bodyPr/>
          <a:lstStyle/>
          <a:p>
            <a:pPr algn="just"/>
            <a:r>
              <a:rPr lang="en-IN" sz="3200" b="1" dirty="0" smtClean="0"/>
              <a:t>array: </a:t>
            </a:r>
            <a:r>
              <a:rPr lang="en-IN" sz="3200" dirty="0" smtClean="0"/>
              <a:t>				The </a:t>
            </a:r>
            <a:r>
              <a:rPr lang="en-IN" sz="3200" dirty="0"/>
              <a:t>array parameter specifies the </a:t>
            </a:r>
            <a:r>
              <a:rPr lang="en-IN" sz="3200" dirty="0" smtClean="0"/>
              <a:t>					input </a:t>
            </a:r>
            <a:r>
              <a:rPr lang="en-IN" sz="3200" dirty="0"/>
              <a:t>array of elements to the </a:t>
            </a:r>
            <a:r>
              <a:rPr lang="en-IN" sz="3200" dirty="0" smtClean="0"/>
              <a:t>						function </a:t>
            </a:r>
            <a:r>
              <a:rPr lang="en-IN" sz="3200" dirty="0"/>
              <a:t>over which you want to </a:t>
            </a:r>
            <a:r>
              <a:rPr lang="en-IN" sz="3200" dirty="0" smtClean="0"/>
              <a:t>					calculate </a:t>
            </a:r>
            <a:r>
              <a:rPr lang="en-IN" sz="3200" dirty="0"/>
              <a:t>the standard deviation.</a:t>
            </a:r>
          </a:p>
          <a:p>
            <a:pPr algn="just"/>
            <a:endParaRPr lang="en-IN" sz="3200" dirty="0"/>
          </a:p>
          <a:p>
            <a:pPr algn="just"/>
            <a:endParaRPr lang="en-IN" sz="3200" dirty="0"/>
          </a:p>
          <a:p>
            <a:pPr algn="just"/>
            <a:r>
              <a:rPr lang="en-IN" sz="3200" dirty="0" smtClean="0"/>
              <a:t>					Required</a:t>
            </a:r>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27697" y="856444"/>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897296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2" y="160985"/>
            <a:ext cx="10959921" cy="6111025"/>
          </a:xfrm>
        </p:spPr>
        <p:txBody>
          <a:bodyPr/>
          <a:lstStyle/>
          <a:p>
            <a:pPr algn="just"/>
            <a:r>
              <a:rPr lang="en-IN" sz="3200" b="1" dirty="0"/>
              <a:t>axis</a:t>
            </a:r>
            <a:r>
              <a:rPr lang="en-IN" sz="3200" b="1" dirty="0" smtClean="0"/>
              <a:t>: 				</a:t>
            </a:r>
            <a:r>
              <a:rPr lang="en-IN" sz="3200" dirty="0" smtClean="0"/>
              <a:t>The </a:t>
            </a:r>
            <a:r>
              <a:rPr lang="en-IN" sz="3200" dirty="0"/>
              <a:t>axis parameter specifies an </a:t>
            </a:r>
            <a:r>
              <a:rPr lang="en-IN" sz="3200" dirty="0" smtClean="0"/>
              <a:t>					axis </a:t>
            </a:r>
            <a:r>
              <a:rPr lang="en-IN" sz="3200" dirty="0"/>
              <a:t>along which the standard </a:t>
            </a:r>
            <a:r>
              <a:rPr lang="en-IN" sz="3200" dirty="0" smtClean="0"/>
              <a:t>						deviation </a:t>
            </a:r>
            <a:r>
              <a:rPr lang="en-IN" sz="3200" dirty="0"/>
              <a:t>will be computed. </a:t>
            </a:r>
            <a:r>
              <a:rPr lang="en-IN" sz="3200" dirty="0" smtClean="0"/>
              <a:t>						Otherwise</a:t>
            </a:r>
            <a:r>
              <a:rPr lang="en-IN" sz="3200" dirty="0"/>
              <a:t>, it will consider array to </a:t>
            </a:r>
            <a:r>
              <a:rPr lang="en-IN" sz="3200" dirty="0" smtClean="0"/>
              <a:t>					be </a:t>
            </a:r>
            <a:r>
              <a:rPr lang="en-IN" sz="3200" dirty="0"/>
              <a:t>flattened means it works on all </a:t>
            </a:r>
            <a:r>
              <a:rPr lang="en-IN" sz="3200" dirty="0" smtClean="0"/>
              <a:t>					the </a:t>
            </a:r>
            <a:r>
              <a:rPr lang="en-IN" sz="3200" dirty="0"/>
              <a:t>axis</a:t>
            </a:r>
            <a:r>
              <a:rPr lang="en-IN" sz="3200" dirty="0" smtClean="0"/>
              <a:t>.</a:t>
            </a:r>
          </a:p>
          <a:p>
            <a:pPr algn="just"/>
            <a:r>
              <a:rPr lang="en-US" sz="3200" dirty="0"/>
              <a:t>	</a:t>
            </a:r>
            <a:r>
              <a:rPr lang="en-US" sz="3200" dirty="0" smtClean="0"/>
              <a:t>				</a:t>
            </a:r>
          </a:p>
          <a:p>
            <a:pPr algn="just"/>
            <a:r>
              <a:rPr lang="en-US" sz="3200" dirty="0"/>
              <a:t>	</a:t>
            </a:r>
            <a:r>
              <a:rPr lang="en-US" sz="3200" dirty="0" smtClean="0"/>
              <a:t>				Optional</a:t>
            </a:r>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14817" y="1204173"/>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356667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5930721"/>
          </a:xfrm>
        </p:spPr>
        <p:txBody>
          <a:bodyPr/>
          <a:lstStyle/>
          <a:p>
            <a:pPr algn="just"/>
            <a:r>
              <a:rPr lang="en-IN" sz="3200" b="1" dirty="0" err="1"/>
              <a:t>dtype</a:t>
            </a:r>
            <a:r>
              <a:rPr lang="en-IN" sz="3200" b="1" dirty="0" smtClean="0"/>
              <a:t>: 			</a:t>
            </a:r>
            <a:r>
              <a:rPr lang="en-IN" sz="3200" dirty="0" smtClean="0"/>
              <a:t>The </a:t>
            </a:r>
            <a:r>
              <a:rPr lang="en-IN" sz="3200" dirty="0" err="1"/>
              <a:t>dtype</a:t>
            </a:r>
            <a:r>
              <a:rPr lang="en-IN" sz="3200" dirty="0"/>
              <a:t> parameter specifies the </a:t>
            </a:r>
            <a:r>
              <a:rPr lang="en-IN" sz="3200" dirty="0" smtClean="0"/>
              <a:t>					data </a:t>
            </a:r>
            <a:r>
              <a:rPr lang="en-IN" sz="3200" dirty="0"/>
              <a:t>type that you want to use when </a:t>
            </a:r>
            <a:r>
              <a:rPr lang="en-IN" sz="3200" dirty="0" smtClean="0"/>
              <a:t>				</a:t>
            </a:r>
            <a:r>
              <a:rPr lang="en-IN" sz="3200" dirty="0" err="1" smtClean="0"/>
              <a:t>std</a:t>
            </a:r>
            <a:r>
              <a:rPr lang="en-IN" sz="3200" dirty="0"/>
              <a:t>() function calculates the standard </a:t>
            </a:r>
            <a:r>
              <a:rPr lang="en-IN" sz="3200" dirty="0" smtClean="0"/>
              <a:t>				deviation.</a:t>
            </a:r>
          </a:p>
          <a:p>
            <a:pPr algn="just"/>
            <a:endParaRPr lang="en-US" sz="3200" dirty="0"/>
          </a:p>
          <a:p>
            <a:pPr algn="just"/>
            <a:endParaRPr lang="en-US" sz="3200" dirty="0" smtClean="0"/>
          </a:p>
          <a:p>
            <a:pPr algn="just"/>
            <a:r>
              <a:rPr lang="en-US" sz="3200" dirty="0"/>
              <a:t>	</a:t>
            </a:r>
            <a:r>
              <a:rPr lang="en-US" sz="3200" dirty="0" smtClean="0"/>
              <a:t>			Optional</a:t>
            </a:r>
            <a:endParaRPr lang="en-IN"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27696" y="1371598"/>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715100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5711781"/>
          </a:xfrm>
        </p:spPr>
        <p:txBody>
          <a:bodyPr/>
          <a:lstStyle/>
          <a:p>
            <a:pPr algn="just"/>
            <a:r>
              <a:rPr lang="en-IN" sz="3200" b="1" dirty="0" err="1" smtClean="0"/>
              <a:t>keepdims</a:t>
            </a:r>
            <a:r>
              <a:rPr lang="en-IN" sz="3200" b="1" dirty="0" smtClean="0"/>
              <a:t>: 			</a:t>
            </a:r>
            <a:r>
              <a:rPr lang="en-IN" sz="3200" dirty="0" smtClean="0"/>
              <a:t>When you set </a:t>
            </a:r>
            <a:r>
              <a:rPr lang="en-IN" sz="3200" dirty="0" err="1"/>
              <a:t>keepdims</a:t>
            </a:r>
            <a:r>
              <a:rPr lang="en-IN" sz="3200" dirty="0"/>
              <a:t> = True, </a:t>
            </a:r>
            <a:r>
              <a:rPr lang="en-IN" sz="3200" dirty="0" smtClean="0"/>
              <a:t>					then output will </a:t>
            </a:r>
            <a:r>
              <a:rPr lang="en-IN" sz="3200" dirty="0"/>
              <a:t>have the same </a:t>
            </a:r>
            <a:r>
              <a:rPr lang="en-IN" sz="3200" dirty="0" smtClean="0"/>
              <a:t>					number of dimensions </a:t>
            </a:r>
            <a:r>
              <a:rPr lang="en-IN" sz="3200" dirty="0"/>
              <a:t>as </a:t>
            </a:r>
            <a:r>
              <a:rPr lang="en-IN" sz="3200" dirty="0" smtClean="0"/>
              <a:t>the 						input.</a:t>
            </a:r>
          </a:p>
          <a:p>
            <a:pPr algn="just"/>
            <a:endParaRPr lang="en-US" sz="3200" dirty="0"/>
          </a:p>
          <a:p>
            <a:pPr algn="just"/>
            <a:r>
              <a:rPr lang="en-US" sz="3200" dirty="0" smtClean="0"/>
              <a:t>					Optional</a:t>
            </a:r>
            <a:endParaRPr lang="en-IN" sz="3200" dirty="0"/>
          </a:p>
          <a:p>
            <a:pPr algn="just"/>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98908" y="1204173"/>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116912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5261021"/>
          </a:xfrm>
        </p:spPr>
        <p:txBody>
          <a:bodyPr/>
          <a:lstStyle/>
          <a:p>
            <a:pPr algn="l"/>
            <a:r>
              <a:rPr lang="en-IN" sz="3200" b="1" dirty="0"/>
              <a:t>out: </a:t>
            </a:r>
            <a:r>
              <a:rPr lang="en-IN" sz="3200" b="1" dirty="0" smtClean="0"/>
              <a:t>	</a:t>
            </a:r>
            <a:r>
              <a:rPr lang="en-IN" sz="3200" dirty="0" smtClean="0"/>
              <a:t>			The </a:t>
            </a:r>
            <a:r>
              <a:rPr lang="en-IN" sz="3200" dirty="0"/>
              <a:t>out </a:t>
            </a:r>
            <a:r>
              <a:rPr lang="en-IN" sz="3200" dirty="0" smtClean="0"/>
              <a:t>parameter specify an 						alternative </a:t>
            </a:r>
            <a:r>
              <a:rPr lang="en-IN" sz="3200" dirty="0"/>
              <a:t>array in which to </a:t>
            </a:r>
            <a:r>
              <a:rPr lang="en-IN" sz="3200" dirty="0" smtClean="0"/>
              <a:t>put </a:t>
            </a:r>
            <a:r>
              <a:rPr lang="en-IN" sz="3200" dirty="0"/>
              <a:t>the </a:t>
            </a:r>
            <a:r>
              <a:rPr lang="en-IN" sz="3200" dirty="0" smtClean="0"/>
              <a:t>				</a:t>
            </a:r>
            <a:r>
              <a:rPr lang="en-IN" sz="3200" dirty="0" smtClean="0"/>
              <a:t>output by </a:t>
            </a:r>
            <a:r>
              <a:rPr lang="en-IN" sz="3200" dirty="0" smtClean="0"/>
              <a:t>the </a:t>
            </a:r>
            <a:r>
              <a:rPr lang="en-IN" sz="3200" dirty="0" err="1" smtClean="0"/>
              <a:t>std</a:t>
            </a:r>
            <a:r>
              <a:rPr lang="en-IN" sz="3200" dirty="0" smtClean="0"/>
              <a:t>() </a:t>
            </a:r>
            <a:r>
              <a:rPr lang="en-IN" sz="3200" dirty="0" smtClean="0"/>
              <a:t>function</a:t>
            </a:r>
            <a:r>
              <a:rPr lang="en-IN" sz="3200" dirty="0"/>
              <a:t>. </a:t>
            </a:r>
            <a:endParaRPr lang="en-IN" sz="3200" dirty="0" smtClean="0"/>
          </a:p>
          <a:p>
            <a:pPr algn="l"/>
            <a:r>
              <a:rPr lang="en-IN" sz="3200" dirty="0"/>
              <a:t>	</a:t>
            </a:r>
            <a:r>
              <a:rPr lang="en-IN" sz="3200" dirty="0" smtClean="0"/>
              <a:t>		</a:t>
            </a:r>
          </a:p>
          <a:p>
            <a:pPr algn="l"/>
            <a:r>
              <a:rPr lang="en-IN" sz="3200" dirty="0"/>
              <a:t>	</a:t>
            </a:r>
            <a:r>
              <a:rPr lang="en-IN" sz="3200" dirty="0" smtClean="0"/>
              <a:t>			It should have </a:t>
            </a:r>
            <a:r>
              <a:rPr lang="en-IN" sz="3200" dirty="0"/>
              <a:t>the same shape as the </a:t>
            </a:r>
            <a:r>
              <a:rPr lang="en-IN" sz="3200" dirty="0" smtClean="0"/>
              <a:t>				expected output</a:t>
            </a:r>
            <a:r>
              <a:rPr lang="en-IN" sz="3200" dirty="0"/>
              <a:t>.</a:t>
            </a:r>
            <a:endParaRPr lang="en-IN" sz="3200" dirty="0"/>
          </a:p>
          <a:p>
            <a:pPr algn="just"/>
            <a:endParaRPr lang="en-IN" sz="3200" dirty="0"/>
          </a:p>
          <a:p>
            <a:pPr algn="just"/>
            <a:r>
              <a:rPr lang="en-IN" sz="3200" dirty="0" smtClean="0"/>
              <a:t>				Optional</a:t>
            </a:r>
            <a:r>
              <a:rPr lang="en-IN" sz="3200" dirty="0"/>
              <a:t>.</a:t>
            </a:r>
            <a:endParaRPr lang="en-US" sz="3200" dirty="0" smtClean="0"/>
          </a:p>
        </p:txBody>
      </p:sp>
      <p:grpSp>
        <p:nvGrpSpPr>
          <p:cNvPr id="3" name="Group 2">
            <a:extLst>
              <a:ext uri="{FF2B5EF4-FFF2-40B4-BE49-F238E27FC236}">
                <a16:creationId xmlns="" xmlns:a16="http://schemas.microsoft.com/office/drawing/2014/main" id="{A9A2186A-C326-48DC-8E09-0BB48FF9D3DE}"/>
              </a:ext>
            </a:extLst>
          </p:cNvPr>
          <p:cNvGrpSpPr/>
          <p:nvPr/>
        </p:nvGrpSpPr>
        <p:grpSpPr>
          <a:xfrm>
            <a:off x="227697" y="830686"/>
            <a:ext cx="648068" cy="528033"/>
            <a:chOff x="-3373" y="3444677"/>
            <a:chExt cx="3155739" cy="1643520"/>
          </a:xfrm>
        </p:grpSpPr>
        <p:sp>
          <p:nvSpPr>
            <p:cNvPr id="4" name="Freeform 61">
              <a:extLst>
                <a:ext uri="{FF2B5EF4-FFF2-40B4-BE49-F238E27FC236}">
                  <a16:creationId xmlns=""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67881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160985"/>
            <a:ext cx="11269014" cy="6111025"/>
          </a:xfrm>
        </p:spPr>
        <p:txBody>
          <a:bodyPr/>
          <a:lstStyle/>
          <a:p>
            <a:pPr algn="just"/>
            <a:r>
              <a:rPr lang="en-IN" sz="3200" b="1" dirty="0" err="1"/>
              <a:t>ddof</a:t>
            </a:r>
            <a:r>
              <a:rPr lang="en-IN" sz="3200" b="1" dirty="0" smtClean="0"/>
              <a:t>: 				</a:t>
            </a:r>
            <a:r>
              <a:rPr lang="en-IN" sz="3200" dirty="0" smtClean="0"/>
              <a:t>This </a:t>
            </a:r>
            <a:r>
              <a:rPr lang="en-IN" sz="3200" dirty="0"/>
              <a:t>enables you to specify the </a:t>
            </a:r>
            <a:r>
              <a:rPr lang="en-IN" sz="3200" dirty="0" smtClean="0"/>
              <a:t>						“</a:t>
            </a:r>
            <a:r>
              <a:rPr lang="en-IN" sz="3200" dirty="0"/>
              <a:t>degrees of freedom” for the </a:t>
            </a:r>
            <a:r>
              <a:rPr lang="en-IN" sz="3200" dirty="0" smtClean="0"/>
              <a:t>							calculation</a:t>
            </a:r>
            <a:r>
              <a:rPr lang="en-IN" sz="3200" dirty="0"/>
              <a:t>.</a:t>
            </a:r>
          </a:p>
          <a:p>
            <a:pPr algn="just"/>
            <a:r>
              <a:rPr lang="en-IN" sz="3200" dirty="0" smtClean="0"/>
              <a:t>	</a:t>
            </a:r>
          </a:p>
          <a:p>
            <a:pPr algn="just"/>
            <a:r>
              <a:rPr lang="en-IN" sz="3200" dirty="0"/>
              <a:t>	</a:t>
            </a:r>
            <a:r>
              <a:rPr lang="en-IN" sz="3200" dirty="0" smtClean="0"/>
              <a:t>				The </a:t>
            </a:r>
            <a:r>
              <a:rPr lang="en-IN" sz="3200" dirty="0"/>
              <a:t>divisor used in calculations is </a:t>
            </a:r>
            <a:r>
              <a:rPr lang="en-IN" sz="3200" dirty="0" smtClean="0"/>
              <a:t>						N </a:t>
            </a:r>
            <a:r>
              <a:rPr lang="en-IN" sz="3200" dirty="0"/>
              <a:t>- </a:t>
            </a:r>
            <a:r>
              <a:rPr lang="en-IN" sz="3200" dirty="0" err="1"/>
              <a:t>ddof</a:t>
            </a:r>
            <a:r>
              <a:rPr lang="en-IN" sz="3200" dirty="0"/>
              <a:t>, where N represents the </a:t>
            </a:r>
            <a:r>
              <a:rPr lang="en-IN" sz="3200" dirty="0" smtClean="0"/>
              <a:t>						number </a:t>
            </a:r>
            <a:r>
              <a:rPr lang="en-IN" sz="3200" dirty="0"/>
              <a:t>of elements</a:t>
            </a:r>
            <a:r>
              <a:rPr lang="en-IN" sz="3200" dirty="0" smtClean="0"/>
              <a:t>.</a:t>
            </a:r>
          </a:p>
          <a:p>
            <a:pPr algn="just"/>
            <a:r>
              <a:rPr lang="en-IN" sz="3200" dirty="0"/>
              <a:t>	</a:t>
            </a:r>
            <a:r>
              <a:rPr lang="en-IN" sz="3200" dirty="0" smtClean="0"/>
              <a:t>	</a:t>
            </a:r>
          </a:p>
          <a:p>
            <a:pPr algn="just"/>
            <a:r>
              <a:rPr lang="en-IN" sz="3200" dirty="0"/>
              <a:t>	</a:t>
            </a:r>
            <a:r>
              <a:rPr lang="en-IN" sz="3200" dirty="0" smtClean="0"/>
              <a:t>				 </a:t>
            </a:r>
            <a:r>
              <a:rPr lang="en-IN" sz="3200" dirty="0"/>
              <a:t>By </a:t>
            </a:r>
            <a:r>
              <a:rPr lang="en-IN" sz="3200" dirty="0" smtClean="0"/>
              <a:t>default </a:t>
            </a:r>
            <a:r>
              <a:rPr lang="en-IN" sz="3200" dirty="0" err="1" smtClean="0"/>
              <a:t>ddof</a:t>
            </a:r>
            <a:r>
              <a:rPr lang="en-IN" sz="3200" dirty="0" smtClean="0"/>
              <a:t> </a:t>
            </a:r>
            <a:r>
              <a:rPr lang="en-IN" sz="3200" dirty="0"/>
              <a:t>is zero</a:t>
            </a:r>
            <a:r>
              <a:rPr lang="en-IN" sz="3200" dirty="0" smtClean="0"/>
              <a:t>.</a:t>
            </a:r>
          </a:p>
          <a:p>
            <a:pPr algn="just"/>
            <a:r>
              <a:rPr lang="en-IN" sz="3200" dirty="0" smtClean="0"/>
              <a:t>					</a:t>
            </a:r>
          </a:p>
          <a:p>
            <a:pPr algn="just"/>
            <a:r>
              <a:rPr lang="en-IN" sz="3200" dirty="0"/>
              <a:t>	</a:t>
            </a:r>
            <a:r>
              <a:rPr lang="en-IN" sz="3200" dirty="0" smtClean="0"/>
              <a:t>				optional</a:t>
            </a:r>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150422" y="302653"/>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777811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6111025"/>
          </a:xfrm>
        </p:spPr>
        <p:txBody>
          <a:bodyPr/>
          <a:lstStyle/>
          <a:p>
            <a:pPr algn="just"/>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554562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4771623"/>
          </a:xfrm>
        </p:spPr>
        <p:txBody>
          <a:bodyPr/>
          <a:lstStyle/>
          <a:p>
            <a:pPr algn="just"/>
            <a:r>
              <a:rPr lang="en-IN" sz="3200" dirty="0"/>
              <a:t>In this lecture we will learn how to use the Numpy standard deviation function (AKA, </a:t>
            </a:r>
            <a:r>
              <a:rPr lang="en-IN" sz="3200" dirty="0" err="1"/>
              <a:t>np.std</a:t>
            </a:r>
            <a:r>
              <a:rPr lang="en-IN" sz="3200" dirty="0" smtClean="0"/>
              <a:t>).</a:t>
            </a:r>
          </a:p>
          <a:p>
            <a:pPr algn="just"/>
            <a:endParaRPr lang="en-US" sz="3200" dirty="0"/>
          </a:p>
          <a:p>
            <a:pPr algn="just"/>
            <a:r>
              <a:rPr lang="en-IN" sz="3200" dirty="0"/>
              <a:t>Before we get into the details of the numpy </a:t>
            </a:r>
            <a:r>
              <a:rPr lang="en-IN" sz="3200" dirty="0" err="1"/>
              <a:t>std</a:t>
            </a:r>
            <a:r>
              <a:rPr lang="en-IN" sz="3200" dirty="0"/>
              <a:t>() function, </a:t>
            </a:r>
            <a:r>
              <a:rPr lang="en-US" sz="3200" dirty="0"/>
              <a:t>lets discuss what standard deviation is ?</a:t>
            </a:r>
          </a:p>
          <a:p>
            <a:pPr algn="just"/>
            <a:endParaRPr lang="en-IN" sz="3200" dirty="0"/>
          </a:p>
          <a:p>
            <a:pPr algn="just"/>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304970" y="328410"/>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855005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6084E4B-5F7E-4B0D-9538-D7ABEB183593}"/>
              </a:ext>
            </a:extLst>
          </p:cNvPr>
          <p:cNvSpPr/>
          <p:nvPr/>
        </p:nvSpPr>
        <p:spPr>
          <a:xfrm>
            <a:off x="7857460" y="1"/>
            <a:ext cx="4334539"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xmlns="" id="{DF691C40-340A-44BC-A6B3-C3A20A9ED913}"/>
              </a:ext>
            </a:extLst>
          </p:cNvPr>
          <p:cNvSpPr txBox="1"/>
          <p:nvPr/>
        </p:nvSpPr>
        <p:spPr>
          <a:xfrm>
            <a:off x="7857460" y="2629120"/>
            <a:ext cx="433453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03743" y="160986"/>
            <a:ext cx="11050882" cy="4153438"/>
          </a:xfrm>
        </p:spPr>
        <p:txBody>
          <a:bodyPr/>
          <a:lstStyle/>
          <a:p>
            <a:pPr algn="just"/>
            <a:r>
              <a:rPr lang="en-US" sz="3200" b="1" dirty="0"/>
              <a:t>Standard </a:t>
            </a:r>
            <a:r>
              <a:rPr lang="en-US" sz="3200" b="1" dirty="0" smtClean="0"/>
              <a:t>Deviation:</a:t>
            </a:r>
            <a:endParaRPr lang="en-US" sz="3200" b="1" dirty="0"/>
          </a:p>
          <a:p>
            <a:pPr algn="just"/>
            <a:endParaRPr lang="en-US" sz="3200" dirty="0" smtClean="0"/>
          </a:p>
          <a:p>
            <a:pPr algn="just"/>
            <a:r>
              <a:rPr lang="en-IN" sz="3200" dirty="0" smtClean="0"/>
              <a:t>Standard Deviation </a:t>
            </a:r>
            <a:r>
              <a:rPr lang="en-IN" sz="3200" dirty="0"/>
              <a:t>is a measure of the spread of a </a:t>
            </a:r>
            <a:r>
              <a:rPr lang="en-IN" sz="3200" dirty="0" smtClean="0"/>
              <a:t>dataset or we can say array elements. </a:t>
            </a:r>
          </a:p>
          <a:p>
            <a:pPr algn="just"/>
            <a:endParaRPr lang="en-US" sz="3200" dirty="0" smtClean="0"/>
          </a:p>
          <a:p>
            <a:pPr algn="just"/>
            <a:endParaRPr lang="en-US"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163303" y="547351"/>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096901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03743" y="160985"/>
            <a:ext cx="11050882" cy="3406463"/>
          </a:xfrm>
        </p:spPr>
        <p:txBody>
          <a:bodyPr/>
          <a:lstStyle/>
          <a:p>
            <a:pPr algn="just"/>
            <a:r>
              <a:rPr lang="en-IN" sz="3200" dirty="0"/>
              <a:t>At a very high level</a:t>
            </a:r>
            <a:r>
              <a:rPr lang="en-US" sz="3200" dirty="0" smtClean="0"/>
              <a:t>, first of all, we need to find out the mean of the datasets and then will find out how much each element deviates from that mean and that number is known as Standard Deviation.</a:t>
            </a:r>
            <a:endParaRPr lang="en-IN" sz="3200" dirty="0"/>
          </a:p>
          <a:p>
            <a:pPr algn="just"/>
            <a:endParaRPr lang="en-US" sz="3200" dirty="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189060" y="624623"/>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964827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3161764"/>
          </a:xfrm>
        </p:spPr>
        <p:txBody>
          <a:bodyPr/>
          <a:lstStyle/>
          <a:p>
            <a:pPr algn="just"/>
            <a:r>
              <a:rPr lang="en-US" sz="3200" b="1" dirty="0" smtClean="0"/>
              <a:t>Numpy </a:t>
            </a:r>
            <a:r>
              <a:rPr lang="en-US" sz="3200" b="1" dirty="0" err="1" smtClean="0"/>
              <a:t>std</a:t>
            </a:r>
            <a:r>
              <a:rPr lang="en-US" sz="3200" b="1" dirty="0" smtClean="0"/>
              <a:t>() function:</a:t>
            </a:r>
          </a:p>
          <a:p>
            <a:pPr algn="just"/>
            <a:endParaRPr lang="en-IN" sz="3200" dirty="0" smtClean="0"/>
          </a:p>
          <a:p>
            <a:pPr algn="just"/>
            <a:r>
              <a:rPr lang="en-IN" sz="3200" dirty="0" smtClean="0"/>
              <a:t>Numpy </a:t>
            </a:r>
            <a:r>
              <a:rPr lang="en-IN" sz="3200" dirty="0" err="1" smtClean="0"/>
              <a:t>std</a:t>
            </a:r>
            <a:r>
              <a:rPr lang="en-IN" sz="3200" dirty="0" smtClean="0"/>
              <a:t>() function </a:t>
            </a:r>
            <a:r>
              <a:rPr lang="en-IN" sz="3200" dirty="0"/>
              <a:t>Compute the standard deviation of the given data (array elements) along the specified </a:t>
            </a:r>
            <a:r>
              <a:rPr lang="en-IN" sz="3200" dirty="0" smtClean="0"/>
              <a:t>axis.</a:t>
            </a:r>
          </a:p>
          <a:p>
            <a:pPr algn="just"/>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40576" y="315531"/>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666386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4578440"/>
          </a:xfrm>
        </p:spPr>
        <p:txBody>
          <a:bodyPr/>
          <a:lstStyle/>
          <a:p>
            <a:pPr algn="just"/>
            <a:r>
              <a:rPr lang="en-US" sz="3200" b="1" dirty="0" smtClean="0"/>
              <a:t>Syntax:</a:t>
            </a:r>
          </a:p>
          <a:p>
            <a:pPr algn="just"/>
            <a:endParaRPr lang="en-US" sz="3200" b="1" dirty="0" smtClean="0"/>
          </a:p>
          <a:p>
            <a:pPr algn="just"/>
            <a:endParaRPr lang="en-US" sz="3200" b="1" dirty="0"/>
          </a:p>
          <a:p>
            <a:pPr algn="just"/>
            <a:r>
              <a:rPr lang="en-US" sz="3600" dirty="0" err="1" smtClean="0"/>
              <a:t>numpy.std</a:t>
            </a:r>
            <a:r>
              <a:rPr lang="en-US" sz="3600" dirty="0" smtClean="0"/>
              <a:t>(array, axis, </a:t>
            </a:r>
            <a:r>
              <a:rPr lang="en-US" sz="3600" dirty="0" err="1" smtClean="0"/>
              <a:t>dtype</a:t>
            </a:r>
            <a:r>
              <a:rPr lang="en-US" sz="3600" dirty="0" smtClean="0"/>
              <a:t>, </a:t>
            </a:r>
            <a:r>
              <a:rPr lang="en-US" sz="3600" dirty="0" err="1" smtClean="0"/>
              <a:t>keepdims</a:t>
            </a:r>
            <a:r>
              <a:rPr lang="en-US" sz="3600" dirty="0" smtClean="0"/>
              <a:t>, out, </a:t>
            </a:r>
            <a:r>
              <a:rPr lang="en-US" sz="3600" dirty="0" err="1" smtClean="0"/>
              <a:t>ddof</a:t>
            </a:r>
            <a:r>
              <a:rPr lang="en-US" sz="3600" dirty="0" smtClean="0"/>
              <a:t>) </a:t>
            </a:r>
            <a:endParaRPr lang="en-US" sz="36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27696" y="1320083"/>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3582951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5"/>
            <a:ext cx="10831132" cy="4578440"/>
          </a:xfrm>
        </p:spPr>
        <p:txBody>
          <a:bodyPr/>
          <a:lstStyle/>
          <a:p>
            <a:pPr algn="just"/>
            <a:r>
              <a:rPr lang="en-IN" sz="3600" dirty="0"/>
              <a:t>There are several parameters that allow you to control exactly how this function works.</a:t>
            </a:r>
            <a:endParaRPr lang="en-US" sz="3600" dirty="0"/>
          </a:p>
          <a:p>
            <a:pPr algn="just"/>
            <a:endParaRPr lang="en-US" sz="3600" dirty="0" smtClean="0"/>
          </a:p>
          <a:p>
            <a:pPr algn="just"/>
            <a:r>
              <a:rPr lang="en-IN" sz="3600" dirty="0"/>
              <a:t>Let’s take a look at each of them.</a:t>
            </a:r>
          </a:p>
          <a:p>
            <a:pPr algn="just"/>
            <a:endParaRPr lang="en-US" sz="36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79211" y="1036747"/>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2047781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7583" y="160986"/>
            <a:ext cx="10831132" cy="5003442"/>
          </a:xfrm>
        </p:spPr>
        <p:txBody>
          <a:bodyPr/>
          <a:lstStyle/>
          <a:p>
            <a:pPr algn="just"/>
            <a:r>
              <a:rPr lang="en-IN" sz="3200" b="1" dirty="0" smtClean="0"/>
              <a:t>array: </a:t>
            </a:r>
            <a:r>
              <a:rPr lang="en-IN" sz="3200" dirty="0" smtClean="0"/>
              <a:t>				The </a:t>
            </a:r>
            <a:r>
              <a:rPr lang="en-IN" sz="3200" dirty="0"/>
              <a:t>array parameter specifies the </a:t>
            </a:r>
            <a:r>
              <a:rPr lang="en-IN" sz="3200" dirty="0" smtClean="0"/>
              <a:t>					input </a:t>
            </a:r>
            <a:r>
              <a:rPr lang="en-IN" sz="3200" dirty="0"/>
              <a:t>array of elements to the </a:t>
            </a:r>
            <a:r>
              <a:rPr lang="en-IN" sz="3200" dirty="0" smtClean="0"/>
              <a:t>						function </a:t>
            </a:r>
            <a:r>
              <a:rPr lang="en-IN" sz="3200" dirty="0"/>
              <a:t>over which you want to </a:t>
            </a:r>
            <a:r>
              <a:rPr lang="en-IN" sz="3200" dirty="0" smtClean="0"/>
              <a:t>					calculate </a:t>
            </a:r>
            <a:r>
              <a:rPr lang="en-IN" sz="3200" dirty="0"/>
              <a:t>the standard deviation.</a:t>
            </a:r>
          </a:p>
          <a:p>
            <a:pPr algn="just"/>
            <a:endParaRPr lang="en-IN" sz="3200" dirty="0"/>
          </a:p>
          <a:p>
            <a:pPr algn="just"/>
            <a:endParaRPr lang="en-IN" sz="3200" dirty="0"/>
          </a:p>
          <a:p>
            <a:pPr algn="just"/>
            <a:r>
              <a:rPr lang="en-IN" sz="3200" dirty="0" smtClean="0"/>
              <a:t>					Required</a:t>
            </a:r>
            <a:endParaRPr lang="en-US" sz="3200" dirty="0" smtClean="0"/>
          </a:p>
        </p:txBody>
      </p:sp>
      <p:grpSp>
        <p:nvGrpSpPr>
          <p:cNvPr id="3" name="Group 2">
            <a:extLst>
              <a:ext uri="{FF2B5EF4-FFF2-40B4-BE49-F238E27FC236}">
                <a16:creationId xmlns:a16="http://schemas.microsoft.com/office/drawing/2014/main" xmlns="" id="{A9A2186A-C326-48DC-8E09-0BB48FF9D3DE}"/>
              </a:ext>
            </a:extLst>
          </p:cNvPr>
          <p:cNvGrpSpPr/>
          <p:nvPr/>
        </p:nvGrpSpPr>
        <p:grpSpPr>
          <a:xfrm>
            <a:off x="227697" y="856444"/>
            <a:ext cx="648068" cy="528033"/>
            <a:chOff x="-3373" y="3444677"/>
            <a:chExt cx="3155739" cy="1643520"/>
          </a:xfrm>
        </p:grpSpPr>
        <p:sp>
          <p:nvSpPr>
            <p:cNvPr id="4" name="Freeform 61">
              <a:extLst>
                <a:ext uri="{FF2B5EF4-FFF2-40B4-BE49-F238E27FC236}">
                  <a16:creationId xmlns:a16="http://schemas.microsoft.com/office/drawing/2014/main" xmlns=""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xmlns=""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xmlns=""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xmlns=""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896052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6909</TotalTime>
  <Words>424</Words>
  <Application>Microsoft Office PowerPoint</Application>
  <PresentationFormat>Widescreen</PresentationFormat>
  <Paragraphs>98</Paragraphs>
  <Slides>30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30</vt:i4>
      </vt:variant>
    </vt:vector>
  </HeadingPairs>
  <TitlesOfParts>
    <vt:vector size="37" baseType="lpstr">
      <vt:lpstr>Adobe Fan Heiti Std B</vt:lpstr>
      <vt:lpstr>Arial Unicode MS</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Arvind</cp:lastModifiedBy>
  <cp:revision>525</cp:revision>
  <dcterms:created xsi:type="dcterms:W3CDTF">2018-04-24T17:14:44Z</dcterms:created>
  <dcterms:modified xsi:type="dcterms:W3CDTF">2020-05-15T15:42:21Z</dcterms:modified>
</cp:coreProperties>
</file>