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5c1309eb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5c1309eb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5c1309eb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5c1309eb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5c1309eb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5c1309e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5c1309eb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5c1309eb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5c1309e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5c1309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5c1309e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5c1309e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5c1309eb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5c1309eb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5c1309eb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5c1309eb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5c1309e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5c1309e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5c1309eb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5c1309eb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5c1309eb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5c1309eb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5c1309e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5c1309e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352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Encouraging Healthier Eating: Ingredient replacement app proposal</a:t>
            </a:r>
            <a:endParaRPr/>
          </a:p>
        </p:txBody>
      </p:sp>
      <p:sp>
        <p:nvSpPr>
          <p:cNvPr id="55" name="Google Shape;55;p13"/>
          <p:cNvSpPr txBox="1"/>
          <p:nvPr>
            <p:ph idx="1" type="subTitle"/>
          </p:nvPr>
        </p:nvSpPr>
        <p:spPr>
          <a:xfrm>
            <a:off x="311700" y="3527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Karolina Sylwester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2: Unsupervised Learning</a:t>
            </a:r>
            <a:endParaRPr/>
          </a:p>
        </p:txBody>
      </p:sp>
      <p:sp>
        <p:nvSpPr>
          <p:cNvPr id="109" name="Google Shape;109;p22"/>
          <p:cNvSpPr txBox="1"/>
          <p:nvPr>
            <p:ph idx="1" type="body"/>
          </p:nvPr>
        </p:nvSpPr>
        <p:spPr>
          <a:xfrm>
            <a:off x="311700" y="1174275"/>
            <a:ext cx="8520600" cy="336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Use a </a:t>
            </a:r>
            <a:r>
              <a:rPr b="1" lang="en-GB"/>
              <a:t>clustering algorithm</a:t>
            </a:r>
            <a:r>
              <a:rPr lang="en-GB"/>
              <a:t> to find </a:t>
            </a:r>
            <a:r>
              <a:rPr b="1" lang="en-GB"/>
              <a:t>similar ingredients</a:t>
            </a:r>
            <a:endParaRPr b="1"/>
          </a:p>
          <a:p>
            <a:pPr indent="-342900" lvl="0" marL="457200" rtl="0" algn="l">
              <a:spcBef>
                <a:spcPts val="0"/>
              </a:spcBef>
              <a:spcAft>
                <a:spcPts val="0"/>
              </a:spcAft>
              <a:buSzPts val="1800"/>
              <a:buChar char="●"/>
            </a:pPr>
            <a:r>
              <a:rPr lang="en-GB"/>
              <a:t>Datasets: ingredients.csv and recipes.json</a:t>
            </a:r>
            <a:endParaRPr/>
          </a:p>
          <a:p>
            <a:pPr indent="-342900" lvl="0" marL="457200" rtl="0" algn="l">
              <a:spcBef>
                <a:spcPts val="0"/>
              </a:spcBef>
              <a:spcAft>
                <a:spcPts val="0"/>
              </a:spcAft>
              <a:buSzPts val="1800"/>
              <a:buChar char="●"/>
            </a:pPr>
            <a:r>
              <a:rPr lang="en-GB"/>
              <a:t>Each cluster represents recipes with similar ingredient patterns (the steps field may also be included)</a:t>
            </a:r>
            <a:endParaRPr/>
          </a:p>
          <a:p>
            <a:pPr indent="-342900" lvl="0" marL="457200" rtl="0" algn="l">
              <a:spcBef>
                <a:spcPts val="0"/>
              </a:spcBef>
              <a:spcAft>
                <a:spcPts val="0"/>
              </a:spcAft>
              <a:buSzPts val="1800"/>
              <a:buChar char="●"/>
            </a:pPr>
            <a:r>
              <a:rPr lang="en-GB"/>
              <a:t>Use a clustering model: K-means may be too simple and we don’t know the number of clusters so something like </a:t>
            </a:r>
            <a:r>
              <a:rPr b="1" lang="en-GB"/>
              <a:t>BERTopic</a:t>
            </a:r>
            <a:r>
              <a:rPr lang="en-GB"/>
              <a:t> might be more suitable</a:t>
            </a:r>
            <a:endParaRPr/>
          </a:p>
          <a:p>
            <a:pPr indent="-342900" lvl="0" marL="457200" rtl="0" algn="l">
              <a:spcBef>
                <a:spcPts val="0"/>
              </a:spcBef>
              <a:spcAft>
                <a:spcPts val="0"/>
              </a:spcAft>
              <a:buSzPts val="1800"/>
              <a:buChar char="●"/>
            </a:pPr>
            <a:r>
              <a:rPr lang="en-GB"/>
              <a:t>Another clustering model can be used on the description field of the Ingredients 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2: Unsupervised Learning continued</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The input recipe is assigned to one of the </a:t>
            </a:r>
            <a:r>
              <a:rPr b="1" lang="en-GB"/>
              <a:t>clusters based on the ingredient embeddings</a:t>
            </a:r>
            <a:endParaRPr b="1"/>
          </a:p>
          <a:p>
            <a:pPr indent="-342900" lvl="0" marL="457200" rtl="0" algn="l">
              <a:spcBef>
                <a:spcPts val="0"/>
              </a:spcBef>
              <a:spcAft>
                <a:spcPts val="0"/>
              </a:spcAft>
              <a:buSzPts val="1800"/>
              <a:buChar char="●"/>
            </a:pPr>
            <a:r>
              <a:rPr lang="en-GB"/>
              <a:t>Create a list of ingredients associated with this cluster</a:t>
            </a:r>
            <a:endParaRPr/>
          </a:p>
          <a:p>
            <a:pPr indent="-342900" lvl="0" marL="457200" rtl="0" algn="l">
              <a:spcBef>
                <a:spcPts val="0"/>
              </a:spcBef>
              <a:spcAft>
                <a:spcPts val="0"/>
              </a:spcAft>
              <a:buSzPts val="1800"/>
              <a:buChar char="●"/>
            </a:pPr>
            <a:r>
              <a:rPr lang="en-GB"/>
              <a:t>Filter these ingredients using the Ingredients.csv dataset. Narrow them down to the </a:t>
            </a:r>
            <a:r>
              <a:rPr b="1" lang="en-GB"/>
              <a:t>food group</a:t>
            </a:r>
            <a:r>
              <a:rPr lang="en-GB"/>
              <a:t> and then find the most similar ingredient based on the </a:t>
            </a:r>
            <a:r>
              <a:rPr b="1" lang="en-GB"/>
              <a:t>description field</a:t>
            </a:r>
            <a:r>
              <a:rPr lang="en-GB"/>
              <a:t> in the Ingredient dataset</a:t>
            </a:r>
            <a:endParaRPr/>
          </a:p>
          <a:p>
            <a:pPr indent="-342900" lvl="0" marL="457200" rtl="0" algn="l">
              <a:spcBef>
                <a:spcPts val="0"/>
              </a:spcBef>
              <a:spcAft>
                <a:spcPts val="0"/>
              </a:spcAft>
              <a:buSzPts val="1800"/>
              <a:buChar char="●"/>
            </a:pPr>
            <a:r>
              <a:rPr lang="en-GB"/>
              <a:t>Additional variable ‘frequency of usage’ (how frequently an ingredient is used in a recipe) can be created to help with </a:t>
            </a:r>
            <a:r>
              <a:rPr b="1" lang="en-GB"/>
              <a:t>ranking the candidate ingredients</a:t>
            </a:r>
            <a:endParaRPr b="1"/>
          </a:p>
          <a:p>
            <a:pPr indent="-342900" lvl="0" marL="457200" rtl="0" algn="l">
              <a:spcBef>
                <a:spcPts val="0"/>
              </a:spcBef>
              <a:spcAft>
                <a:spcPts val="0"/>
              </a:spcAft>
              <a:buSzPts val="1800"/>
              <a:buChar char="●"/>
            </a:pPr>
            <a:r>
              <a:rPr lang="en-GB"/>
              <a:t>The outcome will be one or several ingredients most similar to the original ingredient based on the Ingredients dataset and recipe embeddings from the Recipe dataset</a:t>
            </a:r>
            <a:endParaRPr/>
          </a:p>
          <a:p>
            <a:pPr indent="-342900" lvl="0" marL="457200" rtl="0" algn="l">
              <a:spcBef>
                <a:spcPts val="0"/>
              </a:spcBef>
              <a:spcAft>
                <a:spcPts val="0"/>
              </a:spcAft>
              <a:buSzPts val="1800"/>
              <a:buChar char="●"/>
            </a:pPr>
            <a:r>
              <a:rPr lang="en-GB"/>
              <a:t>The model can be evaluated using the replacement_judgements.csv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and limitations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order to find the best model a few different approaches should be experimented with, it requires a substantial trial-and-error effort. There are numerous options for transformations, embeddings and modelling techniques, so it’s important to come up with a good rationale for these choices.</a:t>
            </a:r>
            <a:endParaRPr/>
          </a:p>
          <a:p>
            <a:pPr indent="-342900" lvl="0" marL="457200" rtl="0" algn="l">
              <a:spcBef>
                <a:spcPts val="0"/>
              </a:spcBef>
              <a:spcAft>
                <a:spcPts val="0"/>
              </a:spcAft>
              <a:buSzPts val="1800"/>
              <a:buChar char="●"/>
            </a:pPr>
            <a:r>
              <a:rPr lang="en-GB"/>
              <a:t>The outcome of the model really depends on the data we have. If there is no pattern/correlation between the features and the desired outcome in the supervised learning model, we may not be able to obtain good results. </a:t>
            </a:r>
            <a:r>
              <a:rPr lang="en-GB"/>
              <a:t>Similarly</a:t>
            </a:r>
            <a:r>
              <a:rPr lang="en-GB"/>
              <a:t>, if the clustering algorithm is not able to divide the data well and create coherent groups (for example because of too many overlapping ingredients in recipes), we will not be able to create a good recommendation.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Ideas for future work</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GB" sz="2100"/>
              <a:t>For any model working well in theory, it is advised to collect </a:t>
            </a:r>
            <a:r>
              <a:rPr b="1" lang="en-GB" sz="2100"/>
              <a:t>user feedback</a:t>
            </a:r>
            <a:endParaRPr b="1" sz="2100"/>
          </a:p>
          <a:p>
            <a:pPr indent="-361950" lvl="0" marL="457200" rtl="0" algn="l">
              <a:spcBef>
                <a:spcPts val="0"/>
              </a:spcBef>
              <a:spcAft>
                <a:spcPts val="0"/>
              </a:spcAft>
              <a:buSzPts val="2100"/>
              <a:buChar char="●"/>
            </a:pPr>
            <a:r>
              <a:rPr lang="en-GB" sz="2100"/>
              <a:t>Collecting more data for the replacement_judgements dataset and rerunning the model should improve the predictions</a:t>
            </a:r>
            <a:endParaRPr sz="2100"/>
          </a:p>
          <a:p>
            <a:pPr indent="-361950" lvl="0" marL="457200" rtl="0" algn="l">
              <a:spcBef>
                <a:spcPts val="0"/>
              </a:spcBef>
              <a:spcAft>
                <a:spcPts val="0"/>
              </a:spcAft>
              <a:buSzPts val="2100"/>
              <a:buChar char="●"/>
            </a:pPr>
            <a:r>
              <a:rPr lang="en-GB" sz="2100"/>
              <a:t>More complex models such as neural networks or reinforcement learning can be used for both supervised and unsupervised methods. </a:t>
            </a:r>
            <a:endParaRPr sz="21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61" name="Google Shape;61;p14"/>
          <p:cNvSpPr txBox="1"/>
          <p:nvPr>
            <p:ph idx="1" type="body"/>
          </p:nvPr>
        </p:nvSpPr>
        <p:spPr>
          <a:xfrm>
            <a:off x="311700" y="1152475"/>
            <a:ext cx="7548300" cy="3788400"/>
          </a:xfrm>
          <a:prstGeom prst="rect">
            <a:avLst/>
          </a:prstGeom>
        </p:spPr>
        <p:txBody>
          <a:bodyPr anchorCtr="0" anchor="t" bIns="91425" lIns="91425" spcFirstLastPara="1" rIns="91425" wrap="square" tIns="91425">
            <a:normAutofit fontScale="25000" lnSpcReduction="20000"/>
          </a:bodyPr>
          <a:lstStyle/>
          <a:p>
            <a:pPr indent="-337250" lvl="0" marL="457200" rtl="0" algn="l">
              <a:lnSpc>
                <a:spcPct val="115000"/>
              </a:lnSpc>
              <a:spcBef>
                <a:spcPts val="0"/>
              </a:spcBef>
              <a:spcAft>
                <a:spcPts val="0"/>
              </a:spcAft>
              <a:buSzPct val="100000"/>
              <a:buChar char="●"/>
            </a:pPr>
            <a:r>
              <a:rPr lang="en-GB" sz="6844"/>
              <a:t>In an effort to reduce the prevalence of weight-related illnesses and promote healthier lifestyle I have started working on an online app to suggest </a:t>
            </a:r>
            <a:r>
              <a:rPr b="1" lang="en-GB" sz="6844"/>
              <a:t>healthier ingredient alternatives in online recipes</a:t>
            </a:r>
            <a:r>
              <a:rPr lang="en-GB" sz="6844"/>
              <a:t>.</a:t>
            </a:r>
            <a:endParaRPr sz="6844"/>
          </a:p>
          <a:p>
            <a:pPr indent="0" lvl="0" marL="457200" rtl="0" algn="l">
              <a:lnSpc>
                <a:spcPct val="115000"/>
              </a:lnSpc>
              <a:spcBef>
                <a:spcPts val="1200"/>
              </a:spcBef>
              <a:spcAft>
                <a:spcPts val="0"/>
              </a:spcAft>
              <a:buNone/>
            </a:pPr>
            <a:r>
              <a:t/>
            </a:r>
            <a:endParaRPr sz="444"/>
          </a:p>
          <a:p>
            <a:pPr indent="-337250" lvl="0" marL="457200" rtl="0" algn="l">
              <a:lnSpc>
                <a:spcPct val="115000"/>
              </a:lnSpc>
              <a:spcBef>
                <a:spcPts val="1200"/>
              </a:spcBef>
              <a:spcAft>
                <a:spcPts val="0"/>
              </a:spcAft>
              <a:buSzPct val="100000"/>
              <a:buChar char="●"/>
            </a:pPr>
            <a:r>
              <a:rPr lang="en-GB" sz="6844"/>
              <a:t>When a user views a recipe, the tool will highlight ingredients that are contributing the most to the calorie content of the meal and </a:t>
            </a:r>
            <a:r>
              <a:rPr b="1" lang="en-GB" sz="6844"/>
              <a:t>suggest alternatives</a:t>
            </a:r>
            <a:r>
              <a:rPr lang="en-GB" sz="6844"/>
              <a:t> that will provide a </a:t>
            </a:r>
            <a:r>
              <a:rPr b="1" lang="en-GB" sz="6844"/>
              <a:t>similar culinary result</a:t>
            </a:r>
            <a:r>
              <a:rPr lang="en-GB" sz="6844"/>
              <a:t> and lower the overall calorie content. </a:t>
            </a:r>
            <a:endParaRPr sz="6844"/>
          </a:p>
          <a:p>
            <a:pPr indent="0" lvl="0" marL="0" rtl="0" algn="l">
              <a:lnSpc>
                <a:spcPct val="115000"/>
              </a:lnSpc>
              <a:spcBef>
                <a:spcPts val="1200"/>
              </a:spcBef>
              <a:spcAft>
                <a:spcPts val="0"/>
              </a:spcAft>
              <a:buNone/>
            </a:pPr>
            <a:r>
              <a:t/>
            </a:r>
            <a:endParaRPr sz="444"/>
          </a:p>
          <a:p>
            <a:pPr indent="-337250" lvl="0" marL="457200" rtl="0" algn="l">
              <a:lnSpc>
                <a:spcPct val="115000"/>
              </a:lnSpc>
              <a:spcBef>
                <a:spcPts val="1200"/>
              </a:spcBef>
              <a:spcAft>
                <a:spcPts val="0"/>
              </a:spcAft>
              <a:buSzPct val="100000"/>
              <a:buChar char="●"/>
            </a:pPr>
            <a:r>
              <a:rPr lang="en-GB" sz="6844"/>
              <a:t>The key to the success of this project is for the model to be able to suggest </a:t>
            </a:r>
            <a:r>
              <a:rPr b="1" lang="en-GB" sz="6844"/>
              <a:t>appropriate ingredient replacements</a:t>
            </a:r>
            <a:r>
              <a:rPr lang="en-GB" sz="6844"/>
              <a:t> that will result in tasty recipes. Satisfaction with a recipe that incorporates a replacement ingredient may lead to long-term changes in eating habits and a shift towards healthier food choices.</a:t>
            </a:r>
            <a:endParaRPr sz="6844"/>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diagram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INPUT   ---------------------------------&gt; MODEL ---------------------------&gt;OUTPUT</a:t>
            </a:r>
            <a:endParaRPr/>
          </a:p>
          <a:p>
            <a:pPr indent="0" lvl="0" marL="0" rtl="0" algn="l">
              <a:spcBef>
                <a:spcPts val="1200"/>
              </a:spcBef>
              <a:spcAft>
                <a:spcPts val="0"/>
              </a:spcAft>
              <a:buNone/>
            </a:pPr>
            <a:r>
              <a:rPr lang="en-GB"/>
              <a:t>Recipe+original ingredient                                                      1 or several ingredients                                           ^</a:t>
            </a:r>
            <a:endParaRPr/>
          </a:p>
          <a:p>
            <a:pPr indent="0" lvl="0" marL="0" rtl="0" algn="l">
              <a:spcBef>
                <a:spcPts val="1200"/>
              </a:spcBef>
              <a:spcAft>
                <a:spcPts val="0"/>
              </a:spcAft>
              <a:buNone/>
            </a:pPr>
            <a:r>
              <a:rPr lang="en-GB"/>
              <a:t>                                                      </a:t>
            </a:r>
            <a:r>
              <a:rPr lang="en-GB"/>
              <a:t>i</a:t>
            </a:r>
            <a:r>
              <a:rPr lang="en-GB"/>
              <a:t>ngredients.csv</a:t>
            </a:r>
            <a:endParaRPr/>
          </a:p>
          <a:p>
            <a:pPr indent="0" lvl="0" marL="0" rtl="0" algn="l">
              <a:spcBef>
                <a:spcPts val="1200"/>
              </a:spcBef>
              <a:spcAft>
                <a:spcPts val="0"/>
              </a:spcAft>
              <a:buNone/>
            </a:pPr>
            <a:r>
              <a:rPr lang="en-GB"/>
              <a:t>                                                      recipes.json</a:t>
            </a:r>
            <a:endParaRPr/>
          </a:p>
          <a:p>
            <a:pPr indent="0" lvl="0" marL="457200" rtl="0" algn="l">
              <a:spcBef>
                <a:spcPts val="1200"/>
              </a:spcBef>
              <a:spcAft>
                <a:spcPts val="1200"/>
              </a:spcAft>
              <a:buNone/>
            </a:pPr>
            <a:r>
              <a:rPr lang="en-GB"/>
              <a:t>                                               replacement_judgements.csv</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closer look at the datasets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The 3 available datasets can be used in different ways to build predictive models. </a:t>
            </a:r>
            <a:endParaRPr/>
          </a:p>
          <a:p>
            <a:pPr indent="0" lvl="0" marL="457200" rtl="0" algn="l">
              <a:spcBef>
                <a:spcPts val="1200"/>
              </a:spcBef>
              <a:spcAft>
                <a:spcPts val="0"/>
              </a:spcAft>
              <a:buNone/>
            </a:pPr>
            <a:r>
              <a:t/>
            </a:r>
            <a:endParaRPr sz="100"/>
          </a:p>
          <a:p>
            <a:pPr indent="-342900" lvl="0" marL="457200" rtl="0" algn="l">
              <a:spcBef>
                <a:spcPts val="1200"/>
              </a:spcBef>
              <a:spcAft>
                <a:spcPts val="0"/>
              </a:spcAft>
              <a:buSzPts val="1800"/>
              <a:buChar char="●"/>
            </a:pPr>
            <a:r>
              <a:rPr lang="en-GB"/>
              <a:t>There is potential to use the datasets for both </a:t>
            </a:r>
            <a:r>
              <a:rPr b="1" lang="en-GB"/>
              <a:t>supervised and unsupervised learning</a:t>
            </a:r>
            <a:r>
              <a:rPr lang="en-GB"/>
              <a:t> methods.</a:t>
            </a:r>
            <a:endParaRPr/>
          </a:p>
          <a:p>
            <a:pPr indent="0" lvl="0" marL="457200" rtl="0" algn="l">
              <a:spcBef>
                <a:spcPts val="1200"/>
              </a:spcBef>
              <a:spcAft>
                <a:spcPts val="0"/>
              </a:spcAft>
              <a:buNone/>
            </a:pPr>
            <a:r>
              <a:t/>
            </a:r>
            <a:endParaRPr sz="100"/>
          </a:p>
          <a:p>
            <a:pPr indent="-342900" lvl="0" marL="457200" rtl="0" algn="l">
              <a:spcBef>
                <a:spcPts val="1200"/>
              </a:spcBef>
              <a:spcAft>
                <a:spcPts val="0"/>
              </a:spcAft>
              <a:buSzPts val="1800"/>
              <a:buChar char="●"/>
            </a:pPr>
            <a:r>
              <a:rPr lang="en-GB"/>
              <a:t>The key is for the model to produce a reasonable ingredient suggestion, so some kind of </a:t>
            </a:r>
            <a:r>
              <a:rPr b="1" lang="en-GB"/>
              <a:t>validation method</a:t>
            </a:r>
            <a:r>
              <a:rPr lang="en-GB"/>
              <a:t> is necessary.</a:t>
            </a:r>
            <a:endParaRPr/>
          </a:p>
          <a:p>
            <a:pPr indent="0" lvl="0" marL="457200" rtl="0" algn="l">
              <a:spcBef>
                <a:spcPts val="1200"/>
              </a:spcBef>
              <a:spcAft>
                <a:spcPts val="0"/>
              </a:spcAft>
              <a:buNone/>
            </a:pPr>
            <a:r>
              <a:t/>
            </a:r>
            <a:endParaRPr sz="100"/>
          </a:p>
          <a:p>
            <a:pPr indent="-342900" lvl="0" marL="457200" rtl="0" algn="l">
              <a:spcBef>
                <a:spcPts val="1200"/>
              </a:spcBef>
              <a:spcAft>
                <a:spcPts val="0"/>
              </a:spcAft>
              <a:buSzPts val="1800"/>
              <a:buChar char="●"/>
            </a:pPr>
            <a:r>
              <a:rPr lang="en-GB"/>
              <a:t>Below, the 3 datasets are described in more detail with some thoughts on how they might be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Ingredients.csv</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49011" lvl="0" marL="457200" rtl="0" algn="l">
              <a:spcBef>
                <a:spcPts val="0"/>
              </a:spcBef>
              <a:spcAft>
                <a:spcPts val="0"/>
              </a:spcAft>
              <a:buSzPct val="100000"/>
              <a:buChar char="●"/>
            </a:pPr>
            <a:r>
              <a:rPr lang="en-GB" sz="2050"/>
              <a:t>Key fields are: Ingredient name, Food group, Ingredient description</a:t>
            </a:r>
            <a:endParaRPr sz="2050"/>
          </a:p>
          <a:p>
            <a:pPr indent="-349011" lvl="0" marL="457200" rtl="0" algn="l">
              <a:spcBef>
                <a:spcPts val="0"/>
              </a:spcBef>
              <a:spcAft>
                <a:spcPts val="0"/>
              </a:spcAft>
              <a:buSzPct val="100000"/>
              <a:buChar char="●"/>
            </a:pPr>
            <a:r>
              <a:rPr b="1" lang="en-GB" sz="2050"/>
              <a:t>Food group</a:t>
            </a:r>
            <a:r>
              <a:rPr lang="en-GB" sz="2050"/>
              <a:t> can be used as a </a:t>
            </a:r>
            <a:r>
              <a:rPr b="1" lang="en-GB" sz="2050"/>
              <a:t>first filter</a:t>
            </a:r>
            <a:r>
              <a:rPr lang="en-GB" sz="2050"/>
              <a:t> to ensure the replacement is with an ingredient from the same group. </a:t>
            </a:r>
            <a:endParaRPr sz="2050"/>
          </a:p>
          <a:p>
            <a:pPr indent="-346075" lvl="0" marL="457200" rtl="0" algn="l">
              <a:spcBef>
                <a:spcPts val="0"/>
              </a:spcBef>
              <a:spcAft>
                <a:spcPts val="0"/>
              </a:spcAft>
              <a:buSzPct val="97560"/>
              <a:buChar char="●"/>
            </a:pPr>
            <a:r>
              <a:rPr b="1" lang="en-GB" sz="2050"/>
              <a:t>Ingredient </a:t>
            </a:r>
            <a:r>
              <a:rPr b="1" lang="en-GB" sz="2050"/>
              <a:t>Description</a:t>
            </a:r>
            <a:r>
              <a:rPr lang="en-GB" sz="2050"/>
              <a:t> can be used to find ingredients similar to each other. The logic would be: limit your options to the food group from which the original ingredient comes from, then, perform a </a:t>
            </a:r>
            <a:r>
              <a:rPr b="1" lang="en-GB" sz="2050"/>
              <a:t>text </a:t>
            </a:r>
            <a:r>
              <a:rPr b="1" lang="en-GB" sz="2050"/>
              <a:t>similarity</a:t>
            </a:r>
            <a:r>
              <a:rPr b="1" lang="en-GB" sz="2050"/>
              <a:t> analysis</a:t>
            </a:r>
            <a:r>
              <a:rPr lang="en-GB" sz="2050"/>
              <a:t> between original ingredient description and potential replacement descriptions. Select the </a:t>
            </a:r>
            <a:r>
              <a:rPr lang="en-GB" sz="2050"/>
              <a:t>ingredient</a:t>
            </a:r>
            <a:r>
              <a:rPr lang="en-GB" sz="2050"/>
              <a:t> with the smallest distance as a candidate for replacement (for example cosine similarity or Euclidean distance)</a:t>
            </a:r>
            <a:r>
              <a:rPr lang="en-GB" sz="2000"/>
              <a:t> </a:t>
            </a:r>
            <a:endParaRPr sz="2000"/>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Recipes.json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9250" lvl="0" marL="457200" rtl="0" algn="l">
              <a:spcBef>
                <a:spcPts val="0"/>
              </a:spcBef>
              <a:spcAft>
                <a:spcPts val="0"/>
              </a:spcAft>
              <a:buSzPts val="1900"/>
              <a:buChar char="●"/>
            </a:pPr>
            <a:r>
              <a:rPr lang="en-GB" sz="1900"/>
              <a:t>Key fields are: </a:t>
            </a:r>
            <a:r>
              <a:rPr lang="en-GB" sz="1900"/>
              <a:t>Ingredients, Name, Description (Calories not in scope)</a:t>
            </a:r>
            <a:endParaRPr sz="1900"/>
          </a:p>
          <a:p>
            <a:pPr indent="-349250" lvl="0" marL="457200" rtl="0" algn="l">
              <a:spcBef>
                <a:spcPts val="0"/>
              </a:spcBef>
              <a:spcAft>
                <a:spcPts val="0"/>
              </a:spcAft>
              <a:buSzPts val="1900"/>
              <a:buChar char="●"/>
            </a:pPr>
            <a:r>
              <a:rPr lang="en-GB" sz="1900"/>
              <a:t>One method would be to remove the target ingredient from the ingredient list and search for the </a:t>
            </a:r>
            <a:r>
              <a:rPr b="1" lang="en-GB" sz="1900"/>
              <a:t>most similar ingredient list</a:t>
            </a:r>
            <a:r>
              <a:rPr lang="en-GB" sz="1900"/>
              <a:t> not containing the target ingredient (choosing one of the methods for determining text similarity). Then use additional ingredients from the recipe as suggestions. </a:t>
            </a:r>
            <a:endParaRPr sz="1900"/>
          </a:p>
          <a:p>
            <a:pPr indent="-349250" lvl="0" marL="457200" rtl="0" algn="l">
              <a:spcBef>
                <a:spcPts val="0"/>
              </a:spcBef>
              <a:spcAft>
                <a:spcPts val="0"/>
              </a:spcAft>
              <a:buSzPts val="1900"/>
              <a:buChar char="●"/>
            </a:pPr>
            <a:r>
              <a:rPr lang="en-GB" sz="1900"/>
              <a:t>With this approach we need to be careful not to introduce a completely different recipe that has many more </a:t>
            </a:r>
            <a:r>
              <a:rPr lang="en-GB" sz="1900"/>
              <a:t>ingredients</a:t>
            </a:r>
            <a:r>
              <a:rPr lang="en-GB" sz="1900"/>
              <a:t>. The additional ingredient list should be limited. As an additional check, the preparation steps can be compared to ensure similar cooking methods are used.</a:t>
            </a:r>
            <a:endParaRPr sz="19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replacement_judgements.csv</a:t>
            </a:r>
            <a:endParaRPr/>
          </a:p>
        </p:txBody>
      </p:sp>
      <p:sp>
        <p:nvSpPr>
          <p:cNvPr id="91" name="Google Shape;91;p19"/>
          <p:cNvSpPr txBox="1"/>
          <p:nvPr>
            <p:ph idx="1" type="body"/>
          </p:nvPr>
        </p:nvSpPr>
        <p:spPr>
          <a:xfrm>
            <a:off x="311700" y="1152475"/>
            <a:ext cx="8520600" cy="3497700"/>
          </a:xfrm>
          <a:prstGeom prst="rect">
            <a:avLst/>
          </a:prstGeom>
        </p:spPr>
        <p:txBody>
          <a:bodyPr anchorCtr="0" anchor="t" bIns="91425" lIns="91425" spcFirstLastPara="1" rIns="91425" wrap="square" tIns="91425">
            <a:noAutofit/>
          </a:bodyPr>
          <a:lstStyle/>
          <a:p>
            <a:pPr indent="-332105" lvl="0" marL="457200" rtl="0" algn="l">
              <a:lnSpc>
                <a:spcPct val="105000"/>
              </a:lnSpc>
              <a:spcBef>
                <a:spcPts val="0"/>
              </a:spcBef>
              <a:spcAft>
                <a:spcPts val="0"/>
              </a:spcAft>
              <a:buSzPts val="1630"/>
              <a:buChar char="●"/>
            </a:pPr>
            <a:r>
              <a:rPr lang="en-GB" sz="1629"/>
              <a:t>Key fields are: Original Ingredient, Replacement ingredient, Recipe, Rating, N ratings</a:t>
            </a:r>
            <a:endParaRPr sz="1629"/>
          </a:p>
          <a:p>
            <a:pPr indent="-332105" lvl="0" marL="457200" rtl="0" algn="l">
              <a:lnSpc>
                <a:spcPct val="105000"/>
              </a:lnSpc>
              <a:spcBef>
                <a:spcPts val="0"/>
              </a:spcBef>
              <a:spcAft>
                <a:spcPts val="0"/>
              </a:spcAft>
              <a:buSzPts val="1630"/>
              <a:buChar char="●"/>
            </a:pPr>
            <a:r>
              <a:rPr lang="en-GB" sz="1629"/>
              <a:t>This dataset can be used for either </a:t>
            </a:r>
            <a:r>
              <a:rPr b="1" lang="en-GB" sz="1629"/>
              <a:t>creating a supervised model or testing an unsupervised model</a:t>
            </a:r>
            <a:r>
              <a:rPr lang="en-GB" sz="1629"/>
              <a:t>. If the unsupervised model works, we should expect a high rating for the suggested replacement. </a:t>
            </a:r>
            <a:endParaRPr sz="1629"/>
          </a:p>
          <a:p>
            <a:pPr indent="-332105" lvl="0" marL="457200" rtl="0" algn="l">
              <a:lnSpc>
                <a:spcPct val="105000"/>
              </a:lnSpc>
              <a:spcBef>
                <a:spcPts val="0"/>
              </a:spcBef>
              <a:spcAft>
                <a:spcPts val="0"/>
              </a:spcAft>
              <a:buSzPts val="1630"/>
              <a:buChar char="●"/>
            </a:pPr>
            <a:r>
              <a:rPr b="1" lang="en-GB" sz="1629"/>
              <a:t>Each row in this dataset works both ways</a:t>
            </a:r>
            <a:r>
              <a:rPr lang="en-GB" sz="1629"/>
              <a:t>, that is, if replacing Cheddar with Emmental has a high rating, we can assume Emmental can also be replaced with Cheddar with equal success.</a:t>
            </a:r>
            <a:endParaRPr sz="1629"/>
          </a:p>
          <a:p>
            <a:pPr indent="-332105" lvl="0" marL="457200" rtl="0" algn="l">
              <a:lnSpc>
                <a:spcPct val="105000"/>
              </a:lnSpc>
              <a:spcBef>
                <a:spcPts val="0"/>
              </a:spcBef>
              <a:spcAft>
                <a:spcPts val="0"/>
              </a:spcAft>
              <a:buSzPts val="1630"/>
              <a:buChar char="●"/>
            </a:pPr>
            <a:r>
              <a:rPr lang="en-GB" sz="1629"/>
              <a:t>This dataset is comparatively </a:t>
            </a:r>
            <a:r>
              <a:rPr b="1" lang="en-GB" sz="1629"/>
              <a:t>small</a:t>
            </a:r>
            <a:r>
              <a:rPr lang="en-GB" sz="1629"/>
              <a:t>. This means that not all ingredients may be present and rated (Q: can we find a highly rated replacement ingredient for each ingredient in the Ingredients.csv?) </a:t>
            </a:r>
            <a:endParaRPr sz="1629"/>
          </a:p>
          <a:p>
            <a:pPr indent="-332105" lvl="0" marL="457200" rtl="0" algn="l">
              <a:lnSpc>
                <a:spcPct val="105000"/>
              </a:lnSpc>
              <a:spcBef>
                <a:spcPts val="0"/>
              </a:spcBef>
              <a:spcAft>
                <a:spcPts val="0"/>
              </a:spcAft>
              <a:buSzPts val="1630"/>
              <a:buChar char="●"/>
            </a:pPr>
            <a:r>
              <a:rPr lang="en-GB" sz="1629"/>
              <a:t>A replacement ingredient may work well in one recipe but not in a different one. Can we find examples where this is the case or can we assume the </a:t>
            </a:r>
            <a:r>
              <a:rPr b="1" lang="en-GB" sz="1629"/>
              <a:t>replacement works regardless</a:t>
            </a:r>
            <a:r>
              <a:rPr lang="en-GB" sz="1629"/>
              <a:t> of the recipe?</a:t>
            </a:r>
            <a:endParaRPr sz="16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preparation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Identify any missing data and quality issues paying attention to special characters, incomplete recipes and duplicates, data imbalance</a:t>
            </a:r>
            <a:endParaRPr/>
          </a:p>
          <a:p>
            <a:pPr indent="-342900" lvl="0" marL="457200" rtl="0" algn="l">
              <a:spcBef>
                <a:spcPts val="0"/>
              </a:spcBef>
              <a:spcAft>
                <a:spcPts val="0"/>
              </a:spcAft>
              <a:buSzPts val="1800"/>
              <a:buAutoNum type="arabicPeriod"/>
            </a:pPr>
            <a:r>
              <a:rPr lang="en-GB"/>
              <a:t>For some analyses the text needs to be cleaned (lower-case, remove punctuation and stopwords, not needed for Sentence </a:t>
            </a:r>
            <a:r>
              <a:rPr lang="en-GB"/>
              <a:t>Transformers</a:t>
            </a:r>
            <a:r>
              <a:rPr lang="en-GB"/>
              <a:t>)</a:t>
            </a:r>
            <a:endParaRPr/>
          </a:p>
          <a:p>
            <a:pPr indent="-342900" lvl="0" marL="457200" rtl="0" algn="l">
              <a:spcBef>
                <a:spcPts val="0"/>
              </a:spcBef>
              <a:spcAft>
                <a:spcPts val="0"/>
              </a:spcAft>
              <a:buSzPts val="1800"/>
              <a:buAutoNum type="arabicPeriod"/>
            </a:pPr>
            <a:r>
              <a:rPr lang="en-GB"/>
              <a:t>For all text analyses the text data will need to be embedded. I would try a few different embedding techniques but some form of pre-trained Sentence Transformers should work best for longer pieces of text.</a:t>
            </a:r>
            <a:endParaRPr/>
          </a:p>
          <a:p>
            <a:pPr indent="-342900" lvl="0" marL="457200" rtl="0" algn="l">
              <a:spcBef>
                <a:spcPts val="0"/>
              </a:spcBef>
              <a:spcAft>
                <a:spcPts val="0"/>
              </a:spcAft>
              <a:buSzPts val="1800"/>
              <a:buAutoNum type="arabicPeriod"/>
            </a:pPr>
            <a:r>
              <a:rPr lang="en-GB"/>
              <a:t>Experiment with different similarity techniques for example: Cosine, Jaccard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1: Supervised Learning</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Creating a form of a </a:t>
            </a:r>
            <a:r>
              <a:rPr b="1" lang="en-GB"/>
              <a:t>recommendation</a:t>
            </a:r>
            <a:r>
              <a:rPr b="1" lang="en-GB"/>
              <a:t> </a:t>
            </a:r>
            <a:r>
              <a:rPr lang="en-GB"/>
              <a:t>algorithm</a:t>
            </a:r>
            <a:endParaRPr/>
          </a:p>
          <a:p>
            <a:pPr indent="-342900" lvl="0" marL="457200" rtl="0" algn="l">
              <a:spcBef>
                <a:spcPts val="0"/>
              </a:spcBef>
              <a:spcAft>
                <a:spcPts val="0"/>
              </a:spcAft>
              <a:buSzPts val="1800"/>
              <a:buChar char="●"/>
            </a:pPr>
            <a:r>
              <a:rPr lang="en-GB"/>
              <a:t>Dataset: replacement_judgements.csv</a:t>
            </a:r>
            <a:endParaRPr/>
          </a:p>
          <a:p>
            <a:pPr indent="-342900" lvl="0" marL="457200" rtl="0" algn="l">
              <a:spcBef>
                <a:spcPts val="0"/>
              </a:spcBef>
              <a:spcAft>
                <a:spcPts val="0"/>
              </a:spcAft>
              <a:buSzPts val="1800"/>
              <a:buChar char="●"/>
            </a:pPr>
            <a:r>
              <a:rPr lang="en-GB"/>
              <a:t>Features: recipe representations, original recipe and rating (could be weighted by the number of raters)</a:t>
            </a:r>
            <a:endParaRPr/>
          </a:p>
          <a:p>
            <a:pPr indent="-342900" lvl="0" marL="457200" rtl="0" algn="l">
              <a:spcBef>
                <a:spcPts val="0"/>
              </a:spcBef>
              <a:spcAft>
                <a:spcPts val="0"/>
              </a:spcAft>
              <a:buSzPts val="1800"/>
              <a:buChar char="●"/>
            </a:pPr>
            <a:r>
              <a:rPr lang="en-GB"/>
              <a:t>Outcome: replacement ingredient</a:t>
            </a:r>
            <a:endParaRPr/>
          </a:p>
          <a:p>
            <a:pPr indent="-342900" lvl="0" marL="457200" rtl="0" algn="l">
              <a:spcBef>
                <a:spcPts val="0"/>
              </a:spcBef>
              <a:spcAft>
                <a:spcPts val="0"/>
              </a:spcAft>
              <a:buSzPts val="1800"/>
              <a:buChar char="●"/>
            </a:pPr>
            <a:r>
              <a:rPr lang="en-GB"/>
              <a:t>I would use a </a:t>
            </a:r>
            <a:r>
              <a:rPr b="1" lang="en-GB"/>
              <a:t>decision tree</a:t>
            </a:r>
            <a:r>
              <a:rPr lang="en-GB"/>
              <a:t> or </a:t>
            </a:r>
            <a:r>
              <a:rPr b="1" lang="en-GB"/>
              <a:t>random forest</a:t>
            </a:r>
            <a:r>
              <a:rPr lang="en-GB"/>
              <a:t> model here because the outcome is not continuous</a:t>
            </a:r>
            <a:endParaRPr/>
          </a:p>
          <a:p>
            <a:pPr indent="-342900" lvl="0" marL="457200" rtl="0" algn="l">
              <a:spcBef>
                <a:spcPts val="0"/>
              </a:spcBef>
              <a:spcAft>
                <a:spcPts val="0"/>
              </a:spcAft>
              <a:buSzPts val="1800"/>
              <a:buChar char="●"/>
            </a:pPr>
            <a:r>
              <a:rPr lang="en-GB"/>
              <a:t>Evaluate the model’s performance on the testing set</a:t>
            </a:r>
            <a:endParaRPr/>
          </a:p>
          <a:p>
            <a:pPr indent="-342900" lvl="0" marL="457200" rtl="0" algn="l">
              <a:spcBef>
                <a:spcPts val="0"/>
              </a:spcBef>
              <a:spcAft>
                <a:spcPts val="0"/>
              </a:spcAft>
              <a:buSzPts val="1800"/>
              <a:buChar char="●"/>
            </a:pPr>
            <a:r>
              <a:rPr lang="en-GB"/>
              <a:t>The model will result in a prediction of a replacement ingredient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