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8" r:id="rId7"/>
    <p:sldId id="261" r:id="rId8"/>
    <p:sldId id="269" r:id="rId9"/>
    <p:sldId id="272" r:id="rId10"/>
    <p:sldId id="271" r:id="rId11"/>
    <p:sldId id="264" r:id="rId12"/>
    <p:sldId id="270" r:id="rId13"/>
    <p:sldId id="26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88415" autoAdjust="0"/>
  </p:normalViewPr>
  <p:slideViewPr>
    <p:cSldViewPr snapToGrid="0" showGuides="1">
      <p:cViewPr varScale="1">
        <p:scale>
          <a:sx n="90" d="100"/>
          <a:sy n="90" d="100"/>
        </p:scale>
        <p:origin x="480" y="66"/>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3/12/2021</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3/12/2021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11</a:t>
            </a:fld>
            <a:endParaRPr lang="en-US" noProof="0" dirty="0"/>
          </a:p>
        </p:txBody>
      </p:sp>
    </p:spTree>
    <p:extLst>
      <p:ext uri="{BB962C8B-B14F-4D97-AF65-F5344CB8AC3E}">
        <p14:creationId xmlns:p14="http://schemas.microsoft.com/office/powerpoint/2010/main" val="162144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424309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406591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606464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3607536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extLst>
      <p:ext uri="{BB962C8B-B14F-4D97-AF65-F5344CB8AC3E}">
        <p14:creationId xmlns:p14="http://schemas.microsoft.com/office/powerpoint/2010/main" val="395595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3/12/2021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3/12/2021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3/12/2021</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www.bing.com/images/search?view=detailV2&amp;ccid=LL3olkGh&amp;id=5E9DDC11A649E12FEDEEF6CBC212E96CED6A52A3&amp;thid=OIP.LL3olkGh2bnUWBmLjcredwHaHa&amp;mediaurl=https%3a%2f%2fth.bing.com%2fth%2fid%2fR2cbde89641a1d9b9d458198b8dcade77%3frik%3do1Jq7WzpEsLL9g%26riu%3dhttp%253a%252f%252fwww.clipartkid.com%252fimages%252f636%252fneutral-smiley-face-clip-art-tango-face-plain-free-vector-8CYTiG-clipart.png%26ehk%3dXq3CIP6TjX2GcrFth6y%252fZLiw0Hdn3tuCoFZimDNQhrQ%253d%26risl%3d%26pid%3dImgRaw&amp;exph=800&amp;expw=800&amp;q=neutral+face&amp;simid=608014456203447612&amp;ck=D49E3D2039795AF258E71063849D06B6&amp;selectedIndex=89&amp;FORM=IRPRST&amp;ajaxhist=0"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jfif"/><Relationship Id="rId5" Type="http://schemas.openxmlformats.org/officeDocument/2006/relationships/hyperlink" Target="https://activewizards.com/content/blog/top_10_data_dcience_use_cases_in_retail/03-customer-sentiment-analysis.jpg" TargetMode="External"/><Relationship Id="rId4" Type="http://schemas.openxmlformats.org/officeDocument/2006/relationships/hyperlink" Target="https://github.com/kary2003/SupplyChains/blob/main/SentimentAnalysis.ipyn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hyperlink" Target="https://blog.zaperp.com/wp-content/uploads/2019/04/supply-chain-management.jpg.p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teway.pinata.cloud/ipfs/QmeRn2hv1iZWoxwj9oDqM7Sk88TvGGwdSNBHwBmEN5FeT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svg"/><Relationship Id="rId9" Type="http://schemas.openxmlformats.org/officeDocument/2006/relationships/image" Target="../media/image26.jpg"/></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20.png"/><Relationship Id="rId7"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0.png"/><Relationship Id="rId5" Type="http://schemas.openxmlformats.org/officeDocument/2006/relationships/hyperlink" Target="https://github.com/kary2003/SupplyChains/blob/main/Roles/SenderRole.sol" TargetMode="External"/><Relationship Id="rId10" Type="http://schemas.openxmlformats.org/officeDocument/2006/relationships/image" Target="../media/image29.png"/><Relationship Id="rId4" Type="http://schemas.openxmlformats.org/officeDocument/2006/relationships/image" Target="../media/image21.svg"/><Relationship Id="rId9" Type="http://schemas.openxmlformats.org/officeDocument/2006/relationships/image" Target="../media/image23.jpg"/></Relationships>
</file>

<file path=ppt/slides/_rels/slide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0.png"/><Relationship Id="rId7"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1.sv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p:txBody>
          <a:bodyPr/>
          <a:lstStyle/>
          <a:p>
            <a:r>
              <a:rPr lang="en-US" dirty="0" err="1"/>
              <a:t>Presenation</a:t>
            </a:r>
            <a:r>
              <a:rPr lang="en-US" dirty="0"/>
              <a:t> title here</a:t>
            </a:r>
            <a:endParaRPr lang="en-IN"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686301" y="4436279"/>
            <a:ext cx="4077690" cy="1253321"/>
          </a:xfrm>
        </p:spPr>
        <p:txBody>
          <a:bodyPr>
            <a:normAutofit/>
          </a:bodyPr>
          <a:lstStyle/>
          <a:p>
            <a:r>
              <a:rPr lang="en-IN" dirty="0"/>
              <a:t>Kasun  </a:t>
            </a:r>
            <a:r>
              <a:rPr lang="en-IN" dirty="0" err="1"/>
              <a:t>Daundasekara</a:t>
            </a:r>
            <a:endParaRPr lang="en-IN" dirty="0"/>
          </a:p>
          <a:p>
            <a:r>
              <a:rPr lang="en-IN" dirty="0"/>
              <a:t>Karina Manzo	</a:t>
            </a:r>
          </a:p>
          <a:p>
            <a:r>
              <a:rPr lang="en-IN" dirty="0"/>
              <a:t>William Tate</a:t>
            </a:r>
          </a:p>
        </p:txBody>
      </p:sp>
      <p:pic>
        <p:nvPicPr>
          <p:cNvPr id="7" name="Picture Placeholder 6" descr="A picture containing indoor&#10;&#10;Description automatically generated">
            <a:extLst>
              <a:ext uri="{FF2B5EF4-FFF2-40B4-BE49-F238E27FC236}">
                <a16:creationId xmlns:a16="http://schemas.microsoft.com/office/drawing/2014/main" id="{964014CA-19D5-48FD-B95C-93970D1FB05A}"/>
              </a:ext>
            </a:extLst>
          </p:cNvPr>
          <p:cNvPicPr>
            <a:picLocks noGrp="1" noChangeAspect="1"/>
          </p:cNvPicPr>
          <p:nvPr>
            <p:ph type="pic" sz="quarter" idx="13"/>
          </p:nvPr>
        </p:nvPicPr>
        <p:blipFill>
          <a:blip r:embed="rId3"/>
          <a:srcRect l="31832" r="31832"/>
          <a:stretch>
            <a:fillRect/>
          </a:stretch>
        </p:blipFill>
        <p:spPr/>
      </p:pic>
      <p:pic>
        <p:nvPicPr>
          <p:cNvPr id="9" name="Picture 8" descr="Icon&#10;&#10;Description automatically generated">
            <a:extLst>
              <a:ext uri="{FF2B5EF4-FFF2-40B4-BE49-F238E27FC236}">
                <a16:creationId xmlns:a16="http://schemas.microsoft.com/office/drawing/2014/main" id="{8638BCC5-CD84-45AC-952D-E3485028D936}"/>
              </a:ext>
            </a:extLst>
          </p:cNvPr>
          <p:cNvPicPr>
            <a:picLocks noChangeAspect="1"/>
          </p:cNvPicPr>
          <p:nvPr/>
        </p:nvPicPr>
        <p:blipFill>
          <a:blip r:embed="rId4"/>
          <a:stretch>
            <a:fillRect/>
          </a:stretch>
        </p:blipFill>
        <p:spPr>
          <a:xfrm>
            <a:off x="4686300" y="2788219"/>
            <a:ext cx="6737021" cy="832078"/>
          </a:xfrm>
          <a:prstGeom prst="rect">
            <a:avLst/>
          </a:prstGeom>
        </p:spPr>
      </p:pic>
      <p:sp>
        <p:nvSpPr>
          <p:cNvPr id="11" name="TextBox 10">
            <a:extLst>
              <a:ext uri="{FF2B5EF4-FFF2-40B4-BE49-F238E27FC236}">
                <a16:creationId xmlns:a16="http://schemas.microsoft.com/office/drawing/2014/main" id="{5047BC97-1844-499E-87E4-9740F6205EF6}"/>
              </a:ext>
            </a:extLst>
          </p:cNvPr>
          <p:cNvSpPr txBox="1"/>
          <p:nvPr/>
        </p:nvSpPr>
        <p:spPr>
          <a:xfrm>
            <a:off x="4686300" y="3676252"/>
            <a:ext cx="6737021" cy="369332"/>
          </a:xfrm>
          <a:prstGeom prst="rect">
            <a:avLst/>
          </a:prstGeom>
          <a:noFill/>
        </p:spPr>
        <p:txBody>
          <a:bodyPr wrap="square" rtlCol="0">
            <a:spAutoFit/>
          </a:bodyPr>
          <a:lstStyle/>
          <a:p>
            <a:r>
              <a:rPr lang="en-US" dirty="0"/>
              <a:t>Implementing Blockchain technology into Supply Chain Management</a:t>
            </a:r>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a:xfrm>
            <a:off x="0" y="265814"/>
            <a:ext cx="2698761" cy="851062"/>
          </a:xfrm>
        </p:spPr>
        <p:txBody>
          <a:bodyPr anchor="b">
            <a:normAutofit/>
          </a:bodyPr>
          <a:lstStyle/>
          <a:p>
            <a:r>
              <a:rPr lang="en-US" sz="1600" dirty="0"/>
              <a:t>Deploy &amp; Run Transactions</a:t>
            </a:r>
            <a:br>
              <a:rPr lang="en-US" sz="1600" dirty="0"/>
            </a:br>
            <a:r>
              <a:rPr lang="en-US" sz="1600" dirty="0"/>
              <a:t>		Demo</a:t>
            </a:r>
          </a:p>
        </p:txBody>
      </p:sp>
      <p:pic>
        <p:nvPicPr>
          <p:cNvPr id="3" name="Picture 2" descr="A screenshot of a computer&#10;&#10;Description automatically generated with medium confidence">
            <a:extLst>
              <a:ext uri="{FF2B5EF4-FFF2-40B4-BE49-F238E27FC236}">
                <a16:creationId xmlns:a16="http://schemas.microsoft.com/office/drawing/2014/main" id="{AE6367F1-A148-4D17-A3C4-02EC6432FB80}"/>
              </a:ext>
            </a:extLst>
          </p:cNvPr>
          <p:cNvPicPr>
            <a:picLocks noChangeAspect="1"/>
          </p:cNvPicPr>
          <p:nvPr/>
        </p:nvPicPr>
        <p:blipFill>
          <a:blip r:embed="rId3"/>
          <a:stretch>
            <a:fillRect/>
          </a:stretch>
        </p:blipFill>
        <p:spPr>
          <a:xfrm>
            <a:off x="2600697" y="892677"/>
            <a:ext cx="9591304" cy="5965324"/>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8857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3794663"/>
            <a:ext cx="10515600" cy="823232"/>
          </a:xfrm>
        </p:spPr>
        <p:txBody>
          <a:bodyPr anchor="b">
            <a:normAutofit/>
          </a:bodyPr>
          <a:lstStyle/>
          <a:p>
            <a:r>
              <a:rPr lang="en-US" dirty="0"/>
              <a:t>Supply Chains</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305379"/>
          </a:xfrm>
        </p:spPr>
        <p:txBody>
          <a:bodyPr>
            <a:normAutofit fontScale="85000" lnSpcReduction="10000"/>
          </a:bodyPr>
          <a:lstStyle/>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supply chain is the network of all the individuals,  organizations, resources, activities and technology involved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 in the creation and sale of a product. A supply chain encompasses everything from the delivery of source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materials from the supplier to the manufacturer through to its eventual delivery to the end user. The supply chain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segment involved with getting the finished product from the manufacturer to the consumer is known as the distribution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channel.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2</a:t>
            </a:fld>
            <a:endParaRPr lang="en-US"/>
          </a:p>
        </p:txBody>
      </p:sp>
      <p:pic>
        <p:nvPicPr>
          <p:cNvPr id="12" name="Picture Placeholder 11" descr="Diagram&#10;&#10;Description automatically generated">
            <a:extLst>
              <a:ext uri="{FF2B5EF4-FFF2-40B4-BE49-F238E27FC236}">
                <a16:creationId xmlns:a16="http://schemas.microsoft.com/office/drawing/2014/main" id="{9A88CA64-56E2-4C6F-9240-B056D35817DF}"/>
              </a:ext>
            </a:extLst>
          </p:cNvPr>
          <p:cNvPicPr>
            <a:picLocks noGrp="1" noChangeAspect="1"/>
          </p:cNvPicPr>
          <p:nvPr>
            <p:ph type="pic" sz="quarter" idx="13"/>
          </p:nvPr>
        </p:nvPicPr>
        <p:blipFill rotWithShape="1">
          <a:blip r:embed="rId3"/>
          <a:srcRect b="8408"/>
          <a:stretch/>
        </p:blipFill>
        <p:spPr>
          <a:xfrm>
            <a:off x="20" y="10"/>
            <a:ext cx="12191980" cy="3713008"/>
          </a:xfrm>
          <a:noFill/>
        </p:spPr>
      </p:pic>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363416" y="246186"/>
            <a:ext cx="11465168" cy="1037492"/>
          </a:xfrm>
        </p:spPr>
        <p:txBody>
          <a:bodyPr anchor="b">
            <a:normAutofit/>
          </a:bodyPr>
          <a:lstStyle/>
          <a:p>
            <a:r>
              <a:rPr lang="en-US" dirty="0"/>
              <a:t>Sentiment Analysis</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3</a:t>
            </a:fld>
            <a:endParaRPr lang="en-US"/>
          </a:p>
        </p:txBody>
      </p:sp>
      <p:sp>
        <p:nvSpPr>
          <p:cNvPr id="18" name="Text Placeholder 3">
            <a:extLst>
              <a:ext uri="{FF2B5EF4-FFF2-40B4-BE49-F238E27FC236}">
                <a16:creationId xmlns:a16="http://schemas.microsoft.com/office/drawing/2014/main" id="{8120FF30-16E4-4969-BF9D-B56D26C99D88}"/>
              </a:ext>
            </a:extLst>
          </p:cNvPr>
          <p:cNvSpPr>
            <a:spLocks noGrp="1"/>
          </p:cNvSpPr>
          <p:nvPr>
            <p:ph type="body" sz="quarter" idx="3"/>
          </p:nvPr>
        </p:nvSpPr>
        <p:spPr>
          <a:xfrm>
            <a:off x="6347380" y="1681163"/>
            <a:ext cx="5481203" cy="823912"/>
          </a:xfrm>
        </p:spPr>
        <p:txBody>
          <a:bodyPr/>
          <a:lstStyle/>
          <a:p>
            <a:endParaRPr lang="en-US" dirty="0"/>
          </a:p>
        </p:txBody>
      </p:sp>
      <p:pic>
        <p:nvPicPr>
          <p:cNvPr id="11" name="Picture Placeholder 10" descr="Diagram, engineering drawing&#10;&#10;Description automatically generated">
            <a:extLst>
              <a:ext uri="{FF2B5EF4-FFF2-40B4-BE49-F238E27FC236}">
                <a16:creationId xmlns:a16="http://schemas.microsoft.com/office/drawing/2014/main" id="{18D3C9DD-D1B3-404A-9423-DD01A4B215DF}"/>
              </a:ext>
            </a:extLst>
          </p:cNvPr>
          <p:cNvPicPr>
            <a:picLocks noGrp="1" noChangeAspect="1"/>
          </p:cNvPicPr>
          <p:nvPr>
            <p:ph sz="quarter" idx="4"/>
          </p:nvPr>
        </p:nvPicPr>
        <p:blipFill rotWithShape="1">
          <a:blip r:embed="rId3"/>
          <a:srcRect l="799" t="8058" r="689" b="10791"/>
          <a:stretch/>
        </p:blipFill>
        <p:spPr>
          <a:xfrm>
            <a:off x="5204977" y="219075"/>
            <a:ext cx="6310747" cy="2924176"/>
          </a:xfrm>
          <a:noFill/>
        </p:spPr>
      </p:pic>
      <p:sp>
        <p:nvSpPr>
          <p:cNvPr id="13" name="Content Placeholder 12">
            <a:extLst>
              <a:ext uri="{FF2B5EF4-FFF2-40B4-BE49-F238E27FC236}">
                <a16:creationId xmlns:a16="http://schemas.microsoft.com/office/drawing/2014/main" id="{7378E833-4562-4660-94DC-D642C584CBF1}"/>
              </a:ext>
            </a:extLst>
          </p:cNvPr>
          <p:cNvSpPr>
            <a:spLocks noGrp="1"/>
          </p:cNvSpPr>
          <p:nvPr>
            <p:ph type="body" idx="1"/>
          </p:nvPr>
        </p:nvSpPr>
        <p:spPr>
          <a:xfrm>
            <a:off x="200024" y="1604963"/>
            <a:ext cx="10182225" cy="823912"/>
          </a:xfrm>
        </p:spPr>
        <p:txBody>
          <a:bodyPr anchor="b">
            <a:normAutofit/>
          </a:bodyPr>
          <a:lstStyle/>
          <a:p>
            <a:r>
              <a:rPr lang="en-US" dirty="0" err="1">
                <a:hlinkClick r:id="rId4"/>
              </a:rPr>
              <a:t>df_SupplyChain.describe</a:t>
            </a:r>
            <a:r>
              <a:rPr lang="en-US" dirty="0">
                <a:hlinkClick r:id="rId4"/>
              </a:rPr>
              <a:t>()</a:t>
            </a:r>
            <a:endParaRPr lang="en-US" dirty="0"/>
          </a:p>
        </p:txBody>
      </p:sp>
      <p:graphicFrame>
        <p:nvGraphicFramePr>
          <p:cNvPr id="15" name="Content Placeholder 14">
            <a:extLst>
              <a:ext uri="{FF2B5EF4-FFF2-40B4-BE49-F238E27FC236}">
                <a16:creationId xmlns:a16="http://schemas.microsoft.com/office/drawing/2014/main" id="{65B71DAF-0D44-47F7-8E86-032E6286885A}"/>
              </a:ext>
            </a:extLst>
          </p:cNvPr>
          <p:cNvGraphicFramePr>
            <a:graphicFrameLocks noGrp="1"/>
          </p:cNvGraphicFramePr>
          <p:nvPr>
            <p:ph sz="half" idx="2"/>
            <p:extLst>
              <p:ext uri="{D42A27DB-BD31-4B8C-83A1-F6EECF244321}">
                <p14:modId xmlns:p14="http://schemas.microsoft.com/office/powerpoint/2010/main" val="715109391"/>
              </p:ext>
            </p:extLst>
          </p:nvPr>
        </p:nvGraphicFramePr>
        <p:xfrm>
          <a:off x="0" y="2505075"/>
          <a:ext cx="6238875" cy="3819322"/>
        </p:xfrm>
        <a:graphic>
          <a:graphicData uri="http://schemas.openxmlformats.org/drawingml/2006/table">
            <a:tbl>
              <a:tblPr firstRow="1" bandRow="1">
                <a:tableStyleId>{5C22544A-7EE6-4342-B048-85BDC9FD1C3A}</a:tableStyleId>
              </a:tblPr>
              <a:tblGrid>
                <a:gridCol w="1247775">
                  <a:extLst>
                    <a:ext uri="{9D8B030D-6E8A-4147-A177-3AD203B41FA5}">
                      <a16:colId xmlns:a16="http://schemas.microsoft.com/office/drawing/2014/main" val="2785900615"/>
                    </a:ext>
                  </a:extLst>
                </a:gridCol>
                <a:gridCol w="1247775">
                  <a:extLst>
                    <a:ext uri="{9D8B030D-6E8A-4147-A177-3AD203B41FA5}">
                      <a16:colId xmlns:a16="http://schemas.microsoft.com/office/drawing/2014/main" val="2287965835"/>
                    </a:ext>
                  </a:extLst>
                </a:gridCol>
                <a:gridCol w="1247775">
                  <a:extLst>
                    <a:ext uri="{9D8B030D-6E8A-4147-A177-3AD203B41FA5}">
                      <a16:colId xmlns:a16="http://schemas.microsoft.com/office/drawing/2014/main" val="1756528531"/>
                    </a:ext>
                  </a:extLst>
                </a:gridCol>
                <a:gridCol w="1247775">
                  <a:extLst>
                    <a:ext uri="{9D8B030D-6E8A-4147-A177-3AD203B41FA5}">
                      <a16:colId xmlns:a16="http://schemas.microsoft.com/office/drawing/2014/main" val="3202057861"/>
                    </a:ext>
                  </a:extLst>
                </a:gridCol>
                <a:gridCol w="1247775">
                  <a:extLst>
                    <a:ext uri="{9D8B030D-6E8A-4147-A177-3AD203B41FA5}">
                      <a16:colId xmlns:a16="http://schemas.microsoft.com/office/drawing/2014/main" val="2509247184"/>
                    </a:ext>
                  </a:extLst>
                </a:gridCol>
              </a:tblGrid>
              <a:tr h="629501">
                <a:tc>
                  <a:txBody>
                    <a:bodyPr/>
                    <a:lstStyle/>
                    <a:p>
                      <a:pPr algn="ctr"/>
                      <a:endParaRPr lang="en-IN" dirty="0">
                        <a:latin typeface="+mj-lt"/>
                      </a:endParaRPr>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Compound</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Negative</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Neutral</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Positive</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629501">
                <a:tc>
                  <a:txBody>
                    <a:bodyPr/>
                    <a:lstStyle/>
                    <a:p>
                      <a:pPr algn="ctr" fontAlgn="ctr"/>
                      <a:r>
                        <a:rPr lang="en-US" b="1">
                          <a:effectLst/>
                        </a:rPr>
                        <a:t>count</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19.000000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19.000000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59714">
                <a:tc>
                  <a:txBody>
                    <a:bodyPr/>
                    <a:lstStyle/>
                    <a:p>
                      <a:pPr algn="ctr" fontAlgn="ctr"/>
                      <a:r>
                        <a:rPr lang="en-US" b="1">
                          <a:effectLst/>
                        </a:rPr>
                        <a:t>mean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0.370911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0.005158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0.896632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0.098158</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59714">
                <a:tc>
                  <a:txBody>
                    <a:bodyPr/>
                    <a:lstStyle/>
                    <a:p>
                      <a:pPr algn="ctr" fontAlgn="ctr"/>
                      <a:r>
                        <a:rPr lang="en-US" b="1">
                          <a:effectLst/>
                        </a:rPr>
                        <a:t>std</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0.262688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0.022483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0.071558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0.064888</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59714">
                <a:tc>
                  <a:txBody>
                    <a:bodyPr/>
                    <a:lstStyle/>
                    <a:p>
                      <a:pPr algn="ctr" fontAlgn="ctr"/>
                      <a:r>
                        <a:rPr lang="en-US" b="1">
                          <a:effectLst/>
                        </a:rPr>
                        <a:t>min</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0.767000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59714">
                <a:tc>
                  <a:txBody>
                    <a:bodyPr/>
                    <a:lstStyle/>
                    <a:p>
                      <a:pPr algn="ctr" fontAlgn="ctr"/>
                      <a:r>
                        <a:rPr lang="en-US" b="1">
                          <a:effectLst/>
                        </a:rPr>
                        <a:t>25%</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0.152950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0.839500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0.051500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1867112"/>
                  </a:ext>
                </a:extLst>
              </a:tr>
              <a:tr h="359714">
                <a:tc>
                  <a:txBody>
                    <a:bodyPr/>
                    <a:lstStyle/>
                    <a:p>
                      <a:pPr algn="ctr" fontAlgn="ctr"/>
                      <a:r>
                        <a:rPr lang="en-US" b="1">
                          <a:effectLst/>
                        </a:rPr>
                        <a:t>50%</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0.381800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0.903000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0.097000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61734650"/>
                  </a:ext>
                </a:extLst>
              </a:tr>
              <a:tr h="359714">
                <a:tc>
                  <a:txBody>
                    <a:bodyPr/>
                    <a:lstStyle/>
                    <a:p>
                      <a:pPr algn="ctr" fontAlgn="ctr"/>
                      <a:r>
                        <a:rPr lang="en-US" b="1">
                          <a:effectLst/>
                        </a:rPr>
                        <a:t>75%</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0.599400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0.948500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0.157000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11800327"/>
                  </a:ext>
                </a:extLst>
              </a:tr>
              <a:tr h="359714">
                <a:tc>
                  <a:txBody>
                    <a:bodyPr/>
                    <a:lstStyle/>
                    <a:p>
                      <a:pPr algn="ctr" fontAlgn="ctr"/>
                      <a:r>
                        <a:rPr lang="en-US" b="1">
                          <a:effectLst/>
                        </a:rPr>
                        <a:t>max</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0.765000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effectLst/>
                        </a:rPr>
                        <a:t>0.098000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highlight>
                            <a:srgbClr val="FFFF00"/>
                          </a:highlight>
                        </a:rPr>
                        <a:t>1.000000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dirty="0">
                          <a:effectLst/>
                        </a:rPr>
                        <a:t>0.196000</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38762608"/>
                  </a:ext>
                </a:extLst>
              </a:tr>
            </a:tbl>
          </a:graphicData>
        </a:graphic>
      </p:graphicFrame>
      <p:sp>
        <p:nvSpPr>
          <p:cNvPr id="19" name="TextBox 18">
            <a:extLst>
              <a:ext uri="{FF2B5EF4-FFF2-40B4-BE49-F238E27FC236}">
                <a16:creationId xmlns:a16="http://schemas.microsoft.com/office/drawing/2014/main" id="{5D9516B5-8B7B-46F8-8A20-149C4C2B1280}"/>
              </a:ext>
            </a:extLst>
          </p:cNvPr>
          <p:cNvSpPr txBox="1"/>
          <p:nvPr/>
        </p:nvSpPr>
        <p:spPr>
          <a:xfrm>
            <a:off x="6909355" y="3018827"/>
            <a:ext cx="6119812" cy="215444"/>
          </a:xfrm>
          <a:prstGeom prst="rect">
            <a:avLst/>
          </a:prstGeom>
          <a:noFill/>
        </p:spPr>
        <p:txBody>
          <a:bodyPr wrap="square">
            <a:spAutoFit/>
          </a:bodyPr>
          <a:lstStyle/>
          <a:p>
            <a:r>
              <a:rPr lang="en-US" sz="800" dirty="0">
                <a:hlinkClick r:id="rId5"/>
              </a:rPr>
              <a:t>03-customer-sentiment-analysis.jpg (1600×900) (activewizards.com)</a:t>
            </a:r>
            <a:endParaRPr lang="en-US" sz="800" dirty="0"/>
          </a:p>
        </p:txBody>
      </p:sp>
      <p:pic>
        <p:nvPicPr>
          <p:cNvPr id="20" name="Picture 19" descr="Shape, icon&#10;&#10;Description automatically generated">
            <a:extLst>
              <a:ext uri="{FF2B5EF4-FFF2-40B4-BE49-F238E27FC236}">
                <a16:creationId xmlns:a16="http://schemas.microsoft.com/office/drawing/2014/main" id="{91BB9975-43A6-4A7D-A800-DD36FB2A49BB}"/>
              </a:ext>
            </a:extLst>
          </p:cNvPr>
          <p:cNvPicPr>
            <a:picLocks noChangeAspect="1"/>
          </p:cNvPicPr>
          <p:nvPr/>
        </p:nvPicPr>
        <p:blipFill>
          <a:blip r:embed="rId6"/>
          <a:stretch>
            <a:fillRect/>
          </a:stretch>
        </p:blipFill>
        <p:spPr>
          <a:xfrm>
            <a:off x="6909355" y="3448751"/>
            <a:ext cx="3149444" cy="3149444"/>
          </a:xfrm>
          <a:prstGeom prst="rect">
            <a:avLst/>
          </a:prstGeom>
        </p:spPr>
      </p:pic>
      <p:sp>
        <p:nvSpPr>
          <p:cNvPr id="22" name="TextBox 21">
            <a:extLst>
              <a:ext uri="{FF2B5EF4-FFF2-40B4-BE49-F238E27FC236}">
                <a16:creationId xmlns:a16="http://schemas.microsoft.com/office/drawing/2014/main" id="{235AA667-DC44-4FB3-97E0-BCAE340CDC26}"/>
              </a:ext>
            </a:extLst>
          </p:cNvPr>
          <p:cNvSpPr txBox="1"/>
          <p:nvPr/>
        </p:nvSpPr>
        <p:spPr>
          <a:xfrm>
            <a:off x="9138663" y="5942263"/>
            <a:ext cx="1661196" cy="215444"/>
          </a:xfrm>
          <a:prstGeom prst="rect">
            <a:avLst/>
          </a:prstGeom>
          <a:noFill/>
        </p:spPr>
        <p:txBody>
          <a:bodyPr wrap="square">
            <a:spAutoFit/>
          </a:bodyPr>
          <a:lstStyle/>
          <a:p>
            <a:r>
              <a:rPr lang="en-US" sz="800" dirty="0">
                <a:hlinkClick r:id="rId7"/>
              </a:rPr>
              <a:t>neutral face - Bing images</a:t>
            </a:r>
            <a:endParaRPr lang="en-US" sz="800" dirty="0"/>
          </a:p>
        </p:txBody>
      </p:sp>
    </p:spTree>
    <p:extLst>
      <p:ext uri="{BB962C8B-B14F-4D97-AF65-F5344CB8AC3E}">
        <p14:creationId xmlns:p14="http://schemas.microsoft.com/office/powerpoint/2010/main" val="180761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Challenge </a:t>
            </a:r>
            <a:r>
              <a:rPr lang="en-US" dirty="0">
                <a:sym typeface="Wingdings" panose="05000000000000000000" pitchFamily="2" charset="2"/>
              </a:rPr>
              <a:t> Solution</a:t>
            </a:r>
            <a:r>
              <a:rPr lang="en-US" dirty="0"/>
              <a:t> </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lgn="l">
              <a:buNone/>
            </a:pPr>
            <a:endParaRPr lang="en-US" b="0" i="0" dirty="0">
              <a:effectLst/>
              <a:latin typeface="Arial" panose="020B0604020202020204" pitchFamily="34" charset="0"/>
            </a:endParaRPr>
          </a:p>
          <a:p>
            <a:pPr algn="l"/>
            <a:r>
              <a:rPr lang="en-US" b="0" i="0" dirty="0">
                <a:effectLst/>
                <a:latin typeface="Arial" panose="020B0604020202020204" pitchFamily="34" charset="0"/>
              </a:rPr>
              <a:t>Potential lack of transparency</a:t>
            </a:r>
          </a:p>
          <a:p>
            <a:pPr algn="l"/>
            <a:r>
              <a:rPr lang="en-US" b="0" i="0" dirty="0">
                <a:effectLst/>
                <a:latin typeface="Arial" panose="020B0604020202020204" pitchFamily="34" charset="0"/>
              </a:rPr>
              <a:t>Increasing customer expectations.</a:t>
            </a:r>
          </a:p>
          <a:p>
            <a:pPr algn="l"/>
            <a:r>
              <a:rPr lang="en-US" b="0" i="0" dirty="0">
                <a:effectLst/>
                <a:latin typeface="Arial" panose="020B0604020202020204" pitchFamily="34" charset="0"/>
              </a:rPr>
              <a:t>Waste due to inadequate production cycle</a:t>
            </a:r>
          </a:p>
          <a:p>
            <a:pPr algn="l"/>
            <a:r>
              <a:rPr lang="en-US" b="0" i="0" dirty="0">
                <a:effectLst/>
                <a:latin typeface="Arial" panose="020B0604020202020204" pitchFamily="34" charset="0"/>
              </a:rPr>
              <a:t>Unsatisfied business partners and customers</a:t>
            </a:r>
          </a:p>
          <a:p>
            <a:pPr algn="l"/>
            <a:r>
              <a:rPr lang="en-US" b="0" i="0" dirty="0">
                <a:effectLst/>
                <a:latin typeface="Arial" panose="020B0604020202020204" pitchFamily="34" charset="0"/>
              </a:rPr>
              <a:t>Resiliency to sudden changes in the supply chain.</a:t>
            </a:r>
          </a:p>
          <a:p>
            <a:pPr algn="l"/>
            <a:r>
              <a:rPr lang="en-US" b="0" i="0" dirty="0">
                <a:effectLst/>
                <a:latin typeface="Arial" panose="020B0604020202020204" pitchFamily="34" charset="0"/>
              </a:rPr>
              <a:t>Lost or delayed goods</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4</a:t>
            </a:fld>
            <a:endParaRPr lang="en-US" dirty="0"/>
          </a:p>
        </p:txBody>
      </p:sp>
      <p:pic>
        <p:nvPicPr>
          <p:cNvPr id="11" name="Picture 10" descr="A picture containing engineering drawing&#10;&#10;Description automatically generated">
            <a:extLst>
              <a:ext uri="{FF2B5EF4-FFF2-40B4-BE49-F238E27FC236}">
                <a16:creationId xmlns:a16="http://schemas.microsoft.com/office/drawing/2014/main" id="{83266E3F-6ED8-462C-97A4-A066800D0C66}"/>
              </a:ext>
            </a:extLst>
          </p:cNvPr>
          <p:cNvPicPr>
            <a:picLocks noChangeAspect="1"/>
          </p:cNvPicPr>
          <p:nvPr/>
        </p:nvPicPr>
        <p:blipFill>
          <a:blip r:embed="rId3"/>
          <a:stretch>
            <a:fillRect/>
          </a:stretch>
        </p:blipFill>
        <p:spPr>
          <a:xfrm>
            <a:off x="7311595" y="3238501"/>
            <a:ext cx="3319075" cy="3548856"/>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6265DC2-D2F4-4494-BF72-02CEEE3532FC}"/>
              </a:ext>
            </a:extLst>
          </p:cNvPr>
          <p:cNvPicPr>
            <a:picLocks noChangeAspect="1"/>
          </p:cNvPicPr>
          <p:nvPr/>
        </p:nvPicPr>
        <p:blipFill rotWithShape="1">
          <a:blip r:embed="rId4"/>
          <a:srcRect l="19995" t="7296" r="25001" b="5858"/>
          <a:stretch/>
        </p:blipFill>
        <p:spPr>
          <a:xfrm>
            <a:off x="6324600" y="304799"/>
            <a:ext cx="2390775" cy="3774799"/>
          </a:xfrm>
          <a:prstGeom prst="rect">
            <a:avLst/>
          </a:prstGeom>
        </p:spPr>
      </p:pic>
      <p:pic>
        <p:nvPicPr>
          <p:cNvPr id="8" name="Picture 7" descr="A person holding a light bulb&#10;&#10;Description automatically generated with medium confidence">
            <a:extLst>
              <a:ext uri="{FF2B5EF4-FFF2-40B4-BE49-F238E27FC236}">
                <a16:creationId xmlns:a16="http://schemas.microsoft.com/office/drawing/2014/main" id="{06E1775A-0DAB-4E2F-8C74-1E838EE7BA8D}"/>
              </a:ext>
            </a:extLst>
          </p:cNvPr>
          <p:cNvPicPr>
            <a:picLocks noChangeAspect="1"/>
          </p:cNvPicPr>
          <p:nvPr/>
        </p:nvPicPr>
        <p:blipFill rotWithShape="1">
          <a:blip r:embed="rId5"/>
          <a:srcRect l="19430" b="9232"/>
          <a:stretch/>
        </p:blipFill>
        <p:spPr>
          <a:xfrm>
            <a:off x="9972675" y="922338"/>
            <a:ext cx="2029557" cy="3157260"/>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4788231"/>
            <a:ext cx="10515600" cy="823232"/>
          </a:xfrm>
        </p:spPr>
        <p:txBody>
          <a:bodyPr anchor="b">
            <a:normAutofit/>
          </a:bodyPr>
          <a:lstStyle/>
          <a:p>
            <a:r>
              <a:rPr lang="en-US" dirty="0"/>
              <a:t>title</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305379"/>
          </a:xfrm>
        </p:spPr>
        <p:txBody>
          <a:bodyPr>
            <a:normAutofit/>
          </a:bodyPr>
          <a:lstStyle/>
          <a:p>
            <a:pPr>
              <a:lnSpc>
                <a:spcPct val="90000"/>
              </a:lnSpc>
            </a:pPr>
            <a:r>
              <a:rPr lang="en-US" sz="17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a:t>
            </a:r>
            <a:br>
              <a:rPr lang="en-US" sz="1700"/>
            </a:br>
            <a:r>
              <a:rPr lang="en-US" sz="1700"/>
              <a:t>nulla pariatur. Excepteur sint occaecat cupidatat non proident, sunt in culpa qui officia deserunt mollit anim </a:t>
            </a:r>
            <a:br>
              <a:rPr lang="en-US" sz="1700"/>
            </a:br>
            <a:r>
              <a:rPr lang="en-US" sz="1700"/>
              <a:t>id est laborum.</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a:xfrm>
            <a:off x="9085384" y="6463207"/>
            <a:ext cx="2743200" cy="249385"/>
          </a:xfrm>
        </p:spPr>
        <p:txBody>
          <a:bodyPr anchor="ctr">
            <a:normAutofit/>
          </a:bodyPr>
          <a:lstStyle/>
          <a:p>
            <a:pPr>
              <a:spcAft>
                <a:spcPts val="600"/>
              </a:spcAft>
            </a:pPr>
            <a:fld id="{48BB047D-A6CD-43AB-96F0-683C726B586B}" type="slidenum">
              <a:rPr lang="en-US" smtClean="0"/>
              <a:pPr>
                <a:spcAft>
                  <a:spcPts val="600"/>
                </a:spcAft>
              </a:pPr>
              <a:t>5</a:t>
            </a:fld>
            <a:endParaRPr lang="en-US"/>
          </a:p>
        </p:txBody>
      </p:sp>
      <p:sp>
        <p:nvSpPr>
          <p:cNvPr id="13" name="Content Placeholder 12">
            <a:extLst>
              <a:ext uri="{FF2B5EF4-FFF2-40B4-BE49-F238E27FC236}">
                <a16:creationId xmlns:a16="http://schemas.microsoft.com/office/drawing/2014/main" id="{7378E833-4562-4660-94DC-D642C584CBF1}"/>
              </a:ext>
            </a:extLst>
          </p:cNvPr>
          <p:cNvSpPr>
            <a:spLocks noGrp="1"/>
          </p:cNvSpPr>
          <p:nvPr>
            <p:ph sz="quarter" idx="14"/>
          </p:nvPr>
        </p:nvSpPr>
        <p:spPr>
          <a:xfrm>
            <a:off x="363416" y="6462713"/>
            <a:ext cx="2262187" cy="249237"/>
          </a:xfrm>
        </p:spPr>
        <p:txBody>
          <a:bodyPr>
            <a:normAutofit/>
          </a:bodyPr>
          <a:lstStyle/>
          <a:p>
            <a:r>
              <a:rPr lang="en-US" sz="1100"/>
              <a:t>Your company name</a:t>
            </a:r>
          </a:p>
        </p:txBody>
      </p:sp>
      <p:pic>
        <p:nvPicPr>
          <p:cNvPr id="6" name="Picture Placeholder 5" descr="Diagram&#10;&#10;Description automatically generated">
            <a:extLst>
              <a:ext uri="{FF2B5EF4-FFF2-40B4-BE49-F238E27FC236}">
                <a16:creationId xmlns:a16="http://schemas.microsoft.com/office/drawing/2014/main" id="{7CC6A276-3EA8-4A94-8BB8-1F8980298980}"/>
              </a:ext>
            </a:extLst>
          </p:cNvPr>
          <p:cNvPicPr>
            <a:picLocks noGrp="1" noChangeAspect="1"/>
          </p:cNvPicPr>
          <p:nvPr>
            <p:ph type="pic" sz="quarter" idx="13"/>
          </p:nvPr>
        </p:nvPicPr>
        <p:blipFill rotWithShape="1">
          <a:blip r:embed="rId3"/>
          <a:srcRect t="9082" b="-1426"/>
          <a:stretch/>
        </p:blipFill>
        <p:spPr>
          <a:xfrm>
            <a:off x="-10422" y="-79218"/>
            <a:ext cx="12200143" cy="6203793"/>
          </a:xfrm>
        </p:spPr>
      </p:pic>
      <p:grpSp>
        <p:nvGrpSpPr>
          <p:cNvPr id="42" name="Group 41">
            <a:extLst>
              <a:ext uri="{FF2B5EF4-FFF2-40B4-BE49-F238E27FC236}">
                <a16:creationId xmlns:a16="http://schemas.microsoft.com/office/drawing/2014/main" id="{66F33ECD-1D11-4886-B1BB-703332E0F76F}"/>
              </a:ext>
            </a:extLst>
          </p:cNvPr>
          <p:cNvGrpSpPr/>
          <p:nvPr/>
        </p:nvGrpSpPr>
        <p:grpSpPr>
          <a:xfrm>
            <a:off x="10991" y="1727854"/>
            <a:ext cx="11196183" cy="4284917"/>
            <a:chOff x="10991" y="1727854"/>
            <a:chExt cx="11196183" cy="4284917"/>
          </a:xfrm>
        </p:grpSpPr>
        <p:sp>
          <p:nvSpPr>
            <p:cNvPr id="7" name="Rectangle 6">
              <a:extLst>
                <a:ext uri="{FF2B5EF4-FFF2-40B4-BE49-F238E27FC236}">
                  <a16:creationId xmlns:a16="http://schemas.microsoft.com/office/drawing/2014/main" id="{824BB277-3770-4235-A198-236E9B6FE63F}"/>
                </a:ext>
              </a:extLst>
            </p:cNvPr>
            <p:cNvSpPr/>
            <p:nvPr/>
          </p:nvSpPr>
          <p:spPr>
            <a:xfrm>
              <a:off x="2600978" y="1727854"/>
              <a:ext cx="8291409" cy="1933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engineering drawing&#10;&#10;Description automatically generated">
              <a:extLst>
                <a:ext uri="{FF2B5EF4-FFF2-40B4-BE49-F238E27FC236}">
                  <a16:creationId xmlns:a16="http://schemas.microsoft.com/office/drawing/2014/main" id="{4ED57A71-4D34-498D-ACEB-98ACECCD5A69}"/>
                </a:ext>
              </a:extLst>
            </p:cNvPr>
            <p:cNvPicPr>
              <a:picLocks noChangeAspect="1"/>
            </p:cNvPicPr>
            <p:nvPr/>
          </p:nvPicPr>
          <p:blipFill rotWithShape="1">
            <a:blip r:embed="rId4"/>
            <a:srcRect l="13337" r="14179"/>
            <a:stretch/>
          </p:blipFill>
          <p:spPr>
            <a:xfrm>
              <a:off x="79505" y="2111660"/>
              <a:ext cx="867596" cy="1579429"/>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7DCADF35-0CD1-4B99-B990-6083FDACA0C6}"/>
                </a:ext>
              </a:extLst>
            </p:cNvPr>
            <p:cNvPicPr>
              <a:picLocks noChangeAspect="1"/>
            </p:cNvPicPr>
            <p:nvPr/>
          </p:nvPicPr>
          <p:blipFill>
            <a:blip r:embed="rId5"/>
            <a:stretch>
              <a:fillRect/>
            </a:stretch>
          </p:blipFill>
          <p:spPr>
            <a:xfrm>
              <a:off x="9178827" y="2342332"/>
              <a:ext cx="1037322" cy="1579429"/>
            </a:xfrm>
            <a:prstGeom prst="rect">
              <a:avLst/>
            </a:prstGeom>
          </p:spPr>
        </p:pic>
        <p:pic>
          <p:nvPicPr>
            <p:cNvPr id="17" name="Picture 16" descr="A picture containing projector&#10;&#10;Description automatically generated">
              <a:extLst>
                <a:ext uri="{FF2B5EF4-FFF2-40B4-BE49-F238E27FC236}">
                  <a16:creationId xmlns:a16="http://schemas.microsoft.com/office/drawing/2014/main" id="{38C49251-4539-48E5-AEAE-0C1365223BCC}"/>
                </a:ext>
              </a:extLst>
            </p:cNvPr>
            <p:cNvPicPr>
              <a:picLocks noChangeAspect="1"/>
            </p:cNvPicPr>
            <p:nvPr/>
          </p:nvPicPr>
          <p:blipFill>
            <a:blip r:embed="rId6"/>
            <a:stretch>
              <a:fillRect/>
            </a:stretch>
          </p:blipFill>
          <p:spPr>
            <a:xfrm>
              <a:off x="6011485" y="2567053"/>
              <a:ext cx="1237488" cy="1011936"/>
            </a:xfrm>
            <a:prstGeom prst="rect">
              <a:avLst/>
            </a:prstGeom>
          </p:spPr>
        </p:pic>
        <p:pic>
          <p:nvPicPr>
            <p:cNvPr id="19" name="Picture 18">
              <a:extLst>
                <a:ext uri="{FF2B5EF4-FFF2-40B4-BE49-F238E27FC236}">
                  <a16:creationId xmlns:a16="http://schemas.microsoft.com/office/drawing/2014/main" id="{91D84EA9-DA85-4E67-B808-2B2C883326ED}"/>
                </a:ext>
              </a:extLst>
            </p:cNvPr>
            <p:cNvPicPr>
              <a:picLocks noChangeAspect="1"/>
            </p:cNvPicPr>
            <p:nvPr/>
          </p:nvPicPr>
          <p:blipFill>
            <a:blip r:embed="rId7"/>
            <a:stretch>
              <a:fillRect/>
            </a:stretch>
          </p:blipFill>
          <p:spPr>
            <a:xfrm>
              <a:off x="2600978" y="2482434"/>
              <a:ext cx="1322832" cy="1139952"/>
            </a:xfrm>
            <a:prstGeom prst="rect">
              <a:avLst/>
            </a:prstGeom>
          </p:spPr>
        </p:pic>
        <p:sp>
          <p:nvSpPr>
            <p:cNvPr id="22" name="Rectangle 21">
              <a:extLst>
                <a:ext uri="{FF2B5EF4-FFF2-40B4-BE49-F238E27FC236}">
                  <a16:creationId xmlns:a16="http://schemas.microsoft.com/office/drawing/2014/main" id="{61CDF3DB-3918-4D83-99DC-F31435EAAC1D}"/>
                </a:ext>
              </a:extLst>
            </p:cNvPr>
            <p:cNvSpPr/>
            <p:nvPr/>
          </p:nvSpPr>
          <p:spPr>
            <a:xfrm>
              <a:off x="9813257" y="4707392"/>
              <a:ext cx="1393917" cy="1305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tool, scissors&#10;&#10;Description automatically generated">
              <a:extLst>
                <a:ext uri="{FF2B5EF4-FFF2-40B4-BE49-F238E27FC236}">
                  <a16:creationId xmlns:a16="http://schemas.microsoft.com/office/drawing/2014/main" id="{E640A5E7-4FBC-4616-B87D-C7C8C478A245}"/>
                </a:ext>
              </a:extLst>
            </p:cNvPr>
            <p:cNvPicPr>
              <a:picLocks noChangeAspect="1"/>
            </p:cNvPicPr>
            <p:nvPr/>
          </p:nvPicPr>
          <p:blipFill>
            <a:blip r:embed="rId8"/>
            <a:stretch>
              <a:fillRect/>
            </a:stretch>
          </p:blipFill>
          <p:spPr>
            <a:xfrm>
              <a:off x="10991" y="3767455"/>
              <a:ext cx="3072003" cy="1145368"/>
            </a:xfrm>
            <a:prstGeom prst="rect">
              <a:avLst/>
            </a:prstGeom>
          </p:spPr>
        </p:pic>
      </p:grpSp>
      <p:sp>
        <p:nvSpPr>
          <p:cNvPr id="24" name="Rectangle 23">
            <a:extLst>
              <a:ext uri="{FF2B5EF4-FFF2-40B4-BE49-F238E27FC236}">
                <a16:creationId xmlns:a16="http://schemas.microsoft.com/office/drawing/2014/main" id="{EE791B63-7291-417D-8389-3DB986EC7BB4}"/>
              </a:ext>
            </a:extLst>
          </p:cNvPr>
          <p:cNvSpPr/>
          <p:nvPr/>
        </p:nvSpPr>
        <p:spPr>
          <a:xfrm>
            <a:off x="10855442" y="2703596"/>
            <a:ext cx="1037322" cy="1002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D7DB0FC-129F-47A3-8274-4FEC00B3CA2F}"/>
              </a:ext>
            </a:extLst>
          </p:cNvPr>
          <p:cNvSpPr txBox="1"/>
          <p:nvPr/>
        </p:nvSpPr>
        <p:spPr>
          <a:xfrm>
            <a:off x="7419975" y="1358522"/>
            <a:ext cx="2781300" cy="369332"/>
          </a:xfrm>
          <a:prstGeom prst="rect">
            <a:avLst/>
          </a:prstGeom>
          <a:solidFill>
            <a:schemeClr val="bg1"/>
          </a:solidFill>
        </p:spPr>
        <p:txBody>
          <a:bodyPr wrap="square" rtlCol="0">
            <a:spAutoFit/>
          </a:bodyPr>
          <a:lstStyle/>
          <a:p>
            <a:r>
              <a:rPr lang="en-US" dirty="0"/>
              <a:t>     Reverse Product Flow</a:t>
            </a:r>
          </a:p>
        </p:txBody>
      </p:sp>
      <p:sp>
        <p:nvSpPr>
          <p:cNvPr id="33" name="TextBox 32">
            <a:extLst>
              <a:ext uri="{FF2B5EF4-FFF2-40B4-BE49-F238E27FC236}">
                <a16:creationId xmlns:a16="http://schemas.microsoft.com/office/drawing/2014/main" id="{23557F12-4DD5-4463-A925-A15F100E7392}"/>
              </a:ext>
            </a:extLst>
          </p:cNvPr>
          <p:cNvSpPr txBox="1"/>
          <p:nvPr/>
        </p:nvSpPr>
        <p:spPr>
          <a:xfrm>
            <a:off x="24844" y="3546237"/>
            <a:ext cx="1152525" cy="400110"/>
          </a:xfrm>
          <a:prstGeom prst="rect">
            <a:avLst/>
          </a:prstGeom>
          <a:solidFill>
            <a:schemeClr val="bg1"/>
          </a:solidFill>
          <a:ln>
            <a:noFill/>
          </a:ln>
        </p:spPr>
        <p:txBody>
          <a:bodyPr wrap="square" rtlCol="0">
            <a:spAutoFit/>
          </a:bodyPr>
          <a:lstStyle/>
          <a:p>
            <a:r>
              <a:rPr lang="en-US" sz="2000" b="1" dirty="0"/>
              <a:t>Sender</a:t>
            </a:r>
          </a:p>
        </p:txBody>
      </p:sp>
      <p:sp>
        <p:nvSpPr>
          <p:cNvPr id="34" name="TextBox 33">
            <a:extLst>
              <a:ext uri="{FF2B5EF4-FFF2-40B4-BE49-F238E27FC236}">
                <a16:creationId xmlns:a16="http://schemas.microsoft.com/office/drawing/2014/main" id="{9BD76D56-B8E9-4BE3-955C-C70889488449}"/>
              </a:ext>
            </a:extLst>
          </p:cNvPr>
          <p:cNvSpPr txBox="1"/>
          <p:nvPr/>
        </p:nvSpPr>
        <p:spPr>
          <a:xfrm>
            <a:off x="2617703" y="3555143"/>
            <a:ext cx="1466530" cy="400110"/>
          </a:xfrm>
          <a:prstGeom prst="rect">
            <a:avLst/>
          </a:prstGeom>
          <a:noFill/>
        </p:spPr>
        <p:txBody>
          <a:bodyPr wrap="square" rtlCol="0">
            <a:spAutoFit/>
          </a:bodyPr>
          <a:lstStyle/>
          <a:p>
            <a:r>
              <a:rPr lang="en-US" sz="2000" b="1" dirty="0"/>
              <a:t>Distributor</a:t>
            </a:r>
          </a:p>
        </p:txBody>
      </p:sp>
      <p:sp>
        <p:nvSpPr>
          <p:cNvPr id="35" name="TextBox 34">
            <a:extLst>
              <a:ext uri="{FF2B5EF4-FFF2-40B4-BE49-F238E27FC236}">
                <a16:creationId xmlns:a16="http://schemas.microsoft.com/office/drawing/2014/main" id="{CFDE4A3F-DF1E-4A18-A2F3-18F7F69357B8}"/>
              </a:ext>
            </a:extLst>
          </p:cNvPr>
          <p:cNvSpPr txBox="1"/>
          <p:nvPr/>
        </p:nvSpPr>
        <p:spPr>
          <a:xfrm>
            <a:off x="9723719" y="3705844"/>
            <a:ext cx="1466530" cy="400110"/>
          </a:xfrm>
          <a:prstGeom prst="rect">
            <a:avLst/>
          </a:prstGeom>
          <a:noFill/>
        </p:spPr>
        <p:txBody>
          <a:bodyPr wrap="square" rtlCol="0">
            <a:spAutoFit/>
          </a:bodyPr>
          <a:lstStyle/>
          <a:p>
            <a:r>
              <a:rPr lang="en-US" sz="2000" b="1" dirty="0"/>
              <a:t>Receiver</a:t>
            </a:r>
          </a:p>
        </p:txBody>
      </p:sp>
      <p:sp>
        <p:nvSpPr>
          <p:cNvPr id="36" name="TextBox 35">
            <a:extLst>
              <a:ext uri="{FF2B5EF4-FFF2-40B4-BE49-F238E27FC236}">
                <a16:creationId xmlns:a16="http://schemas.microsoft.com/office/drawing/2014/main" id="{D92986A9-BAF0-4CEF-AE9B-69A7D4AA1BBD}"/>
              </a:ext>
            </a:extLst>
          </p:cNvPr>
          <p:cNvSpPr txBox="1"/>
          <p:nvPr/>
        </p:nvSpPr>
        <p:spPr>
          <a:xfrm>
            <a:off x="5966513" y="3536812"/>
            <a:ext cx="1771715" cy="400110"/>
          </a:xfrm>
          <a:prstGeom prst="rect">
            <a:avLst/>
          </a:prstGeom>
          <a:noFill/>
        </p:spPr>
        <p:txBody>
          <a:bodyPr wrap="square" rtlCol="0">
            <a:spAutoFit/>
          </a:bodyPr>
          <a:lstStyle/>
          <a:p>
            <a:r>
              <a:rPr lang="en-US" sz="2000" b="1" dirty="0"/>
              <a:t>Transportation</a:t>
            </a:r>
          </a:p>
        </p:txBody>
      </p:sp>
      <p:sp>
        <p:nvSpPr>
          <p:cNvPr id="40" name="TextBox 39">
            <a:extLst>
              <a:ext uri="{FF2B5EF4-FFF2-40B4-BE49-F238E27FC236}">
                <a16:creationId xmlns:a16="http://schemas.microsoft.com/office/drawing/2014/main" id="{02495D54-6274-485C-AEBE-9AE3E4B8D0E8}"/>
              </a:ext>
            </a:extLst>
          </p:cNvPr>
          <p:cNvSpPr txBox="1"/>
          <p:nvPr/>
        </p:nvSpPr>
        <p:spPr>
          <a:xfrm>
            <a:off x="-724" y="5729519"/>
            <a:ext cx="6167436" cy="276999"/>
          </a:xfrm>
          <a:prstGeom prst="rect">
            <a:avLst/>
          </a:prstGeom>
          <a:noFill/>
        </p:spPr>
        <p:txBody>
          <a:bodyPr wrap="square">
            <a:spAutoFit/>
          </a:bodyPr>
          <a:lstStyle/>
          <a:p>
            <a:r>
              <a:rPr lang="en-US" sz="1200" dirty="0">
                <a:hlinkClick r:id="rId9"/>
              </a:rPr>
              <a:t>supply-chain-management.jpg.png (1226×635) (zaperp.com)</a:t>
            </a:r>
            <a:endParaRPr lang="en-US" sz="1200" dirty="0"/>
          </a:p>
        </p:txBody>
      </p:sp>
      <p:sp>
        <p:nvSpPr>
          <p:cNvPr id="41" name="TextBox 40">
            <a:extLst>
              <a:ext uri="{FF2B5EF4-FFF2-40B4-BE49-F238E27FC236}">
                <a16:creationId xmlns:a16="http://schemas.microsoft.com/office/drawing/2014/main" id="{0941A6C5-0D43-4D56-BF28-4AD04EE0E6CB}"/>
              </a:ext>
            </a:extLst>
          </p:cNvPr>
          <p:cNvSpPr txBox="1"/>
          <p:nvPr/>
        </p:nvSpPr>
        <p:spPr>
          <a:xfrm>
            <a:off x="831850" y="688457"/>
            <a:ext cx="3183182" cy="369332"/>
          </a:xfrm>
          <a:prstGeom prst="rect">
            <a:avLst/>
          </a:prstGeom>
          <a:noFill/>
        </p:spPr>
        <p:txBody>
          <a:bodyPr wrap="square" rtlCol="0">
            <a:spAutoFit/>
          </a:bodyPr>
          <a:lstStyle/>
          <a:p>
            <a:r>
              <a:rPr lang="en-US" dirty="0"/>
              <a:t>Information Flow</a:t>
            </a:r>
          </a:p>
        </p:txBody>
      </p:sp>
      <p:sp>
        <p:nvSpPr>
          <p:cNvPr id="43" name="Rectangle 42">
            <a:extLst>
              <a:ext uri="{FF2B5EF4-FFF2-40B4-BE49-F238E27FC236}">
                <a16:creationId xmlns:a16="http://schemas.microsoft.com/office/drawing/2014/main" id="{3BD78479-3022-4E92-8DD3-44098AE5B384}"/>
              </a:ext>
            </a:extLst>
          </p:cNvPr>
          <p:cNvSpPr/>
          <p:nvPr/>
        </p:nvSpPr>
        <p:spPr>
          <a:xfrm>
            <a:off x="3648075" y="5124450"/>
            <a:ext cx="6238875" cy="538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30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a:xfrm>
            <a:off x="347921" y="4343280"/>
            <a:ext cx="6556248" cy="750278"/>
          </a:xfrm>
        </p:spPr>
        <p:txBody>
          <a:bodyPr>
            <a:normAutofit/>
          </a:bodyPr>
          <a:lstStyle/>
          <a:p>
            <a:r>
              <a:rPr lang="en-US" dirty="0">
                <a:hlinkClick r:id="rId3"/>
              </a:rPr>
              <a:t>QR Code</a:t>
            </a:r>
            <a:endParaRPr lang="en-US" dirty="0"/>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p:txBody>
          <a:bodyPr/>
          <a:lstStyle/>
          <a:p>
            <a:r>
              <a:rPr lang="en-US" dirty="0"/>
              <a:t>Email Address here</a:t>
            </a:r>
          </a:p>
        </p:txBody>
      </p:sp>
      <p:sp>
        <p:nvSpPr>
          <p:cNvPr id="9" name="Content Placeholder 8">
            <a:extLst>
              <a:ext uri="{FF2B5EF4-FFF2-40B4-BE49-F238E27FC236}">
                <a16:creationId xmlns:a16="http://schemas.microsoft.com/office/drawing/2014/main" id="{6ABAD79F-DC94-4F5D-8A43-C69B1B426660}"/>
              </a:ext>
            </a:extLst>
          </p:cNvPr>
          <p:cNvSpPr>
            <a:spLocks noGrp="1"/>
          </p:cNvSpPr>
          <p:nvPr>
            <p:ph sz="quarter" idx="15"/>
          </p:nvPr>
        </p:nvSpPr>
        <p:spPr/>
        <p:txBody>
          <a:bodyPr/>
          <a:lstStyle/>
          <a:p>
            <a:r>
              <a:rPr lang="en-US" dirty="0"/>
              <a:t>Website here</a:t>
            </a:r>
          </a:p>
        </p:txBody>
      </p:sp>
      <p:pic>
        <p:nvPicPr>
          <p:cNvPr id="3" name="Picture 2" descr="Qr code&#10;&#10;Description automatically generated">
            <a:extLst>
              <a:ext uri="{FF2B5EF4-FFF2-40B4-BE49-F238E27FC236}">
                <a16:creationId xmlns:a16="http://schemas.microsoft.com/office/drawing/2014/main" id="{084742AE-3E42-49DE-B0AD-F6C1A0BB52CD}"/>
              </a:ext>
            </a:extLst>
          </p:cNvPr>
          <p:cNvPicPr>
            <a:picLocks noChangeAspect="1"/>
          </p:cNvPicPr>
          <p:nvPr/>
        </p:nvPicPr>
        <p:blipFill>
          <a:blip r:embed="rId4"/>
          <a:stretch>
            <a:fillRect/>
          </a:stretch>
        </p:blipFill>
        <p:spPr>
          <a:xfrm>
            <a:off x="2968831" y="0"/>
            <a:ext cx="5290306" cy="6858000"/>
          </a:xfrm>
          <a:prstGeom prst="rect">
            <a:avLst/>
          </a:prstGeom>
        </p:spPr>
      </p:pic>
    </p:spTree>
    <p:extLst>
      <p:ext uri="{BB962C8B-B14F-4D97-AF65-F5344CB8AC3E}">
        <p14:creationId xmlns:p14="http://schemas.microsoft.com/office/powerpoint/2010/main" val="178227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6675" y="333252"/>
            <a:ext cx="3819525" cy="1037492"/>
          </a:xfrm>
        </p:spPr>
        <p:txBody>
          <a:bodyPr/>
          <a:lstStyle/>
          <a:p>
            <a:r>
              <a:rPr lang="en-US" sz="2800"/>
              <a:t>Contracts</a:t>
            </a:r>
            <a:endParaRPr lang="en-US" sz="2800" dirty="0"/>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dirty="0"/>
              <a:t> Initial Contract that interacts with the 4 Roles.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a:t>Roles.sol</a:t>
            </a:r>
            <a:r>
              <a:rPr lang="en-US">
                <a:solidFill>
                  <a:schemeClr val="accent1"/>
                </a:solidFill>
              </a:rPr>
              <a:t>	</a:t>
            </a:r>
            <a:endParaRPr lang="en-US" dirty="0">
              <a:solidFill>
                <a:schemeClr val="accent1"/>
              </a:solidFill>
            </a:endParaRP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7</a:t>
            </a:fld>
            <a:endParaRPr lang="en-US" dirty="0"/>
          </a:p>
        </p:txBody>
      </p:sp>
      <p:pic>
        <p:nvPicPr>
          <p:cNvPr id="16" name="Picture 15" descr="Icon&#10;&#10;Description automatically generated">
            <a:extLst>
              <a:ext uri="{FF2B5EF4-FFF2-40B4-BE49-F238E27FC236}">
                <a16:creationId xmlns:a16="http://schemas.microsoft.com/office/drawing/2014/main" id="{DA53C92C-AF21-444E-BFE7-C26574DEA26C}"/>
              </a:ext>
            </a:extLst>
          </p:cNvPr>
          <p:cNvPicPr>
            <a:picLocks noChangeAspect="1"/>
          </p:cNvPicPr>
          <p:nvPr/>
        </p:nvPicPr>
        <p:blipFill>
          <a:blip r:embed="rId5"/>
          <a:stretch>
            <a:fillRect/>
          </a:stretch>
        </p:blipFill>
        <p:spPr>
          <a:xfrm>
            <a:off x="4752668" y="1676296"/>
            <a:ext cx="607818" cy="555291"/>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6FF89E41-698D-4F63-B249-2C3E89486099}"/>
              </a:ext>
            </a:extLst>
          </p:cNvPr>
          <p:cNvPicPr>
            <a:picLocks noChangeAspect="1"/>
          </p:cNvPicPr>
          <p:nvPr/>
        </p:nvPicPr>
        <p:blipFill>
          <a:blip r:embed="rId6"/>
          <a:stretch>
            <a:fillRect/>
          </a:stretch>
        </p:blipFill>
        <p:spPr>
          <a:xfrm>
            <a:off x="4089238" y="1650556"/>
            <a:ext cx="579680" cy="550329"/>
          </a:xfrm>
          <a:prstGeom prst="rect">
            <a:avLst/>
          </a:prstGeom>
        </p:spPr>
      </p:pic>
      <p:pic>
        <p:nvPicPr>
          <p:cNvPr id="24" name="Content Placeholder 23" descr="Graphical user interface, application&#10;&#10;Description automatically generated">
            <a:extLst>
              <a:ext uri="{FF2B5EF4-FFF2-40B4-BE49-F238E27FC236}">
                <a16:creationId xmlns:a16="http://schemas.microsoft.com/office/drawing/2014/main" id="{842AF9EA-96B1-45D1-8478-11C32595357C}"/>
              </a:ext>
            </a:extLst>
          </p:cNvPr>
          <p:cNvPicPr>
            <a:picLocks noGrp="1" noChangeAspect="1"/>
          </p:cNvPicPr>
          <p:nvPr>
            <p:ph sz="half" idx="2"/>
          </p:nvPr>
        </p:nvPicPr>
        <p:blipFill>
          <a:blip r:embed="rId7"/>
          <a:stretch>
            <a:fillRect/>
          </a:stretch>
        </p:blipFill>
        <p:spPr>
          <a:xfrm>
            <a:off x="4089238" y="3252750"/>
            <a:ext cx="2667000" cy="1666875"/>
          </a:xfrm>
        </p:spPr>
      </p:pic>
      <p:pic>
        <p:nvPicPr>
          <p:cNvPr id="6" name="Picture 5" descr="Icon&#10;&#10;Description automatically generated">
            <a:extLst>
              <a:ext uri="{FF2B5EF4-FFF2-40B4-BE49-F238E27FC236}">
                <a16:creationId xmlns:a16="http://schemas.microsoft.com/office/drawing/2014/main" id="{3AB9AF37-0D6E-4580-827D-9F40A41AC5A4}"/>
              </a:ext>
            </a:extLst>
          </p:cNvPr>
          <p:cNvPicPr>
            <a:picLocks noChangeAspect="1"/>
          </p:cNvPicPr>
          <p:nvPr/>
        </p:nvPicPr>
        <p:blipFill>
          <a:blip r:embed="rId8"/>
          <a:stretch>
            <a:fillRect/>
          </a:stretch>
        </p:blipFill>
        <p:spPr>
          <a:xfrm>
            <a:off x="6090243" y="1676296"/>
            <a:ext cx="560520" cy="524589"/>
          </a:xfrm>
          <a:prstGeom prst="rect">
            <a:avLst/>
          </a:prstGeom>
        </p:spPr>
      </p:pic>
      <p:pic>
        <p:nvPicPr>
          <p:cNvPr id="8" name="Picture 7" descr="Icon&#10;&#10;Description automatically generated">
            <a:extLst>
              <a:ext uri="{FF2B5EF4-FFF2-40B4-BE49-F238E27FC236}">
                <a16:creationId xmlns:a16="http://schemas.microsoft.com/office/drawing/2014/main" id="{BA40816D-2E29-4199-91B2-B74617E0374D}"/>
              </a:ext>
            </a:extLst>
          </p:cNvPr>
          <p:cNvPicPr>
            <a:picLocks noChangeAspect="1"/>
          </p:cNvPicPr>
          <p:nvPr/>
        </p:nvPicPr>
        <p:blipFill>
          <a:blip r:embed="rId9"/>
          <a:stretch>
            <a:fillRect/>
          </a:stretch>
        </p:blipFill>
        <p:spPr>
          <a:xfrm>
            <a:off x="5405279" y="1676296"/>
            <a:ext cx="699452" cy="524589"/>
          </a:xfrm>
          <a:prstGeom prst="rect">
            <a:avLst/>
          </a:prstGeom>
        </p:spPr>
      </p:pic>
    </p:spTree>
    <p:extLst>
      <p:ext uri="{BB962C8B-B14F-4D97-AF65-F5344CB8AC3E}">
        <p14:creationId xmlns:p14="http://schemas.microsoft.com/office/powerpoint/2010/main" val="3786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66675" y="333252"/>
            <a:ext cx="3819525" cy="1037492"/>
          </a:xfrm>
        </p:spPr>
        <p:txBody>
          <a:bodyPr/>
          <a:lstStyle/>
          <a:p>
            <a:r>
              <a:rPr lang="en-US" sz="2800" dirty="0"/>
              <a:t>Contracts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err="1">
                <a:hlinkClick r:id="rId5"/>
              </a:rPr>
              <a:t>SenderRole</a:t>
            </a:r>
            <a:r>
              <a:rPr lang="en-US" dirty="0">
                <a:solidFill>
                  <a:schemeClr val="accent1"/>
                </a:solidFill>
              </a:rPr>
              <a:t>	</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Lorem ipsum dolor sit </a:t>
            </a:r>
            <a:r>
              <a:rPr lang="en-US" sz="1600" dirty="0" err="1"/>
              <a:t>amet</a:t>
            </a:r>
            <a:r>
              <a:rPr lang="en-US" sz="1600" dirty="0"/>
              <a:t>, </a:t>
            </a:r>
            <a:r>
              <a:rPr lang="en-US" sz="1600" dirty="0" err="1"/>
              <a:t>consectetur</a:t>
            </a:r>
            <a:r>
              <a:rPr lang="en-US" sz="1600" dirty="0"/>
              <a:t> </a:t>
            </a:r>
            <a:r>
              <a:rPr lang="en-US" sz="1600" dirty="0" err="1"/>
              <a:t>adipiscing</a:t>
            </a:r>
            <a:r>
              <a:rPr lang="en-US" sz="1600" dirty="0"/>
              <a:t> </a:t>
            </a:r>
            <a:r>
              <a:rPr lang="en-US" sz="1600" dirty="0" err="1"/>
              <a:t>elit</a:t>
            </a:r>
            <a:r>
              <a:rPr lang="en-US" sz="1600" dirty="0"/>
              <a:t>, sed do </a:t>
            </a:r>
            <a:r>
              <a:rPr lang="en-US" sz="1600" dirty="0" err="1"/>
              <a:t>eiusmod</a:t>
            </a:r>
            <a:r>
              <a:rPr lang="en-US" sz="1600" dirty="0"/>
              <a:t> </a:t>
            </a:r>
            <a:r>
              <a:rPr lang="en-US" sz="1600" dirty="0" err="1"/>
              <a:t>tempor</a:t>
            </a:r>
            <a:r>
              <a:rPr lang="en-US" sz="1600" dirty="0"/>
              <a:t> </a:t>
            </a: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r>
              <a:rPr lang="en-US" sz="1600" dirty="0"/>
              <a:t>. Ut </a:t>
            </a:r>
            <a:r>
              <a:rPr lang="en-US" sz="1600" dirty="0" err="1"/>
              <a:t>enim</a:t>
            </a:r>
            <a:r>
              <a:rPr lang="en-US" sz="1600" dirty="0"/>
              <a:t> ad minim </a:t>
            </a:r>
            <a:r>
              <a:rPr lang="en-US" sz="1600" dirty="0" err="1"/>
              <a:t>veniam</a:t>
            </a:r>
            <a:r>
              <a:rPr lang="en-US" sz="1600" dirty="0"/>
              <a:t>, </a:t>
            </a:r>
            <a:r>
              <a:rPr lang="en-US" sz="1600" dirty="0" err="1"/>
              <a:t>quis</a:t>
            </a:r>
            <a:r>
              <a:rPr lang="en-US" sz="1600" dirty="0"/>
              <a:t> </a:t>
            </a:r>
            <a:r>
              <a:rPr lang="en-US" sz="1600" dirty="0" err="1"/>
              <a:t>nostrud</a:t>
            </a:r>
            <a:r>
              <a:rPr lang="en-US" sz="1600" dirty="0"/>
              <a:t> exercitation </a:t>
            </a:r>
            <a:r>
              <a:rPr lang="en-US" sz="1600" dirty="0" err="1"/>
              <a:t>ullamco</a:t>
            </a:r>
            <a:r>
              <a:rPr lang="en-US" sz="1600" dirty="0"/>
              <a:t> </a:t>
            </a:r>
            <a:r>
              <a:rPr lang="en-US" sz="1600" dirty="0" err="1"/>
              <a:t>laboris</a:t>
            </a:r>
            <a:r>
              <a:rPr lang="en-US" sz="1600" dirty="0"/>
              <a:t> nisi </a:t>
            </a:r>
            <a:r>
              <a:rPr lang="en-US" sz="1600" dirty="0" err="1"/>
              <a:t>ut</a:t>
            </a:r>
            <a:r>
              <a:rPr lang="en-US" sz="1600" dirty="0"/>
              <a:t> </a:t>
            </a:r>
            <a:r>
              <a:rPr lang="en-US" sz="1600" dirty="0" err="1"/>
              <a:t>aliquip</a:t>
            </a:r>
            <a:r>
              <a:rPr lang="en-US" sz="1600" dirty="0"/>
              <a:t> ex </a:t>
            </a:r>
            <a:r>
              <a:rPr lang="en-US" sz="1600" dirty="0" err="1"/>
              <a:t>ea</a:t>
            </a:r>
            <a:r>
              <a:rPr lang="en-US" sz="1600" dirty="0"/>
              <a:t> </a:t>
            </a:r>
            <a:r>
              <a:rPr lang="en-US" sz="1600" dirty="0" err="1"/>
              <a:t>commodo</a:t>
            </a:r>
            <a:r>
              <a:rPr lang="en-US" sz="1600" dirty="0"/>
              <a:t> </a:t>
            </a:r>
            <a:r>
              <a:rPr lang="en-US" sz="1600" dirty="0" err="1"/>
              <a:t>consequat</a:t>
            </a:r>
            <a:r>
              <a:rPr lang="en-US" sz="1600" dirty="0"/>
              <a:t>. Duis </a:t>
            </a:r>
            <a:r>
              <a:rPr lang="en-US" sz="1600" dirty="0" err="1"/>
              <a:t>aute</a:t>
            </a:r>
            <a:r>
              <a:rPr lang="en-US" sz="1600" dirty="0"/>
              <a:t> </a:t>
            </a:r>
            <a:r>
              <a:rPr lang="en-US" sz="1600" dirty="0" err="1"/>
              <a:t>irure</a:t>
            </a:r>
            <a:r>
              <a:rPr lang="en-US" sz="1600" dirty="0"/>
              <a:t> dolor in </a:t>
            </a:r>
            <a:r>
              <a:rPr lang="en-US" sz="1600" dirty="0" err="1"/>
              <a:t>reprehenderit</a:t>
            </a:r>
            <a:r>
              <a:rPr lang="en-US" sz="1600" dirty="0"/>
              <a:t> in </a:t>
            </a:r>
            <a:r>
              <a:rPr lang="en-US" sz="1600" dirty="0" err="1"/>
              <a:t>voluptate</a:t>
            </a:r>
            <a:r>
              <a:rPr lang="en-US" sz="1600" dirty="0"/>
              <a:t> </a:t>
            </a:r>
            <a:r>
              <a:rPr lang="en-US" sz="1600" dirty="0" err="1"/>
              <a:t>velit</a:t>
            </a:r>
            <a:r>
              <a:rPr lang="en-US" sz="1600" dirty="0"/>
              <a:t> </a:t>
            </a:r>
            <a:r>
              <a:rPr lang="en-US" sz="1600" dirty="0" err="1"/>
              <a:t>esse</a:t>
            </a:r>
            <a:r>
              <a:rPr lang="en-US" sz="1600" dirty="0"/>
              <a:t> </a:t>
            </a:r>
            <a:r>
              <a:rPr lang="en-US" sz="1600" dirty="0" err="1"/>
              <a:t>cillum</a:t>
            </a:r>
            <a:r>
              <a:rPr lang="en-US" sz="1600" dirty="0"/>
              <a:t> dolore </a:t>
            </a:r>
            <a:r>
              <a:rPr lang="en-US" sz="1600" dirty="0" err="1"/>
              <a:t>eu</a:t>
            </a:r>
            <a:r>
              <a:rPr lang="en-US" sz="1600" dirty="0"/>
              <a:t> </a:t>
            </a:r>
            <a:r>
              <a:rPr lang="en-US" sz="1600" dirty="0" err="1"/>
              <a:t>fugiat</a:t>
            </a:r>
            <a:r>
              <a:rPr lang="en-US" sz="1600" dirty="0"/>
              <a:t> </a:t>
            </a:r>
            <a:r>
              <a:rPr lang="en-US" sz="1600" dirty="0" err="1"/>
              <a:t>nulla</a:t>
            </a:r>
            <a:r>
              <a:rPr lang="en-US" sz="1600" dirty="0"/>
              <a:t> </a:t>
            </a:r>
            <a:r>
              <a:rPr lang="en-US" sz="1600" dirty="0" err="1"/>
              <a:t>pariatur</a:t>
            </a:r>
            <a:r>
              <a:rPr lang="en-US" sz="1600" dirty="0"/>
              <a:t>. </a:t>
            </a:r>
            <a:r>
              <a:rPr lang="en-US" sz="1600" dirty="0" err="1"/>
              <a:t>Excepteur</a:t>
            </a:r>
            <a:r>
              <a:rPr lang="en-US" sz="1600" dirty="0"/>
              <a:t> </a:t>
            </a:r>
            <a:r>
              <a:rPr lang="en-US" sz="1600" dirty="0" err="1"/>
              <a:t>sint</a:t>
            </a:r>
            <a:r>
              <a:rPr lang="en-US" sz="1600" dirty="0"/>
              <a:t> </a:t>
            </a:r>
            <a:r>
              <a:rPr lang="en-US" sz="1600" dirty="0" err="1"/>
              <a:t>occaecat</a:t>
            </a:r>
            <a:r>
              <a:rPr lang="en-US" sz="1600" dirty="0"/>
              <a:t> </a:t>
            </a:r>
            <a:r>
              <a:rPr lang="en-US" sz="1600" dirty="0" err="1"/>
              <a:t>cupidatat</a:t>
            </a:r>
            <a:r>
              <a:rPr lang="en-US" sz="1600" dirty="0"/>
              <a:t> non </a:t>
            </a:r>
            <a:r>
              <a:rPr lang="en-US" sz="1600" dirty="0" err="1"/>
              <a:t>proident</a:t>
            </a:r>
            <a:r>
              <a:rPr lang="en-US" sz="1600" dirty="0"/>
              <a:t>, sunt in culpa qui </a:t>
            </a:r>
            <a:r>
              <a:rPr lang="en-US" sz="1600" dirty="0" err="1"/>
              <a:t>officia</a:t>
            </a:r>
            <a:r>
              <a:rPr lang="en-US" sz="1600" dirty="0"/>
              <a:t> </a:t>
            </a:r>
            <a:r>
              <a:rPr lang="en-US" sz="1600" dirty="0" err="1"/>
              <a:t>deserunt</a:t>
            </a:r>
            <a:r>
              <a:rPr lang="en-US" sz="1600" dirty="0"/>
              <a:t> </a:t>
            </a:r>
            <a:r>
              <a:rPr lang="en-US" sz="1600" dirty="0" err="1"/>
              <a:t>mollit</a:t>
            </a:r>
            <a:r>
              <a:rPr lang="en-US" sz="1600" dirty="0"/>
              <a:t> </a:t>
            </a:r>
            <a:r>
              <a:rPr lang="en-US" sz="1600" dirty="0" err="1"/>
              <a:t>anim</a:t>
            </a:r>
            <a:r>
              <a:rPr lang="en-US" sz="1600" dirty="0"/>
              <a:t> id </a:t>
            </a:r>
            <a:r>
              <a:rPr lang="en-US" sz="1600" dirty="0" err="1"/>
              <a:t>est</a:t>
            </a:r>
            <a:r>
              <a:rPr lang="en-US" sz="1600" dirty="0"/>
              <a:t> </a:t>
            </a:r>
            <a:r>
              <a:rPr lang="en-US" sz="1600" dirty="0" err="1"/>
              <a:t>laborum</a:t>
            </a:r>
            <a:r>
              <a:rPr lang="en-US" sz="1600" dirty="0"/>
              <a:t>.</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err="1"/>
              <a:t>DistributingRole</a:t>
            </a:r>
            <a:endParaRPr lang="en-US" dirty="0">
              <a:solidFill>
                <a:schemeClr val="accent1"/>
              </a:solidFill>
            </a:endParaRP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16" name="Picture 15" descr="Icon&#10;&#10;Description automatically generated">
            <a:extLst>
              <a:ext uri="{FF2B5EF4-FFF2-40B4-BE49-F238E27FC236}">
                <a16:creationId xmlns:a16="http://schemas.microsoft.com/office/drawing/2014/main" id="{DA53C92C-AF21-444E-BFE7-C26574DEA26C}"/>
              </a:ext>
            </a:extLst>
          </p:cNvPr>
          <p:cNvPicPr>
            <a:picLocks noChangeAspect="1"/>
          </p:cNvPicPr>
          <p:nvPr/>
        </p:nvPicPr>
        <p:blipFill>
          <a:blip r:embed="rId8"/>
          <a:stretch>
            <a:fillRect/>
          </a:stretch>
        </p:blipFill>
        <p:spPr>
          <a:xfrm>
            <a:off x="7868008" y="1666796"/>
            <a:ext cx="607818" cy="555291"/>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6FF89E41-698D-4F63-B249-2C3E89486099}"/>
              </a:ext>
            </a:extLst>
          </p:cNvPr>
          <p:cNvPicPr>
            <a:picLocks noChangeAspect="1"/>
          </p:cNvPicPr>
          <p:nvPr/>
        </p:nvPicPr>
        <p:blipFill>
          <a:blip r:embed="rId9"/>
          <a:stretch>
            <a:fillRect/>
          </a:stretch>
        </p:blipFill>
        <p:spPr>
          <a:xfrm>
            <a:off x="4089238" y="1650556"/>
            <a:ext cx="579680" cy="550329"/>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21CF7AF6-B890-473D-8B67-85AC9273A35D}"/>
              </a:ext>
            </a:extLst>
          </p:cNvPr>
          <p:cNvPicPr>
            <a:picLocks noChangeAspect="1"/>
          </p:cNvPicPr>
          <p:nvPr/>
        </p:nvPicPr>
        <p:blipFill>
          <a:blip r:embed="rId10"/>
          <a:stretch>
            <a:fillRect/>
          </a:stretch>
        </p:blipFill>
        <p:spPr>
          <a:xfrm>
            <a:off x="4002889" y="3109304"/>
            <a:ext cx="3086531" cy="3238952"/>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700D4CB0-2054-4F91-9727-A6490D46FE3D}"/>
              </a:ext>
            </a:extLst>
          </p:cNvPr>
          <p:cNvPicPr>
            <a:picLocks noChangeAspect="1"/>
          </p:cNvPicPr>
          <p:nvPr/>
        </p:nvPicPr>
        <p:blipFill rotWithShape="1">
          <a:blip r:embed="rId11"/>
          <a:srcRect b="7103"/>
          <a:stretch/>
        </p:blipFill>
        <p:spPr>
          <a:xfrm>
            <a:off x="7793428" y="3097702"/>
            <a:ext cx="3162741" cy="3238953"/>
          </a:xfrm>
          <a:prstGeom prst="rect">
            <a:avLst/>
          </a:prstGeom>
        </p:spPr>
      </p:pic>
    </p:spTree>
    <p:extLst>
      <p:ext uri="{BB962C8B-B14F-4D97-AF65-F5344CB8AC3E}">
        <p14:creationId xmlns:p14="http://schemas.microsoft.com/office/powerpoint/2010/main" val="191303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Roles</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err="1">
                <a:solidFill>
                  <a:schemeClr val="accent1"/>
                </a:solidFill>
              </a:rPr>
              <a:t>TransportationRole</a:t>
            </a:r>
            <a:r>
              <a:rPr lang="en-US" dirty="0">
                <a:solidFill>
                  <a:schemeClr val="accent1"/>
                </a:solidFill>
              </a:rPr>
              <a:t>	</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err="1"/>
              <a:t>ReceiverRole</a:t>
            </a:r>
            <a:endParaRPr lang="en-US" dirty="0">
              <a:solidFill>
                <a:schemeClr val="accent1"/>
              </a:solidFill>
            </a:endParaRP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9</a:t>
            </a:fld>
            <a:endParaRPr lang="en-US" dirty="0"/>
          </a:p>
        </p:txBody>
      </p:sp>
      <p:pic>
        <p:nvPicPr>
          <p:cNvPr id="12" name="Picture 11" descr="Icon&#10;&#10;Description automatically generated">
            <a:extLst>
              <a:ext uri="{FF2B5EF4-FFF2-40B4-BE49-F238E27FC236}">
                <a16:creationId xmlns:a16="http://schemas.microsoft.com/office/drawing/2014/main" id="{74F28E4E-D3FF-4FAB-B807-7E75E9D4D801}"/>
              </a:ext>
            </a:extLst>
          </p:cNvPr>
          <p:cNvPicPr>
            <a:picLocks noChangeAspect="1"/>
          </p:cNvPicPr>
          <p:nvPr/>
        </p:nvPicPr>
        <p:blipFill>
          <a:blip r:embed="rId7"/>
          <a:stretch>
            <a:fillRect/>
          </a:stretch>
        </p:blipFill>
        <p:spPr>
          <a:xfrm>
            <a:off x="7798057" y="1706090"/>
            <a:ext cx="727834" cy="446640"/>
          </a:xfrm>
          <a:prstGeom prst="rect">
            <a:avLst/>
          </a:prstGeom>
        </p:spPr>
      </p:pic>
      <p:pic>
        <p:nvPicPr>
          <p:cNvPr id="13" name="Picture 12" descr="Icon&#10;&#10;Description automatically generated">
            <a:extLst>
              <a:ext uri="{FF2B5EF4-FFF2-40B4-BE49-F238E27FC236}">
                <a16:creationId xmlns:a16="http://schemas.microsoft.com/office/drawing/2014/main" id="{D0BE0252-9936-42C3-98DC-35C5ABBE10F7}"/>
              </a:ext>
            </a:extLst>
          </p:cNvPr>
          <p:cNvPicPr>
            <a:picLocks noChangeAspect="1"/>
          </p:cNvPicPr>
          <p:nvPr/>
        </p:nvPicPr>
        <p:blipFill>
          <a:blip r:embed="rId8"/>
          <a:stretch>
            <a:fillRect/>
          </a:stretch>
        </p:blipFill>
        <p:spPr>
          <a:xfrm>
            <a:off x="4073398" y="1754245"/>
            <a:ext cx="595520" cy="446640"/>
          </a:xfrm>
          <a:prstGeom prst="rect">
            <a:avLst/>
          </a:prstGeom>
        </p:spPr>
      </p:pic>
      <p:pic>
        <p:nvPicPr>
          <p:cNvPr id="11" name="Picture 10" descr="Graphical user interface, application, Teams&#10;&#10;Description automatically generated">
            <a:extLst>
              <a:ext uri="{FF2B5EF4-FFF2-40B4-BE49-F238E27FC236}">
                <a16:creationId xmlns:a16="http://schemas.microsoft.com/office/drawing/2014/main" id="{271FFDAD-24F0-44B0-BF30-596CD3745CE9}"/>
              </a:ext>
            </a:extLst>
          </p:cNvPr>
          <p:cNvPicPr>
            <a:picLocks noChangeAspect="1"/>
          </p:cNvPicPr>
          <p:nvPr/>
        </p:nvPicPr>
        <p:blipFill rotWithShape="1">
          <a:blip r:embed="rId9"/>
          <a:srcRect t="4206" b="4636"/>
          <a:stretch/>
        </p:blipFill>
        <p:spPr>
          <a:xfrm>
            <a:off x="4073398" y="3097702"/>
            <a:ext cx="3143689" cy="3360701"/>
          </a:xfrm>
          <a:prstGeom prst="rect">
            <a:avLst/>
          </a:prstGeom>
        </p:spPr>
      </p:pic>
      <p:pic>
        <p:nvPicPr>
          <p:cNvPr id="16" name="Picture 15" descr="Graphical user interface, application, Teams&#10;&#10;Description automatically generated">
            <a:extLst>
              <a:ext uri="{FF2B5EF4-FFF2-40B4-BE49-F238E27FC236}">
                <a16:creationId xmlns:a16="http://schemas.microsoft.com/office/drawing/2014/main" id="{E2DF8051-C4B2-4CE5-9A39-8ED8EBC67FF2}"/>
              </a:ext>
            </a:extLst>
          </p:cNvPr>
          <p:cNvPicPr>
            <a:picLocks noChangeAspect="1"/>
          </p:cNvPicPr>
          <p:nvPr/>
        </p:nvPicPr>
        <p:blipFill rotWithShape="1">
          <a:blip r:embed="rId10"/>
          <a:srcRect b="5421"/>
          <a:stretch/>
        </p:blipFill>
        <p:spPr>
          <a:xfrm>
            <a:off x="7868008" y="3097702"/>
            <a:ext cx="3143689" cy="3376149"/>
          </a:xfrm>
          <a:prstGeom prst="rect">
            <a:avLst/>
          </a:prstGeom>
        </p:spPr>
      </p:pic>
    </p:spTree>
    <p:extLst>
      <p:ext uri="{BB962C8B-B14F-4D97-AF65-F5344CB8AC3E}">
        <p14:creationId xmlns:p14="http://schemas.microsoft.com/office/powerpoint/2010/main" val="2962383448"/>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{AD2C31A3-7171-4CF8-A922-0F4EE06107B2}tf33468121_win32</Template>
  <TotalTime>623</TotalTime>
  <Words>676</Words>
  <Application>Microsoft Office PowerPoint</Application>
  <PresentationFormat>Widescreen</PresentationFormat>
  <Paragraphs>113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Presenation title here</vt:lpstr>
      <vt:lpstr>Supply Chains</vt:lpstr>
      <vt:lpstr>Sentiment Analysis</vt:lpstr>
      <vt:lpstr>Challenge  Solution </vt:lpstr>
      <vt:lpstr>title</vt:lpstr>
      <vt:lpstr>QR Code</vt:lpstr>
      <vt:lpstr>Contracts</vt:lpstr>
      <vt:lpstr>Contracts</vt:lpstr>
      <vt:lpstr>Roles</vt:lpstr>
      <vt:lpstr>Deploy &amp; Run Transactions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karina manzo</dc:creator>
  <cp:lastModifiedBy>karina manzo</cp:lastModifiedBy>
  <cp:revision>35</cp:revision>
  <dcterms:created xsi:type="dcterms:W3CDTF">2021-03-11T18:06:23Z</dcterms:created>
  <dcterms:modified xsi:type="dcterms:W3CDTF">2021-03-13T06:05:06Z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