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6" r:id="rId7"/>
    <p:sldId id="261" r:id="rId8"/>
    <p:sldId id="278" r:id="rId9"/>
    <p:sldId id="262" r:id="rId10"/>
    <p:sldId id="277" r:id="rId11"/>
    <p:sldId id="265" r:id="rId12"/>
    <p:sldId id="279" r:id="rId13"/>
    <p:sldId id="263" r:id="rId14"/>
    <p:sldId id="264" r:id="rId15"/>
    <p:sldId id="266" r:id="rId16"/>
    <p:sldId id="268" r:id="rId17"/>
    <p:sldId id="270" r:id="rId18"/>
    <p:sldId id="269" r:id="rId19"/>
    <p:sldId id="280" r:id="rId20"/>
    <p:sldId id="272" r:id="rId21"/>
    <p:sldId id="273" r:id="rId22"/>
    <p:sldId id="281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6917D-7B3B-4680-932C-69597DEE274A}" v="8" dt="2023-01-19T23:36:11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00" y="3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Sousa" userId="149e623b-fb6c-4d90-a3c3-25393ed6e2ea" providerId="ADAL" clId="{19B6917D-7B3B-4680-932C-69597DEE274A}"/>
    <pc:docChg chg="modSld">
      <pc:chgData name="Guilherme Sousa" userId="149e623b-fb6c-4d90-a3c3-25393ed6e2ea" providerId="ADAL" clId="{19B6917D-7B3B-4680-932C-69597DEE274A}" dt="2023-01-19T23:36:11.375" v="7" actId="20577"/>
      <pc:docMkLst>
        <pc:docMk/>
      </pc:docMkLst>
      <pc:sldChg chg="modSp">
        <pc:chgData name="Guilherme Sousa" userId="149e623b-fb6c-4d90-a3c3-25393ed6e2ea" providerId="ADAL" clId="{19B6917D-7B3B-4680-932C-69597DEE274A}" dt="2023-01-19T23:36:11.375" v="7" actId="20577"/>
        <pc:sldMkLst>
          <pc:docMk/>
          <pc:sldMk cId="1920583979" sldId="256"/>
        </pc:sldMkLst>
        <pc:spChg chg="mod">
          <ac:chgData name="Guilherme Sousa" userId="149e623b-fb6c-4d90-a3c3-25393ed6e2ea" providerId="ADAL" clId="{19B6917D-7B3B-4680-932C-69597DEE274A}" dt="2023-01-19T23:36:11.375" v="7" actId="20577"/>
          <ac:spMkLst>
            <pc:docMk/>
            <pc:sldMk cId="1920583979" sldId="256"/>
            <ac:spMk id="3" creationId="{8358B903-DFC2-8083-63BD-C6E0B737FD51}"/>
          </ac:spMkLst>
        </pc:spChg>
      </pc:sldChg>
      <pc:sldChg chg="modSp">
        <pc:chgData name="Guilherme Sousa" userId="149e623b-fb6c-4d90-a3c3-25393ed6e2ea" providerId="ADAL" clId="{19B6917D-7B3B-4680-932C-69597DEE274A}" dt="2023-01-19T23:36:03.206" v="3" actId="20577"/>
        <pc:sldMkLst>
          <pc:docMk/>
          <pc:sldMk cId="795202626" sldId="281"/>
        </pc:sldMkLst>
        <pc:spChg chg="mod">
          <ac:chgData name="Guilherme Sousa" userId="149e623b-fb6c-4d90-a3c3-25393ed6e2ea" providerId="ADAL" clId="{19B6917D-7B3B-4680-932C-69597DEE274A}" dt="2023-01-19T23:36:03.206" v="3" actId="20577"/>
          <ac:spMkLst>
            <pc:docMk/>
            <pc:sldMk cId="795202626" sldId="281"/>
            <ac:spMk id="3" creationId="{8358B903-DFC2-8083-63BD-C6E0B737FD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07BB-64EB-1491-152D-631C59D1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93305C-3646-10B9-23E5-71918E57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5FF367-D146-B1F9-4DD9-5E03FED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44E4D6-E69E-4A94-FE27-DE133F5B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60978D-67B9-4CD6-8884-CABE1ACD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8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2B0AF-91D0-6685-873F-48ADC45E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A26F9E-474D-B2BD-A3F3-836772AC1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0D925E-A021-56D4-63F0-8F6113E0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0927E-6C35-C93D-6BB5-595B76C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31966F-82C9-574A-1A74-D76F405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94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8D29DD-A7A6-6D9A-F343-FA2E66605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AF35E7F-4E31-932E-B773-A29FF3848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848417-60FF-5ACB-166B-A601306A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848D6B-6B31-9CA8-6F10-5DCB2464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0AFE1F-B46B-B883-9B79-54142A3C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5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2501D-DE30-63AC-3CAB-449AD00B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7D3199-7D8F-AA31-E53F-9051E79C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1CB12B-7D39-6902-1190-D4FD6E24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7DB412-CC0A-D557-6662-4BA8F44E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6FFEBF-CE5B-71A1-C002-F02BAEEF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65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EF6A6-0182-366E-E5ED-5EB4C986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E400C3E-532E-BA88-EDAB-FBAA9DBBF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1C8F0A-92A7-F2F2-13F2-5EBAF78A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9AD4D1-14AD-A415-C72C-AC99422B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28CDB1-CBA4-8FFA-314B-9CA806E8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549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F3066-0984-849F-D292-B191D10E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8F2C55-1F3D-4C01-57AC-6FE15B4F9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E8C9193-5260-2803-2E30-93098262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807FE26-793D-15CD-4F93-5EA6BBD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A44F25-41FA-4FCF-A4B4-C575BB44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986EB8-1BAA-8ADD-4D63-CA25981A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34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B178-3D9A-0B80-C731-370EBB4B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5AC599-B4E4-BAD3-8350-34834B87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D5C3B3-2549-4DEF-2CBF-97371308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189421-065C-8D37-8CD9-D113C3245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C73B5A3-B444-A8B0-E9C3-D41F5EB25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41478A8-E671-83D2-E3B9-6A081DF5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FAC063-1145-1FF5-46B0-72809EE7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8E4E77A-7F03-2E64-7903-258EAAF6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67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02776-AF7B-CC19-6E4B-07CC6AFB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3B27067-9320-DE6F-EE85-655ABD27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88E7371-4589-B9F0-5B25-2E31EFA3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0F3EDC4-5C2A-DF53-25FA-E3ADBACF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222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0E4FBCF-DE5D-89F3-E6B0-C202CDCE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0FAF009-BC96-ECF1-5926-3F25547F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5EADEA-69E0-542B-7B56-89058795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89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FF6DB-1B80-801F-CD5F-13F4F4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7C6384-74EE-2FCB-9B68-99D88D18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008CFCB-1492-5540-F02B-80D68E65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4D89FFB-3614-A302-6655-CA6918DC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36ABF6-6959-D81B-9425-5EB776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EBEFDFD-88DB-9CD6-45B9-B872396D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75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27974-AA71-B597-BFC9-F646989B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74F0A11-CA90-F5E9-3C48-1AA870A68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C3C6683-2A5F-53B0-0BD9-FA56254A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96E881-6EA6-2DAC-F88F-D01F928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0610448-4E7E-DF38-B1FD-00288E1A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75D8F49-E70B-FC13-F922-FFCD9C9C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61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BF79979-854D-395D-C9A4-214E6C66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E0EEF9-C023-91AB-0E62-107113AC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151ED7-0610-C8B3-D36A-E7CDE0995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2802-40C8-46FE-9B70-DF77A928A83B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10AD03-E0E0-B755-40B5-5DBD2121F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2DA45E-3B5D-76F5-AE82-1182F6DD8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A1C2-3D3A-412F-819C-EA45F016FA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8C78E-2063-B22D-22A7-C0198FB1A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282" y="777649"/>
            <a:ext cx="6770670" cy="2140723"/>
          </a:xfrm>
        </p:spPr>
        <p:txBody>
          <a:bodyPr/>
          <a:lstStyle/>
          <a:p>
            <a:r>
              <a:rPr lang="pt-PT" dirty="0"/>
              <a:t>Mestrado em Bioinformática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8B903-DFC2-8083-63BD-C6E0B737F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0" y="3279462"/>
            <a:ext cx="5200869" cy="1579964"/>
          </a:xfrm>
        </p:spPr>
        <p:txBody>
          <a:bodyPr>
            <a:normAutofit fontScale="92500" lnSpcReduction="10000"/>
          </a:bodyPr>
          <a:lstStyle/>
          <a:p>
            <a:r>
              <a:rPr lang="pt-PT"/>
              <a:t>Grupo:</a:t>
            </a:r>
            <a:endParaRPr lang="pt-PT" dirty="0"/>
          </a:p>
          <a:p>
            <a:r>
              <a:rPr lang="pt-PT" dirty="0"/>
              <a:t>Guilherme Sousa </a:t>
            </a:r>
          </a:p>
          <a:p>
            <a:r>
              <a:rPr lang="pt-PT" dirty="0"/>
              <a:t>Karyna </a:t>
            </a:r>
            <a:r>
              <a:rPr lang="pt-PT" dirty="0" err="1"/>
              <a:t>Lysenko</a:t>
            </a:r>
            <a:endParaRPr lang="pt-PT" dirty="0"/>
          </a:p>
          <a:p>
            <a:r>
              <a:rPr lang="pt-PT" dirty="0"/>
              <a:t>Rodrigo Esperança</a:t>
            </a:r>
          </a:p>
        </p:txBody>
      </p:sp>
      <p:pic>
        <p:nvPicPr>
          <p:cNvPr id="5" name="Imagem 4" descr="Uma imagem com plástico, organizado&#10;&#10;Descrição gerada automaticamente">
            <a:extLst>
              <a:ext uri="{FF2B5EF4-FFF2-40B4-BE49-F238E27FC236}">
                <a16:creationId xmlns:a16="http://schemas.microsoft.com/office/drawing/2014/main" id="{92A24CA4-60FA-7B43-B219-8769ADEC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849"/>
            <a:ext cx="6770670" cy="5004408"/>
          </a:xfrm>
          <a:prstGeom prst="rect">
            <a:avLst/>
          </a:prstGeom>
        </p:spPr>
      </p:pic>
      <p:pic>
        <p:nvPicPr>
          <p:cNvPr id="7" name="Imagem 6" descr="Uma imagem com texto, ClipArt&#10;&#10;Descrição gerada automaticamente">
            <a:extLst>
              <a:ext uri="{FF2B5EF4-FFF2-40B4-BE49-F238E27FC236}">
                <a16:creationId xmlns:a16="http://schemas.microsoft.com/office/drawing/2014/main" id="{09415F6B-4AED-6A8A-529D-DEFD0E151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" y="20320"/>
            <a:ext cx="1892939" cy="1175615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C54011DF-0F63-F54C-8606-E75F2672A5DF}"/>
              </a:ext>
            </a:extLst>
          </p:cNvPr>
          <p:cNvSpPr txBox="1">
            <a:spLocks/>
          </p:cNvSpPr>
          <p:nvPr/>
        </p:nvSpPr>
        <p:spPr>
          <a:xfrm>
            <a:off x="40640" y="5795163"/>
            <a:ext cx="11653520" cy="115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UC: Introdução aos Algoritmos, à Programação e às Bases de Dados; </a:t>
            </a:r>
          </a:p>
          <a:p>
            <a:pPr algn="l"/>
            <a:r>
              <a:rPr lang="pt-PT" sz="1800" dirty="0"/>
              <a:t>Professores : António Abelha e Jorge Rocha</a:t>
            </a:r>
          </a:p>
          <a:p>
            <a:pPr algn="l"/>
            <a:r>
              <a:rPr lang="pt-PT" sz="1800" dirty="0"/>
              <a:t>2022/2023</a:t>
            </a:r>
          </a:p>
        </p:txBody>
      </p:sp>
    </p:spTree>
    <p:extLst>
      <p:ext uri="{BB962C8B-B14F-4D97-AF65-F5344CB8AC3E}">
        <p14:creationId xmlns:p14="http://schemas.microsoft.com/office/powerpoint/2010/main" val="19205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2CDA7EE-5F51-3342-C038-EE233A708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823" y="4181475"/>
            <a:ext cx="4473497" cy="2130283"/>
          </a:xfrm>
          <a:prstGeom prst="rect">
            <a:avLst/>
          </a:prstGeom>
        </p:spPr>
      </p:pic>
      <p:pic>
        <p:nvPicPr>
          <p:cNvPr id="8" name="Marcador de Posição de Conteúdo 5">
            <a:extLst>
              <a:ext uri="{FF2B5EF4-FFF2-40B4-BE49-F238E27FC236}">
                <a16:creationId xmlns:a16="http://schemas.microsoft.com/office/drawing/2014/main" id="{9A9728A1-AEF6-913B-E65F-284E324A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67327" cy="57946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52879B-560E-11B3-579A-C66982C0F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519" y="-63062"/>
            <a:ext cx="3105481" cy="345140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8ED606-990F-6E19-AB7B-4F5B73CAD153}"/>
              </a:ext>
            </a:extLst>
          </p:cNvPr>
          <p:cNvSpPr txBox="1"/>
          <p:nvPr/>
        </p:nvSpPr>
        <p:spPr>
          <a:xfrm>
            <a:off x="6268298" y="905330"/>
            <a:ext cx="281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Extração dos atributos necessários: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0E3E100C-B170-CB76-42BE-4A205CC7E0A2}"/>
              </a:ext>
            </a:extLst>
          </p:cNvPr>
          <p:cNvSpPr/>
          <p:nvPr/>
        </p:nvSpPr>
        <p:spPr>
          <a:xfrm>
            <a:off x="6146506" y="1551661"/>
            <a:ext cx="3120401" cy="3296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4490B7-A68A-F1AF-8AA5-3F681128655A}"/>
              </a:ext>
            </a:extLst>
          </p:cNvPr>
          <p:cNvSpPr/>
          <p:nvPr/>
        </p:nvSpPr>
        <p:spPr>
          <a:xfrm>
            <a:off x="11592910" y="6411310"/>
            <a:ext cx="531120" cy="3750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/>
              <a:t>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F02B7F-3A32-5A4B-2503-8F0A71F5C257}"/>
              </a:ext>
            </a:extLst>
          </p:cNvPr>
          <p:cNvSpPr/>
          <p:nvPr/>
        </p:nvSpPr>
        <p:spPr>
          <a:xfrm>
            <a:off x="1839310" y="3429000"/>
            <a:ext cx="2323839" cy="826047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BBED4E-5CD8-ABFB-EEA8-F8598FAB6608}"/>
              </a:ext>
            </a:extLst>
          </p:cNvPr>
          <p:cNvSpPr/>
          <p:nvPr/>
        </p:nvSpPr>
        <p:spPr>
          <a:xfrm>
            <a:off x="8104987" y="4550979"/>
            <a:ext cx="3345333" cy="991585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10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612C46C1-D546-5EE8-B217-391E7F8B1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985"/>
            <a:ext cx="8781709" cy="2370929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CC5D1DB-E379-DBE1-75FF-76597234235C}"/>
              </a:ext>
            </a:extLst>
          </p:cNvPr>
          <p:cNvSpPr/>
          <p:nvPr/>
        </p:nvSpPr>
        <p:spPr>
          <a:xfrm>
            <a:off x="11541760" y="6410960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11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750B6B-C3E9-D43B-8179-D446B0E4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0" y="3429000"/>
            <a:ext cx="9315450" cy="2114550"/>
          </a:xfrm>
          <a:prstGeom prst="rect">
            <a:avLst/>
          </a:prstGeom>
        </p:spPr>
      </p:pic>
      <p:sp>
        <p:nvSpPr>
          <p:cNvPr id="9" name="Seta: Em Ângulo Reto Para Cima 8">
            <a:extLst>
              <a:ext uri="{FF2B5EF4-FFF2-40B4-BE49-F238E27FC236}">
                <a16:creationId xmlns:a16="http://schemas.microsoft.com/office/drawing/2014/main" id="{C5DDE4B0-E19D-1003-C9E7-D4E9C1B7F6F9}"/>
              </a:ext>
            </a:extLst>
          </p:cNvPr>
          <p:cNvSpPr/>
          <p:nvPr/>
        </p:nvSpPr>
        <p:spPr>
          <a:xfrm rot="5400000">
            <a:off x="778065" y="3217443"/>
            <a:ext cx="1417246" cy="1840361"/>
          </a:xfrm>
          <a:prstGeom prst="bentUp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51D544-B544-5668-174F-D522AF4607A1}"/>
              </a:ext>
            </a:extLst>
          </p:cNvPr>
          <p:cNvSpPr/>
          <p:nvPr/>
        </p:nvSpPr>
        <p:spPr>
          <a:xfrm>
            <a:off x="123298" y="0"/>
            <a:ext cx="1685533" cy="503472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D1D6BB0-FA0C-7361-BB89-1429B4904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000"/>
          <a:stretch/>
        </p:blipFill>
        <p:spPr>
          <a:xfrm>
            <a:off x="0" y="0"/>
            <a:ext cx="3363310" cy="204951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181967-F0D3-6D63-45B4-453D9846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896" y="0"/>
            <a:ext cx="4017381" cy="21651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4EE46C-C9CC-DF91-DC64-A9DB521E9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481533"/>
            <a:ext cx="4445877" cy="4309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20D59A-299E-353E-AF9F-0F92C647B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124" y="3044292"/>
            <a:ext cx="4351896" cy="381370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A5E023-9FA9-2C92-1D6B-706809186816}"/>
              </a:ext>
            </a:extLst>
          </p:cNvPr>
          <p:cNvSpPr txBox="1"/>
          <p:nvPr/>
        </p:nvSpPr>
        <p:spPr>
          <a:xfrm>
            <a:off x="4134698" y="762104"/>
            <a:ext cx="281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Cardinalidade de n para n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74275A15-C857-4C4F-9B0B-81E18BF85AAC}"/>
              </a:ext>
            </a:extLst>
          </p:cNvPr>
          <p:cNvSpPr/>
          <p:nvPr/>
        </p:nvSpPr>
        <p:spPr>
          <a:xfrm>
            <a:off x="4002396" y="1162778"/>
            <a:ext cx="3120401" cy="3296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BC37D4-93B0-E6DD-0ABD-B33F2629B2B0}"/>
              </a:ext>
            </a:extLst>
          </p:cNvPr>
          <p:cNvSpPr txBox="1"/>
          <p:nvPr/>
        </p:nvSpPr>
        <p:spPr>
          <a:xfrm>
            <a:off x="4625723" y="4158692"/>
            <a:ext cx="298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Povoação do relacionamento 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D216EEC-7115-ED5A-C834-F897CC4EF48D}"/>
              </a:ext>
            </a:extLst>
          </p:cNvPr>
          <p:cNvSpPr/>
          <p:nvPr/>
        </p:nvSpPr>
        <p:spPr>
          <a:xfrm>
            <a:off x="4625723" y="4528024"/>
            <a:ext cx="3120401" cy="3296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063847-0DC1-1AA1-ACC5-795E67D1D9A5}"/>
              </a:ext>
            </a:extLst>
          </p:cNvPr>
          <p:cNvSpPr/>
          <p:nvPr/>
        </p:nvSpPr>
        <p:spPr>
          <a:xfrm>
            <a:off x="11541760" y="6410960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520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39DE6183-7E48-15FF-251F-A996DD828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35"/>
          <a:stretch/>
        </p:blipFill>
        <p:spPr>
          <a:xfrm>
            <a:off x="3131060" y="3665790"/>
            <a:ext cx="9060940" cy="29832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9D529CE-1F08-0679-9FF4-06C399AB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31352" cy="18576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BEEFEC3-5046-67A5-71AE-00CADEAD7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518" y="-31530"/>
            <a:ext cx="2753482" cy="20495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B7D62C9-661A-D947-5EF3-C09D561E5C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44" r="7217"/>
          <a:stretch/>
        </p:blipFill>
        <p:spPr>
          <a:xfrm>
            <a:off x="220717" y="4002926"/>
            <a:ext cx="2301766" cy="212163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1F560EE-FF6B-1250-3A25-4A77CD7103AA}"/>
              </a:ext>
            </a:extLst>
          </p:cNvPr>
          <p:cNvSpPr/>
          <p:nvPr/>
        </p:nvSpPr>
        <p:spPr>
          <a:xfrm>
            <a:off x="11570490" y="6368481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13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F77693-DF97-F266-93C5-48B40693554E}"/>
              </a:ext>
            </a:extLst>
          </p:cNvPr>
          <p:cNvSpPr txBox="1"/>
          <p:nvPr/>
        </p:nvSpPr>
        <p:spPr>
          <a:xfrm>
            <a:off x="3158358" y="2587588"/>
            <a:ext cx="5875283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Extração dos atributos para a entidade Authors e </a:t>
            </a:r>
            <a:r>
              <a:rPr lang="pt-PT" b="1" dirty="0" err="1"/>
              <a:t>Affiliation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1989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2D24CB4-E90C-20F6-E90B-6A44CF51F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00"/>
          <a:stretch/>
        </p:blipFill>
        <p:spPr>
          <a:xfrm>
            <a:off x="7377373" y="3012238"/>
            <a:ext cx="4633403" cy="3749040"/>
          </a:xfrm>
          <a:prstGeom prst="rect">
            <a:avLst/>
          </a:prstGeom>
        </p:spPr>
      </p:pic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4792CAD-714A-525A-B120-CFD8C4D6F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0744"/>
          <a:stretch/>
        </p:blipFill>
        <p:spPr>
          <a:xfrm>
            <a:off x="53685" y="137964"/>
            <a:ext cx="4351338" cy="3448691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B475BA-DA8B-280D-0A69-53DF2517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" y="4024816"/>
            <a:ext cx="4608480" cy="18189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ACD718-F7C1-DC6C-7553-49DCC768C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353" y="387379"/>
            <a:ext cx="3211402" cy="205368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FBC9784-DFB3-ED0D-36DA-56C3D6F6FC2D}"/>
              </a:ext>
            </a:extLst>
          </p:cNvPr>
          <p:cNvSpPr/>
          <p:nvPr/>
        </p:nvSpPr>
        <p:spPr>
          <a:xfrm>
            <a:off x="126126" y="0"/>
            <a:ext cx="1513490" cy="462455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8DFF1B-F53B-3209-65F5-201958247BC8}"/>
              </a:ext>
            </a:extLst>
          </p:cNvPr>
          <p:cNvSpPr/>
          <p:nvPr/>
        </p:nvSpPr>
        <p:spPr>
          <a:xfrm>
            <a:off x="7462871" y="2965966"/>
            <a:ext cx="1405957" cy="416762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E11D32D-6BF1-450C-6CC8-7EB284947FAD}"/>
              </a:ext>
            </a:extLst>
          </p:cNvPr>
          <p:cNvSpPr/>
          <p:nvPr/>
        </p:nvSpPr>
        <p:spPr>
          <a:xfrm>
            <a:off x="4666578" y="1532618"/>
            <a:ext cx="3120401" cy="3296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06D69A2-CD83-4C64-1E97-E1AB422535FE}"/>
              </a:ext>
            </a:extLst>
          </p:cNvPr>
          <p:cNvSpPr/>
          <p:nvPr/>
        </p:nvSpPr>
        <p:spPr>
          <a:xfrm rot="10800000">
            <a:off x="4618991" y="4666002"/>
            <a:ext cx="2706719" cy="32969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509C94-6CD0-AACA-B223-214BB8B94D41}"/>
              </a:ext>
            </a:extLst>
          </p:cNvPr>
          <p:cNvSpPr/>
          <p:nvPr/>
        </p:nvSpPr>
        <p:spPr>
          <a:xfrm>
            <a:off x="11654854" y="6446724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173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40A75990-93EC-5B72-226B-B5A9DC4C1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764445" cy="4351338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606D189-B8AB-DFF4-84ED-C7F97080CC5F}"/>
              </a:ext>
            </a:extLst>
          </p:cNvPr>
          <p:cNvSpPr/>
          <p:nvPr/>
        </p:nvSpPr>
        <p:spPr>
          <a:xfrm>
            <a:off x="11541760" y="6410960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15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EBF079-509A-23F8-B80C-68A6928A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563" y="4631522"/>
            <a:ext cx="3238500" cy="18691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F53AF7C-C92F-958C-3CBC-F3FD1C8D0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69" y="4641179"/>
            <a:ext cx="2646535" cy="20004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FBD6CC6-B9E2-00A3-A633-71DEE772C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176" y="2216821"/>
            <a:ext cx="2420949" cy="209963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1F694B1-E8C6-12F0-F0FD-4961C330F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675" y="0"/>
            <a:ext cx="2640450" cy="1803648"/>
          </a:xfrm>
          <a:prstGeom prst="rect">
            <a:avLst/>
          </a:prstGeom>
        </p:spPr>
      </p:pic>
      <p:sp>
        <p:nvSpPr>
          <p:cNvPr id="15" name="Seta: Em Ângulo Reto Para Cima 14">
            <a:extLst>
              <a:ext uri="{FF2B5EF4-FFF2-40B4-BE49-F238E27FC236}">
                <a16:creationId xmlns:a16="http://schemas.microsoft.com/office/drawing/2014/main" id="{9D4B1505-349E-231C-3F12-8B77FE8E4745}"/>
              </a:ext>
            </a:extLst>
          </p:cNvPr>
          <p:cNvSpPr/>
          <p:nvPr/>
        </p:nvSpPr>
        <p:spPr>
          <a:xfrm rot="5400000">
            <a:off x="1122054" y="4683495"/>
            <a:ext cx="1417245" cy="1765188"/>
          </a:xfrm>
          <a:prstGeom prst="bentUpArrow">
            <a:avLst>
              <a:gd name="adj1" fmla="val 25000"/>
              <a:gd name="adj2" fmla="val 25000"/>
              <a:gd name="adj3" fmla="val 27966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8A78C4A7-3CA1-421F-3700-8BF1EA7446E0}"/>
              </a:ext>
            </a:extLst>
          </p:cNvPr>
          <p:cNvSpPr/>
          <p:nvPr/>
        </p:nvSpPr>
        <p:spPr>
          <a:xfrm>
            <a:off x="1956312" y="19325"/>
            <a:ext cx="663811" cy="13833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F4ED02A2-2921-C179-6873-B1F1C0106CE8}"/>
              </a:ext>
            </a:extLst>
          </p:cNvPr>
          <p:cNvCxnSpPr>
            <a:cxnSpLocks/>
          </p:cNvCxnSpPr>
          <p:nvPr/>
        </p:nvCxnSpPr>
        <p:spPr>
          <a:xfrm flipV="1">
            <a:off x="5969876" y="1261241"/>
            <a:ext cx="2224319" cy="121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BA44DD4-7006-5F78-DD36-6B4757000B3B}"/>
              </a:ext>
            </a:extLst>
          </p:cNvPr>
          <p:cNvCxnSpPr>
            <a:cxnSpLocks/>
          </p:cNvCxnSpPr>
          <p:nvPr/>
        </p:nvCxnSpPr>
        <p:spPr>
          <a:xfrm>
            <a:off x="5983946" y="2633854"/>
            <a:ext cx="2210249" cy="9221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3250D4-4CD8-AF19-1F99-A74D3D9C1EAA}"/>
              </a:ext>
            </a:extLst>
          </p:cNvPr>
          <p:cNvSpPr/>
          <p:nvPr/>
        </p:nvSpPr>
        <p:spPr>
          <a:xfrm>
            <a:off x="11541760" y="6410960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16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BF409B-746A-C9CD-656D-E8F710DE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73612" cy="64928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85C6BC-1378-3376-C23D-436B3D2A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560" y="-81280"/>
            <a:ext cx="2885440" cy="2682445"/>
          </a:xfrm>
          <a:prstGeom prst="rect">
            <a:avLst/>
          </a:prstGeom>
        </p:spPr>
      </p:pic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87A4175C-12EA-9F3F-D3B2-A4383BB77BC9}"/>
              </a:ext>
            </a:extLst>
          </p:cNvPr>
          <p:cNvSpPr/>
          <p:nvPr/>
        </p:nvSpPr>
        <p:spPr>
          <a:xfrm>
            <a:off x="8341360" y="3637280"/>
            <a:ext cx="833120" cy="233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53CB12-A3C9-700E-F3C5-5891BE41EECC}"/>
              </a:ext>
            </a:extLst>
          </p:cNvPr>
          <p:cNvSpPr txBox="1"/>
          <p:nvPr/>
        </p:nvSpPr>
        <p:spPr>
          <a:xfrm>
            <a:off x="9306560" y="4621014"/>
            <a:ext cx="2458720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Recurso a </a:t>
            </a:r>
            <a:r>
              <a:rPr lang="pt-PT" b="1" dirty="0" err="1"/>
              <a:t>biopython</a:t>
            </a:r>
            <a:endParaRPr lang="pt-PT" b="1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BFE785F-1FE8-AEAA-73A0-8806A3106ED6}"/>
              </a:ext>
            </a:extLst>
          </p:cNvPr>
          <p:cNvSpPr/>
          <p:nvPr/>
        </p:nvSpPr>
        <p:spPr>
          <a:xfrm>
            <a:off x="6264151" y="200279"/>
            <a:ext cx="3120401" cy="3296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haveta à direita 12">
            <a:extLst>
              <a:ext uri="{FF2B5EF4-FFF2-40B4-BE49-F238E27FC236}">
                <a16:creationId xmlns:a16="http://schemas.microsoft.com/office/drawing/2014/main" id="{8F030916-4106-268F-8675-283849DA0270}"/>
              </a:ext>
            </a:extLst>
          </p:cNvPr>
          <p:cNvSpPr/>
          <p:nvPr/>
        </p:nvSpPr>
        <p:spPr>
          <a:xfrm>
            <a:off x="5111306" y="1551042"/>
            <a:ext cx="348242" cy="1065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E5AA2B-BEBF-4762-405C-F726C38E3D64}"/>
              </a:ext>
            </a:extLst>
          </p:cNvPr>
          <p:cNvSpPr txBox="1"/>
          <p:nvPr/>
        </p:nvSpPr>
        <p:spPr>
          <a:xfrm>
            <a:off x="5575745" y="1761067"/>
            <a:ext cx="2765615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Quando um gene não tem CDS</a:t>
            </a:r>
          </a:p>
        </p:txBody>
      </p:sp>
    </p:spTree>
    <p:extLst>
      <p:ext uri="{BB962C8B-B14F-4D97-AF65-F5344CB8AC3E}">
        <p14:creationId xmlns:p14="http://schemas.microsoft.com/office/powerpoint/2010/main" val="18900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9756A9-5591-44AD-418D-5123ECA8FDBC}"/>
              </a:ext>
            </a:extLst>
          </p:cNvPr>
          <p:cNvSpPr/>
          <p:nvPr/>
        </p:nvSpPr>
        <p:spPr>
          <a:xfrm>
            <a:off x="11541760" y="6410960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17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3789DB16-4694-CC5D-D0AC-501CFA996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5" y="352496"/>
            <a:ext cx="8705850" cy="3238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EA0774-CE58-8C52-0084-82BE92E20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6"/>
          <a:stretch/>
        </p:blipFill>
        <p:spPr>
          <a:xfrm>
            <a:off x="3787775" y="4101147"/>
            <a:ext cx="7743825" cy="13327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5893851-1C28-6934-E807-6DE0ECDAABEF}"/>
              </a:ext>
            </a:extLst>
          </p:cNvPr>
          <p:cNvSpPr/>
          <p:nvPr/>
        </p:nvSpPr>
        <p:spPr>
          <a:xfrm>
            <a:off x="178677" y="252248"/>
            <a:ext cx="1513490" cy="462455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Em Ângulo Reto Para Cima 9">
            <a:extLst>
              <a:ext uri="{FF2B5EF4-FFF2-40B4-BE49-F238E27FC236}">
                <a16:creationId xmlns:a16="http://schemas.microsoft.com/office/drawing/2014/main" id="{1AE6D283-7C0B-63ED-F331-B82F64FB3108}"/>
              </a:ext>
            </a:extLst>
          </p:cNvPr>
          <p:cNvSpPr/>
          <p:nvPr/>
        </p:nvSpPr>
        <p:spPr>
          <a:xfrm rot="5400000">
            <a:off x="1300729" y="3685013"/>
            <a:ext cx="1417245" cy="1765188"/>
          </a:xfrm>
          <a:prstGeom prst="bentUpArrow">
            <a:avLst>
              <a:gd name="adj1" fmla="val 25000"/>
              <a:gd name="adj2" fmla="val 25000"/>
              <a:gd name="adj3" fmla="val 27966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95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36698D56-CF82-4614-A3FA-7A02027A1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889"/>
          <a:stretch/>
        </p:blipFill>
        <p:spPr>
          <a:xfrm>
            <a:off x="39239" y="5607127"/>
            <a:ext cx="7692305" cy="1198995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FB14899-A23A-5F86-F43D-011485FFB42A}"/>
              </a:ext>
            </a:extLst>
          </p:cNvPr>
          <p:cNvSpPr/>
          <p:nvPr/>
        </p:nvSpPr>
        <p:spPr>
          <a:xfrm>
            <a:off x="11541760" y="6410960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0C1322-4CC3-C06C-4CD1-076DA1C4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" y="51878"/>
            <a:ext cx="8153674" cy="4817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35DC53-2F74-9D9D-852A-E348F6646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" y="489245"/>
            <a:ext cx="5068225" cy="4052717"/>
          </a:xfrm>
          <a:prstGeom prst="rect">
            <a:avLst/>
          </a:prstGeom>
        </p:spPr>
      </p:pic>
      <p:pic>
        <p:nvPicPr>
          <p:cNvPr id="11" name="Marcador de Posição de Conteúdo 9">
            <a:extLst>
              <a:ext uri="{FF2B5EF4-FFF2-40B4-BE49-F238E27FC236}">
                <a16:creationId xmlns:a16="http://schemas.microsoft.com/office/drawing/2014/main" id="{CA0564D0-583A-F0AD-E352-B5847E0A7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24"/>
          <a:stretch/>
        </p:blipFill>
        <p:spPr>
          <a:xfrm>
            <a:off x="39240" y="4552472"/>
            <a:ext cx="7692304" cy="1359513"/>
          </a:xfrm>
          <a:prstGeom prst="rect">
            <a:avLst/>
          </a:prstGeom>
        </p:spPr>
      </p:pic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6657BCB6-592E-74E8-4FD4-A4B5350BB8C4}"/>
              </a:ext>
            </a:extLst>
          </p:cNvPr>
          <p:cNvCxnSpPr>
            <a:cxnSpLocks/>
          </p:cNvCxnSpPr>
          <p:nvPr/>
        </p:nvCxnSpPr>
        <p:spPr>
          <a:xfrm>
            <a:off x="415811" y="5848925"/>
            <a:ext cx="4587102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DA5186A7-8BF6-2CF9-491D-7534F7581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952" y="477659"/>
            <a:ext cx="3467100" cy="288607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7BCACBC-ECD3-8C72-9834-DF1F1EF21EA6}"/>
              </a:ext>
            </a:extLst>
          </p:cNvPr>
          <p:cNvSpPr/>
          <p:nvPr/>
        </p:nvSpPr>
        <p:spPr>
          <a:xfrm>
            <a:off x="6979837" y="4471677"/>
            <a:ext cx="348243" cy="3363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46062C-5F65-5082-57CB-C87E4196AE9B}"/>
              </a:ext>
            </a:extLst>
          </p:cNvPr>
          <p:cNvSpPr/>
          <p:nvPr/>
        </p:nvSpPr>
        <p:spPr>
          <a:xfrm>
            <a:off x="4828792" y="603036"/>
            <a:ext cx="348243" cy="3363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BEECEB-E463-B7C9-3D13-A378752BF439}"/>
              </a:ext>
            </a:extLst>
          </p:cNvPr>
          <p:cNvSpPr/>
          <p:nvPr/>
        </p:nvSpPr>
        <p:spPr>
          <a:xfrm>
            <a:off x="7842135" y="434870"/>
            <a:ext cx="348243" cy="3363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</a:p>
        </p:txBody>
      </p:sp>
      <p:sp>
        <p:nvSpPr>
          <p:cNvPr id="23" name="Chaveta à direita 22">
            <a:extLst>
              <a:ext uri="{FF2B5EF4-FFF2-40B4-BE49-F238E27FC236}">
                <a16:creationId xmlns:a16="http://schemas.microsoft.com/office/drawing/2014/main" id="{A5B326DB-D46E-B9E4-8A5C-4F33F76AF153}"/>
              </a:ext>
            </a:extLst>
          </p:cNvPr>
          <p:cNvSpPr/>
          <p:nvPr/>
        </p:nvSpPr>
        <p:spPr>
          <a:xfrm>
            <a:off x="7712824" y="4541962"/>
            <a:ext cx="348242" cy="1065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A5C555-FCC0-4605-4F62-84FAAF8D5843}"/>
              </a:ext>
            </a:extLst>
          </p:cNvPr>
          <p:cNvSpPr txBox="1"/>
          <p:nvPr/>
        </p:nvSpPr>
        <p:spPr>
          <a:xfrm>
            <a:off x="8294064" y="4811079"/>
            <a:ext cx="3247696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Recurso a expressões regulares</a:t>
            </a:r>
          </a:p>
        </p:txBody>
      </p:sp>
      <p:sp>
        <p:nvSpPr>
          <p:cNvPr id="27" name="Chaveta à direita 26">
            <a:extLst>
              <a:ext uri="{FF2B5EF4-FFF2-40B4-BE49-F238E27FC236}">
                <a16:creationId xmlns:a16="http://schemas.microsoft.com/office/drawing/2014/main" id="{71985B7E-E835-9387-3FBC-E7D07D2C8517}"/>
              </a:ext>
            </a:extLst>
          </p:cNvPr>
          <p:cNvSpPr/>
          <p:nvPr/>
        </p:nvSpPr>
        <p:spPr>
          <a:xfrm>
            <a:off x="5177035" y="2541114"/>
            <a:ext cx="348242" cy="1065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C47EDF3-DEAC-8236-28EC-2E8F5A43257D}"/>
              </a:ext>
            </a:extLst>
          </p:cNvPr>
          <p:cNvSpPr txBox="1"/>
          <p:nvPr/>
        </p:nvSpPr>
        <p:spPr>
          <a:xfrm>
            <a:off x="5641474" y="2635527"/>
            <a:ext cx="2765615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Quando o gene não tem CDS e, por consequência, não tem </a:t>
            </a:r>
            <a:r>
              <a:rPr lang="pt-PT" b="1" dirty="0" err="1"/>
              <a:t>Uniprot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74192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90991FA-8843-002F-E3D8-8257224F8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361"/>
            <a:ext cx="8858250" cy="3905250"/>
          </a:xfrm>
        </p:spPr>
      </p:pic>
      <p:pic>
        <p:nvPicPr>
          <p:cNvPr id="7" name="Marcador de Posição de Conteúdo 7">
            <a:extLst>
              <a:ext uri="{FF2B5EF4-FFF2-40B4-BE49-F238E27FC236}">
                <a16:creationId xmlns:a16="http://schemas.microsoft.com/office/drawing/2014/main" id="{CE51207B-FD6E-A365-38FE-5F5DBD3C9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15" r="2514"/>
          <a:stretch/>
        </p:blipFill>
        <p:spPr>
          <a:xfrm>
            <a:off x="1699101" y="5202621"/>
            <a:ext cx="10503409" cy="875615"/>
          </a:xfrm>
          <a:prstGeom prst="rect">
            <a:avLst/>
          </a:prstGeom>
        </p:spPr>
      </p:pic>
      <p:sp>
        <p:nvSpPr>
          <p:cNvPr id="8" name="Seta: Em Ângulo Reto Para Cima 7">
            <a:extLst>
              <a:ext uri="{FF2B5EF4-FFF2-40B4-BE49-F238E27FC236}">
                <a16:creationId xmlns:a16="http://schemas.microsoft.com/office/drawing/2014/main" id="{54465C04-58D9-37FC-854E-8DB52A3DA041}"/>
              </a:ext>
            </a:extLst>
          </p:cNvPr>
          <p:cNvSpPr/>
          <p:nvPr/>
        </p:nvSpPr>
        <p:spPr>
          <a:xfrm rot="5400000">
            <a:off x="405267" y="4497460"/>
            <a:ext cx="1172253" cy="1604417"/>
          </a:xfrm>
          <a:prstGeom prst="bentUpArrow">
            <a:avLst>
              <a:gd name="adj1" fmla="val 25000"/>
              <a:gd name="adj2" fmla="val 25000"/>
              <a:gd name="adj3" fmla="val 27966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1D134C-869D-B420-6D94-E99F2FAA35D6}"/>
              </a:ext>
            </a:extLst>
          </p:cNvPr>
          <p:cNvSpPr/>
          <p:nvPr/>
        </p:nvSpPr>
        <p:spPr>
          <a:xfrm>
            <a:off x="80705" y="119743"/>
            <a:ext cx="1356209" cy="326572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FB9BDA-7186-7215-DC53-03D9017D3807}"/>
              </a:ext>
            </a:extLst>
          </p:cNvPr>
          <p:cNvSpPr/>
          <p:nvPr/>
        </p:nvSpPr>
        <p:spPr>
          <a:xfrm>
            <a:off x="11541760" y="6410960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19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EE9C6B-9961-CA60-CCF1-61C6BE2066C0}"/>
              </a:ext>
            </a:extLst>
          </p:cNvPr>
          <p:cNvSpPr/>
          <p:nvPr/>
        </p:nvSpPr>
        <p:spPr>
          <a:xfrm>
            <a:off x="1793602" y="2385423"/>
            <a:ext cx="1356209" cy="326572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69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2309C-25EB-F80B-A2B0-42E843FD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 e Problemática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DB687975-C053-B57D-8376-EC0DDA138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11" b="93556" l="10000" r="91111">
                        <a14:foregroundMark x1="51444" y1="10333" x2="51444" y2="10333"/>
                        <a14:foregroundMark x1="51667" y1="9444" x2="51667" y2="9444"/>
                        <a14:foregroundMark x1="51667" y1="9444" x2="51667" y2="9444"/>
                        <a14:foregroundMark x1="63556" y1="90667" x2="38111" y2="90444"/>
                        <a14:foregroundMark x1="47444" y1="93889" x2="62333" y2="93556"/>
                        <a14:foregroundMark x1="62333" y1="93556" x2="62889" y2="93222"/>
                        <a14:foregroundMark x1="91111" y1="52889" x2="90111" y2="46556"/>
                        <a14:foregroundMark x1="10111" y1="55667" x2="10333" y2="44444"/>
                        <a14:foregroundMark x1="48778" y1="9444" x2="51667" y2="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37" y="1598940"/>
            <a:ext cx="4144963" cy="414496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C17883-8A66-2008-A7BD-EA083650661C}"/>
              </a:ext>
            </a:extLst>
          </p:cNvPr>
          <p:cNvSpPr/>
          <p:nvPr/>
        </p:nvSpPr>
        <p:spPr>
          <a:xfrm>
            <a:off x="11836400" y="6543040"/>
            <a:ext cx="274320" cy="25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CDDDDE-F440-1E38-CE12-3C941D9379BF}"/>
              </a:ext>
            </a:extLst>
          </p:cNvPr>
          <p:cNvSpPr txBox="1"/>
          <p:nvPr/>
        </p:nvSpPr>
        <p:spPr>
          <a:xfrm>
            <a:off x="356594" y="2332593"/>
            <a:ext cx="75767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000" dirty="0"/>
              <a:t>Planear e criar uma Base de dados a partir de um determinado número de genes associados a uma </a:t>
            </a:r>
            <a:r>
              <a:rPr lang="pt-PT" sz="2000" dirty="0" err="1"/>
              <a:t>query</a:t>
            </a:r>
            <a:r>
              <a:rPr lang="pt-PT" sz="2000" dirty="0"/>
              <a:t> de pesquisa escolhida pelo utilizador. Em particular:</a:t>
            </a:r>
          </a:p>
          <a:p>
            <a:pPr marL="742950" lvl="1" indent="-3600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000" dirty="0"/>
              <a:t>Pesquisar genes pelo número de CDS que possuem;</a:t>
            </a:r>
          </a:p>
          <a:p>
            <a:pPr marL="742950" lvl="1" indent="-3600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000" dirty="0"/>
              <a:t>Associar  de imediato a informação existente no NCBI e na </a:t>
            </a:r>
            <a:r>
              <a:rPr lang="pt-PT" sz="2000" dirty="0" err="1"/>
              <a:t>Uniprot</a:t>
            </a:r>
            <a:r>
              <a:rPr lang="pt-PT" sz="2000" dirty="0"/>
              <a:t> a uma determinada </a:t>
            </a:r>
            <a:r>
              <a:rPr lang="pt-PT" sz="2000" dirty="0" err="1"/>
              <a:t>query</a:t>
            </a:r>
            <a:r>
              <a:rPr lang="pt-PT" dirty="0"/>
              <a:t>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31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6C9D994-B2AB-99B8-E61D-933C43CD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487" y="3952567"/>
            <a:ext cx="6078039" cy="2671059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B1AA31-64FC-7FD5-DA43-43ED2D05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1325563"/>
          </a:xfrm>
        </p:spPr>
        <p:txBody>
          <a:bodyPr/>
          <a:lstStyle/>
          <a:p>
            <a:r>
              <a:rPr lang="pt-PT" dirty="0"/>
              <a:t>Conclusões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AAC75576-4E76-07A6-691A-6DA8F75C8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73" y="3949064"/>
            <a:ext cx="5837407" cy="2847976"/>
          </a:xfrm>
          <a:ln w="12700">
            <a:solidFill>
              <a:srgbClr val="00B0F0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F58CD6E-70E1-25B8-4CA0-9A9A8B40EC7E}"/>
              </a:ext>
            </a:extLst>
          </p:cNvPr>
          <p:cNvSpPr/>
          <p:nvPr/>
        </p:nvSpPr>
        <p:spPr>
          <a:xfrm>
            <a:off x="11541760" y="6410960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20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9F27CC02-893A-3A0A-46C9-4E68D8529BBF}"/>
              </a:ext>
            </a:extLst>
          </p:cNvPr>
          <p:cNvSpPr txBox="1">
            <a:spLocks/>
          </p:cNvSpPr>
          <p:nvPr/>
        </p:nvSpPr>
        <p:spPr>
          <a:xfrm>
            <a:off x="694340" y="14262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4AACEF-7460-84EA-2B70-E7EAB789C0FA}"/>
              </a:ext>
            </a:extLst>
          </p:cNvPr>
          <p:cNvSpPr txBox="1"/>
          <p:nvPr/>
        </p:nvSpPr>
        <p:spPr>
          <a:xfrm>
            <a:off x="706820" y="1313572"/>
            <a:ext cx="1064698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/>
              <a:t>De modo a verificar a correta povoação da nossa base de dados, tendo em atenção as diversas entidades, atributos e relacionamentos, realizaram-se alguns testes no </a:t>
            </a:r>
            <a:r>
              <a:rPr lang="pt-PT" dirty="0" err="1"/>
              <a:t>MySQL</a:t>
            </a:r>
            <a:r>
              <a:rPr lang="pt-PT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/>
              <a:t>Tendo em conta a povoação de cada entidade, verificou-se que os resultados obtidos estão corretos, o que permite concluir que, de forma geral, a nossa base de dados está operacional. </a:t>
            </a:r>
          </a:p>
        </p:txBody>
      </p:sp>
    </p:spTree>
    <p:extLst>
      <p:ext uri="{BB962C8B-B14F-4D97-AF65-F5344CB8AC3E}">
        <p14:creationId xmlns:p14="http://schemas.microsoft.com/office/powerpoint/2010/main" val="18659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36BA-2F0A-CE5B-6AE3-103B4FFA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Aspetos a melhorar!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084631-9453-E500-450E-EBF8BCE1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400" dirty="0"/>
              <a:t>Pretende-se aumentar o número de resultados por pesquisa, ou seja, passar de 20 genes para 100/200.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400" dirty="0"/>
              <a:t>Pretende-se explorar a entidade </a:t>
            </a:r>
            <a:r>
              <a:rPr lang="pt-PT" sz="2400" dirty="0" err="1"/>
              <a:t>History</a:t>
            </a:r>
            <a:r>
              <a:rPr lang="pt-PT" sz="2400" dirty="0"/>
              <a:t> onde esta passa a ser uma entidade n para n e, por isso, não seja necessário apagar os dados antes de uma nova pesquisa.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400" dirty="0"/>
              <a:t>Otimizar e estruturar o código para ser ainda mais fácil a sua interpretação.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400" dirty="0"/>
              <a:t>Implementar testes unitários.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F39E3F-2FEB-0A8F-B591-B014A9174119}"/>
              </a:ext>
            </a:extLst>
          </p:cNvPr>
          <p:cNvSpPr/>
          <p:nvPr/>
        </p:nvSpPr>
        <p:spPr>
          <a:xfrm>
            <a:off x="11541760" y="6410960"/>
            <a:ext cx="568960" cy="386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301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8C78E-2063-B22D-22A7-C0198FB1A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282" y="777649"/>
            <a:ext cx="6770670" cy="2140723"/>
          </a:xfrm>
        </p:spPr>
        <p:txBody>
          <a:bodyPr/>
          <a:lstStyle/>
          <a:p>
            <a:r>
              <a:rPr lang="pt-PT" dirty="0"/>
              <a:t>Obrigado pela atenção!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8B903-DFC2-8083-63BD-C6E0B737F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0" y="3279462"/>
            <a:ext cx="5200869" cy="157996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Grupo:</a:t>
            </a:r>
          </a:p>
          <a:p>
            <a:r>
              <a:rPr lang="pt-PT" dirty="0"/>
              <a:t>Guilherme Sousa </a:t>
            </a:r>
          </a:p>
          <a:p>
            <a:r>
              <a:rPr lang="pt-PT" dirty="0"/>
              <a:t>Karyna </a:t>
            </a:r>
            <a:r>
              <a:rPr lang="pt-PT" dirty="0" err="1"/>
              <a:t>Lysenko</a:t>
            </a:r>
            <a:endParaRPr lang="pt-PT" dirty="0"/>
          </a:p>
          <a:p>
            <a:r>
              <a:rPr lang="pt-PT" dirty="0"/>
              <a:t>Rodrigo Esperança</a:t>
            </a:r>
          </a:p>
        </p:txBody>
      </p:sp>
      <p:pic>
        <p:nvPicPr>
          <p:cNvPr id="5" name="Imagem 4" descr="Uma imagem com plástico, organizado&#10;&#10;Descrição gerada automaticamente">
            <a:extLst>
              <a:ext uri="{FF2B5EF4-FFF2-40B4-BE49-F238E27FC236}">
                <a16:creationId xmlns:a16="http://schemas.microsoft.com/office/drawing/2014/main" id="{92A24CA4-60FA-7B43-B219-8769ADEC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849"/>
            <a:ext cx="6770670" cy="5004408"/>
          </a:xfrm>
          <a:prstGeom prst="rect">
            <a:avLst/>
          </a:prstGeom>
        </p:spPr>
      </p:pic>
      <p:pic>
        <p:nvPicPr>
          <p:cNvPr id="7" name="Imagem 6" descr="Uma imagem com texto, ClipArt&#10;&#10;Descrição gerada automaticamente">
            <a:extLst>
              <a:ext uri="{FF2B5EF4-FFF2-40B4-BE49-F238E27FC236}">
                <a16:creationId xmlns:a16="http://schemas.microsoft.com/office/drawing/2014/main" id="{09415F6B-4AED-6A8A-529D-DEFD0E151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" y="20320"/>
            <a:ext cx="1892939" cy="1175615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C54011DF-0F63-F54C-8606-E75F2672A5DF}"/>
              </a:ext>
            </a:extLst>
          </p:cNvPr>
          <p:cNvSpPr txBox="1">
            <a:spLocks/>
          </p:cNvSpPr>
          <p:nvPr/>
        </p:nvSpPr>
        <p:spPr>
          <a:xfrm>
            <a:off x="40640" y="5795163"/>
            <a:ext cx="11653520" cy="115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/>
              <a:t>Podem “chafurdar” na nossa base de dados!</a:t>
            </a:r>
          </a:p>
        </p:txBody>
      </p:sp>
    </p:spTree>
    <p:extLst>
      <p:ext uri="{BB962C8B-B14F-4D97-AF65-F5344CB8AC3E}">
        <p14:creationId xmlns:p14="http://schemas.microsoft.com/office/powerpoint/2010/main" val="79520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17771AB-041C-7D6E-5961-999F854B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" y="18547"/>
            <a:ext cx="5946612" cy="35572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68A4E9-5B2B-C85A-DF9E-A8D0AC9D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52" y="3719082"/>
            <a:ext cx="6772368" cy="28838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8C37C05-884C-920C-B573-F75A3C9F450D}"/>
              </a:ext>
            </a:extLst>
          </p:cNvPr>
          <p:cNvSpPr/>
          <p:nvPr/>
        </p:nvSpPr>
        <p:spPr>
          <a:xfrm>
            <a:off x="11836400" y="6543040"/>
            <a:ext cx="274320" cy="25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D54B7D-84F0-F9DF-F47D-36EC315577E8}"/>
              </a:ext>
            </a:extLst>
          </p:cNvPr>
          <p:cNvSpPr txBox="1"/>
          <p:nvPr/>
        </p:nvSpPr>
        <p:spPr>
          <a:xfrm>
            <a:off x="784305" y="4059714"/>
            <a:ext cx="3635295" cy="258532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Possíveis atributos: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Definição;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Nome dos Autores;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Doi;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Sequência de nucleótidos;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Percentagem de cada nucleótido;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Número de aminoácidos;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Função proteica;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etc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B51774-DBDC-1E30-E0AC-89B306EA1A9A}"/>
              </a:ext>
            </a:extLst>
          </p:cNvPr>
          <p:cNvSpPr txBox="1"/>
          <p:nvPr/>
        </p:nvSpPr>
        <p:spPr>
          <a:xfrm>
            <a:off x="7672633" y="235452"/>
            <a:ext cx="2977565" cy="230832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Possíveis entidades</a:t>
            </a:r>
            <a:r>
              <a:rPr lang="pt-PT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Gene;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PubMed;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CDS;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Uniprot</a:t>
            </a:r>
            <a:r>
              <a:rPr lang="pt-PT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Autores;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Afiliação;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Histórico de pesquisa.</a:t>
            </a:r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5871FAB-757D-2BED-9D5E-4D218994B2C0}"/>
              </a:ext>
            </a:extLst>
          </p:cNvPr>
          <p:cNvCxnSpPr>
            <a:cxnSpLocks/>
          </p:cNvCxnSpPr>
          <p:nvPr/>
        </p:nvCxnSpPr>
        <p:spPr>
          <a:xfrm flipV="1">
            <a:off x="4521200" y="2578503"/>
            <a:ext cx="3149600" cy="14608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2DE4BFF-553E-8798-0BFE-18861D96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93" y="39940"/>
            <a:ext cx="853998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A73CFA-2F65-AC53-2A2F-3D32DDDE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21" y="447091"/>
            <a:ext cx="3341298" cy="867773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0070C0"/>
                </a:solidFill>
              </a:rPr>
              <a:t>Modelo lógico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B9F2F-86DD-6618-D857-C38232E1C42E}"/>
              </a:ext>
            </a:extLst>
          </p:cNvPr>
          <p:cNvSpPr/>
          <p:nvPr/>
        </p:nvSpPr>
        <p:spPr>
          <a:xfrm>
            <a:off x="11836400" y="6543040"/>
            <a:ext cx="274320" cy="25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203381-0DE2-41FB-689D-01479691EEFC}"/>
              </a:ext>
            </a:extLst>
          </p:cNvPr>
          <p:cNvSpPr txBox="1"/>
          <p:nvPr/>
        </p:nvSpPr>
        <p:spPr>
          <a:xfrm>
            <a:off x="81280" y="2551837"/>
            <a:ext cx="3509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Apresentação de diversas entidades: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Constituídas por diversos atributos;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Com diferentes relacionamentos e cardinalidade.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E5EBA9-8BB2-6570-C708-551F0F52F80B}"/>
              </a:ext>
            </a:extLst>
          </p:cNvPr>
          <p:cNvSpPr txBox="1"/>
          <p:nvPr/>
        </p:nvSpPr>
        <p:spPr>
          <a:xfrm>
            <a:off x="6096000" y="161504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AC78AA-8C6B-441D-1F1C-1CF186E0A850}"/>
              </a:ext>
            </a:extLst>
          </p:cNvPr>
          <p:cNvSpPr txBox="1"/>
          <p:nvPr/>
        </p:nvSpPr>
        <p:spPr>
          <a:xfrm>
            <a:off x="5405120" y="88097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A8D245B-D4CF-1D90-C131-F405E4C673C4}"/>
              </a:ext>
            </a:extLst>
          </p:cNvPr>
          <p:cNvSpPr txBox="1"/>
          <p:nvPr/>
        </p:nvSpPr>
        <p:spPr>
          <a:xfrm>
            <a:off x="4683760" y="187665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2511B6-73D9-E2CB-2CC0-3170DC5D3DED}"/>
              </a:ext>
            </a:extLst>
          </p:cNvPr>
          <p:cNvSpPr txBox="1"/>
          <p:nvPr/>
        </p:nvSpPr>
        <p:spPr>
          <a:xfrm>
            <a:off x="4277360" y="302434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D2DF3AF-1B27-4F4C-B959-80BE1E0328F4}"/>
              </a:ext>
            </a:extLst>
          </p:cNvPr>
          <p:cNvSpPr txBox="1"/>
          <p:nvPr/>
        </p:nvSpPr>
        <p:spPr>
          <a:xfrm>
            <a:off x="7932166" y="131486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FAC74C-C4E5-D2F9-40A5-E96C5A638363}"/>
              </a:ext>
            </a:extLst>
          </p:cNvPr>
          <p:cNvSpPr txBox="1"/>
          <p:nvPr/>
        </p:nvSpPr>
        <p:spPr>
          <a:xfrm>
            <a:off x="10293314" y="105242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0D0C60-083C-6F7C-6183-977FC5722E90}"/>
              </a:ext>
            </a:extLst>
          </p:cNvPr>
          <p:cNvSpPr txBox="1"/>
          <p:nvPr/>
        </p:nvSpPr>
        <p:spPr>
          <a:xfrm>
            <a:off x="10293314" y="152145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1:N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BDE12B-42AF-C7A1-9433-01CAFF9CFC4F}"/>
              </a:ext>
            </a:extLst>
          </p:cNvPr>
          <p:cNvSpPr txBox="1"/>
          <p:nvPr/>
        </p:nvSpPr>
        <p:spPr>
          <a:xfrm>
            <a:off x="9256994" y="393953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5C9653-7FB6-FDA6-A210-AF6696483682}"/>
              </a:ext>
            </a:extLst>
          </p:cNvPr>
          <p:cNvSpPr txBox="1"/>
          <p:nvPr/>
        </p:nvSpPr>
        <p:spPr>
          <a:xfrm>
            <a:off x="10914308" y="203794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F793C0C-FE53-F557-55DF-FB658C7FD58F}"/>
              </a:ext>
            </a:extLst>
          </p:cNvPr>
          <p:cNvSpPr txBox="1"/>
          <p:nvPr/>
        </p:nvSpPr>
        <p:spPr>
          <a:xfrm>
            <a:off x="11320708" y="392408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90FA921-B61D-04A6-516F-E06A23D95D5B}"/>
              </a:ext>
            </a:extLst>
          </p:cNvPr>
          <p:cNvSpPr txBox="1"/>
          <p:nvPr/>
        </p:nvSpPr>
        <p:spPr>
          <a:xfrm>
            <a:off x="7195750" y="302093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1:N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B5710C-7FEB-DBF8-A34C-54E7CB74A162}"/>
              </a:ext>
            </a:extLst>
          </p:cNvPr>
          <p:cNvSpPr txBox="1"/>
          <p:nvPr/>
        </p:nvSpPr>
        <p:spPr>
          <a:xfrm>
            <a:off x="6829990" y="496994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28369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2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8BD0385-1BC6-0411-B2EF-F1DDAE87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26" y="3693788"/>
            <a:ext cx="6913854" cy="308293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6F4BB5E-BC1C-6544-96D8-509CED6DCE05}"/>
              </a:ext>
            </a:extLst>
          </p:cNvPr>
          <p:cNvSpPr/>
          <p:nvPr/>
        </p:nvSpPr>
        <p:spPr>
          <a:xfrm>
            <a:off x="11836400" y="6543040"/>
            <a:ext cx="274320" cy="25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9ED8E0-95ED-4D6B-E9F5-934BE4B6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4826000" cy="454709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F855423-6C9C-9849-66A2-62495D043FCC}"/>
              </a:ext>
            </a:extLst>
          </p:cNvPr>
          <p:cNvSpPr txBox="1"/>
          <p:nvPr/>
        </p:nvSpPr>
        <p:spPr>
          <a:xfrm>
            <a:off x="5318760" y="1310640"/>
            <a:ext cx="6654800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Indicações para o utilizador da Base de dados: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Query</a:t>
            </a:r>
            <a:r>
              <a:rPr lang="pt-PT" dirty="0"/>
              <a:t> que pretende pesquisar;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Número de genes que deseja procurar associados à </a:t>
            </a:r>
            <a:r>
              <a:rPr lang="pt-PT" dirty="0" err="1"/>
              <a:t>query</a:t>
            </a:r>
            <a:r>
              <a:rPr lang="pt-PT" dirty="0"/>
              <a:t> (máximo 20).</a:t>
            </a:r>
          </a:p>
        </p:txBody>
      </p:sp>
      <p:sp>
        <p:nvSpPr>
          <p:cNvPr id="11" name="Seta: Em Ângulo Reto Para Cima 10">
            <a:extLst>
              <a:ext uri="{FF2B5EF4-FFF2-40B4-BE49-F238E27FC236}">
                <a16:creationId xmlns:a16="http://schemas.microsoft.com/office/drawing/2014/main" id="{F519D61A-B09C-0205-9F07-DDE7F196E59B}"/>
              </a:ext>
            </a:extLst>
          </p:cNvPr>
          <p:cNvSpPr/>
          <p:nvPr/>
        </p:nvSpPr>
        <p:spPr>
          <a:xfrm rot="5400000">
            <a:off x="2265680" y="4632960"/>
            <a:ext cx="1381760" cy="1849120"/>
          </a:xfrm>
          <a:prstGeom prst="bentUp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B6B5A6FA-B1DA-3B85-181A-020198FF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29"/>
            <a:ext cx="3878096" cy="5034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82E8F0D-BD03-F986-859E-70494E7C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54233"/>
            <a:ext cx="3169920" cy="133916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10D2E3D-F863-BEB8-FB5A-0A9DDCF8C8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3" t="11891"/>
          <a:stretch/>
        </p:blipFill>
        <p:spPr>
          <a:xfrm>
            <a:off x="2763421" y="5437071"/>
            <a:ext cx="9210139" cy="11059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D5BFAA2-AA4A-DC5B-4074-897E28C8F7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20"/>
          <a:stretch/>
        </p:blipFill>
        <p:spPr>
          <a:xfrm>
            <a:off x="112788" y="2064648"/>
            <a:ext cx="8685079" cy="3082060"/>
          </a:xfrm>
          <a:prstGeom prst="rect">
            <a:avLst/>
          </a:prstGeom>
        </p:spPr>
      </p:pic>
      <p:sp>
        <p:nvSpPr>
          <p:cNvPr id="24" name="Seta: Em Ângulo Reto Para Cima 23">
            <a:extLst>
              <a:ext uri="{FF2B5EF4-FFF2-40B4-BE49-F238E27FC236}">
                <a16:creationId xmlns:a16="http://schemas.microsoft.com/office/drawing/2014/main" id="{C0E3EF36-538E-C125-A774-6E0C471535B3}"/>
              </a:ext>
            </a:extLst>
          </p:cNvPr>
          <p:cNvSpPr/>
          <p:nvPr/>
        </p:nvSpPr>
        <p:spPr>
          <a:xfrm rot="5400000">
            <a:off x="1123415" y="5065496"/>
            <a:ext cx="1299009" cy="1656080"/>
          </a:xfrm>
          <a:prstGeom prst="bentUp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B826630-AA78-DAA0-1177-82AC86F2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933668" y="-530017"/>
            <a:ext cx="3336965" cy="3739569"/>
          </a:xfr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0F32254-5F6A-394B-9494-F58AB2C4CB2E}"/>
              </a:ext>
            </a:extLst>
          </p:cNvPr>
          <p:cNvSpPr/>
          <p:nvPr/>
        </p:nvSpPr>
        <p:spPr>
          <a:xfrm>
            <a:off x="11836400" y="6543040"/>
            <a:ext cx="274320" cy="25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6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46EA520-38F2-B348-F8A1-3B029519AD58}"/>
              </a:ext>
            </a:extLst>
          </p:cNvPr>
          <p:cNvSpPr txBox="1"/>
          <p:nvPr/>
        </p:nvSpPr>
        <p:spPr>
          <a:xfrm>
            <a:off x="4645661" y="718923"/>
            <a:ext cx="373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Extração dos atributos necessários:</a:t>
            </a: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A20E83C3-2084-65F5-F60C-DA6813E3D799}"/>
              </a:ext>
            </a:extLst>
          </p:cNvPr>
          <p:cNvSpPr/>
          <p:nvPr/>
        </p:nvSpPr>
        <p:spPr>
          <a:xfrm>
            <a:off x="4368801" y="990173"/>
            <a:ext cx="4285814" cy="5439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36B44B-C5DF-2CE9-FD78-D7EE3BDE7D8B}"/>
              </a:ext>
            </a:extLst>
          </p:cNvPr>
          <p:cNvSpPr/>
          <p:nvPr/>
        </p:nvSpPr>
        <p:spPr>
          <a:xfrm>
            <a:off x="112788" y="1917486"/>
            <a:ext cx="1685533" cy="503472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1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FB820BF-B9D4-D85E-9186-46C71191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629" y="3313389"/>
            <a:ext cx="6773091" cy="35225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60B320C-3E21-E3C7-42D1-AFE6276A1061}"/>
              </a:ext>
            </a:extLst>
          </p:cNvPr>
          <p:cNvSpPr/>
          <p:nvPr/>
        </p:nvSpPr>
        <p:spPr>
          <a:xfrm>
            <a:off x="11836400" y="6543040"/>
            <a:ext cx="274320" cy="25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7</a:t>
            </a:r>
          </a:p>
        </p:txBody>
      </p:sp>
      <p:pic>
        <p:nvPicPr>
          <p:cNvPr id="5" name="Marcador de Posição de Conteúdo 6">
            <a:extLst>
              <a:ext uri="{FF2B5EF4-FFF2-40B4-BE49-F238E27FC236}">
                <a16:creationId xmlns:a16="http://schemas.microsoft.com/office/drawing/2014/main" id="{E39A9BE0-253B-B241-6374-C9134CD96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4262009" cy="3553098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4C40357-37A8-33C9-E4A2-15375E8C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524" y="0"/>
            <a:ext cx="2426002" cy="33680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8DC2611-400A-D8F6-0631-C398024DB258}"/>
              </a:ext>
            </a:extLst>
          </p:cNvPr>
          <p:cNvSpPr txBox="1"/>
          <p:nvPr/>
        </p:nvSpPr>
        <p:spPr>
          <a:xfrm>
            <a:off x="4645661" y="718923"/>
            <a:ext cx="373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Extração dos atributos necessários: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773F810-A7AB-072E-5CF9-FAE1218C1497}"/>
              </a:ext>
            </a:extLst>
          </p:cNvPr>
          <p:cNvSpPr/>
          <p:nvPr/>
        </p:nvSpPr>
        <p:spPr>
          <a:xfrm>
            <a:off x="4368801" y="990173"/>
            <a:ext cx="4285814" cy="5439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A5985A9-D2F4-3598-7511-A84BACEF53B3}"/>
              </a:ext>
            </a:extLst>
          </p:cNvPr>
          <p:cNvSpPr/>
          <p:nvPr/>
        </p:nvSpPr>
        <p:spPr>
          <a:xfrm>
            <a:off x="769007" y="4624071"/>
            <a:ext cx="4285814" cy="5439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97F348-67FA-B40D-B3DA-36710F7B9BDD}"/>
              </a:ext>
            </a:extLst>
          </p:cNvPr>
          <p:cNvSpPr txBox="1"/>
          <p:nvPr/>
        </p:nvSpPr>
        <p:spPr>
          <a:xfrm>
            <a:off x="1045867" y="4340410"/>
            <a:ext cx="373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Povoação da tabela Gene</a:t>
            </a:r>
          </a:p>
        </p:txBody>
      </p:sp>
    </p:spTree>
    <p:extLst>
      <p:ext uri="{BB962C8B-B14F-4D97-AF65-F5344CB8AC3E}">
        <p14:creationId xmlns:p14="http://schemas.microsoft.com/office/powerpoint/2010/main" val="28261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3FFFA65C-B0F7-544C-D24D-94B94B037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71" y="1425257"/>
            <a:ext cx="11422457" cy="4938757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0DF644E-375B-333E-A095-14202DD6C7C7}"/>
              </a:ext>
            </a:extLst>
          </p:cNvPr>
          <p:cNvSpPr txBox="1"/>
          <p:nvPr/>
        </p:nvSpPr>
        <p:spPr>
          <a:xfrm>
            <a:off x="914400" y="493986"/>
            <a:ext cx="1074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Resultados obtidos na povoação da entidade gene com os respetivos atributos face a uma determinada </a:t>
            </a:r>
            <a:r>
              <a:rPr lang="pt-PT" sz="2000" b="1" dirty="0" err="1"/>
              <a:t>query</a:t>
            </a:r>
            <a:endParaRPr lang="pt-PT" sz="20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5FC69-82D5-E8BF-4620-869942F47FE2}"/>
              </a:ext>
            </a:extLst>
          </p:cNvPr>
          <p:cNvSpPr/>
          <p:nvPr/>
        </p:nvSpPr>
        <p:spPr>
          <a:xfrm>
            <a:off x="11836400" y="6543040"/>
            <a:ext cx="274320" cy="25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227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97A22BB-185F-2A0B-EA2E-E874CDFB4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40"/>
          <a:stretch/>
        </p:blipFill>
        <p:spPr>
          <a:xfrm>
            <a:off x="3920207" y="45180"/>
            <a:ext cx="8203823" cy="661416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FC6CB6-50C2-3E90-59C1-4F38260BC497}"/>
              </a:ext>
            </a:extLst>
          </p:cNvPr>
          <p:cNvSpPr/>
          <p:nvPr/>
        </p:nvSpPr>
        <p:spPr>
          <a:xfrm>
            <a:off x="11849710" y="6532340"/>
            <a:ext cx="274320" cy="25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5DB4E6-91EE-ED76-952A-24D7C4039AB3}"/>
              </a:ext>
            </a:extLst>
          </p:cNvPr>
          <p:cNvSpPr txBox="1"/>
          <p:nvPr/>
        </p:nvSpPr>
        <p:spPr>
          <a:xfrm>
            <a:off x="344385" y="620970"/>
            <a:ext cx="3271520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2000" b="1" dirty="0"/>
              <a:t>Extração dos </a:t>
            </a:r>
            <a:r>
              <a:rPr lang="pt-PT" sz="2000" b="1" dirty="0" err="1"/>
              <a:t>IDs</a:t>
            </a:r>
            <a:r>
              <a:rPr lang="pt-PT" sz="2000" b="1" dirty="0"/>
              <a:t> PubMed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FFB4C5FB-C960-FD5E-F45C-B7227705FA7D}"/>
              </a:ext>
            </a:extLst>
          </p:cNvPr>
          <p:cNvSpPr/>
          <p:nvPr/>
        </p:nvSpPr>
        <p:spPr>
          <a:xfrm>
            <a:off x="925546" y="3028890"/>
            <a:ext cx="3271521" cy="40011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4F039C-E96A-F571-5F08-029659D4C90F}"/>
              </a:ext>
            </a:extLst>
          </p:cNvPr>
          <p:cNvSpPr txBox="1"/>
          <p:nvPr/>
        </p:nvSpPr>
        <p:spPr>
          <a:xfrm>
            <a:off x="1652524" y="2749844"/>
            <a:ext cx="284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Formato utf-8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52CD7AC-73DB-7553-1A72-0345189AC5F2}"/>
              </a:ext>
            </a:extLst>
          </p:cNvPr>
          <p:cNvSpPr/>
          <p:nvPr/>
        </p:nvSpPr>
        <p:spPr>
          <a:xfrm>
            <a:off x="752127" y="4831413"/>
            <a:ext cx="3271521" cy="40011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17A4A3-A50F-1DC3-D49C-D975C8318407}"/>
              </a:ext>
            </a:extLst>
          </p:cNvPr>
          <p:cNvSpPr txBox="1"/>
          <p:nvPr/>
        </p:nvSpPr>
        <p:spPr>
          <a:xfrm>
            <a:off x="773315" y="4490172"/>
            <a:ext cx="312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Recurso a expressões regulares</a:t>
            </a:r>
          </a:p>
        </p:txBody>
      </p:sp>
    </p:spTree>
    <p:extLst>
      <p:ext uri="{BB962C8B-B14F-4D97-AF65-F5344CB8AC3E}">
        <p14:creationId xmlns:p14="http://schemas.microsoft.com/office/powerpoint/2010/main" val="129323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486</Words>
  <Application>Microsoft Office PowerPoint</Application>
  <PresentationFormat>Ecrã Panorâmico</PresentationFormat>
  <Paragraphs>100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do Office</vt:lpstr>
      <vt:lpstr>Mestrado em Bioinformática</vt:lpstr>
      <vt:lpstr>Objetivo e Problemática</vt:lpstr>
      <vt:lpstr>Apresentação do PowerPoint</vt:lpstr>
      <vt:lpstr>Modelo lógico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</vt:lpstr>
      <vt:lpstr>Aspetos a melhorar!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Mestrado em Bioinformática</dc:title>
  <dc:creator>Guilherme Sousa</dc:creator>
  <cp:lastModifiedBy>Guilherme Sousa</cp:lastModifiedBy>
  <cp:revision>1</cp:revision>
  <dcterms:created xsi:type="dcterms:W3CDTF">2023-01-19T16:30:40Z</dcterms:created>
  <dcterms:modified xsi:type="dcterms:W3CDTF">2023-01-19T23:36:15Z</dcterms:modified>
</cp:coreProperties>
</file>