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2" r:id="rId3"/>
    <p:sldId id="279" r:id="rId4"/>
    <p:sldId id="264" r:id="rId5"/>
    <p:sldId id="280" r:id="rId6"/>
    <p:sldId id="271" r:id="rId7"/>
    <p:sldId id="272" r:id="rId8"/>
    <p:sldId id="274" r:id="rId9"/>
    <p:sldId id="265" r:id="rId10"/>
    <p:sldId id="257" r:id="rId11"/>
    <p:sldId id="277" r:id="rId12"/>
    <p:sldId id="281" r:id="rId13"/>
    <p:sldId id="266" r:id="rId14"/>
    <p:sldId id="283" r:id="rId15"/>
    <p:sldId id="260" r:id="rId16"/>
    <p:sldId id="278" r:id="rId17"/>
    <p:sldId id="267" r:id="rId18"/>
    <p:sldId id="276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84534" autoAdjust="0"/>
  </p:normalViewPr>
  <p:slideViewPr>
    <p:cSldViewPr snapToGrid="0">
      <p:cViewPr varScale="1">
        <p:scale>
          <a:sx n="111" d="100"/>
          <a:sy n="111" d="100"/>
        </p:scale>
        <p:origin x="708" y="10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2CBFE3-7C25-70A7-2CA8-E296F5660C9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5768-62A6-83B1-7244-E39D4DFB4F2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AFCCD-ADB0-AFCE-E09B-78171E7DC85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CC746-B1CD-6F5D-2EA5-8D30BF9BE09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FD1A037-E28E-4EA8-8726-860C2323FA9B}" type="slidenum">
              <a:t>‹#›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406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E326E-16AC-8B22-8585-3BDE5754B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43470-5956-F704-B9C6-31B8F5F7536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0490E1A-72C2-7884-8D8F-40E2D2F627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F325-BADD-548C-13BD-31C40095479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897C-90F2-FB4D-2262-A8937B3F6FC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2E12-9B41-EB06-E9DC-609E2B255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400" b="0" i="0" u="none" strike="noStrike" kern="1200" cap="none" spc="0" baseline="0">
                <a:solidFill>
                  <a:srgbClr val="000000"/>
                </a:solidFill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BA13273-77BB-4576-88B7-BF58F7631126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49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pt-P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tema do meu projeto é resistência e classificação do ciclo de vida de fagos</a:t>
            </a:r>
          </a:p>
          <a:p>
            <a:r>
              <a:rPr lang="pt-PT" dirty="0"/>
              <a:t>Actualmente, uma das maiores preocupaçoes clinicas é o aumento das resistencia aos antibióticos, e por isso uma das alternativas que tem ganhado popularidade são as terapias com bacteriófagos.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14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Phacts é demorado pq internamente corre 10x e apresenta o resultado da média </a:t>
            </a:r>
          </a:p>
        </p:txBody>
      </p:sp>
    </p:spTree>
    <p:extLst>
      <p:ext uri="{BB962C8B-B14F-4D97-AF65-F5344CB8AC3E}">
        <p14:creationId xmlns:p14="http://schemas.microsoft.com/office/powerpoint/2010/main" val="293991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15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15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16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16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98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550E8C9-6FC8-E863-2FF7-E43EB14944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A4B23FB-260B-4DEE-97C7-9B5258F68E70}" type="slidenum">
              <a:t>17</a:t>
            </a:fld>
            <a:endParaRPr lang="pt-PT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ED11733-651F-A95F-BD0B-32CCB25D9F9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C69A603-1D45-4978-8FE2-4C7EF9BEFCC0}" type="slidenum">
              <a:t>17</a:t>
            </a:fld>
            <a:endParaRPr lang="pt-PT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1D02AA5-BB72-5433-17BA-A6CD5D304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B7CE7C-1425-89FA-F9A3-644938744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7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Bacteriófagos ou fagos, sao  virus que infectam seletivamente bactérias e apresentam 2 ciclos de vida: litico/virulento ou lisogenico/temperado. O litico é caraterizado pela rapida replicação do genoma após a entrada do fago na bacteria, e disrupção da membrana celular da bacteria. Enquanto que o lisogenico é caracterizado pela integração do DNA viral no bacteriano e permanece nas gerações seguintes, podendo atribuir alguma carateristica benéfica à bacteria.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 por isso, é importante salientar que para a terapia de fagos, usam-se fagos líticos uma vez que ocorre a morte celular direta da bacteria. </a:t>
            </a:r>
          </a:p>
          <a:p>
            <a:r>
              <a:rPr lang="pt-PT" dirty="0"/>
              <a:t>As vantagens do uso de fagos como terapia sao: ...</a:t>
            </a:r>
          </a:p>
          <a:p>
            <a:endParaRPr lang="pt-PT" dirty="0"/>
          </a:p>
          <a:p>
            <a:r>
              <a:rPr lang="pt-PT" dirty="0"/>
              <a:t>De notar também, que fagos líticos também podem ter marcadores lisogénicos o que torna a classificação do ciclo de vida ainda mais desafiante.</a:t>
            </a:r>
          </a:p>
          <a:p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8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 isto, uma das maiores bases de dados de fagos, contem +15milhoes de genomas e fragmentos e, portanto, é impossível acompanhar este número laboratorialmente na classificação do ciclo de vida dos fagos e por isso, várias ferramentas foram surgindo nos últimos anos. No projeto, fiz uma seleção de 5 das mais recentes/populares. Estas ferramentas tiveram duas etapas de construção: 1ª refere-se ao agrupamento dos dados e à construção da base de dados em si (feita por principios de homologia ou por ML) e a 2ª refere-se à previsão em 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0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objetivo foi fazer uma análise critica das ferramentas existentes que classificam o ciclo de vida dos fagps e de genes associados à viruência para perceber as necessidades da comunidade cientifica</a:t>
            </a:r>
          </a:p>
          <a:p>
            <a:endParaRPr lang="pt-PT" dirty="0"/>
          </a:p>
          <a:p>
            <a:r>
              <a:rPr lang="pt-PT" dirty="0"/>
              <a:t>Acinetobacter é o genero de bacterias que está classificado como patogeneo critico no meio clinico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BA13273-77BB-4576-88B7-BF58F7631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0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10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Para criar uma base de dados teste, reuni um conjunto de genomas de fagos que, segundo a literatura, pertencem a 14 géneros de fagos e obtive 169 genomas (filtrei para apenas genomas completos)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11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E procedi à instalção das ferramentas, no sist. Operativo Ubuntu, e no caso do PhageAI, usei a API fornecida por eles; para o PhageTYP usei o ambiente do conda, no caso do PHACTS usei adicionalmente o módulo SeqIO para traduzir as sequências, no caso do PhageLeads apenas a versão online faz as funcionalidades todas e por isso esta ferramenta foi usada de forma manual, ao contrario das outras 3 que foram usadas com scripts automatizados e no caso do BACPHLIP não o consegui instalar.</a:t>
            </a:r>
          </a:p>
        </p:txBody>
      </p:sp>
    </p:spTree>
    <p:extLst>
      <p:ext uri="{BB962C8B-B14F-4D97-AF65-F5344CB8AC3E}">
        <p14:creationId xmlns:p14="http://schemas.microsoft.com/office/powerpoint/2010/main" val="172322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1F33-3CC3-48DA-B14B-F83BE733D5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5C946AC-2554-4AAB-BA4C-80939A361E80}" type="slidenum">
              <a:t>13</a:t>
            </a:fld>
            <a:endParaRPr lang="pt-PT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B1BB2-1FFE-3763-FFF8-5312E38A8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FAB35-4AB7-246E-3BC3-9C73029596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PT" dirty="0"/>
              <a:t>Phacts é demorado pq internamente corre 10x e apresenta o resultado da média </a:t>
            </a:r>
          </a:p>
        </p:txBody>
      </p:sp>
    </p:spTree>
    <p:extLst>
      <p:ext uri="{BB962C8B-B14F-4D97-AF65-F5344CB8AC3E}">
        <p14:creationId xmlns:p14="http://schemas.microsoft.com/office/powerpoint/2010/main" val="399551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5A01-7EB4-9109-9E88-E713E388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F7318-A8EC-5BA0-A2F8-D582D7F85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7986-C5E1-9530-CAEF-D157619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5012-9EBA-F328-5784-F0963BB9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E5DB-FB3C-4E37-1D02-2C3AB811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6BC85B-E9BD-417D-8D30-1A28C259438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89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2F-8315-EA38-3472-0F7F38D8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2FB7-E5A7-F9B1-8536-C4D400AFE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FF74-5FD4-5F4C-C076-8978FBC0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DD71-39C1-934E-D402-699A2817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ADCD-B539-3586-685B-72ADBEFA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8AFDE9-25C9-41D7-9470-FD590B316C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5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54A85-C252-CA58-BC1B-C94C9182D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D8793-F87E-B200-BDD0-B7173486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4CF7-4E1A-E916-7DCC-90DA8089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B659-B5CE-0189-C010-9499F163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B588-C719-B7BB-EB01-14BAF3B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E38EA-B1EF-4B28-9A6D-CADD72A423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7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64C88-37BB-6BDD-29CD-C626FB30D5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8E46E-61D2-6943-46BD-A3F9C62F5D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4D6A-8BD9-6AC7-6DDD-56FCE9136A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015B89-0515-4118-8FEF-4CD5BA2A64AB}" type="slidenum">
              <a:t>‹#›</a:t>
            </a:fld>
            <a:endParaRPr lang="pt-P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65C0A-C874-7A40-8E9F-B6945E8C0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408AA0-C4D5-A991-A02D-0F2DF3F4E2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spcAft>
                <a:spcPts val="0"/>
              </a:spcAft>
              <a:defRPr lang="pt-PT" sz="3200"/>
            </a:lvl1pPr>
          </a:lstStyle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4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C5E-21EB-757C-4DD6-0D0C1E6D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E86B-76CC-3EEE-0561-B35A9AB4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6003-3E0C-9062-FDC2-8F160528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7231-4585-D072-4615-946E5435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21CC-24CE-1CFB-31FA-EC2E24B1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7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C7DE-AE46-F440-491A-6ECC1F65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7F7B-451F-C8DD-223D-3619FDB6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FE51-3A2D-9497-567F-545FDB1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93CC-0873-446E-91C5-A84B0563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F54E-9655-80DF-B080-C521476C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8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3676-89E4-2CCE-5301-28EF63F9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ACBD-333E-EB43-F89C-052264166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F98E-AE1F-AD8D-E2A5-EC04CA28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500C-AA3C-7102-B8FD-1B99EA40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17A5B-6FB8-48CD-1B15-5726F9B7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8173-481D-A54D-5F4E-9463848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5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19ED-7656-A384-F182-033E821C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91A4-D42F-D2DB-864C-90840309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3AD2-B30F-FA4A-059E-B84337C1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D12AB-0462-21A4-FAED-78224CD47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596BC-D2F4-C5AD-A4F0-2FDEBE119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FFB7-D18E-A60C-7CB6-FF100B3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14982-9654-CA34-6708-688544EA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24744-CA36-44FE-55A8-C39A85B7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3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4106-6818-884A-C657-D634A63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98F4-2462-4C20-3897-4CC3DC1B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043B5-2D27-EAC6-A91A-B5C27E8E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7EE3-FA13-6D91-6B31-9A74842D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09057C-278B-45C8-9B3C-97EF24D0F15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5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EDD19-ABFA-DD3F-28D2-D759DEA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34C5-79DA-8D1F-15C7-10E3C9DB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7C9E-CB32-9B2D-2799-AC5C4FDB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9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E12B-6AAA-018B-FC45-4B0E7D42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D9FC-53F0-34E4-9F0E-BAF02E4E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4712-875E-7153-E0E6-9064938B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C732-7C13-8135-AC56-5126596C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7BBD-87EC-361E-F92C-AF624FF1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6690F-2F95-8BD5-B876-6E72AEA3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9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7616-BBBD-1559-547A-D2D23405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86EFB-4A94-17D9-765B-566118535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791A-B3F7-4968-A591-80338315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B713-4C1E-979D-FFE7-8322DFE3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83E0-6700-5332-21E6-BFC906E3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70C51-5304-A1FC-E009-C3947A9C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40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97F88-2CC8-9BD9-2DEF-5030D84C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821F-E33B-3F6E-F11F-76D55A79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20F2-5F75-21C1-EA7B-136A13D05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90E-7519-FDA2-791E-5360529B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4185-3FCC-E8C2-AC05-CA07D325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354D0A5-6128-44D9-8B98-E64E27A775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9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7770" y="2908885"/>
            <a:ext cx="3265081" cy="124043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Projeto de Bioinformática</a:t>
            </a:r>
          </a:p>
          <a:p>
            <a:pPr algn="ctr"/>
            <a:r>
              <a:rPr lang="pt-PT" sz="1300" dirty="0">
                <a:solidFill>
                  <a:schemeClr val="tx1"/>
                </a:solidFill>
              </a:rPr>
              <a:t>Mestrado de Bioinformática</a:t>
            </a:r>
          </a:p>
          <a:p>
            <a:pPr algn="ctr"/>
            <a:r>
              <a:rPr lang="pt-PT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sz="1600" dirty="0">
                <a:solidFill>
                  <a:schemeClr val="tx1"/>
                </a:solidFill>
              </a:rPr>
              <a:t>Karyna Lysenko, pg51191</a:t>
            </a:r>
          </a:p>
          <a:p>
            <a:pPr algn="ctr"/>
            <a:r>
              <a:rPr lang="pt-PT" sz="1600" dirty="0"/>
              <a:t>2022/2023</a:t>
            </a: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7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10</a:t>
            </a:fld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7B3E7-AD28-1FC5-8D59-D56106CB781E}"/>
              </a:ext>
            </a:extLst>
          </p:cNvPr>
          <p:cNvSpPr/>
          <p:nvPr/>
        </p:nvSpPr>
        <p:spPr>
          <a:xfrm>
            <a:off x="7119441" y="1811708"/>
            <a:ext cx="2357845" cy="1093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4DADDB-D814-5B39-34CE-1B90EF5FBBFC}"/>
              </a:ext>
            </a:extLst>
          </p:cNvPr>
          <p:cNvCxnSpPr>
            <a:cxnSpLocks/>
          </p:cNvCxnSpPr>
          <p:nvPr/>
        </p:nvCxnSpPr>
        <p:spPr>
          <a:xfrm>
            <a:off x="2868261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7D67E6-943B-66FE-8D9D-914E91C3B603}"/>
              </a:ext>
            </a:extLst>
          </p:cNvPr>
          <p:cNvCxnSpPr>
            <a:cxnSpLocks/>
          </p:cNvCxnSpPr>
          <p:nvPr/>
        </p:nvCxnSpPr>
        <p:spPr>
          <a:xfrm>
            <a:off x="1450123" y="3355926"/>
            <a:ext cx="0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0EF423C-895C-0F3C-4DE8-B26FBAD8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43" y="196937"/>
            <a:ext cx="5353978" cy="28666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3EBAF8C0-073D-F063-8BB4-AC0D24AC8CB0}"/>
              </a:ext>
            </a:extLst>
          </p:cNvPr>
          <p:cNvSpPr txBox="1"/>
          <p:nvPr/>
        </p:nvSpPr>
        <p:spPr>
          <a:xfrm>
            <a:off x="6131242" y="0"/>
            <a:ext cx="5040360" cy="3114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https://www.ncbi.nlm.nih.gov/datasets/genome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2597431" y="2179326"/>
            <a:ext cx="1754280" cy="538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 genomas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10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2 de maio 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66A8321-96DC-46B2-9E62-71DE0509F58D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22E75-A4EF-7987-3995-E446ACF008F6}"/>
              </a:ext>
            </a:extLst>
          </p:cNvPr>
          <p:cNvSpPr txBox="1"/>
          <p:nvPr/>
        </p:nvSpPr>
        <p:spPr>
          <a:xfrm>
            <a:off x="4109776" y="5377348"/>
            <a:ext cx="2141219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*Bio.SeqIO para tradução: Tabela 11</a:t>
            </a:r>
            <a:endParaRPr lang="en-US" sz="1000" i="0" dirty="0">
              <a:solidFill>
                <a:srgbClr val="000000"/>
              </a:solidFill>
              <a:effectLst/>
            </a:endParaRPr>
          </a:p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3142B-37F1-4478-6FF7-86CF41BC6C97}"/>
              </a:ext>
            </a:extLst>
          </p:cNvPr>
          <p:cNvSpPr txBox="1"/>
          <p:nvPr/>
        </p:nvSpPr>
        <p:spPr>
          <a:xfrm>
            <a:off x="1040037" y="653308"/>
            <a:ext cx="33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Géneros de fagos de Acinetobacter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9D52B3-77A2-6C0C-C0C2-EB54DD85227E}"/>
              </a:ext>
            </a:extLst>
          </p:cNvPr>
          <p:cNvCxnSpPr>
            <a:cxnSpLocks/>
          </p:cNvCxnSpPr>
          <p:nvPr/>
        </p:nvCxnSpPr>
        <p:spPr>
          <a:xfrm>
            <a:off x="4247741" y="822585"/>
            <a:ext cx="270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94656-3660-149D-C67E-1F19CA88CF16}"/>
              </a:ext>
            </a:extLst>
          </p:cNvPr>
          <p:cNvCxnSpPr>
            <a:cxnSpLocks/>
          </p:cNvCxnSpPr>
          <p:nvPr/>
        </p:nvCxnSpPr>
        <p:spPr>
          <a:xfrm flipH="1">
            <a:off x="4244249" y="2398127"/>
            <a:ext cx="28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700EA6-6C1F-CA74-D0D4-6D05354B8754}"/>
              </a:ext>
            </a:extLst>
          </p:cNvPr>
          <p:cNvCxnSpPr>
            <a:cxnSpLocks/>
          </p:cNvCxnSpPr>
          <p:nvPr/>
        </p:nvCxnSpPr>
        <p:spPr>
          <a:xfrm>
            <a:off x="3345794" y="2695318"/>
            <a:ext cx="0" cy="42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641F44-0C0D-7A00-D8A7-F825432FEB2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131242" y="3362876"/>
            <a:ext cx="0" cy="76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F95B0B-3D45-FECB-5453-DCB641FC799B}"/>
              </a:ext>
            </a:extLst>
          </p:cNvPr>
          <p:cNvSpPr txBox="1"/>
          <p:nvPr/>
        </p:nvSpPr>
        <p:spPr>
          <a:xfrm>
            <a:off x="2218053" y="3072917"/>
            <a:ext cx="28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Instalação das ferramentas</a:t>
            </a:r>
            <a:endParaRPr lang="en-US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B5A0AE-F432-DB94-CD92-AA7CA65A2952}"/>
              </a:ext>
            </a:extLst>
          </p:cNvPr>
          <p:cNvCxnSpPr>
            <a:cxnSpLocks/>
          </p:cNvCxnSpPr>
          <p:nvPr/>
        </p:nvCxnSpPr>
        <p:spPr>
          <a:xfrm>
            <a:off x="1445712" y="3355926"/>
            <a:ext cx="6469563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7146B47-6D71-BC6D-0D3B-C4F76266416D}"/>
              </a:ext>
            </a:extLst>
          </p:cNvPr>
          <p:cNvSpPr txBox="1"/>
          <p:nvPr/>
        </p:nvSpPr>
        <p:spPr>
          <a:xfrm>
            <a:off x="944339" y="4133412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PhageAI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30A154-CA64-62CA-642F-FE852A91F6EF}"/>
              </a:ext>
            </a:extLst>
          </p:cNvPr>
          <p:cNvSpPr txBox="1"/>
          <p:nvPr/>
        </p:nvSpPr>
        <p:spPr>
          <a:xfrm>
            <a:off x="2325651" y="414097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PhageTYP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850A89-0658-6E78-1FF8-3785E37C7E5B}"/>
              </a:ext>
            </a:extLst>
          </p:cNvPr>
          <p:cNvSpPr txBox="1"/>
          <p:nvPr/>
        </p:nvSpPr>
        <p:spPr>
          <a:xfrm>
            <a:off x="3721828" y="4148595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179704-6594-A3B8-CFD4-226C19B4FEEA}"/>
              </a:ext>
            </a:extLst>
          </p:cNvPr>
          <p:cNvSpPr txBox="1"/>
          <p:nvPr/>
        </p:nvSpPr>
        <p:spPr>
          <a:xfrm>
            <a:off x="5548312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PhageLeads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907FBF-A1B0-D14B-8D7A-760DBEE07721}"/>
              </a:ext>
            </a:extLst>
          </p:cNvPr>
          <p:cNvSpPr txBox="1"/>
          <p:nvPr/>
        </p:nvSpPr>
        <p:spPr>
          <a:xfrm>
            <a:off x="894496" y="3613316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272217-48C9-63A5-3FE4-B504B99E751F}"/>
              </a:ext>
            </a:extLst>
          </p:cNvPr>
          <p:cNvSpPr txBox="1"/>
          <p:nvPr/>
        </p:nvSpPr>
        <p:spPr>
          <a:xfrm>
            <a:off x="2300843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Anaconda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8C9B3C-2D35-BC24-6FCB-4D489DDF6350}"/>
              </a:ext>
            </a:extLst>
          </p:cNvPr>
          <p:cNvSpPr txBox="1"/>
          <p:nvPr/>
        </p:nvSpPr>
        <p:spPr>
          <a:xfrm>
            <a:off x="7304881" y="4129891"/>
            <a:ext cx="116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BACPHLIP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53E8D-B9E1-E730-E778-AB2837682591}"/>
              </a:ext>
            </a:extLst>
          </p:cNvPr>
          <p:cNvSpPr txBox="1"/>
          <p:nvPr/>
        </p:nvSpPr>
        <p:spPr>
          <a:xfrm>
            <a:off x="2887680" y="2751290"/>
            <a:ext cx="81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/>
              <a:t>Ubuntu</a:t>
            </a:r>
            <a:endParaRPr lang="en-US" sz="8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80C102-BA53-7ACB-3263-937CAB94431E}"/>
              </a:ext>
            </a:extLst>
          </p:cNvPr>
          <p:cNvCxnSpPr>
            <a:cxnSpLocks/>
          </p:cNvCxnSpPr>
          <p:nvPr/>
        </p:nvCxnSpPr>
        <p:spPr>
          <a:xfrm>
            <a:off x="4308838" y="3355926"/>
            <a:ext cx="0" cy="7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D93455-8376-8B3E-61CC-20865FEA5211}"/>
              </a:ext>
            </a:extLst>
          </p:cNvPr>
          <p:cNvCxnSpPr>
            <a:cxnSpLocks/>
          </p:cNvCxnSpPr>
          <p:nvPr/>
        </p:nvCxnSpPr>
        <p:spPr>
          <a:xfrm>
            <a:off x="7915275" y="3362876"/>
            <a:ext cx="0" cy="77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B42B0382-99CF-8296-D172-73D7FBC49839}"/>
              </a:ext>
            </a:extLst>
          </p:cNvPr>
          <p:cNvSpPr/>
          <p:nvPr/>
        </p:nvSpPr>
        <p:spPr>
          <a:xfrm>
            <a:off x="7730930" y="3479038"/>
            <a:ext cx="360002" cy="338554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429AF5-7136-EC01-B9B0-3FA8CB258509}"/>
              </a:ext>
            </a:extLst>
          </p:cNvPr>
          <p:cNvSpPr txBox="1"/>
          <p:nvPr/>
        </p:nvSpPr>
        <p:spPr>
          <a:xfrm>
            <a:off x="1287187" y="4679583"/>
            <a:ext cx="316214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rgbClr val="FF0000"/>
                </a:solidFill>
              </a:rPr>
              <a:t>Python scripts automatizados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5E80BA-398D-1EC6-FC76-A204DF7E1CA7}"/>
              </a:ext>
            </a:extLst>
          </p:cNvPr>
          <p:cNvCxnSpPr>
            <a:cxnSpLocks/>
          </p:cNvCxnSpPr>
          <p:nvPr/>
        </p:nvCxnSpPr>
        <p:spPr>
          <a:xfrm>
            <a:off x="1449269" y="4418491"/>
            <a:ext cx="4663" cy="25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7D133B-3B79-3676-FB72-7FA788BB33AC}"/>
              </a:ext>
            </a:extLst>
          </p:cNvPr>
          <p:cNvCxnSpPr>
            <a:cxnSpLocks/>
          </p:cNvCxnSpPr>
          <p:nvPr/>
        </p:nvCxnSpPr>
        <p:spPr>
          <a:xfrm>
            <a:off x="2868261" y="4490590"/>
            <a:ext cx="0" cy="18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D381D3E-F45F-9B38-187F-95894AB02E0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304758" y="4487149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DF4507-AD10-9F36-B5A3-B80BA4FD3B14}"/>
              </a:ext>
            </a:extLst>
          </p:cNvPr>
          <p:cNvCxnSpPr>
            <a:cxnSpLocks/>
          </p:cNvCxnSpPr>
          <p:nvPr/>
        </p:nvCxnSpPr>
        <p:spPr>
          <a:xfrm>
            <a:off x="6123080" y="4476065"/>
            <a:ext cx="0" cy="1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E006DEF-3087-E88E-6CA7-2A9B4C8F735E}"/>
              </a:ext>
            </a:extLst>
          </p:cNvPr>
          <p:cNvSpPr txBox="1"/>
          <p:nvPr/>
        </p:nvSpPr>
        <p:spPr>
          <a:xfrm>
            <a:off x="5321346" y="4679583"/>
            <a:ext cx="161979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Manual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215748D-333A-E9F5-AEA1-035ADBD0A93E}"/>
              </a:ext>
            </a:extLst>
          </p:cNvPr>
          <p:cNvSpPr txBox="1"/>
          <p:nvPr/>
        </p:nvSpPr>
        <p:spPr>
          <a:xfrm>
            <a:off x="3691678" y="3616428"/>
            <a:ext cx="116586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Biopython*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FA04-08FA-3F6F-9D73-A1FDDAD8093A}"/>
              </a:ext>
            </a:extLst>
          </p:cNvPr>
          <p:cNvSpPr txBox="1"/>
          <p:nvPr/>
        </p:nvSpPr>
        <p:spPr>
          <a:xfrm>
            <a:off x="1377981" y="5231300"/>
            <a:ext cx="170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Análise com pandas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8CCC6B-027D-16B8-2A2C-A5A2671E346C}"/>
              </a:ext>
            </a:extLst>
          </p:cNvPr>
          <p:cNvCxnSpPr>
            <a:cxnSpLocks/>
          </p:cNvCxnSpPr>
          <p:nvPr/>
        </p:nvCxnSpPr>
        <p:spPr>
          <a:xfrm>
            <a:off x="1453932" y="4956582"/>
            <a:ext cx="0" cy="27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D20E20-6F66-98C5-9BE2-45709E49C538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2868261" y="4956582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6E40D1-7ABB-6734-E641-A60B3D298F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000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B8152-D021-9B55-2E8B-F4527E1EFCB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2A14D-1912-307D-8337-A67C55D1E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pt-PT" dirty="0"/>
              <a:t>Script exemplo: PhaTYP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F72673-FA93-BF03-C977-C55140DA6103}"/>
              </a:ext>
            </a:extLst>
          </p:cNvPr>
          <p:cNvGrpSpPr/>
          <p:nvPr/>
        </p:nvGrpSpPr>
        <p:grpSpPr>
          <a:xfrm>
            <a:off x="1563907" y="1172520"/>
            <a:ext cx="7161349" cy="3834685"/>
            <a:chOff x="1897507" y="1521255"/>
            <a:chExt cx="6610351" cy="32480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28E8A20-5287-AA6C-7A1B-16A483ACB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7507" y="2054655"/>
              <a:ext cx="6610350" cy="27146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96024D-4297-59B2-0C52-73E2D9D11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839"/>
            <a:stretch/>
          </p:blipFill>
          <p:spPr>
            <a:xfrm>
              <a:off x="1897508" y="1521255"/>
              <a:ext cx="6610350" cy="533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25730A-AAA8-CE9F-441E-7FA0404EEDA8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DB50C1-3882-339C-B9D8-158AC6CB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891CAB3-E3D4-81F8-28A8-DACCFA272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EA7F189-B79B-52C6-67CC-1506682AF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70AA8526-B49A-AF73-2491-EB0344EF27BB}"/>
              </a:ext>
            </a:extLst>
          </p:cNvPr>
          <p:cNvSpPr/>
          <p:nvPr/>
        </p:nvSpPr>
        <p:spPr>
          <a:xfrm>
            <a:off x="25082" y="2327098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Métodos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6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855CE0-DAF5-BE4C-E3C8-AEF9B732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63480"/>
              </p:ext>
            </p:extLst>
          </p:nvPr>
        </p:nvGraphicFramePr>
        <p:xfrm>
          <a:off x="1333626" y="673753"/>
          <a:ext cx="6565907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111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161940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1515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835706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090495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256115">
                  <a:extLst>
                    <a:ext uri="{9D8B030D-6E8A-4147-A177-3AD203B41FA5}">
                      <a16:colId xmlns:a16="http://schemas.microsoft.com/office/drawing/2014/main" val="2078969928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Web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7310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919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307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8570" y="2968759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63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2469769"/>
            <a:ext cx="399994" cy="399994"/>
          </a:xfrm>
          <a:prstGeom prst="rect">
            <a:avLst/>
          </a:prstGeom>
        </p:spPr>
      </p:pic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96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46 temperados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4B6F23B-4A55-4074-B6E5-45E531639E4D}"/>
              </a:ext>
            </a:extLst>
          </p:cNvPr>
          <p:cNvSpPr/>
          <p:nvPr/>
        </p:nvSpPr>
        <p:spPr>
          <a:xfrm>
            <a:off x="4229100" y="4384842"/>
            <a:ext cx="2885933" cy="7861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4E0A3-E082-3D3C-D4B0-68652D5FED28}"/>
              </a:ext>
            </a:extLst>
          </p:cNvPr>
          <p:cNvSpPr txBox="1"/>
          <p:nvPr/>
        </p:nvSpPr>
        <p:spPr>
          <a:xfrm>
            <a:off x="4779712" y="5166053"/>
            <a:ext cx="1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Pandas do python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A3BA805-A240-F6A9-CA3A-8738E5550C4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13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84B9C-A432-D9A5-5838-3C2BA3550056}"/>
              </a:ext>
            </a:extLst>
          </p:cNvPr>
          <p:cNvSpPr txBox="1"/>
          <p:nvPr/>
        </p:nvSpPr>
        <p:spPr>
          <a:xfrm>
            <a:off x="6305524" y="3536609"/>
            <a:ext cx="21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Resistência a antibióticos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05104-D3D3-2CC3-4DFD-26843200A3AB}"/>
              </a:ext>
            </a:extLst>
          </p:cNvPr>
          <p:cNvCxnSpPr/>
          <p:nvPr/>
        </p:nvCxnSpPr>
        <p:spPr>
          <a:xfrm>
            <a:off x="6500851" y="3370346"/>
            <a:ext cx="0" cy="17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9DF3A3F8-31D7-CB06-2B28-0A3E82C581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479168"/>
            <a:ext cx="408232" cy="408232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1E31CBE3-DE7B-2AAF-9B56-9E2EEF5625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979509"/>
            <a:ext cx="408232" cy="408232"/>
          </a:xfrm>
          <a:prstGeom prst="rect">
            <a:avLst/>
          </a:prstGeom>
        </p:spPr>
      </p:pic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54B7F5CC-1093-BCDC-8D31-1E2AA77FB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4545" y="2962114"/>
            <a:ext cx="408232" cy="408232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9BCB4E10-3366-C007-91ED-05638235A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7157" y="2471666"/>
            <a:ext cx="403007" cy="4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7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855CE0-DAF5-BE4C-E3C8-AEF9B732EB56}"/>
              </a:ext>
            </a:extLst>
          </p:cNvPr>
          <p:cNvGraphicFramePr>
            <a:graphicFrameLocks noGrp="1"/>
          </p:cNvGraphicFramePr>
          <p:nvPr/>
        </p:nvGraphicFramePr>
        <p:xfrm>
          <a:off x="1333626" y="673753"/>
          <a:ext cx="6565907" cy="2766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111">
                  <a:extLst>
                    <a:ext uri="{9D8B030D-6E8A-4147-A177-3AD203B41FA5}">
                      <a16:colId xmlns:a16="http://schemas.microsoft.com/office/drawing/2014/main" val="1101441581"/>
                    </a:ext>
                  </a:extLst>
                </a:gridCol>
                <a:gridCol w="1161940">
                  <a:extLst>
                    <a:ext uri="{9D8B030D-6E8A-4147-A177-3AD203B41FA5}">
                      <a16:colId xmlns:a16="http://schemas.microsoft.com/office/drawing/2014/main" val="3677749361"/>
                    </a:ext>
                  </a:extLst>
                </a:gridCol>
                <a:gridCol w="1151540">
                  <a:extLst>
                    <a:ext uri="{9D8B030D-6E8A-4147-A177-3AD203B41FA5}">
                      <a16:colId xmlns:a16="http://schemas.microsoft.com/office/drawing/2014/main" val="2240399351"/>
                    </a:ext>
                  </a:extLst>
                </a:gridCol>
                <a:gridCol w="835706">
                  <a:extLst>
                    <a:ext uri="{9D8B030D-6E8A-4147-A177-3AD203B41FA5}">
                      <a16:colId xmlns:a16="http://schemas.microsoft.com/office/drawing/2014/main" val="1147403269"/>
                    </a:ext>
                  </a:extLst>
                </a:gridCol>
                <a:gridCol w="1090495">
                  <a:extLst>
                    <a:ext uri="{9D8B030D-6E8A-4147-A177-3AD203B41FA5}">
                      <a16:colId xmlns:a16="http://schemas.microsoft.com/office/drawing/2014/main" val="607847261"/>
                    </a:ext>
                  </a:extLst>
                </a:gridCol>
                <a:gridCol w="1256115">
                  <a:extLst>
                    <a:ext uri="{9D8B030D-6E8A-4147-A177-3AD203B41FA5}">
                      <a16:colId xmlns:a16="http://schemas.microsoft.com/office/drawing/2014/main" val="2078969928"/>
                    </a:ext>
                  </a:extLst>
                </a:gridCol>
              </a:tblGrid>
              <a:tr h="71885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Script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Tempo </a:t>
                      </a:r>
                      <a:r>
                        <a:rPr lang="en-US" sz="1100" u="none" strike="noStrike" dirty="0" err="1">
                          <a:effectLst/>
                        </a:rPr>
                        <a:t>execução</a:t>
                      </a:r>
                      <a:r>
                        <a:rPr lang="en-US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genoma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Output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Classificador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Interface Web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10325608"/>
                  </a:ext>
                </a:extLst>
              </a:tr>
              <a:tr h="487836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PhageAI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 100/dia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646923776"/>
                  </a:ext>
                </a:extLst>
              </a:tr>
              <a:tr h="465057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PhaTYP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392252900"/>
                  </a:ext>
                </a:extLst>
              </a:tr>
              <a:tr h="460712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PHACTS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7560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limite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2553861303"/>
                  </a:ext>
                </a:extLst>
              </a:tr>
              <a:tr h="255685"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PhageLeads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6" marR="9106" marT="9106" marB="0" anchor="ctr"/>
                </a:tc>
                <a:extLst>
                  <a:ext uri="{0D108BD9-81ED-4DB2-BD59-A6C34878D82A}">
                    <a16:rowId xmlns:a16="http://schemas.microsoft.com/office/drawing/2014/main" val="137091569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F603119D-864E-EB14-7A24-E1A48C9C2E0C}"/>
              </a:ext>
            </a:extLst>
          </p:cNvPr>
          <p:cNvSpPr txBox="1"/>
          <p:nvPr/>
        </p:nvSpPr>
        <p:spPr>
          <a:xfrm>
            <a:off x="4413200" y="3705825"/>
            <a:ext cx="2438315" cy="4680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169</a:t>
            </a:r>
            <a:r>
              <a:rPr lang="pt-PT" sz="18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 </a:t>
            </a:r>
            <a:r>
              <a:rPr lang="pt-PT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Noto Sans CJK SC" pitchFamily="2"/>
                <a:cs typeface="Lohit Devanagari" pitchFamily="2"/>
              </a:rPr>
              <a:t>genomas</a:t>
            </a:r>
            <a:endParaRPr lang="pt-PT" sz="18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Noto Sans CJK SC" pitchFamily="2"/>
              <a:cs typeface="Lohit Devanagari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D2B85-49EB-5EA2-D3A6-AB8551276254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AECF81-E1AB-AC24-2D7C-CD77EA33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9F8A3-8A46-75C0-F034-EBEA3DE7B4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B2A636-C68B-7206-B668-551E0AC4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20" name="Graphic 19" descr="Disk">
            <a:extLst>
              <a:ext uri="{FF2B5EF4-FFF2-40B4-BE49-F238E27FC236}">
                <a16:creationId xmlns:a16="http://schemas.microsoft.com/office/drawing/2014/main" id="{AB362A4D-AB85-FB50-6F56-01BC9BA0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1505264"/>
            <a:ext cx="342781" cy="342781"/>
          </a:xfrm>
          <a:prstGeom prst="rect">
            <a:avLst/>
          </a:prstGeom>
        </p:spPr>
      </p:pic>
      <p:pic>
        <p:nvPicPr>
          <p:cNvPr id="21" name="Graphic 20" descr="Disk">
            <a:extLst>
              <a:ext uri="{FF2B5EF4-FFF2-40B4-BE49-F238E27FC236}">
                <a16:creationId xmlns:a16="http://schemas.microsoft.com/office/drawing/2014/main" id="{A9B24F47-D830-96B8-CF7C-86E0871D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0710" y="2003916"/>
            <a:ext cx="342781" cy="342781"/>
          </a:xfrm>
          <a:prstGeom prst="rect">
            <a:avLst/>
          </a:prstGeom>
        </p:spPr>
      </p:pic>
      <p:pic>
        <p:nvPicPr>
          <p:cNvPr id="22" name="Graphic 21" descr="Disk">
            <a:extLst>
              <a:ext uri="{FF2B5EF4-FFF2-40B4-BE49-F238E27FC236}">
                <a16:creationId xmlns:a16="http://schemas.microsoft.com/office/drawing/2014/main" id="{242478C3-5D88-2F02-4A50-3B4D218F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7310" y="2517195"/>
            <a:ext cx="342781" cy="342781"/>
          </a:xfrm>
          <a:prstGeom prst="rect">
            <a:avLst/>
          </a:prstGeom>
        </p:spPr>
      </p:pic>
      <p:pic>
        <p:nvPicPr>
          <p:cNvPr id="24" name="Graphic 23" descr="Close">
            <a:extLst>
              <a:ext uri="{FF2B5EF4-FFF2-40B4-BE49-F238E27FC236}">
                <a16:creationId xmlns:a16="http://schemas.microsoft.com/office/drawing/2014/main" id="{18BE8D2F-0D7C-44BA-D062-9510CAFA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919" y="2990359"/>
            <a:ext cx="403007" cy="403007"/>
          </a:xfrm>
          <a:prstGeom prst="rect">
            <a:avLst/>
          </a:prstGeom>
        </p:spPr>
      </p:pic>
      <p:pic>
        <p:nvPicPr>
          <p:cNvPr id="29" name="Graphic 28" descr="Hourglass">
            <a:extLst>
              <a:ext uri="{FF2B5EF4-FFF2-40B4-BE49-F238E27FC236}">
                <a16:creationId xmlns:a16="http://schemas.microsoft.com/office/drawing/2014/main" id="{5271C100-FDF7-6DFA-E35E-8738A0E9D6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9307" y="2490462"/>
            <a:ext cx="399994" cy="399994"/>
          </a:xfrm>
          <a:prstGeom prst="rect">
            <a:avLst/>
          </a:prstGeom>
        </p:spPr>
      </p:pic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DBBDF624-D9AE-739B-DA70-272F4DF46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467101"/>
            <a:ext cx="399994" cy="399994"/>
          </a:xfrm>
          <a:prstGeom prst="rect">
            <a:avLst/>
          </a:prstGeom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D1B1D95E-3D19-822E-ECB5-B2EF746F6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8570" y="2968759"/>
            <a:ext cx="403007" cy="403007"/>
          </a:xfrm>
          <a:prstGeom prst="rect">
            <a:avLst/>
          </a:prstGeom>
        </p:spPr>
      </p:pic>
      <p:pic>
        <p:nvPicPr>
          <p:cNvPr id="614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F8A4EFE2-AC1B-7E94-7426-3937C4D7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392226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B0085F12-9BE8-7A33-6FE0-8B497C95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36" y="1858079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ast Time Icon Vector Art, Icons, and Graphics for Free Download">
            <a:extLst>
              <a:ext uri="{FF2B5EF4-FFF2-40B4-BE49-F238E27FC236}">
                <a16:creationId xmlns:a16="http://schemas.microsoft.com/office/drawing/2014/main" id="{5866405C-4268-6416-62F3-823F28670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63" y="2859740"/>
            <a:ext cx="611690" cy="61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447FD6E-91B0-473B-589A-BBB8B0BB9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1975309"/>
            <a:ext cx="399994" cy="399994"/>
          </a:xfrm>
          <a:prstGeom prst="rect">
            <a:avLst/>
          </a:prstGeom>
        </p:spPr>
      </p:pic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F0343F29-E95E-844B-ECEB-86C1E331A2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530" y="2469769"/>
            <a:ext cx="399994" cy="399994"/>
          </a:xfrm>
          <a:prstGeom prst="rect">
            <a:avLst/>
          </a:prstGeom>
        </p:spPr>
      </p:pic>
      <p:pic>
        <p:nvPicPr>
          <p:cNvPr id="6148" name="Picture 4" descr="Approximation - Free shapes and symbols icons">
            <a:extLst>
              <a:ext uri="{FF2B5EF4-FFF2-40B4-BE49-F238E27FC236}">
                <a16:creationId xmlns:a16="http://schemas.microsoft.com/office/drawing/2014/main" id="{0A8D3B20-1FE2-97DF-F8EB-FD25F80A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96" y="2946951"/>
            <a:ext cx="547870" cy="5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8E54216B-57D6-5C8B-E9D1-5F6863A848D2}"/>
              </a:ext>
            </a:extLst>
          </p:cNvPr>
          <p:cNvSpPr/>
          <p:nvPr/>
        </p:nvSpPr>
        <p:spPr>
          <a:xfrm>
            <a:off x="9659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7D9401-50E1-4DCF-D94E-E90404E48C75}"/>
              </a:ext>
            </a:extLst>
          </p:cNvPr>
          <p:cNvSpPr txBox="1">
            <a:spLocks/>
          </p:cNvSpPr>
          <p:nvPr/>
        </p:nvSpPr>
        <p:spPr>
          <a:xfrm>
            <a:off x="1040037" y="15026"/>
            <a:ext cx="8694539" cy="1096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/>
              <a:t>Comparação técnica</a:t>
            </a:r>
            <a:endParaRPr lang="en-US" sz="320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35C3F7-C4FA-9A4D-602B-403222CD2E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74921" y="4405643"/>
            <a:ext cx="1800225" cy="809625"/>
          </a:xfrm>
        </p:spPr>
        <p:txBody>
          <a:bodyPr anchorCtr="1"/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PhaTYP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161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 8 temperados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861931C-DCEC-292C-A1B6-83F632568C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43147" y="4421391"/>
            <a:ext cx="1800000" cy="360000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PhageLeads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D0CA10B-E9E0-F273-2585-1A9F4A519A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76283" y="4437358"/>
            <a:ext cx="1798638" cy="719137"/>
          </a:xfrm>
        </p:spPr>
        <p:txBody>
          <a:bodyPr anchorCtr="1">
            <a:normAutofit lnSpcReduction="10000"/>
          </a:bodyPr>
          <a:lstStyle/>
          <a:p>
            <a:pPr lvl="0" algn="ctr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PhageAI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123 virulentos</a:t>
            </a:r>
          </a:p>
          <a:p>
            <a:pPr lvl="0" algn="ctr">
              <a:buNone/>
            </a:pPr>
            <a:r>
              <a:rPr lang="pt-PT" sz="1100" dirty="0">
                <a:ea typeface="DejaVu Sans" pitchFamily="2"/>
                <a:cs typeface="DejaVu Sans" pitchFamily="2"/>
              </a:rPr>
              <a:t>46 temperados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260EE19-3B40-FDAE-9622-EB2E4E3393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28499" y="4434836"/>
            <a:ext cx="1800225" cy="358775"/>
          </a:xfrm>
        </p:spPr>
        <p:txBody>
          <a:bodyPr/>
          <a:lstStyle/>
          <a:p>
            <a:pPr lvl="0">
              <a:buNone/>
            </a:pPr>
            <a:r>
              <a:rPr lang="pt-PT" sz="1100" b="1" dirty="0">
                <a:ea typeface="DejaVu Sans" pitchFamily="2"/>
                <a:cs typeface="DejaVu Sans" pitchFamily="2"/>
              </a:rPr>
              <a:t>PHACTS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5A3BA805-A240-F6A9-CA3A-8738E5550C4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14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84B9C-A432-D9A5-5838-3C2BA3550056}"/>
              </a:ext>
            </a:extLst>
          </p:cNvPr>
          <p:cNvSpPr txBox="1"/>
          <p:nvPr/>
        </p:nvSpPr>
        <p:spPr>
          <a:xfrm>
            <a:off x="6305524" y="3536609"/>
            <a:ext cx="211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Resistência a antibióticos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205104-D3D3-2CC3-4DFD-26843200A3AB}"/>
              </a:ext>
            </a:extLst>
          </p:cNvPr>
          <p:cNvCxnSpPr/>
          <p:nvPr/>
        </p:nvCxnSpPr>
        <p:spPr>
          <a:xfrm>
            <a:off x="6500851" y="3370346"/>
            <a:ext cx="0" cy="17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9DF3A3F8-31D7-CB06-2B28-0A3E82C581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479168"/>
            <a:ext cx="408232" cy="408232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1E31CBE3-DE7B-2AAF-9B56-9E2EEF5625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4804" y="1979509"/>
            <a:ext cx="408232" cy="408232"/>
          </a:xfrm>
          <a:prstGeom prst="rect">
            <a:avLst/>
          </a:prstGeom>
        </p:spPr>
      </p:pic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54B7F5CC-1093-BCDC-8D31-1E2AA77FB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4545" y="2962114"/>
            <a:ext cx="408232" cy="408232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9BCB4E10-3366-C007-91ED-05638235A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7157" y="2471666"/>
            <a:ext cx="403007" cy="40300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32A45A-AC98-83C9-D64B-A6594A95D6EB}"/>
              </a:ext>
            </a:extLst>
          </p:cNvPr>
          <p:cNvSpPr/>
          <p:nvPr/>
        </p:nvSpPr>
        <p:spPr>
          <a:xfrm>
            <a:off x="6035033" y="4873281"/>
            <a:ext cx="1080000" cy="2977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w="1800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A45708B-2BC8-09E4-E11C-876D05F7D931}"/>
              </a:ext>
            </a:extLst>
          </p:cNvPr>
          <p:cNvSpPr/>
          <p:nvPr/>
        </p:nvSpPr>
        <p:spPr>
          <a:xfrm rot="10800000">
            <a:off x="3545277" y="4189863"/>
            <a:ext cx="2088212" cy="1302533"/>
          </a:xfrm>
          <a:prstGeom prst="arc">
            <a:avLst>
              <a:gd name="adj1" fmla="val 12980923"/>
              <a:gd name="adj2" fmla="val 2108748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671C15A-5D41-CDFB-024F-6DA94E96B400}"/>
              </a:ext>
            </a:extLst>
          </p:cNvPr>
          <p:cNvSpPr/>
          <p:nvPr/>
        </p:nvSpPr>
        <p:spPr>
          <a:xfrm rot="12264333">
            <a:off x="4939669" y="4718546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5255D2C-45EA-B804-D2BA-AEB7F0BBA45A}"/>
              </a:ext>
            </a:extLst>
          </p:cNvPr>
          <p:cNvSpPr/>
          <p:nvPr/>
        </p:nvSpPr>
        <p:spPr>
          <a:xfrm rot="11471077">
            <a:off x="6967728" y="4733509"/>
            <a:ext cx="1079999" cy="660414"/>
          </a:xfrm>
          <a:prstGeom prst="arc">
            <a:avLst>
              <a:gd name="adj1" fmla="val 10625168"/>
              <a:gd name="adj2" fmla="val 19396013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4709" y="201074"/>
            <a:ext cx="8818032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 do ciclo temperado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53692"/>
            <a:ext cx="1455100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15</a:t>
            </a:fld>
            <a:endParaRPr lang="en-US" sz="11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A96B905-0108-9F74-0EFB-93D4DA69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97728"/>
              </p:ext>
            </p:extLst>
          </p:nvPr>
        </p:nvGraphicFramePr>
        <p:xfrm>
          <a:off x="1543059" y="965996"/>
          <a:ext cx="7448541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1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</a:t>
                      </a: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87.1</a:t>
                      </a:r>
                      <a:endParaRPr lang="en-US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51.6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A970F7E-221B-B7DE-8775-F8FAF141D45F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2200" y="201074"/>
            <a:ext cx="6286500" cy="480131"/>
          </a:xfrm>
        </p:spPr>
        <p:txBody>
          <a:bodyPr wrap="square">
            <a:spAutoFit/>
          </a:bodyPr>
          <a:lstStyle/>
          <a:p>
            <a:pPr lvl="0"/>
            <a:r>
              <a:rPr lang="pt-PT" sz="28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Comparação de Precisão da previsão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B7F9C6-053E-C8F6-C238-A9676464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37170"/>
              </p:ext>
            </p:extLst>
          </p:nvPr>
        </p:nvGraphicFramePr>
        <p:xfrm>
          <a:off x="1543059" y="965996"/>
          <a:ext cx="8264642" cy="3910819"/>
        </p:xfrm>
        <a:graphic>
          <a:graphicData uri="http://schemas.openxmlformats.org/drawingml/2006/table">
            <a:tbl>
              <a:tblPr/>
              <a:tblGrid>
                <a:gridCol w="1721557">
                  <a:extLst>
                    <a:ext uri="{9D8B030D-6E8A-4147-A177-3AD203B41FA5}">
                      <a16:colId xmlns:a16="http://schemas.microsoft.com/office/drawing/2014/main" val="2527627853"/>
                    </a:ext>
                  </a:extLst>
                </a:gridCol>
                <a:gridCol w="1303742">
                  <a:extLst>
                    <a:ext uri="{9D8B030D-6E8A-4147-A177-3AD203B41FA5}">
                      <a16:colId xmlns:a16="http://schemas.microsoft.com/office/drawing/2014/main" val="1336047637"/>
                    </a:ext>
                  </a:extLst>
                </a:gridCol>
                <a:gridCol w="1512456">
                  <a:extLst>
                    <a:ext uri="{9D8B030D-6E8A-4147-A177-3AD203B41FA5}">
                      <a16:colId xmlns:a16="http://schemas.microsoft.com/office/drawing/2014/main" val="3594219473"/>
                    </a:ext>
                  </a:extLst>
                </a:gridCol>
                <a:gridCol w="1200108">
                  <a:extLst>
                    <a:ext uri="{9D8B030D-6E8A-4147-A177-3AD203B41FA5}">
                      <a16:colId xmlns:a16="http://schemas.microsoft.com/office/drawing/2014/main" val="499556721"/>
                    </a:ext>
                  </a:extLst>
                </a:gridCol>
                <a:gridCol w="967728">
                  <a:extLst>
                    <a:ext uri="{9D8B030D-6E8A-4147-A177-3AD203B41FA5}">
                      <a16:colId xmlns:a16="http://schemas.microsoft.com/office/drawing/2014/main" val="10439900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63426319"/>
                    </a:ext>
                  </a:extLst>
                </a:gridCol>
                <a:gridCol w="816101">
                  <a:extLst>
                    <a:ext uri="{9D8B030D-6E8A-4147-A177-3AD203B41FA5}">
                      <a16:colId xmlns:a16="http://schemas.microsoft.com/office/drawing/2014/main" val="3619400395"/>
                    </a:ext>
                  </a:extLst>
                </a:gridCol>
              </a:tblGrid>
              <a:tr h="48313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T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axa</a:t>
                      </a: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de </a:t>
                      </a:r>
                      <a:r>
                        <a:rPr lang="en-US" sz="1800" b="0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75636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Genome Assembly </a:t>
                      </a: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accession_id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PhageLeads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PhageAI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PhaTYP</a:t>
                      </a:r>
                      <a:endParaRPr lang="en-US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PHACTS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1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25477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confiança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9263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517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GCA_027582695.1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7382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GCA_028515145.1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10359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GCA_014656645.1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6664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GCA_002605545.1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0.0359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 "/>
                        <a:ea typeface="Noto Sans CJK SC" pitchFamily="2"/>
                        <a:cs typeface="Lohit Devanagar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67595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GCA_028514995.1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818910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GCA_004989725.1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2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0.0345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78331"/>
                  </a:ext>
                </a:extLst>
              </a:tr>
              <a:tr h="32559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GCA_028515085.1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Calibri "/>
                          <a:ea typeface="Noto Sans CJK SC" pitchFamily="2"/>
                          <a:cs typeface="Lohit Devanagari" pitchFamily="2"/>
                        </a:rPr>
                        <a:t>Predicted 1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93.9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0.5752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0.0438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1023"/>
                  </a:ext>
                </a:extLst>
              </a:tr>
              <a:tr h="26169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1" i="0" u="none" strike="noStrike" kern="1200" cap="non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Média</a:t>
                      </a: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pt-PT" sz="12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45000"/>
                        <a:buFont typeface="StarSymbol"/>
                        <a:buNone/>
                        <a:tabLst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 "/>
                          <a:ea typeface="Noto Sans CJK SC" pitchFamily="2"/>
                          <a:cs typeface="Lohit Devanagari" pitchFamily="2"/>
                        </a:rPr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51.6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pt-PT" sz="1200" b="0" i="0" u="none" strike="noStrike" kern="1200" cap="none" dirty="0">
                          <a:ln>
                            <a:noFill/>
                          </a:ln>
                          <a:latin typeface="Calibri "/>
                        </a:rPr>
                        <a:t>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endParaRPr lang="pt-PT" sz="1200" b="0" i="0" u="none" strike="noStrike" kern="1200" cap="none" dirty="0">
                        <a:ln>
                          <a:noFill/>
                        </a:ln>
                        <a:latin typeface="Calibri 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0192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5581" y="3072519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Resultados e Discussão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55BE8-20C5-F676-3A47-AA6AC793F1BF}"/>
              </a:ext>
            </a:extLst>
          </p:cNvPr>
          <p:cNvSpPr/>
          <p:nvPr/>
        </p:nvSpPr>
        <p:spPr>
          <a:xfrm>
            <a:off x="7431725" y="1634554"/>
            <a:ext cx="2253873" cy="32422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0CC76-2885-6719-F75A-A95CB360E119}"/>
              </a:ext>
            </a:extLst>
          </p:cNvPr>
          <p:cNvSpPr txBox="1"/>
          <p:nvPr/>
        </p:nvSpPr>
        <p:spPr>
          <a:xfrm>
            <a:off x="5924550" y="4867290"/>
            <a:ext cx="37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Precisão lítico &lt; Precisão – (2* sd)</a:t>
            </a:r>
          </a:p>
          <a:p>
            <a:r>
              <a:rPr lang="pt-PT" dirty="0"/>
              <a:t>Precisão lítico &gt; Precisão + (2* sd)</a:t>
            </a:r>
            <a:endParaRPr lang="en-US" dirty="0"/>
          </a:p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FA78FB6-60A8-B317-1436-84B731E8BF9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16</a:t>
            </a:fld>
            <a:endParaRPr lang="en-US" sz="1100" dirty="0"/>
          </a:p>
        </p:txBody>
      </p: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21528FC1-B40C-0242-6867-1DD4F926A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043105"/>
            <a:ext cx="261946" cy="261946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966D9BB7-B225-5265-5FE6-B506F4143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380775"/>
            <a:ext cx="261946" cy="26194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DE41716-CB29-34F5-CD23-EE7340B7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2699871"/>
            <a:ext cx="261946" cy="261946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908B259C-F67E-74E4-47FC-DA608BF56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609" y="3333511"/>
            <a:ext cx="261946" cy="261946"/>
          </a:xfrm>
          <a:prstGeom prst="rect">
            <a:avLst/>
          </a:prstGeom>
        </p:spPr>
      </p:pic>
      <p:pic>
        <p:nvPicPr>
          <p:cNvPr id="2" name="Graphic 1" descr="Close">
            <a:extLst>
              <a:ext uri="{FF2B5EF4-FFF2-40B4-BE49-F238E27FC236}">
                <a16:creationId xmlns:a16="http://schemas.microsoft.com/office/drawing/2014/main" id="{C5F46658-51F1-2632-BD2A-4DF3A310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7940" y="3652608"/>
            <a:ext cx="261946" cy="261946"/>
          </a:xfrm>
          <a:prstGeom prst="rect">
            <a:avLst/>
          </a:prstGeom>
        </p:spPr>
      </p:pic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0F175D4F-3D41-E839-C6E0-EDBB36F27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7940" y="3990278"/>
            <a:ext cx="261946" cy="261946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F65264FB-CAA0-898A-85E5-14E390D1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7270" y="4323105"/>
            <a:ext cx="261946" cy="261946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858C16AA-4594-C0F6-23F9-50E949E90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7270" y="4605344"/>
            <a:ext cx="261946" cy="2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3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19FA18-DF72-733D-A1E0-F7C8B2D67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14559" y="105829"/>
            <a:ext cx="8100000" cy="549381"/>
          </a:xfrm>
        </p:spPr>
        <p:txBody>
          <a:bodyPr>
            <a:spAutoFit/>
          </a:bodyPr>
          <a:lstStyle/>
          <a:p>
            <a:pPr lvl="0"/>
            <a:r>
              <a:rPr lang="pt-PT" sz="33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Conclusão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9E2EB-2A6D-6DAF-9ED9-7EF9F9B6DB4B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EE9976-A6C9-9C4D-423A-636A7A2C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D60FCB-2B08-820B-0106-519F2577AC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722140-61BB-BF4D-4BE0-446A5DEC1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8B8AD3B-76BD-E067-21C0-493A584DCE93}"/>
              </a:ext>
            </a:extLst>
          </p:cNvPr>
          <p:cNvSpPr/>
          <p:nvPr/>
        </p:nvSpPr>
        <p:spPr>
          <a:xfrm>
            <a:off x="-3186" y="3805944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Conclusão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D7B90E9-7D6E-5571-27DA-3DDDE79EF4B6}"/>
              </a:ext>
            </a:extLst>
          </p:cNvPr>
          <p:cNvSpPr txBox="1">
            <a:spLocks/>
          </p:cNvSpPr>
          <p:nvPr/>
        </p:nvSpPr>
        <p:spPr>
          <a:xfrm>
            <a:off x="1526093" y="4028426"/>
            <a:ext cx="7827645" cy="1299057"/>
          </a:xfrm>
          <a:prstGeom prst="rect">
            <a:avLst/>
          </a:prstGeom>
        </p:spPr>
        <p:txBody>
          <a:bodyPr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2000" dirty="0"/>
              <a:t>Desenvolver uma ferramenta online que possa incorporar ferramenta(s) do tipo PhageAI (já tem API) e PhageLeads com aplicação a vários genomas.</a:t>
            </a:r>
            <a:endParaRPr lang="en-US" sz="2000" dirty="0"/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48D16A42-CC9E-53A1-F9C4-9E051B410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2606" y="4513330"/>
            <a:ext cx="714650" cy="764279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DDA710F-9C3C-7F24-DD75-911457F87EE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D015B89-0515-4118-8FEF-4CD5BA2A64AB}" type="slidenum">
              <a:rPr lang="en-US" sz="1100" smtClean="0"/>
              <a:t>17</a:t>
            </a:fld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DE007-6B0B-1F2B-515B-5B829A0E9A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14559" y="3392652"/>
            <a:ext cx="8100000" cy="549381"/>
          </a:xfrm>
        </p:spPr>
        <p:txBody>
          <a:bodyPr>
            <a:spAutoFit/>
          </a:bodyPr>
          <a:lstStyle/>
          <a:p>
            <a:pPr lvl="0"/>
            <a:r>
              <a:rPr lang="pt-PT" sz="3300" dirty="0">
                <a:solidFill>
                  <a:srgbClr val="050505"/>
                </a:solidFill>
                <a:latin typeface="Liberation Serif" pitchFamily="18"/>
                <a:ea typeface="DejaVu Sans" pitchFamily="2"/>
                <a:cs typeface="DejaVu Sans" pitchFamily="2"/>
              </a:rPr>
              <a:t>Perspetivas futuras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4D4042F-EC51-CFCA-8696-1CA67913FD50}"/>
              </a:ext>
            </a:extLst>
          </p:cNvPr>
          <p:cNvSpPr txBox="1">
            <a:spLocks/>
          </p:cNvSpPr>
          <p:nvPr/>
        </p:nvSpPr>
        <p:spPr>
          <a:xfrm>
            <a:off x="1777043" y="722510"/>
            <a:ext cx="7827645" cy="2439961"/>
          </a:xfrm>
          <a:prstGeom prst="rect">
            <a:avLst/>
          </a:prstGeom>
        </p:spPr>
        <p:txBody>
          <a:bodyPr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PT" sz="1600" dirty="0"/>
              <a:t>Falta de ferramentas online robustas que permitam:</a:t>
            </a:r>
          </a:p>
          <a:p>
            <a:pPr marL="0" indent="0" algn="just">
              <a:buNone/>
            </a:pPr>
            <a:r>
              <a:rPr lang="pt-PT" sz="1600" dirty="0"/>
              <a:t>→ classificar vários genomas de forma automatizada:</a:t>
            </a:r>
          </a:p>
          <a:p>
            <a:pPr marL="630238" indent="0" algn="just"/>
            <a:r>
              <a:rPr lang="pt-PT" sz="1600" dirty="0"/>
              <a:t>	 </a:t>
            </a:r>
            <a:r>
              <a:rPr lang="pt-PT" sz="1600" b="1" dirty="0"/>
              <a:t>PhageAI</a:t>
            </a:r>
            <a:r>
              <a:rPr lang="pt-PT" sz="1600" dirty="0"/>
              <a:t> é única</a:t>
            </a:r>
          </a:p>
          <a:p>
            <a:pPr marL="0" indent="0" algn="just">
              <a:buNone/>
            </a:pPr>
            <a:endParaRPr lang="pt-PT" sz="1600" dirty="0"/>
          </a:p>
          <a:p>
            <a:pPr marL="0" indent="0" algn="just">
              <a:buNone/>
            </a:pPr>
            <a:r>
              <a:rPr lang="pt-PT" sz="1600" dirty="0"/>
              <a:t>→ prever marcadores de virulência e/ou resistência para vários genomas de forma automatizada:</a:t>
            </a:r>
          </a:p>
          <a:p>
            <a:pPr marL="801688" indent="-171450" algn="just"/>
            <a:r>
              <a:rPr lang="pt-PT" sz="1600" b="1" dirty="0"/>
              <a:t>PhageLeads  </a:t>
            </a:r>
            <a:r>
              <a:rPr lang="pt-PT" sz="2000" b="1" dirty="0"/>
              <a:t>≈</a:t>
            </a:r>
            <a:endParaRPr lang="pt-PT" sz="1600" dirty="0"/>
          </a:p>
          <a:p>
            <a:pPr marL="630238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76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5CAF7-9B98-F8A2-8E27-3FF1FAAE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55" y="1243164"/>
            <a:ext cx="6494057" cy="15464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PhageReLife</a:t>
            </a:r>
            <a:r>
              <a:rPr lang="en-US" sz="3600" dirty="0"/>
              <a:t>: </a:t>
            </a:r>
            <a:r>
              <a:rPr lang="en-US" sz="3600" dirty="0" err="1"/>
              <a:t>resistência</a:t>
            </a:r>
            <a:r>
              <a:rPr lang="en-US" sz="3600" dirty="0"/>
              <a:t> e </a:t>
            </a:r>
            <a:r>
              <a:rPr lang="en-US" sz="3600" dirty="0" err="1"/>
              <a:t>classificação</a:t>
            </a:r>
            <a:r>
              <a:rPr lang="en-US" sz="3600" dirty="0"/>
              <a:t> do </a:t>
            </a:r>
            <a:r>
              <a:rPr lang="en-US" sz="3600" dirty="0" err="1"/>
              <a:t>ciclo</a:t>
            </a:r>
            <a:r>
              <a:rPr lang="en-US" sz="3600" dirty="0"/>
              <a:t> de </a:t>
            </a:r>
            <a:r>
              <a:rPr lang="en-US" sz="3600" dirty="0" err="1"/>
              <a:t>vida</a:t>
            </a:r>
            <a:r>
              <a:rPr lang="en-US" sz="3600" dirty="0"/>
              <a:t> de </a:t>
            </a:r>
            <a:r>
              <a:rPr lang="en-US" sz="3600" dirty="0" err="1"/>
              <a:t>fagos</a:t>
            </a:r>
            <a:r>
              <a:rPr lang="en-US" sz="3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1D38D-3AFC-96DF-66DE-54088902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9790" y="3480385"/>
            <a:ext cx="3265081" cy="1240432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Obrigada pela atenção!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CF63-A71F-75AA-6709-1F7DBC1F251A}"/>
              </a:ext>
            </a:extLst>
          </p:cNvPr>
          <p:cNvGrpSpPr/>
          <p:nvPr/>
        </p:nvGrpSpPr>
        <p:grpSpPr>
          <a:xfrm rot="5400000">
            <a:off x="-2714281" y="2412364"/>
            <a:ext cx="6328615" cy="845820"/>
            <a:chOff x="-87885" y="4557224"/>
            <a:chExt cx="10772969" cy="11209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8C5828-4B37-9183-3C2A-9915C8D08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0B1F31-8437-B843-6B09-66866AEAD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584AF7-E288-7E2A-6936-7ED08A2F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003389-678C-0683-B264-CBF7CC5100A4}"/>
              </a:ext>
            </a:extLst>
          </p:cNvPr>
          <p:cNvGrpSpPr/>
          <p:nvPr/>
        </p:nvGrpSpPr>
        <p:grpSpPr>
          <a:xfrm rot="5400000">
            <a:off x="6523977" y="2412365"/>
            <a:ext cx="6328615" cy="845820"/>
            <a:chOff x="-87885" y="4557224"/>
            <a:chExt cx="10772969" cy="11209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D6E0AA-B36F-58ED-6D38-700730EF0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CD71A3-202B-1A07-EDE5-8CF1791E1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CE8476-CA17-789C-58EA-E8AEA4B6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F7D6E9D1-5BCD-4598-A319-8374C490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87" y="4268637"/>
            <a:ext cx="1121088" cy="11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pa">
            <a:extLst>
              <a:ext uri="{FF2B5EF4-FFF2-40B4-BE49-F238E27FC236}">
                <a16:creationId xmlns:a16="http://schemas.microsoft.com/office/drawing/2014/main" id="{3285DD9B-A52B-EB41-16AF-683D37B4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748" y="69772"/>
            <a:ext cx="1105127" cy="86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2C934C-717A-DD63-1EA6-4BD0633F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15E398-EF36-4947-A23C-8857BAFE042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75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012-C368-CF66-0440-25068488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23" y="301905"/>
            <a:ext cx="8341159" cy="1096044"/>
          </a:xfrm>
        </p:spPr>
        <p:txBody>
          <a:bodyPr/>
          <a:lstStyle/>
          <a:p>
            <a:pPr algn="ctr"/>
            <a:r>
              <a:rPr lang="pt-PT" dirty="0"/>
              <a:t>Bacteriófagos (fagos) e Terapia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76346-9532-14FE-6344-A00888EF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6" y="1960056"/>
            <a:ext cx="4968290" cy="195662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F9E1EB-64C8-BF2F-F01C-5FA04D14A093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79BA9F-DE86-49A0-2E01-CA5ACD84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56C1A5-CCE2-22F1-199A-3FB68EA63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9BD551-359F-836C-18C3-5D0EC02A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CDC9D41-FEB0-6C62-AF8F-6C99B9C200A0}"/>
              </a:ext>
            </a:extLst>
          </p:cNvPr>
          <p:cNvSpPr txBox="1"/>
          <p:nvPr/>
        </p:nvSpPr>
        <p:spPr>
          <a:xfrm>
            <a:off x="3134208" y="1522031"/>
            <a:ext cx="282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a) Fagos </a:t>
            </a:r>
            <a:r>
              <a:rPr lang="pt-PT" b="1" dirty="0"/>
              <a:t>líticos/virulentos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09112-B147-31CE-3CD9-B9BC96877A66}"/>
              </a:ext>
            </a:extLst>
          </p:cNvPr>
          <p:cNvSpPr txBox="1"/>
          <p:nvPr/>
        </p:nvSpPr>
        <p:spPr>
          <a:xfrm>
            <a:off x="3134208" y="4000726"/>
            <a:ext cx="34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b) Fagos </a:t>
            </a:r>
            <a:r>
              <a:rPr lang="pt-PT" b="1" dirty="0"/>
              <a:t>lisogênicos/temperados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AAC6FF-3BF3-C16D-BE0E-E15FC8D65640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98A09-2A3B-97C8-1761-0F7F7B2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2</a:t>
            </a:fld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84057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012-C368-CF66-0440-25068488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23" y="301905"/>
            <a:ext cx="8341159" cy="1096044"/>
          </a:xfrm>
        </p:spPr>
        <p:txBody>
          <a:bodyPr/>
          <a:lstStyle/>
          <a:p>
            <a:pPr algn="ctr"/>
            <a:r>
              <a:rPr lang="pt-PT" dirty="0"/>
              <a:t>Bacteriófagos (fagos) e Terapia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B76346-9532-14FE-6344-A00888EFF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6" y="1960056"/>
            <a:ext cx="4968290" cy="195662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F9E1EB-64C8-BF2F-F01C-5FA04D14A093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79BA9F-DE86-49A0-2E01-CA5ACD84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56C1A5-CCE2-22F1-199A-3FB68EA63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9BD551-359F-836C-18C3-5D0EC02AC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DB5CBA-9515-8914-06A6-F73D6C49CDE7}"/>
              </a:ext>
            </a:extLst>
          </p:cNvPr>
          <p:cNvSpPr txBox="1">
            <a:spLocks/>
          </p:cNvSpPr>
          <p:nvPr/>
        </p:nvSpPr>
        <p:spPr>
          <a:xfrm>
            <a:off x="6375580" y="2139187"/>
            <a:ext cx="3233240" cy="1777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u="sng" dirty="0"/>
              <a:t>Vantagens</a:t>
            </a:r>
          </a:p>
          <a:p>
            <a:r>
              <a:rPr lang="pt-PT" sz="1600" dirty="0"/>
              <a:t>Fagos não são tóxicos nas células dos mamíferos;</a:t>
            </a:r>
          </a:p>
          <a:p>
            <a:r>
              <a:rPr lang="pt-PT" sz="1600" dirty="0"/>
              <a:t>Hospedeiro-específico;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doseados</a:t>
            </a:r>
            <a:r>
              <a:rPr lang="en-US" sz="1600" dirty="0"/>
              <a:t>;</a:t>
            </a:r>
          </a:p>
          <a:p>
            <a:r>
              <a:rPr lang="en-US" sz="1600" dirty="0"/>
              <a:t>Auto-</a:t>
            </a:r>
            <a:r>
              <a:rPr lang="en-US" sz="1600" dirty="0" err="1"/>
              <a:t>eliminados</a:t>
            </a:r>
            <a:r>
              <a:rPr lang="en-US" sz="16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C9D41-FEB0-6C62-AF8F-6C99B9C200A0}"/>
              </a:ext>
            </a:extLst>
          </p:cNvPr>
          <p:cNvSpPr txBox="1"/>
          <p:nvPr/>
        </p:nvSpPr>
        <p:spPr>
          <a:xfrm>
            <a:off x="3134208" y="1522031"/>
            <a:ext cx="282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a) Fagos </a:t>
            </a:r>
            <a:r>
              <a:rPr lang="pt-PT" b="1" dirty="0"/>
              <a:t>líticos/virulentos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09112-B147-31CE-3CD9-B9BC96877A66}"/>
              </a:ext>
            </a:extLst>
          </p:cNvPr>
          <p:cNvSpPr txBox="1"/>
          <p:nvPr/>
        </p:nvSpPr>
        <p:spPr>
          <a:xfrm>
            <a:off x="3134208" y="4000726"/>
            <a:ext cx="34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b) Fagos </a:t>
            </a:r>
            <a:r>
              <a:rPr lang="pt-PT" b="1" dirty="0"/>
              <a:t>lisogênicos/temperados</a:t>
            </a:r>
            <a:endParaRPr lang="en-US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AAC6FF-3BF3-C16D-BE0E-E15FC8D65640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98A09-2A3B-97C8-1761-0F7F7B28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3</a:t>
            </a:fld>
            <a:endParaRPr lang="pt-PT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71719-9805-0C3A-97AA-79AABD0D95C9}"/>
              </a:ext>
            </a:extLst>
          </p:cNvPr>
          <p:cNvSpPr/>
          <p:nvPr/>
        </p:nvSpPr>
        <p:spPr>
          <a:xfrm>
            <a:off x="3134207" y="1466643"/>
            <a:ext cx="2702921" cy="493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676" y="3742134"/>
            <a:ext cx="3558799" cy="1518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PT" sz="1800" dirty="0">
                <a:latin typeface="Calibri (Body)"/>
              </a:rPr>
              <a:t>5 ferramentas recentes: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Agrupamento dos dados/classe (por Homologia ou </a:t>
            </a:r>
            <a:r>
              <a:rPr lang="pt-PT" sz="1800" i="1" dirty="0">
                <a:latin typeface="Calibri (Body)"/>
              </a:rPr>
              <a:t>Machine Learning</a:t>
            </a:r>
            <a:r>
              <a:rPr lang="pt-PT" sz="1800" dirty="0">
                <a:latin typeface="Calibri (Body)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800" dirty="0">
                <a:latin typeface="Calibri (Body)"/>
              </a:rPr>
              <a:t>Previsão  (</a:t>
            </a:r>
            <a:r>
              <a:rPr lang="pt-PT" sz="1800" i="1" dirty="0">
                <a:latin typeface="Calibri (Body)"/>
              </a:rPr>
              <a:t>ML</a:t>
            </a:r>
            <a:r>
              <a:rPr lang="pt-PT" sz="1800" dirty="0">
                <a:latin typeface="Calibri (Body)"/>
              </a:rPr>
              <a:t>)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5534FC4-862F-5068-9D61-F54E3762EBB6}"/>
              </a:ext>
            </a:extLst>
          </p:cNvPr>
          <p:cNvSpPr txBox="1">
            <a:spLocks/>
          </p:cNvSpPr>
          <p:nvPr/>
        </p:nvSpPr>
        <p:spPr>
          <a:xfrm>
            <a:off x="1080910" y="1492059"/>
            <a:ext cx="3377744" cy="82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800" dirty="0">
                <a:latin typeface="Calibri (Body)"/>
              </a:rPr>
              <a:t>IMG/VR v4 contém &gt;15 milhões genomas e fragmentos de vírus</a:t>
            </a:r>
          </a:p>
          <a:p>
            <a:endParaRPr lang="en-US" dirty="0">
              <a:latin typeface="Calibri (Body)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98DFFD-6074-316E-DAC3-F92BF9340249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6EC1E2-5633-1DF3-169A-CECFFB6F6E92}"/>
              </a:ext>
            </a:extLst>
          </p:cNvPr>
          <p:cNvCxnSpPr>
            <a:cxnSpLocks/>
          </p:cNvCxnSpPr>
          <p:nvPr/>
        </p:nvCxnSpPr>
        <p:spPr>
          <a:xfrm>
            <a:off x="2418023" y="2919152"/>
            <a:ext cx="933359" cy="541895"/>
          </a:xfrm>
          <a:prstGeom prst="bentConnector3">
            <a:avLst>
              <a:gd name="adj1" fmla="val 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CA5DE0A-F5B5-168E-13BB-F790B9061E8D}"/>
              </a:ext>
            </a:extLst>
          </p:cNvPr>
          <p:cNvSpPr txBox="1">
            <a:spLocks/>
          </p:cNvSpPr>
          <p:nvPr/>
        </p:nvSpPr>
        <p:spPr>
          <a:xfrm>
            <a:off x="3742949" y="3190099"/>
            <a:ext cx="1619670" cy="610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latin typeface="Calibri (Body)"/>
              </a:rPr>
              <a:t>Estudos </a:t>
            </a:r>
            <a:r>
              <a:rPr lang="pt-PT" i="1" dirty="0">
                <a:latin typeface="Calibri (Body)"/>
              </a:rPr>
              <a:t>in silico</a:t>
            </a:r>
            <a:endParaRPr lang="en-US" i="1" dirty="0">
              <a:latin typeface="Calibri (Body)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C6AA81-E06C-1B88-D411-FF1967DDEA88}"/>
              </a:ext>
            </a:extLst>
          </p:cNvPr>
          <p:cNvCxnSpPr>
            <a:cxnSpLocks/>
          </p:cNvCxnSpPr>
          <p:nvPr/>
        </p:nvCxnSpPr>
        <p:spPr>
          <a:xfrm>
            <a:off x="5118824" y="3800810"/>
            <a:ext cx="917164" cy="556259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32AA9AB-6397-EB5D-CC5A-DEB78EB4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4</a:t>
            </a:fld>
            <a:endParaRPr lang="pt-PT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CEB3D-1CC0-579C-89DD-EB73D7FA5FCF}"/>
              </a:ext>
            </a:extLst>
          </p:cNvPr>
          <p:cNvSpPr txBox="1"/>
          <p:nvPr/>
        </p:nvSpPr>
        <p:spPr>
          <a:xfrm>
            <a:off x="1336480" y="2272821"/>
            <a:ext cx="286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Fagos virulentos podem ter marcadores lisogênicos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9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20933"/>
              </p:ext>
            </p:extLst>
          </p:nvPr>
        </p:nvGraphicFramePr>
        <p:xfrm>
          <a:off x="1172245" y="1094380"/>
          <a:ext cx="3323251" cy="3848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lgoritmos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7802A7-0FC7-8EFD-8D13-9ACC642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5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225865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8183726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Protein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678065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4490085" y="1038225"/>
            <a:ext cx="559054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7802A7-0FC7-8EFD-8D13-9ACC642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6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114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4450040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061949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935321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 de </a:t>
                      </a:r>
                      <a:r>
                        <a:rPr lang="en-US" sz="1200" u="none" strike="noStrike" dirty="0" err="1">
                          <a:effectLst/>
                        </a:rPr>
                        <a:t>treino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AA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.csv </a:t>
                      </a:r>
                      <a:r>
                        <a:rPr lang="en-US" sz="1200" u="none" strike="noStrike" dirty="0" err="1">
                          <a:effectLst/>
                        </a:rPr>
                        <a:t>personalizado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8A7B9-EC9D-49FB-479C-0BF3B3D437A7}"/>
              </a:ext>
            </a:extLst>
          </p:cNvPr>
          <p:cNvSpPr/>
          <p:nvPr/>
        </p:nvSpPr>
        <p:spPr>
          <a:xfrm>
            <a:off x="6105525" y="1038225"/>
            <a:ext cx="39751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7C10-4A79-F184-9B1D-385358106CB5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6335E-91E1-5D29-0A37-09D8AAB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7</a:t>
            </a:fld>
            <a:endParaRPr lang="pt-PT" sz="1100"/>
          </a:p>
        </p:txBody>
      </p:sp>
    </p:spTree>
    <p:extLst>
      <p:ext uri="{BB962C8B-B14F-4D97-AF65-F5344CB8AC3E}">
        <p14:creationId xmlns:p14="http://schemas.microsoft.com/office/powerpoint/2010/main" val="41067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EA88-D5CE-C59E-C00C-9809105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7" y="15026"/>
            <a:ext cx="8694539" cy="1096044"/>
          </a:xfrm>
        </p:spPr>
        <p:txBody>
          <a:bodyPr>
            <a:normAutofit/>
          </a:bodyPr>
          <a:lstStyle/>
          <a:p>
            <a:pPr algn="ctr"/>
            <a:r>
              <a:rPr lang="pt-PT" sz="3200" dirty="0"/>
              <a:t>Ferramentas bioinformáticas </a:t>
            </a:r>
            <a:br>
              <a:rPr lang="pt-PT" sz="3200" dirty="0"/>
            </a:br>
            <a:r>
              <a:rPr lang="pt-PT" sz="3200" dirty="0"/>
              <a:t>para classificação de fagos terapêuticos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8244325-C5B2-24EE-3AF8-1F0E99A1A5C7}"/>
              </a:ext>
            </a:extLst>
          </p:cNvPr>
          <p:cNvSpPr/>
          <p:nvPr/>
        </p:nvSpPr>
        <p:spPr>
          <a:xfrm>
            <a:off x="0" y="853440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Introdução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218CC50-83A1-C6C6-6B52-13FAFBD0B2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042309"/>
              </p:ext>
            </p:extLst>
          </p:nvPr>
        </p:nvGraphicFramePr>
        <p:xfrm>
          <a:off x="1172245" y="1094380"/>
          <a:ext cx="8801700" cy="428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47">
                  <a:extLst>
                    <a:ext uri="{9D8B030D-6E8A-4147-A177-3AD203B41FA5}">
                      <a16:colId xmlns:a16="http://schemas.microsoft.com/office/drawing/2014/main" val="928551804"/>
                    </a:ext>
                  </a:extLst>
                </a:gridCol>
                <a:gridCol w="920337">
                  <a:extLst>
                    <a:ext uri="{9D8B030D-6E8A-4147-A177-3AD203B41FA5}">
                      <a16:colId xmlns:a16="http://schemas.microsoft.com/office/drawing/2014/main" val="1851449585"/>
                    </a:ext>
                  </a:extLst>
                </a:gridCol>
                <a:gridCol w="1610467">
                  <a:extLst>
                    <a:ext uri="{9D8B030D-6E8A-4147-A177-3AD203B41FA5}">
                      <a16:colId xmlns:a16="http://schemas.microsoft.com/office/drawing/2014/main" val="3182020293"/>
                    </a:ext>
                  </a:extLst>
                </a:gridCol>
                <a:gridCol w="764204">
                  <a:extLst>
                    <a:ext uri="{9D8B030D-6E8A-4147-A177-3AD203B41FA5}">
                      <a16:colId xmlns:a16="http://schemas.microsoft.com/office/drawing/2014/main" val="1991316997"/>
                    </a:ext>
                  </a:extLst>
                </a:gridCol>
                <a:gridCol w="813826">
                  <a:extLst>
                    <a:ext uri="{9D8B030D-6E8A-4147-A177-3AD203B41FA5}">
                      <a16:colId xmlns:a16="http://schemas.microsoft.com/office/drawing/2014/main" val="2458841258"/>
                    </a:ext>
                  </a:extLst>
                </a:gridCol>
                <a:gridCol w="1213965">
                  <a:extLst>
                    <a:ext uri="{9D8B030D-6E8A-4147-A177-3AD203B41FA5}">
                      <a16:colId xmlns:a16="http://schemas.microsoft.com/office/drawing/2014/main" val="3929805865"/>
                    </a:ext>
                  </a:extLst>
                </a:gridCol>
                <a:gridCol w="1783305">
                  <a:extLst>
                    <a:ext uri="{9D8B030D-6E8A-4147-A177-3AD203B41FA5}">
                      <a16:colId xmlns:a16="http://schemas.microsoft.com/office/drawing/2014/main" val="1823212859"/>
                    </a:ext>
                  </a:extLst>
                </a:gridCol>
                <a:gridCol w="903149">
                  <a:extLst>
                    <a:ext uri="{9D8B030D-6E8A-4147-A177-3AD203B41FA5}">
                      <a16:colId xmlns:a16="http://schemas.microsoft.com/office/drawing/2014/main" val="3159651206"/>
                    </a:ext>
                  </a:extLst>
                </a:gridCol>
              </a:tblGrid>
              <a:tr h="19149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Nome, </a:t>
                      </a:r>
                      <a:r>
                        <a:rPr lang="en-US" sz="1200" u="none" strike="noStrike" dirty="0" err="1">
                          <a:effectLst/>
                        </a:rPr>
                        <a:t>Ano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Funções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Interface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Base de dados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Precisão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4118343906"/>
                  </a:ext>
                </a:extLst>
              </a:tr>
              <a:tr h="1040928">
                <a:tc rowSpan="3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Baseado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em</a:t>
                      </a:r>
                      <a:r>
                        <a:rPr lang="en-US" sz="1000" b="1" u="none" strike="noStrike" dirty="0">
                          <a:effectLst/>
                        </a:rPr>
                        <a:t> </a:t>
                      </a:r>
                      <a:r>
                        <a:rPr lang="en-US" sz="1000" b="1" u="none" strike="noStrike" dirty="0" err="1">
                          <a:effectLst/>
                        </a:rPr>
                        <a:t>homologia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PhaTYP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(contigs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Classificação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  <a:r>
                        <a:rPr lang="en-US" sz="1200" u="none" strike="noStrike" dirty="0" err="1">
                          <a:effectLst/>
                        </a:rPr>
                        <a:t>algumas</a:t>
                      </a:r>
                      <a:r>
                        <a:rPr lang="en-US" sz="1200" u="none" strike="noStrike" dirty="0">
                          <a:effectLst/>
                        </a:rPr>
                        <a:t> features,</a:t>
                      </a:r>
                    </a:p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Proteinas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homologas</a:t>
                      </a:r>
                      <a:r>
                        <a:rPr lang="en-US" sz="1200" u="none" strike="noStrike" dirty="0">
                          <a:effectLst/>
                        </a:rPr>
                        <a:t> (</a:t>
                      </a:r>
                      <a:r>
                        <a:rPr lang="en-US" sz="1200" u="none" strike="noStrike" dirty="0" err="1">
                          <a:effectLst/>
                        </a:rPr>
                        <a:t>blastp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3474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142434 contigs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94-98%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5001734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PhageLeads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Procura </a:t>
                      </a:r>
                      <a:r>
                        <a:rPr lang="en-US" sz="1200" u="none" strike="noStrike" dirty="0" err="1">
                          <a:effectLst/>
                        </a:rPr>
                        <a:t>por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lisogênicos</a:t>
                      </a:r>
                      <a:r>
                        <a:rPr lang="en-US" sz="1200" u="none" strike="noStrike" dirty="0">
                          <a:effectLst/>
                        </a:rPr>
                        <a:t>, genes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de </a:t>
                      </a:r>
                      <a:r>
                        <a:rPr lang="en-US" sz="1200" u="none" strike="noStrike" dirty="0" err="1">
                          <a:effectLst/>
                        </a:rPr>
                        <a:t>resistência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antimicrobiana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Nome dos </a:t>
                      </a:r>
                      <a:r>
                        <a:rPr lang="en-US" sz="1200" u="none" strike="noStrike" dirty="0" err="1">
                          <a:effectLst/>
                        </a:rPr>
                        <a:t>marcadores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ou</a:t>
                      </a:r>
                      <a:r>
                        <a:rPr lang="en-US" sz="1200" u="none" strike="noStrike" dirty="0">
                          <a:effectLst/>
                        </a:rPr>
                        <a:t> genes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7686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188080 </a:t>
                      </a:r>
                      <a:r>
                        <a:rPr lang="en-US" sz="1200" u="none" strike="noStrike" dirty="0" err="1">
                          <a:effectLst/>
                        </a:rPr>
                        <a:t>sequencias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proteicas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10-fold cross-validation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96.20%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3313806752"/>
                  </a:ext>
                </a:extLst>
              </a:tr>
              <a:tr h="696948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BACPHLIP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GFF3 file*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634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183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e 240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923910083"/>
                  </a:ext>
                </a:extLst>
              </a:tr>
              <a:tr h="696948">
                <a:tc rowSpan="2">
                  <a:txBody>
                    <a:bodyPr/>
                    <a:lstStyle/>
                    <a:p>
                      <a:pPr marL="0" marR="0" lvl="0" indent="0" algn="ctr" defTabSz="75602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aseado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ML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PhageAI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Web;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DNA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Classificação, algumas features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&gt;10000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103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u="none" strike="noStrike" dirty="0">
                          <a:effectLst/>
                        </a:rPr>
                        <a:t> and 42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97.18%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739837196"/>
                  </a:ext>
                </a:extLst>
              </a:tr>
              <a:tr h="524959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PHACTS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Classificação do </a:t>
                      </a:r>
                    </a:p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ciclo de vida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Terminal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AA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completo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200" u="none" strike="noStrike" dirty="0">
                          <a:effectLst/>
                        </a:rPr>
                        <a:t>Classificação, probabiliddade e std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654 </a:t>
                      </a:r>
                      <a:r>
                        <a:rPr lang="en-US" sz="1200" u="none" strike="noStrike" dirty="0" err="1">
                          <a:effectLst/>
                        </a:rPr>
                        <a:t>genomas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completos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teste: 79 </a:t>
                      </a:r>
                      <a:r>
                        <a:rPr lang="en-US" sz="1200" u="none" strike="noStrike" dirty="0" err="1">
                          <a:effectLst/>
                        </a:rPr>
                        <a:t>virulentos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en-US" sz="1200" u="none" strike="noStrike" dirty="0">
                          <a:effectLst/>
                        </a:rPr>
                        <a:t>148 </a:t>
                      </a:r>
                      <a:r>
                        <a:rPr lang="en-US" sz="1200" u="none" strike="noStrike" dirty="0" err="1">
                          <a:effectLst/>
                        </a:rPr>
                        <a:t>temperados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(inclusive teste) </a:t>
                      </a:r>
                    </a:p>
                  </a:txBody>
                  <a:tcPr marL="3982" marR="3982" marT="39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82" marR="3982" marT="3982" marB="0" anchor="ctr"/>
                </a:tc>
                <a:extLst>
                  <a:ext uri="{0D108BD9-81ED-4DB2-BD59-A6C34878D82A}">
                    <a16:rowId xmlns:a16="http://schemas.microsoft.com/office/drawing/2014/main" val="10732078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D627B5-3778-412E-245E-80038FF0FCDE}"/>
              </a:ext>
            </a:extLst>
          </p:cNvPr>
          <p:cNvSpPr/>
          <p:nvPr/>
        </p:nvSpPr>
        <p:spPr>
          <a:xfrm>
            <a:off x="2847975" y="2268602"/>
            <a:ext cx="1642110" cy="97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AA53F-9064-793F-14E5-B8505E84C2EA}"/>
              </a:ext>
            </a:extLst>
          </p:cNvPr>
          <p:cNvSpPr/>
          <p:nvPr/>
        </p:nvSpPr>
        <p:spPr>
          <a:xfrm>
            <a:off x="5244465" y="4781672"/>
            <a:ext cx="861060" cy="527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FA71E-01FB-7176-28A3-74A7704D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8</a:t>
            </a:fld>
            <a:endParaRPr lang="pt-PT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931F6-DE06-C9BC-D1A0-752A04AD35AA}"/>
              </a:ext>
            </a:extLst>
          </p:cNvPr>
          <p:cNvSpPr txBox="1"/>
          <p:nvPr/>
        </p:nvSpPr>
        <p:spPr>
          <a:xfrm>
            <a:off x="1939636" y="5417126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*GFF3 file format includes: prophage region and boundaries, quality score, genomic features (type of molecule)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32D347-382D-8D3D-BCE9-70BA189E2A1B}"/>
              </a:ext>
            </a:extLst>
          </p:cNvPr>
          <p:cNvSpPr/>
          <p:nvPr/>
        </p:nvSpPr>
        <p:spPr>
          <a:xfrm>
            <a:off x="6066339" y="2348162"/>
            <a:ext cx="1180495" cy="1557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E14701-1368-C178-E5DB-4346823FB705}"/>
              </a:ext>
            </a:extLst>
          </p:cNvPr>
          <p:cNvGrpSpPr/>
          <p:nvPr/>
        </p:nvGrpSpPr>
        <p:grpSpPr>
          <a:xfrm rot="5400000">
            <a:off x="-3224051" y="2964768"/>
            <a:ext cx="7601205" cy="939744"/>
            <a:chOff x="-87885" y="4557224"/>
            <a:chExt cx="10772969" cy="11209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C2480-4154-A512-2783-E6774E70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190726" y="2284793"/>
              <a:ext cx="1113328" cy="5670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0E36-59CA-DB01-35F2-5E276671E2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16"/>
            <a:stretch/>
          </p:blipFill>
          <p:spPr>
            <a:xfrm rot="16200000">
              <a:off x="6662716" y="2692123"/>
              <a:ext cx="1113328" cy="48587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D10FBC-858B-9858-0D44-DF48EB592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157"/>
            <a:stretch/>
          </p:blipFill>
          <p:spPr>
            <a:xfrm rot="16200000">
              <a:off x="8630170" y="3615637"/>
              <a:ext cx="1113328" cy="2996501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3C418-326C-7730-136C-D571E1BD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480" y="2068849"/>
            <a:ext cx="7833360" cy="1532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800" dirty="0"/>
              <a:t>Análise crítica das ferramentas bioinformáticas de classificação do ciclo de vida de fagos e de genes associados à virulência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AEAD34-4ACA-3D39-1A6D-E56D59E2A1F9}"/>
              </a:ext>
            </a:extLst>
          </p:cNvPr>
          <p:cNvSpPr/>
          <p:nvPr/>
        </p:nvSpPr>
        <p:spPr>
          <a:xfrm>
            <a:off x="0" y="1589883"/>
            <a:ext cx="1165860" cy="73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Objetivo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ECEA0-14AB-B386-C36A-3795C88F3001}"/>
              </a:ext>
            </a:extLst>
          </p:cNvPr>
          <p:cNvCxnSpPr/>
          <p:nvPr/>
        </p:nvCxnSpPr>
        <p:spPr>
          <a:xfrm>
            <a:off x="5417820" y="3339774"/>
            <a:ext cx="0" cy="9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8E42DC-3189-75E7-8A0B-D814A85704B9}"/>
              </a:ext>
            </a:extLst>
          </p:cNvPr>
          <p:cNvSpPr txBox="1"/>
          <p:nvPr/>
        </p:nvSpPr>
        <p:spPr>
          <a:xfrm>
            <a:off x="3417570" y="4261794"/>
            <a:ext cx="41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Caso de estudo: Fagos de Acinetobacter </a:t>
            </a:r>
            <a:endParaRPr lang="en-US" dirty="0"/>
          </a:p>
        </p:txBody>
      </p:sp>
      <p:pic>
        <p:nvPicPr>
          <p:cNvPr id="9" name="Graphic 8" descr="Doctor">
            <a:extLst>
              <a:ext uri="{FF2B5EF4-FFF2-40B4-BE49-F238E27FC236}">
                <a16:creationId xmlns:a16="http://schemas.microsoft.com/office/drawing/2014/main" id="{BC3A5864-268A-61D9-9466-2ACFF66FB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5012" y="4530145"/>
            <a:ext cx="725615" cy="72561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968173-FFE6-866A-BE1A-8E17E55B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4D0A5-6128-44D9-8B98-E64E27A775CA}" type="slidenum">
              <a:rPr lang="pt-PT" sz="1100" smtClean="0"/>
              <a:t>9</a:t>
            </a:fld>
            <a:endParaRPr lang="pt-PT" sz="1100" dirty="0"/>
          </a:p>
        </p:txBody>
      </p:sp>
      <p:pic>
        <p:nvPicPr>
          <p:cNvPr id="10" name="Graphic 9" descr="Atom">
            <a:extLst>
              <a:ext uri="{FF2B5EF4-FFF2-40B4-BE49-F238E27FC236}">
                <a16:creationId xmlns:a16="http://schemas.microsoft.com/office/drawing/2014/main" id="{BD003B97-DF13-550F-64C6-F63178D6C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0619" y="8244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1869</Words>
  <Application>Microsoft Office PowerPoint</Application>
  <PresentationFormat>Custom</PresentationFormat>
  <Paragraphs>549</Paragraphs>
  <Slides>18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</vt:lpstr>
      <vt:lpstr>Calibri (Body)</vt:lpstr>
      <vt:lpstr>Calibri Light</vt:lpstr>
      <vt:lpstr>Liberation Sans</vt:lpstr>
      <vt:lpstr>Liberation Serif</vt:lpstr>
      <vt:lpstr>StarSymbol</vt:lpstr>
      <vt:lpstr>Office Theme</vt:lpstr>
      <vt:lpstr>PhageReLife: resistência e classificação do ciclo de vida de fagos </vt:lpstr>
      <vt:lpstr>Bacteriófagos (fagos) e Terapia</vt:lpstr>
      <vt:lpstr>Bacteriófagos (fagos) e Terapia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Ferramentas bioinformáticas  para classificação de fagos terapêuticos</vt:lpstr>
      <vt:lpstr>PowerPoint Presentation</vt:lpstr>
      <vt:lpstr>PowerPoint Presentation</vt:lpstr>
      <vt:lpstr>PowerPoint Presentation</vt:lpstr>
      <vt:lpstr>Script exemplo: PhaTYP</vt:lpstr>
      <vt:lpstr>PowerPoint Presentation</vt:lpstr>
      <vt:lpstr>PowerPoint Presentation</vt:lpstr>
      <vt:lpstr>Comparação de Precisão da previsão do ciclo temperado</vt:lpstr>
      <vt:lpstr>Comparação de Precisão da previsão</vt:lpstr>
      <vt:lpstr>Conclusão</vt:lpstr>
      <vt:lpstr>PhageReLife: resistência e classificação do ciclo de vida de fagos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</dc:title>
  <dc:creator>Karyna Lysenko</dc:creator>
  <cp:lastModifiedBy>Karyna Lysenko</cp:lastModifiedBy>
  <cp:revision>35</cp:revision>
  <dcterms:created xsi:type="dcterms:W3CDTF">2023-05-29T19:23:13Z</dcterms:created>
  <dcterms:modified xsi:type="dcterms:W3CDTF">2023-06-16T16:46:05Z</dcterms:modified>
</cp:coreProperties>
</file>