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58" r:id="rId5"/>
    <p:sldId id="277" r:id="rId6"/>
    <p:sldId id="282" r:id="rId7"/>
    <p:sldId id="283" r:id="rId8"/>
    <p:sldId id="300" r:id="rId9"/>
    <p:sldId id="304" r:id="rId10"/>
    <p:sldId id="301" r:id="rId11"/>
    <p:sldId id="305" r:id="rId12"/>
    <p:sldId id="311" r:id="rId13"/>
    <p:sldId id="306" r:id="rId14"/>
    <p:sldId id="307" r:id="rId15"/>
    <p:sldId id="308" r:id="rId16"/>
    <p:sldId id="309" r:id="rId17"/>
    <p:sldId id="281" r:id="rId18"/>
    <p:sldId id="284" r:id="rId19"/>
    <p:sldId id="285" r:id="rId20"/>
    <p:sldId id="286" r:id="rId21"/>
    <p:sldId id="302" r:id="rId22"/>
    <p:sldId id="279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303" r:id="rId33"/>
    <p:sldId id="312" r:id="rId34"/>
    <p:sldId id="313" r:id="rId35"/>
    <p:sldId id="314" r:id="rId36"/>
    <p:sldId id="315" r:id="rId37"/>
    <p:sldId id="280" r:id="rId38"/>
    <p:sldId id="297" r:id="rId39"/>
    <p:sldId id="298" r:id="rId40"/>
    <p:sldId id="29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60E28"/>
    <a:srgbClr val="21405C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9" autoAdjust="0"/>
    <p:restoredTop sz="87949" autoAdjust="0"/>
  </p:normalViewPr>
  <p:slideViewPr>
    <p:cSldViewPr snapToGrid="0" showGuides="1">
      <p:cViewPr varScale="1">
        <p:scale>
          <a:sx n="65" d="100"/>
          <a:sy n="65" d="100"/>
        </p:scale>
        <p:origin x="85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07D336-402E-4A49-8DDA-351AE046336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E82A5F-C0FD-471D-A8CD-69238D0143CD}">
      <dgm:prSet phldrT="[Text]"/>
      <dgm:spPr/>
      <dgm:t>
        <a:bodyPr/>
        <a:lstStyle/>
        <a:p>
          <a:r>
            <a:rPr lang="en-US" smtClean="0"/>
            <a:t>Unduh file RDF tokoh DBpedia</a:t>
          </a:r>
          <a:endParaRPr lang="en-US"/>
        </a:p>
      </dgm:t>
    </dgm:pt>
    <dgm:pt modelId="{E1EF394E-266E-42B3-8DEE-CA06124CE0A5}" type="parTrans" cxnId="{933E92F2-23ED-407C-B8F3-C33206F75CF1}">
      <dgm:prSet/>
      <dgm:spPr/>
      <dgm:t>
        <a:bodyPr/>
        <a:lstStyle/>
        <a:p>
          <a:endParaRPr lang="en-US"/>
        </a:p>
      </dgm:t>
    </dgm:pt>
    <dgm:pt modelId="{F67CCD67-E934-42B1-B08A-D74E16816CA9}" type="sibTrans" cxnId="{933E92F2-23ED-407C-B8F3-C33206F75CF1}">
      <dgm:prSet/>
      <dgm:spPr/>
      <dgm:t>
        <a:bodyPr/>
        <a:lstStyle/>
        <a:p>
          <a:endParaRPr lang="en-US"/>
        </a:p>
      </dgm:t>
    </dgm:pt>
    <dgm:pt modelId="{FAE4D10D-4B3F-476F-A1AD-02897F6339C4}">
      <dgm:prSet phldrT="[Text]"/>
      <dgm:spPr/>
      <dgm:t>
        <a:bodyPr/>
        <a:lstStyle/>
        <a:p>
          <a:r>
            <a:rPr lang="en-US" smtClean="0"/>
            <a:t>Pemodelan file RDF tokoh</a:t>
          </a:r>
          <a:endParaRPr lang="en-US"/>
        </a:p>
      </dgm:t>
    </dgm:pt>
    <dgm:pt modelId="{E7B76BEE-0457-4632-B420-089EBDF52116}" type="parTrans" cxnId="{49DD572D-6C33-499A-98BD-61FAFAA723EA}">
      <dgm:prSet/>
      <dgm:spPr/>
      <dgm:t>
        <a:bodyPr/>
        <a:lstStyle/>
        <a:p>
          <a:endParaRPr lang="en-US"/>
        </a:p>
      </dgm:t>
    </dgm:pt>
    <dgm:pt modelId="{E30FB7B4-F040-4C5C-8425-FC61D16ADBB4}" type="sibTrans" cxnId="{49DD572D-6C33-499A-98BD-61FAFAA723EA}">
      <dgm:prSet/>
      <dgm:spPr/>
      <dgm:t>
        <a:bodyPr/>
        <a:lstStyle/>
        <a:p>
          <a:endParaRPr lang="en-US"/>
        </a:p>
      </dgm:t>
    </dgm:pt>
    <dgm:pt modelId="{3EBF19CE-D50B-4660-B547-94311C92E5DC}">
      <dgm:prSet phldrT="[Text]"/>
      <dgm:spPr/>
      <dgm:t>
        <a:bodyPr/>
        <a:lstStyle/>
        <a:p>
          <a:r>
            <a:rPr lang="en-US" smtClean="0"/>
            <a:t>Penggabungan model tokoh dengan </a:t>
          </a:r>
          <a:r>
            <a:rPr lang="en-US" i="1" smtClean="0"/>
            <a:t>Family Relationship Ontology</a:t>
          </a:r>
          <a:endParaRPr lang="en-US"/>
        </a:p>
      </dgm:t>
    </dgm:pt>
    <dgm:pt modelId="{B7535C26-CE45-4FD1-9DE4-4CD0893C84D2}" type="parTrans" cxnId="{D7917AF5-A44E-4B11-B6B3-3A491FB311AD}">
      <dgm:prSet/>
      <dgm:spPr/>
      <dgm:t>
        <a:bodyPr/>
        <a:lstStyle/>
        <a:p>
          <a:endParaRPr lang="en-US"/>
        </a:p>
      </dgm:t>
    </dgm:pt>
    <dgm:pt modelId="{3909BCBE-FD30-4D12-BA1D-13F2FD6FD5EA}" type="sibTrans" cxnId="{D7917AF5-A44E-4B11-B6B3-3A491FB311AD}">
      <dgm:prSet/>
      <dgm:spPr/>
      <dgm:t>
        <a:bodyPr/>
        <a:lstStyle/>
        <a:p>
          <a:endParaRPr lang="en-US"/>
        </a:p>
      </dgm:t>
    </dgm:pt>
    <dgm:pt modelId="{D1348A1F-BB4F-4E59-8066-B1464318271A}">
      <dgm:prSet phldrT="[Text]"/>
      <dgm:spPr/>
      <dgm:t>
        <a:bodyPr/>
        <a:lstStyle/>
        <a:p>
          <a:r>
            <a:rPr lang="en-US" smtClean="0"/>
            <a:t>Reasoning</a:t>
          </a:r>
          <a:endParaRPr lang="en-US"/>
        </a:p>
      </dgm:t>
    </dgm:pt>
    <dgm:pt modelId="{232E449C-1F86-4B31-AEFD-6E355F52F6FE}" type="parTrans" cxnId="{740DEC35-5608-45D3-BF70-9135635F5890}">
      <dgm:prSet/>
      <dgm:spPr/>
      <dgm:t>
        <a:bodyPr/>
        <a:lstStyle/>
        <a:p>
          <a:endParaRPr lang="en-US"/>
        </a:p>
      </dgm:t>
    </dgm:pt>
    <dgm:pt modelId="{80D00223-CEDC-42CC-95CC-56DD02C20D93}" type="sibTrans" cxnId="{740DEC35-5608-45D3-BF70-9135635F5890}">
      <dgm:prSet/>
      <dgm:spPr/>
      <dgm:t>
        <a:bodyPr/>
        <a:lstStyle/>
        <a:p>
          <a:endParaRPr lang="en-US"/>
        </a:p>
      </dgm:t>
    </dgm:pt>
    <dgm:pt modelId="{C8B20502-CEF7-487D-9B0D-CD2BFBCF6D02}">
      <dgm:prSet phldrT="[Text]"/>
      <dgm:spPr/>
      <dgm:t>
        <a:bodyPr/>
        <a:lstStyle/>
        <a:p>
          <a:r>
            <a:rPr lang="en-US" smtClean="0"/>
            <a:t>Mencetak model hasil reasoning</a:t>
          </a:r>
          <a:endParaRPr lang="en-US"/>
        </a:p>
      </dgm:t>
    </dgm:pt>
    <dgm:pt modelId="{431EB4F0-2B02-4DA2-878E-137E98402954}" type="parTrans" cxnId="{9F6FD36B-DF28-4845-B75C-F6F6583E5017}">
      <dgm:prSet/>
      <dgm:spPr/>
      <dgm:t>
        <a:bodyPr/>
        <a:lstStyle/>
        <a:p>
          <a:endParaRPr lang="en-US"/>
        </a:p>
      </dgm:t>
    </dgm:pt>
    <dgm:pt modelId="{6D271FA1-C289-4CA8-8F36-49CC1A183BE0}" type="sibTrans" cxnId="{9F6FD36B-DF28-4845-B75C-F6F6583E5017}">
      <dgm:prSet/>
      <dgm:spPr/>
      <dgm:t>
        <a:bodyPr/>
        <a:lstStyle/>
        <a:p>
          <a:endParaRPr lang="en-US"/>
        </a:p>
      </dgm:t>
    </dgm:pt>
    <dgm:pt modelId="{9708B531-A104-4AE2-84A4-2CC2774DA208}" type="pres">
      <dgm:prSet presAssocID="{8E07D336-402E-4A49-8DDA-351AE046336F}" presName="diagram" presStyleCnt="0">
        <dgm:presLayoutVars>
          <dgm:dir/>
          <dgm:resizeHandles val="exact"/>
        </dgm:presLayoutVars>
      </dgm:prSet>
      <dgm:spPr/>
    </dgm:pt>
    <dgm:pt modelId="{40AD3799-C167-4D3B-BD05-3BAEC85C844F}" type="pres">
      <dgm:prSet presAssocID="{6BE82A5F-C0FD-471D-A8CD-69238D0143C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006F9-2FA8-434E-9C3E-8AAE8FBF33DC}" type="pres">
      <dgm:prSet presAssocID="{F67CCD67-E934-42B1-B08A-D74E16816CA9}" presName="sibTrans" presStyleLbl="sibTrans2D1" presStyleIdx="0" presStyleCnt="4"/>
      <dgm:spPr/>
    </dgm:pt>
    <dgm:pt modelId="{985CDA60-2680-43A3-A845-91423150B064}" type="pres">
      <dgm:prSet presAssocID="{F67CCD67-E934-42B1-B08A-D74E16816CA9}" presName="connectorText" presStyleLbl="sibTrans2D1" presStyleIdx="0" presStyleCnt="4"/>
      <dgm:spPr/>
    </dgm:pt>
    <dgm:pt modelId="{E73E5B6E-70C9-4D6A-9A48-04BCF1BB6746}" type="pres">
      <dgm:prSet presAssocID="{FAE4D10D-4B3F-476F-A1AD-02897F6339C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1C7D42-2690-49D3-8662-9F1F6D78CD12}" type="pres">
      <dgm:prSet presAssocID="{E30FB7B4-F040-4C5C-8425-FC61D16ADBB4}" presName="sibTrans" presStyleLbl="sibTrans2D1" presStyleIdx="1" presStyleCnt="4"/>
      <dgm:spPr/>
    </dgm:pt>
    <dgm:pt modelId="{B2C651BC-D9C5-48A7-B3E6-E4A21F416EDF}" type="pres">
      <dgm:prSet presAssocID="{E30FB7B4-F040-4C5C-8425-FC61D16ADBB4}" presName="connectorText" presStyleLbl="sibTrans2D1" presStyleIdx="1" presStyleCnt="4"/>
      <dgm:spPr/>
    </dgm:pt>
    <dgm:pt modelId="{429D9C87-E07D-462D-BFE4-100D443F346E}" type="pres">
      <dgm:prSet presAssocID="{3EBF19CE-D50B-4660-B547-94311C92E5D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8F4061-453C-4E1A-8E10-5F5884D8BA6B}" type="pres">
      <dgm:prSet presAssocID="{3909BCBE-FD30-4D12-BA1D-13F2FD6FD5EA}" presName="sibTrans" presStyleLbl="sibTrans2D1" presStyleIdx="2" presStyleCnt="4"/>
      <dgm:spPr/>
    </dgm:pt>
    <dgm:pt modelId="{AFD34ACB-DCF2-4602-8B6A-ABFB02FE142F}" type="pres">
      <dgm:prSet presAssocID="{3909BCBE-FD30-4D12-BA1D-13F2FD6FD5EA}" presName="connectorText" presStyleLbl="sibTrans2D1" presStyleIdx="2" presStyleCnt="4"/>
      <dgm:spPr/>
    </dgm:pt>
    <dgm:pt modelId="{C70EF33C-E069-4530-8080-C2321E05A449}" type="pres">
      <dgm:prSet presAssocID="{D1348A1F-BB4F-4E59-8066-B1464318271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EC5973-7E95-417E-BA33-C450CF622691}" type="pres">
      <dgm:prSet presAssocID="{80D00223-CEDC-42CC-95CC-56DD02C20D93}" presName="sibTrans" presStyleLbl="sibTrans2D1" presStyleIdx="3" presStyleCnt="4"/>
      <dgm:spPr/>
    </dgm:pt>
    <dgm:pt modelId="{02E750F5-F8B5-45FF-B512-A437B25DF263}" type="pres">
      <dgm:prSet presAssocID="{80D00223-CEDC-42CC-95CC-56DD02C20D93}" presName="connectorText" presStyleLbl="sibTrans2D1" presStyleIdx="3" presStyleCnt="4"/>
      <dgm:spPr/>
    </dgm:pt>
    <dgm:pt modelId="{43744F74-5A04-409E-86C9-0A9A2C6EF963}" type="pres">
      <dgm:prSet presAssocID="{C8B20502-CEF7-487D-9B0D-CD2BFBCF6D0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14E89B-4CC6-4908-9EAC-3723C7853F55}" type="presOf" srcId="{FAE4D10D-4B3F-476F-A1AD-02897F6339C4}" destId="{E73E5B6E-70C9-4D6A-9A48-04BCF1BB6746}" srcOrd="0" destOrd="0" presId="urn:microsoft.com/office/officeart/2005/8/layout/process5"/>
    <dgm:cxn modelId="{50480164-CD0C-406D-ADE5-69E4EED08A51}" type="presOf" srcId="{6BE82A5F-C0FD-471D-A8CD-69238D0143CD}" destId="{40AD3799-C167-4D3B-BD05-3BAEC85C844F}" srcOrd="0" destOrd="0" presId="urn:microsoft.com/office/officeart/2005/8/layout/process5"/>
    <dgm:cxn modelId="{933E92F2-23ED-407C-B8F3-C33206F75CF1}" srcId="{8E07D336-402E-4A49-8DDA-351AE046336F}" destId="{6BE82A5F-C0FD-471D-A8CD-69238D0143CD}" srcOrd="0" destOrd="0" parTransId="{E1EF394E-266E-42B3-8DEE-CA06124CE0A5}" sibTransId="{F67CCD67-E934-42B1-B08A-D74E16816CA9}"/>
    <dgm:cxn modelId="{126B5010-6B80-49A1-A1B0-C821743F1EBF}" type="presOf" srcId="{3EBF19CE-D50B-4660-B547-94311C92E5DC}" destId="{429D9C87-E07D-462D-BFE4-100D443F346E}" srcOrd="0" destOrd="0" presId="urn:microsoft.com/office/officeart/2005/8/layout/process5"/>
    <dgm:cxn modelId="{8DD14537-8454-49EB-BB15-E82C7EF3092F}" type="presOf" srcId="{C8B20502-CEF7-487D-9B0D-CD2BFBCF6D02}" destId="{43744F74-5A04-409E-86C9-0A9A2C6EF963}" srcOrd="0" destOrd="0" presId="urn:microsoft.com/office/officeart/2005/8/layout/process5"/>
    <dgm:cxn modelId="{9F6FD36B-DF28-4845-B75C-F6F6583E5017}" srcId="{8E07D336-402E-4A49-8DDA-351AE046336F}" destId="{C8B20502-CEF7-487D-9B0D-CD2BFBCF6D02}" srcOrd="4" destOrd="0" parTransId="{431EB4F0-2B02-4DA2-878E-137E98402954}" sibTransId="{6D271FA1-C289-4CA8-8F36-49CC1A183BE0}"/>
    <dgm:cxn modelId="{16BD274B-C070-42C9-B7DF-375ADD3B78E3}" type="presOf" srcId="{E30FB7B4-F040-4C5C-8425-FC61D16ADBB4}" destId="{8A1C7D42-2690-49D3-8662-9F1F6D78CD12}" srcOrd="0" destOrd="0" presId="urn:microsoft.com/office/officeart/2005/8/layout/process5"/>
    <dgm:cxn modelId="{05942CC8-600B-429A-BD31-6663324DF56F}" type="presOf" srcId="{8E07D336-402E-4A49-8DDA-351AE046336F}" destId="{9708B531-A104-4AE2-84A4-2CC2774DA208}" srcOrd="0" destOrd="0" presId="urn:microsoft.com/office/officeart/2005/8/layout/process5"/>
    <dgm:cxn modelId="{69817DA5-DC53-45EB-AF0A-61FD300CA9D7}" type="presOf" srcId="{F67CCD67-E934-42B1-B08A-D74E16816CA9}" destId="{985CDA60-2680-43A3-A845-91423150B064}" srcOrd="1" destOrd="0" presId="urn:microsoft.com/office/officeart/2005/8/layout/process5"/>
    <dgm:cxn modelId="{D7917AF5-A44E-4B11-B6B3-3A491FB311AD}" srcId="{8E07D336-402E-4A49-8DDA-351AE046336F}" destId="{3EBF19CE-D50B-4660-B547-94311C92E5DC}" srcOrd="2" destOrd="0" parTransId="{B7535C26-CE45-4FD1-9DE4-4CD0893C84D2}" sibTransId="{3909BCBE-FD30-4D12-BA1D-13F2FD6FD5EA}"/>
    <dgm:cxn modelId="{2C0C63B7-3B4C-470E-AAE4-77CAF3A81095}" type="presOf" srcId="{E30FB7B4-F040-4C5C-8425-FC61D16ADBB4}" destId="{B2C651BC-D9C5-48A7-B3E6-E4A21F416EDF}" srcOrd="1" destOrd="0" presId="urn:microsoft.com/office/officeart/2005/8/layout/process5"/>
    <dgm:cxn modelId="{6823F6DC-0582-43BA-84AB-D8A4B7FF64B0}" type="presOf" srcId="{80D00223-CEDC-42CC-95CC-56DD02C20D93}" destId="{B5EC5973-7E95-417E-BA33-C450CF622691}" srcOrd="0" destOrd="0" presId="urn:microsoft.com/office/officeart/2005/8/layout/process5"/>
    <dgm:cxn modelId="{2C868DD4-1B78-47F3-BDEE-393FEF500038}" type="presOf" srcId="{3909BCBE-FD30-4D12-BA1D-13F2FD6FD5EA}" destId="{AFD34ACB-DCF2-4602-8B6A-ABFB02FE142F}" srcOrd="1" destOrd="0" presId="urn:microsoft.com/office/officeart/2005/8/layout/process5"/>
    <dgm:cxn modelId="{D1C8F4BE-530A-4EFA-95FD-2B1FBAAE404A}" type="presOf" srcId="{D1348A1F-BB4F-4E59-8066-B1464318271A}" destId="{C70EF33C-E069-4530-8080-C2321E05A449}" srcOrd="0" destOrd="0" presId="urn:microsoft.com/office/officeart/2005/8/layout/process5"/>
    <dgm:cxn modelId="{FEAF88B2-BEB7-4958-AE09-52B3AFB463D5}" type="presOf" srcId="{3909BCBE-FD30-4D12-BA1D-13F2FD6FD5EA}" destId="{4C8F4061-453C-4E1A-8E10-5F5884D8BA6B}" srcOrd="0" destOrd="0" presId="urn:microsoft.com/office/officeart/2005/8/layout/process5"/>
    <dgm:cxn modelId="{740DEC35-5608-45D3-BF70-9135635F5890}" srcId="{8E07D336-402E-4A49-8DDA-351AE046336F}" destId="{D1348A1F-BB4F-4E59-8066-B1464318271A}" srcOrd="3" destOrd="0" parTransId="{232E449C-1F86-4B31-AEFD-6E355F52F6FE}" sibTransId="{80D00223-CEDC-42CC-95CC-56DD02C20D93}"/>
    <dgm:cxn modelId="{0D206E3E-E60C-447E-88D5-CB4F25476F96}" type="presOf" srcId="{80D00223-CEDC-42CC-95CC-56DD02C20D93}" destId="{02E750F5-F8B5-45FF-B512-A437B25DF263}" srcOrd="1" destOrd="0" presId="urn:microsoft.com/office/officeart/2005/8/layout/process5"/>
    <dgm:cxn modelId="{49DD572D-6C33-499A-98BD-61FAFAA723EA}" srcId="{8E07D336-402E-4A49-8DDA-351AE046336F}" destId="{FAE4D10D-4B3F-476F-A1AD-02897F6339C4}" srcOrd="1" destOrd="0" parTransId="{E7B76BEE-0457-4632-B420-089EBDF52116}" sibTransId="{E30FB7B4-F040-4C5C-8425-FC61D16ADBB4}"/>
    <dgm:cxn modelId="{129E467C-BDF2-49A1-BCEC-2DA5F60F6723}" type="presOf" srcId="{F67CCD67-E934-42B1-B08A-D74E16816CA9}" destId="{AC0006F9-2FA8-434E-9C3E-8AAE8FBF33DC}" srcOrd="0" destOrd="0" presId="urn:microsoft.com/office/officeart/2005/8/layout/process5"/>
    <dgm:cxn modelId="{29689BDE-7189-4D44-94C4-578E0701DEE8}" type="presParOf" srcId="{9708B531-A104-4AE2-84A4-2CC2774DA208}" destId="{40AD3799-C167-4D3B-BD05-3BAEC85C844F}" srcOrd="0" destOrd="0" presId="urn:microsoft.com/office/officeart/2005/8/layout/process5"/>
    <dgm:cxn modelId="{AB27EBCB-956E-42B3-A622-2C8EBE646946}" type="presParOf" srcId="{9708B531-A104-4AE2-84A4-2CC2774DA208}" destId="{AC0006F9-2FA8-434E-9C3E-8AAE8FBF33DC}" srcOrd="1" destOrd="0" presId="urn:microsoft.com/office/officeart/2005/8/layout/process5"/>
    <dgm:cxn modelId="{C0CD3711-DAB6-44A9-B60E-D981D791BAA4}" type="presParOf" srcId="{AC0006F9-2FA8-434E-9C3E-8AAE8FBF33DC}" destId="{985CDA60-2680-43A3-A845-91423150B064}" srcOrd="0" destOrd="0" presId="urn:microsoft.com/office/officeart/2005/8/layout/process5"/>
    <dgm:cxn modelId="{3437A954-DE1D-4E2E-9CB5-BDE1744F9A43}" type="presParOf" srcId="{9708B531-A104-4AE2-84A4-2CC2774DA208}" destId="{E73E5B6E-70C9-4D6A-9A48-04BCF1BB6746}" srcOrd="2" destOrd="0" presId="urn:microsoft.com/office/officeart/2005/8/layout/process5"/>
    <dgm:cxn modelId="{C6711BFE-61FA-4E22-B897-A47E214A143C}" type="presParOf" srcId="{9708B531-A104-4AE2-84A4-2CC2774DA208}" destId="{8A1C7D42-2690-49D3-8662-9F1F6D78CD12}" srcOrd="3" destOrd="0" presId="urn:microsoft.com/office/officeart/2005/8/layout/process5"/>
    <dgm:cxn modelId="{6753D9CD-5DC1-4EE9-947C-68F2BD75E7F8}" type="presParOf" srcId="{8A1C7D42-2690-49D3-8662-9F1F6D78CD12}" destId="{B2C651BC-D9C5-48A7-B3E6-E4A21F416EDF}" srcOrd="0" destOrd="0" presId="urn:microsoft.com/office/officeart/2005/8/layout/process5"/>
    <dgm:cxn modelId="{3E4A04CD-774F-4ACD-9FB1-346B76D0389E}" type="presParOf" srcId="{9708B531-A104-4AE2-84A4-2CC2774DA208}" destId="{429D9C87-E07D-462D-BFE4-100D443F346E}" srcOrd="4" destOrd="0" presId="urn:microsoft.com/office/officeart/2005/8/layout/process5"/>
    <dgm:cxn modelId="{3D1ED7D2-8264-45C5-AACF-0FBAFE76D040}" type="presParOf" srcId="{9708B531-A104-4AE2-84A4-2CC2774DA208}" destId="{4C8F4061-453C-4E1A-8E10-5F5884D8BA6B}" srcOrd="5" destOrd="0" presId="urn:microsoft.com/office/officeart/2005/8/layout/process5"/>
    <dgm:cxn modelId="{F64AC096-04AB-4367-B060-D0BC534E38AF}" type="presParOf" srcId="{4C8F4061-453C-4E1A-8E10-5F5884D8BA6B}" destId="{AFD34ACB-DCF2-4602-8B6A-ABFB02FE142F}" srcOrd="0" destOrd="0" presId="urn:microsoft.com/office/officeart/2005/8/layout/process5"/>
    <dgm:cxn modelId="{2FF9FFD9-7755-438D-A1AA-A0BF06080BDD}" type="presParOf" srcId="{9708B531-A104-4AE2-84A4-2CC2774DA208}" destId="{C70EF33C-E069-4530-8080-C2321E05A449}" srcOrd="6" destOrd="0" presId="urn:microsoft.com/office/officeart/2005/8/layout/process5"/>
    <dgm:cxn modelId="{0E9FEC46-3B25-41AC-BDF3-E9399FB99C91}" type="presParOf" srcId="{9708B531-A104-4AE2-84A4-2CC2774DA208}" destId="{B5EC5973-7E95-417E-BA33-C450CF622691}" srcOrd="7" destOrd="0" presId="urn:microsoft.com/office/officeart/2005/8/layout/process5"/>
    <dgm:cxn modelId="{6520D4C7-33E2-419C-88C8-2B1C35B15502}" type="presParOf" srcId="{B5EC5973-7E95-417E-BA33-C450CF622691}" destId="{02E750F5-F8B5-45FF-B512-A437B25DF263}" srcOrd="0" destOrd="0" presId="urn:microsoft.com/office/officeart/2005/8/layout/process5"/>
    <dgm:cxn modelId="{D44BE9A7-B882-4C16-A67A-FCC7A27F40F7}" type="presParOf" srcId="{9708B531-A104-4AE2-84A4-2CC2774DA208}" destId="{43744F74-5A04-409E-86C9-0A9A2C6EF963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B57C17-F959-4652-B128-14DD613C9DDD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E0AAEE-961F-4B50-A7B2-42EF52E0E470}">
      <dgm:prSet phldrT="[Text]"/>
      <dgm:spPr/>
      <dgm:t>
        <a:bodyPr/>
        <a:lstStyle/>
        <a:p>
          <a:r>
            <a:rPr lang="en-US" smtClean="0"/>
            <a:t>Unggah data hasil reasoning ke Apache Jena Fuseki</a:t>
          </a:r>
          <a:endParaRPr lang="en-US"/>
        </a:p>
      </dgm:t>
    </dgm:pt>
    <dgm:pt modelId="{F36E3AA1-DE99-452A-A482-6F3FDFDA1F13}" type="parTrans" cxnId="{221D08AB-3C41-497F-964E-A18AAF95903E}">
      <dgm:prSet/>
      <dgm:spPr/>
      <dgm:t>
        <a:bodyPr/>
        <a:lstStyle/>
        <a:p>
          <a:endParaRPr lang="en-US"/>
        </a:p>
      </dgm:t>
    </dgm:pt>
    <dgm:pt modelId="{5D0F2067-FFC5-4DE3-8C59-925F93FC22FA}" type="sibTrans" cxnId="{221D08AB-3C41-497F-964E-A18AAF95903E}">
      <dgm:prSet/>
      <dgm:spPr/>
      <dgm:t>
        <a:bodyPr/>
        <a:lstStyle/>
        <a:p>
          <a:endParaRPr lang="en-US"/>
        </a:p>
      </dgm:t>
    </dgm:pt>
    <dgm:pt modelId="{4573322D-347E-43A5-B007-CD16404DB0CD}">
      <dgm:prSet phldrT="[Text]"/>
      <dgm:spPr/>
      <dgm:t>
        <a:bodyPr/>
        <a:lstStyle/>
        <a:p>
          <a:r>
            <a:rPr lang="en-US" smtClean="0"/>
            <a:t>SPARQL Query</a:t>
          </a:r>
          <a:endParaRPr lang="en-US"/>
        </a:p>
      </dgm:t>
    </dgm:pt>
    <dgm:pt modelId="{70886BAC-A319-4407-97F2-CB8F2F510055}" type="parTrans" cxnId="{BE1AF255-B5DE-4655-936D-EB4946A093F3}">
      <dgm:prSet/>
      <dgm:spPr/>
      <dgm:t>
        <a:bodyPr/>
        <a:lstStyle/>
        <a:p>
          <a:endParaRPr lang="en-US"/>
        </a:p>
      </dgm:t>
    </dgm:pt>
    <dgm:pt modelId="{6FF34F54-AF01-4EA8-BF1F-0E0E5FAFDD32}" type="sibTrans" cxnId="{BE1AF255-B5DE-4655-936D-EB4946A093F3}">
      <dgm:prSet/>
      <dgm:spPr/>
      <dgm:t>
        <a:bodyPr/>
        <a:lstStyle/>
        <a:p>
          <a:endParaRPr lang="en-US"/>
        </a:p>
      </dgm:t>
    </dgm:pt>
    <dgm:pt modelId="{EF683249-1610-4031-B1E7-0D653A4CFAAD}">
      <dgm:prSet phldrT="[Text]"/>
      <dgm:spPr/>
      <dgm:t>
        <a:bodyPr/>
        <a:lstStyle/>
        <a:p>
          <a:r>
            <a:rPr lang="en-US" smtClean="0"/>
            <a:t>Visualisasi struktur pohon keluarga</a:t>
          </a:r>
          <a:endParaRPr lang="en-US"/>
        </a:p>
      </dgm:t>
    </dgm:pt>
    <dgm:pt modelId="{41F958F5-B9DB-4C38-8674-AAE5C57E9DD6}" type="parTrans" cxnId="{CE62F992-0C33-4AE0-BD1D-89BB2F31E4BB}">
      <dgm:prSet/>
      <dgm:spPr/>
      <dgm:t>
        <a:bodyPr/>
        <a:lstStyle/>
        <a:p>
          <a:endParaRPr lang="en-US"/>
        </a:p>
      </dgm:t>
    </dgm:pt>
    <dgm:pt modelId="{1BAB6B11-4974-4204-AEAE-7195F5A5E46D}" type="sibTrans" cxnId="{CE62F992-0C33-4AE0-BD1D-89BB2F31E4BB}">
      <dgm:prSet/>
      <dgm:spPr/>
      <dgm:t>
        <a:bodyPr/>
        <a:lstStyle/>
        <a:p>
          <a:endParaRPr lang="en-US"/>
        </a:p>
      </dgm:t>
    </dgm:pt>
    <dgm:pt modelId="{F0E3462D-C0E4-417D-8A98-72530B42FC21}" type="pres">
      <dgm:prSet presAssocID="{C2B57C17-F959-4652-B128-14DD613C9DDD}" presName="diagram" presStyleCnt="0">
        <dgm:presLayoutVars>
          <dgm:dir/>
          <dgm:resizeHandles val="exact"/>
        </dgm:presLayoutVars>
      </dgm:prSet>
      <dgm:spPr/>
    </dgm:pt>
    <dgm:pt modelId="{CB39116F-EB91-404F-85AA-B1CB5796507D}" type="pres">
      <dgm:prSet presAssocID="{9EE0AAEE-961F-4B50-A7B2-42EF52E0E47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1C5D5E-39F3-4096-8D54-97716BD884B5}" type="pres">
      <dgm:prSet presAssocID="{5D0F2067-FFC5-4DE3-8C59-925F93FC22FA}" presName="sibTrans" presStyleLbl="sibTrans2D1" presStyleIdx="0" presStyleCnt="2"/>
      <dgm:spPr/>
    </dgm:pt>
    <dgm:pt modelId="{F12F5093-66BF-4D28-8FA3-EEC8992F8C5E}" type="pres">
      <dgm:prSet presAssocID="{5D0F2067-FFC5-4DE3-8C59-925F93FC22FA}" presName="connectorText" presStyleLbl="sibTrans2D1" presStyleIdx="0" presStyleCnt="2"/>
      <dgm:spPr/>
    </dgm:pt>
    <dgm:pt modelId="{6FC43BBB-5A7D-4190-A831-ECD39838A64D}" type="pres">
      <dgm:prSet presAssocID="{4573322D-347E-43A5-B007-CD16404DB0C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D28992-97C3-49BA-B5CB-BA5D346E6A6E}" type="pres">
      <dgm:prSet presAssocID="{6FF34F54-AF01-4EA8-BF1F-0E0E5FAFDD32}" presName="sibTrans" presStyleLbl="sibTrans2D1" presStyleIdx="1" presStyleCnt="2"/>
      <dgm:spPr/>
    </dgm:pt>
    <dgm:pt modelId="{E56FEECC-B9B1-4A83-8D4F-FCF8F61DD66A}" type="pres">
      <dgm:prSet presAssocID="{6FF34F54-AF01-4EA8-BF1F-0E0E5FAFDD32}" presName="connectorText" presStyleLbl="sibTrans2D1" presStyleIdx="1" presStyleCnt="2"/>
      <dgm:spPr/>
    </dgm:pt>
    <dgm:pt modelId="{CDC2BA57-16AE-4341-9248-3145FA7CD566}" type="pres">
      <dgm:prSet presAssocID="{EF683249-1610-4031-B1E7-0D653A4CFAA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62F992-0C33-4AE0-BD1D-89BB2F31E4BB}" srcId="{C2B57C17-F959-4652-B128-14DD613C9DDD}" destId="{EF683249-1610-4031-B1E7-0D653A4CFAAD}" srcOrd="2" destOrd="0" parTransId="{41F958F5-B9DB-4C38-8674-AAE5C57E9DD6}" sibTransId="{1BAB6B11-4974-4204-AEAE-7195F5A5E46D}"/>
    <dgm:cxn modelId="{5BAD1B05-2BFA-41A1-A5B1-DF092E6C1177}" type="presOf" srcId="{6FF34F54-AF01-4EA8-BF1F-0E0E5FAFDD32}" destId="{E56FEECC-B9B1-4A83-8D4F-FCF8F61DD66A}" srcOrd="1" destOrd="0" presId="urn:microsoft.com/office/officeart/2005/8/layout/process5"/>
    <dgm:cxn modelId="{6D4F640B-C1FD-4E8D-A561-3CB92036D5AD}" type="presOf" srcId="{C2B57C17-F959-4652-B128-14DD613C9DDD}" destId="{F0E3462D-C0E4-417D-8A98-72530B42FC21}" srcOrd="0" destOrd="0" presId="urn:microsoft.com/office/officeart/2005/8/layout/process5"/>
    <dgm:cxn modelId="{9D77F007-43EF-4F2B-91BC-1FBAD9801FAC}" type="presOf" srcId="{6FF34F54-AF01-4EA8-BF1F-0E0E5FAFDD32}" destId="{18D28992-97C3-49BA-B5CB-BA5D346E6A6E}" srcOrd="0" destOrd="0" presId="urn:microsoft.com/office/officeart/2005/8/layout/process5"/>
    <dgm:cxn modelId="{BE1AF255-B5DE-4655-936D-EB4946A093F3}" srcId="{C2B57C17-F959-4652-B128-14DD613C9DDD}" destId="{4573322D-347E-43A5-B007-CD16404DB0CD}" srcOrd="1" destOrd="0" parTransId="{70886BAC-A319-4407-97F2-CB8F2F510055}" sibTransId="{6FF34F54-AF01-4EA8-BF1F-0E0E5FAFDD32}"/>
    <dgm:cxn modelId="{58FD188C-42F7-4F7F-9A26-AE1ECFD996BC}" type="presOf" srcId="{9EE0AAEE-961F-4B50-A7B2-42EF52E0E470}" destId="{CB39116F-EB91-404F-85AA-B1CB5796507D}" srcOrd="0" destOrd="0" presId="urn:microsoft.com/office/officeart/2005/8/layout/process5"/>
    <dgm:cxn modelId="{99D011D7-2C6A-4315-AD2F-B0CEA8EF7D29}" type="presOf" srcId="{5D0F2067-FFC5-4DE3-8C59-925F93FC22FA}" destId="{AF1C5D5E-39F3-4096-8D54-97716BD884B5}" srcOrd="0" destOrd="0" presId="urn:microsoft.com/office/officeart/2005/8/layout/process5"/>
    <dgm:cxn modelId="{221D08AB-3C41-497F-964E-A18AAF95903E}" srcId="{C2B57C17-F959-4652-B128-14DD613C9DDD}" destId="{9EE0AAEE-961F-4B50-A7B2-42EF52E0E470}" srcOrd="0" destOrd="0" parTransId="{F36E3AA1-DE99-452A-A482-6F3FDFDA1F13}" sibTransId="{5D0F2067-FFC5-4DE3-8C59-925F93FC22FA}"/>
    <dgm:cxn modelId="{FDC21ADA-B533-437C-B82A-F18F1BA15DFA}" type="presOf" srcId="{4573322D-347E-43A5-B007-CD16404DB0CD}" destId="{6FC43BBB-5A7D-4190-A831-ECD39838A64D}" srcOrd="0" destOrd="0" presId="urn:microsoft.com/office/officeart/2005/8/layout/process5"/>
    <dgm:cxn modelId="{A9A722F5-5C74-4610-98A7-496EF2147B7F}" type="presOf" srcId="{5D0F2067-FFC5-4DE3-8C59-925F93FC22FA}" destId="{F12F5093-66BF-4D28-8FA3-EEC8992F8C5E}" srcOrd="1" destOrd="0" presId="urn:microsoft.com/office/officeart/2005/8/layout/process5"/>
    <dgm:cxn modelId="{55F36D86-81B0-4631-9FB0-2E624C5DCCDF}" type="presOf" srcId="{EF683249-1610-4031-B1E7-0D653A4CFAAD}" destId="{CDC2BA57-16AE-4341-9248-3145FA7CD566}" srcOrd="0" destOrd="0" presId="urn:microsoft.com/office/officeart/2005/8/layout/process5"/>
    <dgm:cxn modelId="{CE911BDB-8BD4-4481-967A-1E42223A82A1}" type="presParOf" srcId="{F0E3462D-C0E4-417D-8A98-72530B42FC21}" destId="{CB39116F-EB91-404F-85AA-B1CB5796507D}" srcOrd="0" destOrd="0" presId="urn:microsoft.com/office/officeart/2005/8/layout/process5"/>
    <dgm:cxn modelId="{020624DA-A9BE-41DC-A324-29FCA709D42C}" type="presParOf" srcId="{F0E3462D-C0E4-417D-8A98-72530B42FC21}" destId="{AF1C5D5E-39F3-4096-8D54-97716BD884B5}" srcOrd="1" destOrd="0" presId="urn:microsoft.com/office/officeart/2005/8/layout/process5"/>
    <dgm:cxn modelId="{98B07C55-73ED-4761-A044-D7A6EDF9858D}" type="presParOf" srcId="{AF1C5D5E-39F3-4096-8D54-97716BD884B5}" destId="{F12F5093-66BF-4D28-8FA3-EEC8992F8C5E}" srcOrd="0" destOrd="0" presId="urn:microsoft.com/office/officeart/2005/8/layout/process5"/>
    <dgm:cxn modelId="{1411A7E0-01BB-4337-BBA8-D770389D87F9}" type="presParOf" srcId="{F0E3462D-C0E4-417D-8A98-72530B42FC21}" destId="{6FC43BBB-5A7D-4190-A831-ECD39838A64D}" srcOrd="2" destOrd="0" presId="urn:microsoft.com/office/officeart/2005/8/layout/process5"/>
    <dgm:cxn modelId="{37A4904A-94BC-4603-BF10-E5FBDBBCD320}" type="presParOf" srcId="{F0E3462D-C0E4-417D-8A98-72530B42FC21}" destId="{18D28992-97C3-49BA-B5CB-BA5D346E6A6E}" srcOrd="3" destOrd="0" presId="urn:microsoft.com/office/officeart/2005/8/layout/process5"/>
    <dgm:cxn modelId="{5B40B243-32C7-4CB3-A0A0-CA73DED0BDAC}" type="presParOf" srcId="{18D28992-97C3-49BA-B5CB-BA5D346E6A6E}" destId="{E56FEECC-B9B1-4A83-8D4F-FCF8F61DD66A}" srcOrd="0" destOrd="0" presId="urn:microsoft.com/office/officeart/2005/8/layout/process5"/>
    <dgm:cxn modelId="{BFAB4A30-4E41-40EB-A2DD-CF4365BC75B4}" type="presParOf" srcId="{F0E3462D-C0E4-417D-8A98-72530B42FC21}" destId="{CDC2BA57-16AE-4341-9248-3145FA7CD566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D3799-C167-4D3B-BD05-3BAEC85C844F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Unduh file RDF tokoh DBpedia</a:t>
          </a:r>
          <a:endParaRPr lang="en-US" sz="1800" kern="1200"/>
        </a:p>
      </dsp:txBody>
      <dsp:txXfrm>
        <a:off x="44665" y="1038705"/>
        <a:ext cx="2060143" cy="1206068"/>
      </dsp:txXfrm>
    </dsp:sp>
    <dsp:sp modelId="{AC0006F9-2FA8-434E-9C3E-8AAE8FBF33DC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330227" y="1482881"/>
        <a:ext cx="316861" cy="317716"/>
      </dsp:txXfrm>
    </dsp:sp>
    <dsp:sp modelId="{E73E5B6E-70C9-4D6A-9A48-04BCF1BB6746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Pemodelan file RDF tokoh</a:t>
          </a:r>
          <a:endParaRPr lang="en-US" sz="1800" kern="1200"/>
        </a:p>
      </dsp:txBody>
      <dsp:txXfrm>
        <a:off x="3033928" y="1038705"/>
        <a:ext cx="2060143" cy="1206068"/>
      </dsp:txXfrm>
    </dsp:sp>
    <dsp:sp modelId="{8A1C7D42-2690-49D3-8662-9F1F6D78CD12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319490" y="1482881"/>
        <a:ext cx="316861" cy="317716"/>
      </dsp:txXfrm>
    </dsp:sp>
    <dsp:sp modelId="{429D9C87-E07D-462D-BFE4-100D443F346E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Penggabungan model tokoh dengan </a:t>
          </a:r>
          <a:r>
            <a:rPr lang="en-US" sz="1800" i="1" kern="1200" smtClean="0"/>
            <a:t>Family Relationship Ontology</a:t>
          </a:r>
          <a:endParaRPr lang="en-US" sz="1800" kern="1200"/>
        </a:p>
      </dsp:txBody>
      <dsp:txXfrm>
        <a:off x="6023190" y="1038705"/>
        <a:ext cx="2060143" cy="1206068"/>
      </dsp:txXfrm>
    </dsp:sp>
    <dsp:sp modelId="{4C8F4061-453C-4E1A-8E10-5F5884D8BA6B}">
      <dsp:nvSpPr>
        <dsp:cNvPr id="0" name=""/>
        <dsp:cNvSpPr/>
      </dsp:nvSpPr>
      <dsp:spPr>
        <a:xfrm rot="5400000">
          <a:off x="6826932" y="243175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6894404" y="2470192"/>
        <a:ext cx="317716" cy="316861"/>
      </dsp:txXfrm>
    </dsp:sp>
    <dsp:sp modelId="{C70EF33C-E069-4530-8080-C2321E05A449}">
      <dsp:nvSpPr>
        <dsp:cNvPr id="0" name=""/>
        <dsp:cNvSpPr/>
      </dsp:nvSpPr>
      <dsp:spPr>
        <a:xfrm>
          <a:off x="5985668" y="3136371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Reasoning</a:t>
          </a:r>
          <a:endParaRPr lang="en-US" sz="1800" kern="1200"/>
        </a:p>
      </dsp:txBody>
      <dsp:txXfrm>
        <a:off x="6023190" y="3173893"/>
        <a:ext cx="2060143" cy="1206068"/>
      </dsp:txXfrm>
    </dsp:sp>
    <dsp:sp modelId="{B5EC5973-7E95-417E-BA33-C450CF622691}">
      <dsp:nvSpPr>
        <dsp:cNvPr id="0" name=""/>
        <dsp:cNvSpPr/>
      </dsp:nvSpPr>
      <dsp:spPr>
        <a:xfrm rot="10800000">
          <a:off x="5345112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5480910" y="3618068"/>
        <a:ext cx="316861" cy="317716"/>
      </dsp:txXfrm>
    </dsp:sp>
    <dsp:sp modelId="{43744F74-5A04-409E-86C9-0A9A2C6EF963}">
      <dsp:nvSpPr>
        <dsp:cNvPr id="0" name=""/>
        <dsp:cNvSpPr/>
      </dsp:nvSpPr>
      <dsp:spPr>
        <a:xfrm>
          <a:off x="2996406" y="3136370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Mencetak model hasil reasoning</a:t>
          </a:r>
          <a:endParaRPr lang="en-US" sz="1800" kern="1200"/>
        </a:p>
      </dsp:txBody>
      <dsp:txXfrm>
        <a:off x="3033928" y="3173892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9116F-EB91-404F-85AA-B1CB5796507D}">
      <dsp:nvSpPr>
        <dsp:cNvPr id="0" name=""/>
        <dsp:cNvSpPr/>
      </dsp:nvSpPr>
      <dsp:spPr>
        <a:xfrm>
          <a:off x="298748" y="2110"/>
          <a:ext cx="2331327" cy="1398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Unggah data hasil reasoning ke Apache Jena Fuseki</a:t>
          </a:r>
          <a:endParaRPr lang="en-US" sz="2000" kern="1200"/>
        </a:p>
      </dsp:txBody>
      <dsp:txXfrm>
        <a:off x="339717" y="43079"/>
        <a:ext cx="2249389" cy="1316858"/>
      </dsp:txXfrm>
    </dsp:sp>
    <dsp:sp modelId="{AF1C5D5E-39F3-4096-8D54-97716BD884B5}">
      <dsp:nvSpPr>
        <dsp:cNvPr id="0" name=""/>
        <dsp:cNvSpPr/>
      </dsp:nvSpPr>
      <dsp:spPr>
        <a:xfrm>
          <a:off x="2835233" y="412424"/>
          <a:ext cx="494241" cy="5781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835233" y="528058"/>
        <a:ext cx="345969" cy="346901"/>
      </dsp:txXfrm>
    </dsp:sp>
    <dsp:sp modelId="{6FC43BBB-5A7D-4190-A831-ECD39838A64D}">
      <dsp:nvSpPr>
        <dsp:cNvPr id="0" name=""/>
        <dsp:cNvSpPr/>
      </dsp:nvSpPr>
      <dsp:spPr>
        <a:xfrm>
          <a:off x="3562607" y="2110"/>
          <a:ext cx="2331327" cy="1398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SPARQL Query</a:t>
          </a:r>
          <a:endParaRPr lang="en-US" sz="2000" kern="1200"/>
        </a:p>
      </dsp:txBody>
      <dsp:txXfrm>
        <a:off x="3603576" y="43079"/>
        <a:ext cx="2249389" cy="1316858"/>
      </dsp:txXfrm>
    </dsp:sp>
    <dsp:sp modelId="{18D28992-97C3-49BA-B5CB-BA5D346E6A6E}">
      <dsp:nvSpPr>
        <dsp:cNvPr id="0" name=""/>
        <dsp:cNvSpPr/>
      </dsp:nvSpPr>
      <dsp:spPr>
        <a:xfrm rot="5400000">
          <a:off x="4481150" y="1564100"/>
          <a:ext cx="494241" cy="5781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4554820" y="1606064"/>
        <a:ext cx="346901" cy="345969"/>
      </dsp:txXfrm>
    </dsp:sp>
    <dsp:sp modelId="{CDC2BA57-16AE-4341-9248-3145FA7CD566}">
      <dsp:nvSpPr>
        <dsp:cNvPr id="0" name=""/>
        <dsp:cNvSpPr/>
      </dsp:nvSpPr>
      <dsp:spPr>
        <a:xfrm>
          <a:off x="3562607" y="2333438"/>
          <a:ext cx="2331327" cy="1398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Visualisasi struktur pohon keluarga</a:t>
          </a:r>
          <a:endParaRPr lang="en-US" sz="2000" kern="1200"/>
        </a:p>
      </dsp:txBody>
      <dsp:txXfrm>
        <a:off x="3603576" y="2374407"/>
        <a:ext cx="2249389" cy="1316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7/2/2019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7/2/2019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Bab 3.5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0068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15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1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Data tokoh</a:t>
            </a:r>
            <a:r>
              <a:rPr lang="en-US" baseline="0" smtClean="0"/>
              <a:t> dari halaman dbpedia kita download file .rdf nya lalu dimodelkan di aplikasi java yang berplugin apache jena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4399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Ini adalah contoh ontology keluarga.</a:t>
            </a:r>
            <a:r>
              <a:rPr lang="en-US" baseline="0" smtClean="0"/>
              <a:t> Misalnya untuk data Soekarno, memiliki property hasSpouse Fatmawati dan memiliki property hasChild Megawati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5072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Ketika kita bicara</a:t>
            </a:r>
            <a:r>
              <a:rPr lang="en-US" baseline="0" smtClean="0"/>
              <a:t> data dari DBpedia, maka yang terhubung dan dijadikan individu adalah URL resourcenya, setiap resource memiliki propertynya masing2, ada dua jenis property yaitu data property (hijau) dan obj property(biru),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9452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Setiap</a:t>
            </a:r>
            <a:r>
              <a:rPr lang="en-US" baseline="0" smtClean="0"/>
              <a:t> property memiliki karakteristik dan deskripsi masing2, bisa dilihat </a:t>
            </a:r>
            <a:r>
              <a:rPr lang="en-US" smtClean="0"/>
              <a:t>Ada di Subbab 2.2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4269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Berikut</a:t>
            </a:r>
            <a:r>
              <a:rPr lang="en-US" baseline="0" smtClean="0"/>
              <a:t> data property dan obj property yang saya gunakan untuk pengerjaan ini. </a:t>
            </a:r>
            <a:r>
              <a:rPr lang="en-US" smtClean="0"/>
              <a:t>Ada di Subbab 2.2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9568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Bab 3.4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7839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=""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=""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=""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=""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=""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=""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=""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=""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=""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=""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=""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=""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=""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=""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=""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=""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=""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=""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=""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=""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=""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=""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=""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=""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=""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=""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=""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=""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=""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=""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=""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9015-5B70-4D85-AA05-A54131EA11AC}" type="datetime3">
              <a:rPr lang="en-US" smtClean="0"/>
              <a:t>2 July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2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=""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=""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=""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=""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=""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=""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=""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=""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=""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=""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=""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=""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=""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=""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=""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=""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=""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=""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=""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=""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=""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=""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=""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=""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7/2/2019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id.dbpedia.org/resource/Hutomo_Mandala_Putra" TargetMode="External"/><Relationship Id="rId3" Type="http://schemas.openxmlformats.org/officeDocument/2006/relationships/hyperlink" Target="http://id.dbpedia.org/resource/Soeharto" TargetMode="External"/><Relationship Id="rId7" Type="http://schemas.openxmlformats.org/officeDocument/2006/relationships/hyperlink" Target="http://id.dbpedia.org/resource/Siti_Hardijanti_Rukman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id.dbpedia.org/resource/Siti_Hediati_Hariyadi" TargetMode="External"/><Relationship Id="rId5" Type="http://schemas.openxmlformats.org/officeDocument/2006/relationships/hyperlink" Target="http://id.dbpedia.org/resource/Sigit_Harjojudanto" TargetMode="External"/><Relationship Id="rId10" Type="http://schemas.openxmlformats.org/officeDocument/2006/relationships/hyperlink" Target="http://id.dbpedia.org/resource/Siti_Hutami_Endang_Adiningsih" TargetMode="External"/><Relationship Id="rId4" Type="http://schemas.openxmlformats.org/officeDocument/2006/relationships/hyperlink" Target="http://www.co-ode.org/roberts/family-tree.owl#isParentOf" TargetMode="External"/><Relationship Id="rId9" Type="http://schemas.openxmlformats.org/officeDocument/2006/relationships/hyperlink" Target="http://id.dbpedia.org/resource/Bambang_Trihatmodjo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219" y="1440180"/>
            <a:ext cx="6069813" cy="2286706"/>
          </a:xfrm>
        </p:spPr>
        <p:txBody>
          <a:bodyPr/>
          <a:lstStyle/>
          <a:p>
            <a:r>
              <a:rPr lang="en-US" sz="2800"/>
              <a:t>RANCANG BANGUN APLIKASI BERBASIS WEB UNTUK VISUALISASI POHON KELUARGA TOKOH SEJARAH INDONESIA MENGGUNAKAN ONTOLOGI DBPEDIA DAN PELLET REASONER</a:t>
            </a:r>
            <a:endParaRPr lang="en-US" sz="280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21240" y="320040"/>
            <a:ext cx="2080260" cy="112014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50280" y="3715456"/>
            <a:ext cx="3482340" cy="112014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it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135" y="1602811"/>
            <a:ext cx="361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89219" y="3819933"/>
            <a:ext cx="5577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</a:rPr>
              <a:t>Penyusun Tugas Akhir : 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Faiq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05111540000007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9219" y="4986499"/>
            <a:ext cx="5577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</a:rPr>
              <a:t>Dosen Pembimbing : </a:t>
            </a:r>
          </a:p>
          <a:p>
            <a:r>
              <a:rPr lang="en-US" sz="2000">
                <a:solidFill>
                  <a:schemeClr val="bg1"/>
                </a:solidFill>
              </a:rPr>
              <a:t>Nurul Fajrin A.,S.Kom., </a:t>
            </a:r>
            <a:r>
              <a:rPr lang="en-US" sz="2000" smtClean="0">
                <a:solidFill>
                  <a:schemeClr val="bg1"/>
                </a:solidFill>
              </a:rPr>
              <a:t>M.Sc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Adhatus Sholichah </a:t>
            </a:r>
            <a:r>
              <a:rPr lang="en-US" sz="2000">
                <a:solidFill>
                  <a:schemeClr val="bg1"/>
                </a:solidFill>
              </a:rPr>
              <a:t>A.,S.Kom., </a:t>
            </a:r>
            <a:r>
              <a:rPr lang="en-US" sz="2000" smtClean="0">
                <a:solidFill>
                  <a:schemeClr val="bg1"/>
                </a:solidFill>
              </a:rPr>
              <a:t>M.Sc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437005"/>
            <a:ext cx="10824736" cy="5018734"/>
          </a:xfrm>
        </p:spPr>
        <p:txBody>
          <a:bodyPr/>
          <a:lstStyle/>
          <a:p>
            <a:pPr marL="0" lvl="0" indent="0">
              <a:buNone/>
            </a:pPr>
            <a:endParaRPr lang="en-US" sz="2800" smtClean="0"/>
          </a:p>
          <a:p>
            <a:pPr marL="0" lvl="0" indent="0">
              <a:buNone/>
            </a:pPr>
            <a:r>
              <a:rPr lang="en-US" sz="2800" smtClean="0"/>
              <a:t> </a:t>
            </a:r>
          </a:p>
          <a:p>
            <a:pPr marL="0" lvl="0" indent="0">
              <a:buNone/>
            </a:pPr>
            <a:endParaRPr 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8602304" cy="750043"/>
          </a:xfrm>
        </p:spPr>
        <p:txBody>
          <a:bodyPr/>
          <a:lstStyle/>
          <a:p>
            <a:r>
              <a:rPr lang="en-US" smtClean="0"/>
              <a:t>Karakteristik dan deskripsi properti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489038"/>
              </p:ext>
            </p:extLst>
          </p:nvPr>
        </p:nvGraphicFramePr>
        <p:xfrm>
          <a:off x="515938" y="1249638"/>
          <a:ext cx="4572529" cy="51915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1417"/>
                <a:gridCol w="3761112"/>
              </a:tblGrid>
              <a:tr h="3421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Karakteristik Property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Keterangan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</a:tr>
              <a:tr h="3421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Functional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Hanya memiliki satu value range. Contoh : Megawati memiliki satu range ibu kandung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</a:tr>
              <a:tr h="5132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Inverse functional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Hanya memiliki satu value domain. Contoh : Domain Ir. Soekarno memiliki label “Soekarno”.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</a:tr>
              <a:tr h="8554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Transitive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Memiliki hubungan berantai. Misalnya, Soekarno memiliki relasi dengan Fatmawati, Fatmawati memiliki relasi dengan Megawati, maka Soekarno memiliki relasi dengan Megawati.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</a:tr>
              <a:tr h="6843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Symmetric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Memiliki hubungan dua arah. Contohnya adalah Soekarno memiliki pasangan Fatmawati, maka Fatmawati memiliki pasangan Soekarno.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</a:tr>
              <a:tr h="6843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Asymmetric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Memiliki hubungan satu arah. Contohnya adalah Soekarno memiliki anak Megawati, tetapi Megawati tidak memiliki anak Soekarno.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</a:tr>
              <a:tr h="6843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Reflexive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Menegaskan bahwa suatu individu bisa mempunyai properti yang merujuk pada dirinya sendiri. Misalnya individu Soekarno memiliki Presiden, yaitu dirinya sendiri.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</a:tr>
              <a:tr h="8554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Irreflexive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Menegaskan bahwa suatu individu mempunyai properti yang tidak bisa merujuk pada dirinya sendiri. Misalnya individu Soekarno memiliki anak, maka propertinya adalah irreflexive.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928502"/>
              </p:ext>
            </p:extLst>
          </p:nvPr>
        </p:nvGraphicFramePr>
        <p:xfrm>
          <a:off x="5884606" y="1250025"/>
          <a:ext cx="5450867" cy="4984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0286"/>
                <a:gridCol w="3600581"/>
              </a:tblGrid>
              <a:tr h="160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Deskripsi Property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Keterangan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</a:tr>
              <a:tr h="9602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Equivalent to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Satu properti dengan yang lain memiliki identitas yang sama dengan karakteristik yang sama. Misal, properti dbp:issue dan dbo:child adalah equivalent karena sama-sama menjelaskan hubungan kepemilikan keturunan.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</a:tr>
              <a:tr h="6401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SubProperty of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Properti yang dipilih adalah bagian dari properti lain. Semisal properti hasSon dan hasDaughter adalah SubProperty of hasChild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</a:tr>
              <a:tr h="4801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Inverse of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Properti yang dipilih bersifat berlawanan. Contohnya adalah properti hasChild dan hasParent.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</a:tr>
              <a:tr h="4801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Domain (Intersection)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Properti memiliki domain tertentu, misalnya properti hasChild hanya dimiki oleh domain Parent.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</a:tr>
              <a:tr h="4801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Range (Intersection)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Properti memiliki range tertentu, misalnya properti hasWife hanya memiliki range Female.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</a:tr>
              <a:tr h="9602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Disjoint with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Properti yang terpilih tidak akan berhubungan dengan properti lain. Jika properti hasParent bersifat Disjoint with hasChild, maka jika Megawati memiliki Parent Soekarno, maka Soekarno tidak memiliki Parent Megawati.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</a:tr>
              <a:tr h="8002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SuperProperty of (chain)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Properti terpilih adalah SuperProperty dari dua atau lebih properti yang lain dengan ditandai “o”. Misalnya properti hasGrandChild adalah SuperProperty dari ‘hasChild o hasChild’.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302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437005"/>
            <a:ext cx="10824736" cy="5018734"/>
          </a:xfrm>
        </p:spPr>
        <p:txBody>
          <a:bodyPr/>
          <a:lstStyle/>
          <a:p>
            <a:pPr marL="0" lvl="0" indent="0">
              <a:buNone/>
            </a:pP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endParaRPr 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7949636" cy="750043"/>
          </a:xfrm>
        </p:spPr>
        <p:txBody>
          <a:bodyPr/>
          <a:lstStyle/>
          <a:p>
            <a:r>
              <a:rPr lang="en-US" smtClean="0"/>
              <a:t>Data property dan object property yang digunakan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863992"/>
              </p:ext>
            </p:extLst>
          </p:nvPr>
        </p:nvGraphicFramePr>
        <p:xfrm>
          <a:off x="521837" y="1550112"/>
          <a:ext cx="4233042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2372"/>
                <a:gridCol w="1029051"/>
                <a:gridCol w="1028325"/>
                <a:gridCol w="1253294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Data property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URL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Karakteristik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Keterangan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Dbp:name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dbpedia.org/property/name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Menerangkan data nama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hasName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co-ode.org/roberts/family-tree.owl#hasname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Menerangkan data nama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Label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rdfs:label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Menerangkan data label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926537"/>
              </p:ext>
            </p:extLst>
          </p:nvPr>
        </p:nvGraphicFramePr>
        <p:xfrm>
          <a:off x="5043947" y="855893"/>
          <a:ext cx="6976948" cy="52122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6440"/>
                <a:gridCol w="2258267"/>
                <a:gridCol w="1001919"/>
                <a:gridCol w="2250322"/>
              </a:tblGrid>
              <a:tr h="1859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Object property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URL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Karakteristik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</a:rPr>
                        <a:t>Deskripsi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2789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dbo:child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dbpedia.org/ontology/child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ekuivalen dengan hasChild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2789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dbo:parent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dbpedia.org/ontology/parent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ekuivalen dengan hasParent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2789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dbo:spouse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dbpedia.org/ontology/spouse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symmetric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ekuivalen dengan isSpouseOf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2789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dbp:children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dbpedia.org/property/children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ekuivalen dengan hasChild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2789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dbp:issue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dbpedia.org/property/issue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ekuivalen dengan hasChild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7437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hasChild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co-ode.org/roberts/family-tree.owl#haschild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ekuivalen dengan dbo:child, dbp:children, dbp:issue, dan isParentof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4648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hasGrandChild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co-ode.org/roberts/family-tree.owl#hasgrandchild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SuperProperty dari ‘hasChild o hasChild’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3718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hasParent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co-ode.org/roberts/family-tree.owl#hasparent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ekuivalen dengan dbo:parent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4648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hasSibling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co-ode.org/roberts/family-tree.owl#hassibling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symmetric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+mn-lt"/>
                          <a:ea typeface="+mn-ea"/>
                        </a:rPr>
                        <a:t>Properti</a:t>
                      </a:r>
                      <a:r>
                        <a:rPr lang="en-US" sz="1400" baseline="0" smtClean="0">
                          <a:effectLst/>
                          <a:latin typeface="+mn-lt"/>
                          <a:ea typeface="+mn-ea"/>
                        </a:rPr>
                        <a:t> ini memberlakukan kebalikan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3718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isChildOf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co-ode.org/roberts/family-tree.owl#ischildof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inverse dari hasChild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4648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isParentOf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co-ode.org/roberts/family-tree.owl#isparentof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ekuivalen dengan hasChild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4648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isSpouseOf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co-ode.org/roberts/family-tree.owl#isspouseof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ekuivalen dengan dbo:spouse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269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029159" cy="750043"/>
          </a:xfrm>
        </p:spPr>
        <p:txBody>
          <a:bodyPr/>
          <a:lstStyle/>
          <a:p>
            <a:r>
              <a:rPr lang="en-US" smtClean="0"/>
              <a:t>Penggabungan model ontology dan model data dbpedia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942968"/>
              </p:ext>
            </p:extLst>
          </p:nvPr>
        </p:nvGraphicFramePr>
        <p:xfrm>
          <a:off x="781190" y="1360598"/>
          <a:ext cx="4045835" cy="228540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15650"/>
                <a:gridCol w="1835297"/>
                <a:gridCol w="997444"/>
                <a:gridCol w="997444"/>
              </a:tblGrid>
              <a:tr h="526960"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5"/>
                        </a:rPr>
                        <a:t>&lt;http://id.dbpedia.org/resource/Sigit_Harjojudanto&gt;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</a:tr>
              <a:tr h="526960"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6"/>
                        </a:rPr>
                        <a:t>&lt;http://id.dbpedia.org/resource/Siti_Hediati_Hariyadi&gt;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</a:tr>
              <a:tr h="526960"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7"/>
                        </a:rPr>
                        <a:t>&lt;http://id.dbpedia.org/resource/Siti_Hardijanti_Rukmana&gt;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568610"/>
              </p:ext>
            </p:extLst>
          </p:nvPr>
        </p:nvGraphicFramePr>
        <p:xfrm>
          <a:off x="515938" y="3941889"/>
          <a:ext cx="4588146" cy="251385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15650"/>
                <a:gridCol w="1304344"/>
                <a:gridCol w="1501846"/>
                <a:gridCol w="1566306"/>
              </a:tblGrid>
              <a:tr h="837950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8"/>
                        </a:rPr>
                        <a:t>&lt;http://id.dbpedia.org/resource/Hutomo_Mandala_Putra&gt;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125" marR="95125" marT="76100" marB="76100" anchor="ctr"/>
                </a:tc>
              </a:tr>
              <a:tr h="837950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9"/>
                        </a:rPr>
                        <a:t>&lt;http://id.dbpedia.org/resource/Bambang_Trihatmodjo&gt;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125" marR="95125" marT="76100" marB="76100" anchor="ctr"/>
                </a:tc>
              </a:tr>
              <a:tr h="837950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10"/>
                        </a:rPr>
                        <a:t>&lt;http://id.dbpedia.org/resource/Siti_Hutami_Endang_Adiningsih&gt;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125" marR="95125" marT="76100" marB="7610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810526"/>
              </p:ext>
            </p:extLst>
          </p:nvPr>
        </p:nvGraphicFramePr>
        <p:xfrm>
          <a:off x="6811154" y="1975320"/>
          <a:ext cx="5079448" cy="3765150"/>
        </p:xfrm>
        <a:graphic>
          <a:graphicData uri="http://schemas.openxmlformats.org/drawingml/2006/table">
            <a:tbl>
              <a:tblPr/>
              <a:tblGrid>
                <a:gridCol w="1571810"/>
                <a:gridCol w="1095052"/>
                <a:gridCol w="2412586"/>
              </a:tblGrid>
              <a:tr h="627525"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5"/>
                        </a:rPr>
                        <a:t>&lt;http://id.dbpedia.org/resource/Sigit_Harjojudanto&gt;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27525"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6"/>
                        </a:rPr>
                        <a:t>&lt;http://id.dbpedia.org/resource/Siti_Hediati_Hariyadi&gt;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27525"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7"/>
                        </a:rPr>
                        <a:t>&lt;http://id.dbpedia.org/resource/Siti_Hardijanti_Rukmana&gt;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27525"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8"/>
                        </a:rPr>
                        <a:t>&lt;http://id.dbpedia.org/resource/Hutomo_Mandala_Putra&gt;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27525"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9"/>
                        </a:rPr>
                        <a:t>&lt;http://id.dbpedia.org/resource/Bambang_Trihatmodjo&gt;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27525"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0"/>
                        </a:rPr>
                        <a:t>&lt;http://id.dbpedia.org/resource/Siti_Hutami_Endang_Adiningsih&gt;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Plus 13"/>
          <p:cNvSpPr/>
          <p:nvPr/>
        </p:nvSpPr>
        <p:spPr>
          <a:xfrm>
            <a:off x="2363722" y="3309124"/>
            <a:ext cx="927477" cy="9696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qual 14"/>
          <p:cNvSpPr/>
          <p:nvPr/>
        </p:nvSpPr>
        <p:spPr>
          <a:xfrm>
            <a:off x="5530517" y="3451123"/>
            <a:ext cx="1003018" cy="82764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320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9365481" cy="750043"/>
          </a:xfrm>
        </p:spPr>
        <p:txBody>
          <a:bodyPr/>
          <a:lstStyle/>
          <a:p>
            <a:r>
              <a:rPr lang="en-US" smtClean="0"/>
              <a:t>Reasoning menggunakan pellet reasoner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046470" y="1249638"/>
            <a:ext cx="0" cy="56083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48929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29897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cxnSp>
        <p:nvCxnSpPr>
          <p:cNvPr id="19" name="Straight Arrow Connector 18"/>
          <p:cNvCxnSpPr>
            <a:stCxn id="12" idx="6"/>
            <a:endCxn id="13" idx="2"/>
          </p:cNvCxnSpPr>
          <p:nvPr/>
        </p:nvCxnSpPr>
        <p:spPr>
          <a:xfrm>
            <a:off x="1312606" y="2020529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112257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693225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775934" y="1902542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775934" y="2153265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78077" y="1666568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isSpouseOf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085651" y="1496652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isSpouseOf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070902" y="2189824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isSpouseOf</a:t>
            </a:r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29573" y="4443240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36" name="Oval 35"/>
          <p:cNvSpPr/>
          <p:nvPr/>
        </p:nvSpPr>
        <p:spPr>
          <a:xfrm>
            <a:off x="3210540" y="4443240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558721" y="4443240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hasParent</a:t>
            </a:r>
            <a:endParaRPr lang="en-US"/>
          </a:p>
        </p:txBody>
      </p:sp>
      <p:cxnSp>
        <p:nvCxnSpPr>
          <p:cNvPr id="43" name="Straight Arrow Connector 42"/>
          <p:cNvCxnSpPr>
            <a:stCxn id="35" idx="6"/>
            <a:endCxn id="36" idx="2"/>
          </p:cNvCxnSpPr>
          <p:nvPr/>
        </p:nvCxnSpPr>
        <p:spPr>
          <a:xfrm>
            <a:off x="1293250" y="4797201"/>
            <a:ext cx="1917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12257" y="431609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46" name="Oval 45"/>
          <p:cNvSpPr/>
          <p:nvPr/>
        </p:nvSpPr>
        <p:spPr>
          <a:xfrm>
            <a:off x="9751849" y="4318036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111091" y="4015384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hasParent</a:t>
            </a:r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786626" y="4461753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786626" y="4712476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129710" y="4712476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hasChild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21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199" y="819322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198" y="2665989"/>
            <a:ext cx="3657600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0" y="3618994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2000" dirty="0"/>
              <a:t>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267198" y="1743419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/>
              <a:t>METODOLOGI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1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Arsitektur sistem</a:t>
            </a:r>
            <a:endParaRPr lang="en-US"/>
          </a:p>
        </p:txBody>
      </p:sp>
      <p:pic>
        <p:nvPicPr>
          <p:cNvPr id="6" name="Picture 5" descr="C:\Users\ASUS\Pictures\arsitektur TA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423" y="1375646"/>
            <a:ext cx="8500056" cy="5267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597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057617" cy="1325563"/>
          </a:xfrm>
        </p:spPr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program </a:t>
            </a:r>
            <a:r>
              <a:rPr lang="en-US" dirty="0" err="1" smtClean="0"/>
              <a:t>ekstraksi</a:t>
            </a:r>
            <a:r>
              <a:rPr lang="en-US" dirty="0" smtClean="0"/>
              <a:t> (java)</a:t>
            </a:r>
            <a:r>
              <a:rPr lang="en-US" smtClean="0"/>
              <a:t/>
            </a:r>
            <a:br>
              <a:rPr lang="en-US" smtClean="0"/>
            </a:b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126509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21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057617" cy="1325563"/>
          </a:xfrm>
        </p:spPr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program </a:t>
            </a:r>
            <a:r>
              <a:rPr lang="en-US" dirty="0" err="1" smtClean="0"/>
              <a:t>visualisasi</a:t>
            </a:r>
            <a:r>
              <a:rPr lang="en-US" dirty="0" smtClean="0"/>
              <a:t> (</a:t>
            </a:r>
            <a:r>
              <a:rPr lang="en-US" err="1" smtClean="0"/>
              <a:t>php</a:t>
            </a:r>
            <a:r>
              <a:rPr lang="en-US" smtClean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49964348"/>
              </p:ext>
            </p:extLst>
          </p:nvPr>
        </p:nvGraphicFramePr>
        <p:xfrm>
          <a:off x="2846439" y="1825158"/>
          <a:ext cx="6192684" cy="3734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44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1142218" cy="1325563"/>
          </a:xfrm>
        </p:spPr>
        <p:txBody>
          <a:bodyPr/>
          <a:lstStyle/>
          <a:p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visualisasi</a:t>
            </a:r>
            <a:r>
              <a:rPr lang="en-US" dirty="0" smtClean="0"/>
              <a:t> pseudocode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7419" y="1946787"/>
            <a:ext cx="55306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nsolas" panose="020B0609020204030204" pitchFamily="49" charset="0"/>
              </a:rPr>
              <a:t>&lt;a href="#"&gt;Subject&lt;/a&gt;</a:t>
            </a:r>
          </a:p>
          <a:p>
            <a:r>
              <a:rPr lang="en-GB" smtClean="0">
                <a:latin typeface="Consolas" panose="020B0609020204030204" pitchFamily="49" charset="0"/>
              </a:rPr>
              <a:t>&lt;</a:t>
            </a:r>
            <a:r>
              <a:rPr lang="en-GB">
                <a:latin typeface="Consolas" panose="020B0609020204030204" pitchFamily="49" charset="0"/>
              </a:rPr>
              <a:t>a href</a:t>
            </a:r>
            <a:r>
              <a:rPr lang="en-GB">
                <a:latin typeface="Consolas" panose="020B0609020204030204" pitchFamily="49" charset="0"/>
              </a:rPr>
              <a:t>="#"&gt;</a:t>
            </a:r>
            <a:r>
              <a:rPr lang="en-GB" smtClean="0">
                <a:latin typeface="Consolas" panose="020B0609020204030204" pitchFamily="49" charset="0"/>
              </a:rPr>
              <a:t>Spouse&lt;/</a:t>
            </a:r>
            <a:r>
              <a:rPr lang="en-GB">
                <a:latin typeface="Consolas" panose="020B0609020204030204" pitchFamily="49" charset="0"/>
              </a:rPr>
              <a:t>a&gt;</a:t>
            </a:r>
            <a:endParaRPr lang="it-IT" smtClean="0">
              <a:latin typeface="Consolas" panose="020B0609020204030204" pitchFamily="49" charset="0"/>
            </a:endParaRPr>
          </a:p>
          <a:p>
            <a:r>
              <a:rPr lang="it-IT" b="1" smtClean="0">
                <a:latin typeface="Consolas" panose="020B0609020204030204" pitchFamily="49" charset="0"/>
              </a:rPr>
              <a:t>&lt;</a:t>
            </a:r>
            <a:r>
              <a:rPr lang="it-IT" b="1">
                <a:latin typeface="Consolas" panose="020B0609020204030204" pitchFamily="49" charset="0"/>
              </a:rPr>
              <a:t>ul</a:t>
            </a:r>
            <a:r>
              <a:rPr lang="it-IT" b="1" smtClean="0">
                <a:latin typeface="Consolas" panose="020B0609020204030204" pitchFamily="49" charset="0"/>
              </a:rPr>
              <a:t>&gt;</a:t>
            </a:r>
            <a:r>
              <a:rPr lang="it-IT">
                <a:latin typeface="Consolas" panose="020B0609020204030204" pitchFamily="49" charset="0"/>
              </a:rPr>
              <a:t>		</a:t>
            </a:r>
            <a:r>
              <a:rPr lang="it-IT">
                <a:latin typeface="Consolas" panose="020B0609020204030204" pitchFamily="49" charset="0"/>
              </a:rPr>
              <a:t>    </a:t>
            </a:r>
            <a:endParaRPr lang="it-IT" smtClean="0">
              <a:latin typeface="Consolas" panose="020B0609020204030204" pitchFamily="49" charset="0"/>
            </a:endParaRPr>
          </a:p>
          <a:p>
            <a:r>
              <a:rPr lang="it-IT" smtClean="0">
                <a:latin typeface="Consolas" panose="020B0609020204030204" pitchFamily="49" charset="0"/>
              </a:rPr>
              <a:t>	&lt;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>
                <a:latin typeface="Consolas" panose="020B0609020204030204" pitchFamily="49" charset="0"/>
              </a:rPr>
              <a:t>&gt;&lt;</a:t>
            </a:r>
            <a:r>
              <a:rPr lang="it-IT" smtClean="0">
                <a:latin typeface="Consolas" panose="020B0609020204030204" pitchFamily="49" charset="0"/>
              </a:rPr>
              <a:t>a href="#"&gt;Child1&lt;/</a:t>
            </a:r>
            <a:r>
              <a:rPr lang="it-IT">
                <a:latin typeface="Consolas" panose="020B0609020204030204" pitchFamily="49" charset="0"/>
              </a:rPr>
              <a:t>a&gt;&lt;/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 smtClean="0">
                <a:latin typeface="Consolas" panose="020B0609020204030204" pitchFamily="49" charset="0"/>
              </a:rPr>
              <a:t>&gt;</a:t>
            </a:r>
            <a:r>
              <a:rPr lang="it-IT">
                <a:latin typeface="Consolas" panose="020B0609020204030204" pitchFamily="49" charset="0"/>
              </a:rPr>
              <a:t>		</a:t>
            </a:r>
            <a:r>
              <a:rPr lang="it-IT">
                <a:latin typeface="Consolas" panose="020B0609020204030204" pitchFamily="49" charset="0"/>
              </a:rPr>
              <a:t>    </a:t>
            </a:r>
            <a:endParaRPr lang="it-IT">
              <a:latin typeface="Consolas" panose="020B0609020204030204" pitchFamily="49" charset="0"/>
            </a:endParaRPr>
          </a:p>
          <a:p>
            <a:r>
              <a:rPr lang="it-IT" smtClean="0">
                <a:latin typeface="Consolas" panose="020B0609020204030204" pitchFamily="49" charset="0"/>
              </a:rPr>
              <a:t>	&lt;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>
                <a:latin typeface="Consolas" panose="020B0609020204030204" pitchFamily="49" charset="0"/>
              </a:rPr>
              <a:t>&gt;&lt;a </a:t>
            </a:r>
            <a:r>
              <a:rPr lang="it-IT">
                <a:latin typeface="Consolas" panose="020B0609020204030204" pitchFamily="49" charset="0"/>
              </a:rPr>
              <a:t>href</a:t>
            </a:r>
            <a:r>
              <a:rPr lang="it-IT" smtClean="0">
                <a:latin typeface="Consolas" panose="020B0609020204030204" pitchFamily="49" charset="0"/>
              </a:rPr>
              <a:t>="#"&gt;Child2&lt;/</a:t>
            </a:r>
            <a:r>
              <a:rPr lang="it-IT">
                <a:latin typeface="Consolas" panose="020B0609020204030204" pitchFamily="49" charset="0"/>
              </a:rPr>
              <a:t>a&gt;&lt;/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 smtClean="0">
                <a:latin typeface="Consolas" panose="020B0609020204030204" pitchFamily="49" charset="0"/>
              </a:rPr>
              <a:t>&gt;</a:t>
            </a:r>
            <a:r>
              <a:rPr lang="it-IT">
                <a:latin typeface="Consolas" panose="020B0609020204030204" pitchFamily="49" charset="0"/>
              </a:rPr>
              <a:t>		</a:t>
            </a:r>
            <a:r>
              <a:rPr lang="it-IT">
                <a:latin typeface="Consolas" panose="020B0609020204030204" pitchFamily="49" charset="0"/>
              </a:rPr>
              <a:t>    </a:t>
            </a:r>
            <a:endParaRPr lang="it-IT" smtClean="0">
              <a:latin typeface="Consolas" panose="020B0609020204030204" pitchFamily="49" charset="0"/>
            </a:endParaRPr>
          </a:p>
          <a:p>
            <a:r>
              <a:rPr lang="it-IT" smtClean="0">
                <a:latin typeface="Consolas" panose="020B0609020204030204" pitchFamily="49" charset="0"/>
              </a:rPr>
              <a:t>	&lt;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>
                <a:latin typeface="Consolas" panose="020B0609020204030204" pitchFamily="49" charset="0"/>
              </a:rPr>
              <a:t>&gt;&lt;a </a:t>
            </a:r>
            <a:r>
              <a:rPr lang="it-IT">
                <a:latin typeface="Consolas" panose="020B0609020204030204" pitchFamily="49" charset="0"/>
              </a:rPr>
              <a:t>href</a:t>
            </a:r>
            <a:r>
              <a:rPr lang="it-IT" smtClean="0">
                <a:latin typeface="Consolas" panose="020B0609020204030204" pitchFamily="49" charset="0"/>
              </a:rPr>
              <a:t>="#"&gt;Child3&lt;/</a:t>
            </a:r>
            <a:r>
              <a:rPr lang="it-IT">
                <a:latin typeface="Consolas" panose="020B0609020204030204" pitchFamily="49" charset="0"/>
              </a:rPr>
              <a:t>a&gt;&lt;/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>
                <a:latin typeface="Consolas" panose="020B0609020204030204" pitchFamily="49" charset="0"/>
              </a:rPr>
              <a:t>&gt;</a:t>
            </a:r>
          </a:p>
          <a:p>
            <a:r>
              <a:rPr lang="it-IT" b="1" smtClean="0">
                <a:latin typeface="Consolas" panose="020B0609020204030204" pitchFamily="49" charset="0"/>
              </a:rPr>
              <a:t>&lt;/</a:t>
            </a:r>
            <a:r>
              <a:rPr lang="it-IT" b="1">
                <a:latin typeface="Consolas" panose="020B0609020204030204" pitchFamily="49" charset="0"/>
              </a:rPr>
              <a:t>ul&gt;</a:t>
            </a:r>
            <a:endParaRPr lang="en-US" b="1"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78057" y="1693281"/>
            <a:ext cx="1523121" cy="62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Subject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987990" y="1688234"/>
            <a:ext cx="1523121" cy="62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Spouse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779055" y="3416061"/>
            <a:ext cx="1523121" cy="62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Child3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984232" y="3413228"/>
            <a:ext cx="1523121" cy="62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Child2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268065" y="3424750"/>
            <a:ext cx="1523121" cy="62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Child1</a:t>
            </a:r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9040754" y="2134174"/>
            <a:ext cx="0" cy="6636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47805" y="2784401"/>
            <a:ext cx="359281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744210" y="2761072"/>
            <a:ext cx="0" cy="6636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495047" y="2797852"/>
            <a:ext cx="0" cy="6636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970633" y="2784401"/>
            <a:ext cx="0" cy="6636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611863" y="2385412"/>
            <a:ext cx="3786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ul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589684" y="2784401"/>
            <a:ext cx="303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740839" y="2805730"/>
            <a:ext cx="303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69371" y="2818552"/>
            <a:ext cx="303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6049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200" y="891958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200" y="2730455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1" y="3644855"/>
            <a:ext cx="3657598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267200" y="1819163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/>
              <a:t>METODOLOGI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71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201" y="870122"/>
            <a:ext cx="3657599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199" y="2705377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UJI CO</a:t>
            </a:r>
            <a:r>
              <a:rPr lang="id-ID" sz="2000" dirty="0"/>
              <a:t>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267199" y="1759249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/>
              <a:t>METODOLOGI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64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5502" y="99376"/>
            <a:ext cx="6959771" cy="587408"/>
          </a:xfrm>
        </p:spPr>
        <p:txBody>
          <a:bodyPr/>
          <a:lstStyle/>
          <a:p>
            <a:r>
              <a:rPr lang="en-US" smtClean="0"/>
              <a:t>Reasoning property isspouseof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Sebelum reasoning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mtClean="0"/>
              <a:t>Sesudah reasoning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0" name="Content Placeholder 9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87" y="2939320"/>
            <a:ext cx="5858331" cy="3779256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/>
          </p:cNvPicPr>
          <p:nvPr>
            <p:ph idx="19"/>
          </p:nvPr>
        </p:nvPicPr>
        <p:blipFill>
          <a:blip r:embed="rId3"/>
          <a:stretch>
            <a:fillRect/>
          </a:stretch>
        </p:blipFill>
        <p:spPr>
          <a:xfrm>
            <a:off x="6298782" y="1023807"/>
            <a:ext cx="5861304" cy="354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5502" y="99376"/>
            <a:ext cx="6959771" cy="587408"/>
          </a:xfrm>
        </p:spPr>
        <p:txBody>
          <a:bodyPr/>
          <a:lstStyle/>
          <a:p>
            <a:r>
              <a:rPr lang="en-US" smtClean="0"/>
              <a:t>Reasoning property haschild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Sebelum reasoning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mtClean="0"/>
              <a:t>Sesudah reasoning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24347" y="2723886"/>
            <a:ext cx="5861304" cy="3919220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6258750" y="686784"/>
            <a:ext cx="5861304" cy="39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8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5502" y="99376"/>
            <a:ext cx="6959771" cy="587408"/>
          </a:xfrm>
        </p:spPr>
        <p:txBody>
          <a:bodyPr/>
          <a:lstStyle/>
          <a:p>
            <a:r>
              <a:rPr lang="en-US" smtClean="0"/>
              <a:t>Reasoning property hasparent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Sebelum reasoning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mtClean="0"/>
              <a:t>Sesudah reasoning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01501" y="3030958"/>
            <a:ext cx="5861304" cy="3750310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6298782" y="686784"/>
            <a:ext cx="5861304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1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Visualisasi 1 (kasus tidak memiliki anak)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4517"/>
            <a:ext cx="12192000" cy="382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97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Visualisasi 2 (kasus memiliki anak)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957"/>
            <a:ext cx="12192000" cy="495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62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Visualisasi 3 (kasus memiliki cucu)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25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2" y="1166957"/>
            <a:ext cx="12192000" cy="495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50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Visualisasi 4 (kasus memiliki cicit)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26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2256"/>
            <a:ext cx="12192000" cy="499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51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Visualisasi 5 (kasus memiliki pasangan lebih dari satu)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892"/>
          <a:stretch/>
        </p:blipFill>
        <p:spPr>
          <a:xfrm>
            <a:off x="3224210" y="1166957"/>
            <a:ext cx="5734055" cy="494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4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Visualisasi 6 (kasus memiliki relasi yang tidak memiliki properti nama)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28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205"/>
            <a:ext cx="12192000" cy="447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47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Visualisasi hasChildINlaw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2125980" y="3406140"/>
            <a:ext cx="5321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Visualisasi</a:t>
            </a:r>
            <a:r>
              <a:rPr lang="en-US" dirty="0" smtClean="0"/>
              <a:t> </a:t>
            </a:r>
            <a:r>
              <a:rPr lang="en-US" dirty="0" err="1" smtClean="0"/>
              <a:t>hasChildInlaw</a:t>
            </a:r>
            <a:r>
              <a:rPr lang="en-US" dirty="0" smtClean="0"/>
              <a:t>, </a:t>
            </a:r>
            <a:r>
              <a:rPr lang="en-US" dirty="0" err="1" smtClean="0"/>
              <a:t>hasSibling</a:t>
            </a:r>
            <a:r>
              <a:rPr lang="en-US" dirty="0" smtClean="0"/>
              <a:t>, </a:t>
            </a:r>
            <a:r>
              <a:rPr lang="en-US" dirty="0" err="1" smtClean="0"/>
              <a:t>hasGrandchild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1955"/>
            <a:ext cx="12192000" cy="255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8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smtClean="0"/>
              <a:t>Tokoh sejarah </a:t>
            </a:r>
            <a:r>
              <a:rPr lang="en-US" sz="2800" smtClean="0"/>
              <a:t>adalah seseorang yang namanya dikenang atas jasanya</a:t>
            </a:r>
          </a:p>
          <a:p>
            <a:r>
              <a:rPr lang="en-US" sz="2800" smtClean="0"/>
              <a:t>Setiap tokoh memiliki </a:t>
            </a:r>
            <a:r>
              <a:rPr lang="en-US" sz="2800" b="1" smtClean="0"/>
              <a:t>relasi</a:t>
            </a:r>
            <a:r>
              <a:rPr lang="en-US" sz="2800" smtClean="0"/>
              <a:t> yang berbeda-beda</a:t>
            </a:r>
          </a:p>
          <a:p>
            <a:r>
              <a:rPr lang="en-US" sz="2800" smtClean="0"/>
              <a:t>Keterkaitan antar tokoh dapat dimodelkan dengan </a:t>
            </a:r>
            <a:r>
              <a:rPr lang="en-US" sz="2800" b="1" smtClean="0"/>
              <a:t>ontologi</a:t>
            </a:r>
          </a:p>
          <a:p>
            <a:r>
              <a:rPr lang="en-US" sz="2800" b="1" smtClean="0"/>
              <a:t>Memodelkan</a:t>
            </a:r>
            <a:r>
              <a:rPr lang="en-US" sz="2800" smtClean="0"/>
              <a:t> dan </a:t>
            </a:r>
            <a:r>
              <a:rPr lang="en-US" sz="2800" b="1" smtClean="0"/>
              <a:t>melengkapi</a:t>
            </a:r>
            <a:r>
              <a:rPr lang="en-US" sz="2800" smtClean="0"/>
              <a:t> data tokoh untuk </a:t>
            </a:r>
            <a:r>
              <a:rPr lang="en-US" sz="2800" b="1" smtClean="0"/>
              <a:t>visualisasi</a:t>
            </a:r>
            <a:r>
              <a:rPr lang="en-US" sz="2800" smtClean="0"/>
              <a:t> pohon keluarga tokoh sejarah</a:t>
            </a:r>
            <a:endParaRPr lang="en-US" sz="2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Latar belakang</a:t>
            </a:r>
            <a:endParaRPr lang="en-US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8" t="27760" r="12479" b="18356"/>
          <a:stretch/>
        </p:blipFill>
        <p:spPr/>
      </p:pic>
    </p:spTree>
    <p:extLst>
      <p:ext uri="{BB962C8B-B14F-4D97-AF65-F5344CB8AC3E}">
        <p14:creationId xmlns:p14="http://schemas.microsoft.com/office/powerpoint/2010/main" val="324405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Visualisasi hassibling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2125980" y="3406140"/>
            <a:ext cx="5321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Visualisasi</a:t>
            </a:r>
            <a:r>
              <a:rPr lang="en-US" dirty="0" smtClean="0"/>
              <a:t> </a:t>
            </a:r>
            <a:r>
              <a:rPr lang="en-US" dirty="0" err="1" smtClean="0"/>
              <a:t>hasChildInlaw</a:t>
            </a:r>
            <a:r>
              <a:rPr lang="en-US" dirty="0" smtClean="0"/>
              <a:t>, </a:t>
            </a:r>
            <a:r>
              <a:rPr lang="en-US" dirty="0" err="1" smtClean="0"/>
              <a:t>hasSibling</a:t>
            </a:r>
            <a:r>
              <a:rPr lang="en-US" dirty="0" smtClean="0"/>
              <a:t>, </a:t>
            </a:r>
            <a:r>
              <a:rPr lang="en-US" dirty="0" err="1" smtClean="0"/>
              <a:t>hasGrandchild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0528"/>
            <a:ext cx="12192000" cy="251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21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Visualisasi hasgrandchild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3588"/>
            <a:ext cx="12192000" cy="265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48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Visualisasi hasgrandchildinlaw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32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6798"/>
            <a:ext cx="12192000" cy="31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27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Visualisasi hasgreatgrandchild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33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6798"/>
            <a:ext cx="12192000" cy="31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26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200" y="879213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200" y="2730455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</a:t>
            </a:r>
            <a:r>
              <a:rPr lang="en-US" sz="2000" dirty="0"/>
              <a:t>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2000" dirty="0"/>
              <a:t>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267199" y="1803310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/>
              <a:t>METODOLOGI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825625"/>
            <a:ext cx="10824736" cy="4351338"/>
          </a:xfrm>
        </p:spPr>
        <p:txBody>
          <a:bodyPr/>
          <a:lstStyle/>
          <a:p>
            <a:pPr lvl="0"/>
            <a:r>
              <a:rPr lang="en-US" sz="2800" dirty="0"/>
              <a:t>Data p</a:t>
            </a:r>
            <a:r>
              <a:rPr lang="id-ID" sz="2800" dirty="0" err="1"/>
              <a:t>roperti</a:t>
            </a:r>
            <a:r>
              <a:rPr lang="id-ID" sz="2800" dirty="0"/>
              <a:t> yang dimiliki oleh </a:t>
            </a:r>
            <a:r>
              <a:rPr lang="id-ID" sz="2800" i="1" dirty="0"/>
              <a:t>Family </a:t>
            </a:r>
            <a:r>
              <a:rPr lang="id-ID" sz="2800" i="1" dirty="0" err="1"/>
              <a:t>Relationship</a:t>
            </a:r>
            <a:r>
              <a:rPr lang="id-ID" sz="2800" i="1" dirty="0"/>
              <a:t> </a:t>
            </a:r>
            <a:r>
              <a:rPr lang="id-ID" sz="2800" i="1" dirty="0" err="1"/>
              <a:t>Ontology</a:t>
            </a:r>
            <a:r>
              <a:rPr lang="id-ID" sz="2800" dirty="0"/>
              <a:t> dapat digunakan pada domain tokoh sejarah Indonesia. </a:t>
            </a:r>
            <a:endParaRPr lang="en-US" sz="2800" dirty="0"/>
          </a:p>
          <a:p>
            <a:pPr lvl="0"/>
            <a:r>
              <a:rPr lang="id-ID" sz="2800" dirty="0"/>
              <a:t>Studi kasus visualisasi pohon keluarga tokoh sejarah Indonesia mampu </a:t>
            </a:r>
            <a:r>
              <a:rPr lang="id-ID" sz="2800" dirty="0" err="1"/>
              <a:t>dimodelkan</a:t>
            </a:r>
            <a:r>
              <a:rPr lang="id-ID" sz="2800" dirty="0"/>
              <a:t> dan digabungkan dengan model ontologi lokal </a:t>
            </a:r>
            <a:r>
              <a:rPr lang="id-ID" sz="2800" dirty="0" smtClean="0"/>
              <a:t>yang memuat </a:t>
            </a:r>
            <a:r>
              <a:rPr lang="id-ID" sz="2800" dirty="0" err="1" smtClean="0"/>
              <a:t>object</a:t>
            </a:r>
            <a:r>
              <a:rPr lang="id-ID" sz="2800" dirty="0" smtClean="0"/>
              <a:t> </a:t>
            </a:r>
            <a:r>
              <a:rPr lang="id-ID" sz="2800" dirty="0" err="1" smtClean="0"/>
              <a:t>property</a:t>
            </a:r>
            <a:r>
              <a:rPr lang="id-ID" sz="2800" dirty="0" smtClean="0"/>
              <a:t> yang berguna dalam proses </a:t>
            </a:r>
            <a:r>
              <a:rPr lang="id-ID" sz="2800" i="1" dirty="0" err="1" smtClean="0"/>
              <a:t>reasoning</a:t>
            </a:r>
            <a:r>
              <a:rPr lang="id-ID" sz="2800" dirty="0" smtClean="0"/>
              <a:t> ini dengan </a:t>
            </a:r>
            <a:r>
              <a:rPr lang="id-ID" sz="2800" dirty="0" err="1"/>
              <a:t>Apache</a:t>
            </a:r>
            <a:r>
              <a:rPr lang="id-ID" sz="2800" dirty="0"/>
              <a:t> </a:t>
            </a:r>
            <a:r>
              <a:rPr lang="id-ID" sz="2800" dirty="0" err="1"/>
              <a:t>Jena</a:t>
            </a:r>
            <a:r>
              <a:rPr lang="en-US" sz="2800" dirty="0"/>
              <a:t> </a:t>
            </a:r>
            <a:r>
              <a:rPr lang="en-US" sz="2800" dirty="0" err="1"/>
              <a:t>serta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proses </a:t>
            </a:r>
            <a:r>
              <a:rPr lang="en-US" sz="2800" i="1" dirty="0"/>
              <a:t>reasoning </a:t>
            </a:r>
            <a:r>
              <a:rPr lang="en-US" sz="2800" dirty="0" err="1"/>
              <a:t>dengan</a:t>
            </a:r>
            <a:r>
              <a:rPr lang="en-US" sz="2800" dirty="0"/>
              <a:t> Pellet Reasoner.</a:t>
            </a:r>
          </a:p>
          <a:p>
            <a:pPr lvl="0"/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visualisasi</a:t>
            </a:r>
            <a:r>
              <a:rPr lang="en-US" sz="2800" dirty="0"/>
              <a:t> </a:t>
            </a:r>
            <a:r>
              <a:rPr lang="en-US" sz="2800" dirty="0" err="1"/>
              <a:t>pohon</a:t>
            </a:r>
            <a:r>
              <a:rPr lang="en-US" sz="2800" dirty="0"/>
              <a:t> </a:t>
            </a:r>
            <a:r>
              <a:rPr lang="en-US" sz="2800" dirty="0" err="1"/>
              <a:t>keluarga</a:t>
            </a:r>
            <a:r>
              <a:rPr lang="en-US" sz="2800" dirty="0"/>
              <a:t> </a:t>
            </a:r>
            <a:r>
              <a:rPr lang="en-US" sz="2800" dirty="0" err="1"/>
              <a:t>tokoh</a:t>
            </a:r>
            <a:r>
              <a:rPr lang="en-US" sz="2800" dirty="0"/>
              <a:t> </a:t>
            </a:r>
            <a:r>
              <a:rPr lang="en-US" sz="2800" dirty="0" err="1"/>
              <a:t>sejarah</a:t>
            </a:r>
            <a:r>
              <a:rPr lang="en-US" sz="2800" dirty="0"/>
              <a:t> Indonesia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dikembangkan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l</a:t>
            </a:r>
            <a:r>
              <a:rPr lang="id-ID" sz="2800" dirty="0" err="1"/>
              <a:t>ibrary</a:t>
            </a:r>
            <a:r>
              <a:rPr lang="id-ID" sz="2800" dirty="0"/>
              <a:t> SPARQL </a:t>
            </a:r>
            <a:r>
              <a:rPr lang="id-ID" sz="2800" dirty="0" err="1"/>
              <a:t>Lib</a:t>
            </a:r>
            <a:r>
              <a:rPr lang="id-ID" sz="2800" dirty="0"/>
              <a:t> </a:t>
            </a:r>
            <a:r>
              <a:rPr lang="en-US" sz="2800" dirty="0"/>
              <a:t>yang </a:t>
            </a:r>
            <a:r>
              <a:rPr lang="id-ID" sz="2800" dirty="0"/>
              <a:t>mampu menghubungkan basis data </a:t>
            </a:r>
            <a:r>
              <a:rPr lang="id-ID" sz="2800" dirty="0" err="1"/>
              <a:t>Apache</a:t>
            </a:r>
            <a:r>
              <a:rPr lang="id-ID" sz="2800" dirty="0"/>
              <a:t> </a:t>
            </a:r>
            <a:r>
              <a:rPr lang="id-ID" sz="2800" dirty="0" err="1"/>
              <a:t>Jena</a:t>
            </a:r>
            <a:r>
              <a:rPr lang="id-ID" sz="2800" dirty="0"/>
              <a:t> </a:t>
            </a:r>
            <a:r>
              <a:rPr lang="id-ID" sz="2800" dirty="0" err="1"/>
              <a:t>Fuseki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yang </a:t>
            </a:r>
            <a:r>
              <a:rPr lang="id-ID" sz="2800" dirty="0"/>
              <a:t>menggunakan bahasa pemrograman PHP.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057617" cy="1325563"/>
          </a:xfrm>
        </p:spPr>
        <p:txBody>
          <a:bodyPr/>
          <a:lstStyle/>
          <a:p>
            <a:r>
              <a:rPr lang="en-US" smtClean="0"/>
              <a:t>Kesimpulan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67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825625"/>
            <a:ext cx="10824736" cy="4351338"/>
          </a:xfrm>
        </p:spPr>
        <p:txBody>
          <a:bodyPr/>
          <a:lstStyle/>
          <a:p>
            <a:pPr lvl="0"/>
            <a:r>
              <a:rPr lang="id-ID" sz="3200"/>
              <a:t>Penggunaan perangkat uji coba dengan spesfikasi kapasitas memori yang lebih besar agar waktu yang dibutuhkan untuk proses </a:t>
            </a:r>
            <a:r>
              <a:rPr lang="id-ID" sz="3200" i="1"/>
              <a:t>export inferenced axiom</a:t>
            </a:r>
            <a:r>
              <a:rPr lang="id-ID" sz="3200"/>
              <a:t> lebih cepat</a:t>
            </a:r>
            <a:r>
              <a:rPr lang="en-US" sz="3200"/>
              <a:t>.</a:t>
            </a:r>
          </a:p>
          <a:p>
            <a:pPr lvl="0"/>
            <a:r>
              <a:rPr lang="en-US" sz="3200"/>
              <a:t>Penambahan visualisasi generasi pendahulu dan penerus.</a:t>
            </a:r>
          </a:p>
          <a:p>
            <a:pPr lvl="0"/>
            <a:r>
              <a:rPr lang="en-US" sz="3200"/>
              <a:t>Fitur penambahan data secara dinamis</a:t>
            </a:r>
            <a:r>
              <a:rPr lang="en-US" sz="3200" smtClean="0"/>
              <a:t>.</a:t>
            </a:r>
            <a:endParaRPr lang="en-US" sz="32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057617" cy="1325563"/>
          </a:xfrm>
        </p:spPr>
        <p:txBody>
          <a:bodyPr/>
          <a:lstStyle/>
          <a:p>
            <a:r>
              <a:rPr lang="en-US" smtClean="0"/>
              <a:t>saran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41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219" y="1602811"/>
            <a:ext cx="5796460" cy="981048"/>
          </a:xfrm>
        </p:spPr>
        <p:txBody>
          <a:bodyPr/>
          <a:lstStyle/>
          <a:p>
            <a:r>
              <a:rPr lang="en-US" sz="6600" smtClean="0"/>
              <a:t>TERIma kasih</a:t>
            </a:r>
            <a:endParaRPr lang="en-US" sz="660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21240" y="320040"/>
            <a:ext cx="2080260" cy="112014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50280" y="3715456"/>
            <a:ext cx="3482340" cy="112014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it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135" y="1602811"/>
            <a:ext cx="361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89219" y="4025995"/>
            <a:ext cx="5577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</a:rPr>
              <a:t>Penyusun Tugas Akhir : 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Faiq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05111540000007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55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437005"/>
            <a:ext cx="10824736" cy="5018734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dirty="0" err="1"/>
              <a:t>menentukan</a:t>
            </a:r>
            <a:r>
              <a:rPr lang="en-US" sz="2800" dirty="0"/>
              <a:t> </a:t>
            </a:r>
            <a:r>
              <a:rPr lang="en-US" sz="2800" dirty="0" smtClean="0"/>
              <a:t>property </a:t>
            </a:r>
            <a:r>
              <a:rPr lang="en-US" sz="2800" dirty="0"/>
              <a:t>yang </a:t>
            </a:r>
            <a:r>
              <a:rPr lang="en-US" sz="2800" dirty="0" err="1"/>
              <a:t>nantinya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mendefinisikan</a:t>
            </a:r>
            <a:r>
              <a:rPr lang="en-US" sz="2800" dirty="0"/>
              <a:t> </a:t>
            </a:r>
            <a:r>
              <a:rPr lang="en-US" sz="2800" dirty="0" err="1"/>
              <a:t>relasi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domain </a:t>
            </a:r>
            <a:r>
              <a:rPr lang="en-US" sz="2800" dirty="0" err="1"/>
              <a:t>tokoh</a:t>
            </a:r>
            <a:r>
              <a:rPr lang="en-US" sz="2800" dirty="0"/>
              <a:t> </a:t>
            </a:r>
            <a:r>
              <a:rPr lang="en-US" sz="2800" dirty="0" err="1" smtClean="0"/>
              <a:t>sejarah</a:t>
            </a:r>
            <a:r>
              <a:rPr lang="en-US" sz="2800" dirty="0" smtClean="0"/>
              <a:t> Indonesia?</a:t>
            </a:r>
          </a:p>
          <a:p>
            <a:pPr marL="514350" lvl="0" indent="-514350">
              <a:buFont typeface="+mj-lt"/>
              <a:buAutoNum type="arabicPeriod"/>
            </a:pP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dirty="0" err="1"/>
              <a:t>memodelkan</a:t>
            </a:r>
            <a:r>
              <a:rPr lang="en-US" sz="2800" dirty="0"/>
              <a:t> proses reasoning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melengkapi</a:t>
            </a:r>
            <a:r>
              <a:rPr lang="en-US" sz="2800" dirty="0"/>
              <a:t> </a:t>
            </a:r>
            <a:r>
              <a:rPr lang="en-US" sz="2800" dirty="0" err="1"/>
              <a:t>relasi</a:t>
            </a:r>
            <a:r>
              <a:rPr lang="en-US" sz="2800" dirty="0"/>
              <a:t> </a:t>
            </a:r>
            <a:r>
              <a:rPr lang="en-US" sz="2800" dirty="0" err="1"/>
              <a:t>tokoh</a:t>
            </a:r>
            <a:r>
              <a:rPr lang="en-US" sz="2800" dirty="0"/>
              <a:t> </a:t>
            </a:r>
            <a:r>
              <a:rPr lang="en-US" sz="2800" dirty="0" err="1"/>
              <a:t>sejarah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DBpedia</a:t>
            </a:r>
            <a:r>
              <a:rPr lang="en-US" sz="2800" dirty="0" smtClean="0"/>
              <a:t>?</a:t>
            </a:r>
          </a:p>
          <a:p>
            <a:pPr marL="514350" lvl="0" indent="-514350">
              <a:buFont typeface="+mj-lt"/>
              <a:buAutoNum type="arabicPeriod"/>
            </a:pP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menampilkan</a:t>
            </a:r>
            <a:r>
              <a:rPr lang="en-US" sz="2800" dirty="0"/>
              <a:t> </a:t>
            </a:r>
            <a:r>
              <a:rPr lang="en-US" sz="2800" dirty="0" err="1"/>
              <a:t>visualisasi</a:t>
            </a:r>
            <a:r>
              <a:rPr lang="en-US" sz="2800" dirty="0"/>
              <a:t> </a:t>
            </a:r>
            <a:r>
              <a:rPr lang="en-US" sz="2800" dirty="0" err="1"/>
              <a:t>pohon</a:t>
            </a:r>
            <a:r>
              <a:rPr lang="en-US" sz="2800" dirty="0"/>
              <a:t> </a:t>
            </a:r>
            <a:r>
              <a:rPr lang="en-US" sz="2800" dirty="0" err="1"/>
              <a:t>keluarga</a:t>
            </a:r>
            <a:r>
              <a:rPr lang="en-US" sz="2800" dirty="0"/>
              <a:t> </a:t>
            </a:r>
            <a:r>
              <a:rPr lang="en-US" sz="2800" dirty="0" err="1"/>
              <a:t>tokoh</a:t>
            </a:r>
            <a:r>
              <a:rPr lang="en-US" sz="2800" dirty="0"/>
              <a:t> </a:t>
            </a:r>
            <a:r>
              <a:rPr lang="en-US" sz="2800" dirty="0" err="1" smtClean="0"/>
              <a:t>sejarah</a:t>
            </a:r>
            <a:r>
              <a:rPr lang="en-US" sz="2800" dirty="0" smtClean="0"/>
              <a:t> Indonesia?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5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437005"/>
            <a:ext cx="10824736" cy="5018734"/>
          </a:xfrm>
        </p:spPr>
        <p:txBody>
          <a:bodyPr/>
          <a:lstStyle/>
          <a:p>
            <a:pPr lvl="0"/>
            <a:r>
              <a:rPr lang="en-US" sz="1800"/>
              <a:t>Data yang digunakan adalah tokoh sejarah Indonesia dari DBpedia.</a:t>
            </a:r>
          </a:p>
          <a:p>
            <a:pPr lvl="0"/>
            <a:r>
              <a:rPr lang="en-US" sz="1800"/>
              <a:t>Data bersumber dari artikel Wikipedia mengenai tokoh sejarah Indonesia.</a:t>
            </a:r>
          </a:p>
          <a:p>
            <a:pPr lvl="0"/>
            <a:r>
              <a:rPr lang="en-US" sz="1800"/>
              <a:t>Platform pengembangan aplikasi adalah situs web. </a:t>
            </a:r>
          </a:p>
          <a:p>
            <a:pPr lvl="0"/>
            <a:r>
              <a:rPr lang="en-US" sz="1800"/>
              <a:t>Data</a:t>
            </a:r>
            <a:r>
              <a:rPr lang="id-ID" sz="1800"/>
              <a:t> yang digunakan sebagai </a:t>
            </a:r>
            <a:r>
              <a:rPr lang="id-ID" sz="1800" i="1"/>
              <a:t>value </a:t>
            </a:r>
            <a:r>
              <a:rPr lang="id-ID" sz="1800"/>
              <a:t>properti </a:t>
            </a:r>
            <a:r>
              <a:rPr lang="en-US" sz="1800"/>
              <a:t>bersumber dari </a:t>
            </a:r>
            <a:r>
              <a:rPr lang="id-ID" sz="1800"/>
              <a:t>isi </a:t>
            </a:r>
            <a:r>
              <a:rPr lang="id-ID" sz="1800"/>
              <a:t>properti</a:t>
            </a:r>
            <a:r>
              <a:rPr lang="id-ID" sz="1800" i="1"/>
              <a:t> </a:t>
            </a:r>
            <a:r>
              <a:rPr lang="id-ID" sz="1800" smtClean="0"/>
              <a:t>DBpedia</a:t>
            </a:r>
            <a:r>
              <a:rPr lang="en-US" sz="1800" smtClean="0"/>
              <a:t>.</a:t>
            </a:r>
            <a:endParaRPr lang="en-US" sz="1800"/>
          </a:p>
          <a:p>
            <a:pPr lvl="0"/>
            <a:r>
              <a:rPr lang="en-US" sz="1800"/>
              <a:t>Aplikasi tidak dapat menangani </a:t>
            </a:r>
            <a:r>
              <a:rPr lang="en-US" sz="1800" i="1"/>
              <a:t>person</a:t>
            </a:r>
            <a:r>
              <a:rPr lang="en-US" sz="1800"/>
              <a:t> yang tidak memiliki halaman </a:t>
            </a:r>
            <a:r>
              <a:rPr lang="en-US" sz="1800"/>
              <a:t>DBpedia</a:t>
            </a:r>
            <a:r>
              <a:rPr lang="en-US" sz="1800" smtClean="0"/>
              <a:t>.</a:t>
            </a:r>
          </a:p>
          <a:p>
            <a:pPr lvl="0"/>
            <a:r>
              <a:rPr lang="en-US" sz="1800" i="1" smtClean="0"/>
              <a:t>Person </a:t>
            </a:r>
            <a:r>
              <a:rPr lang="en-US" sz="1800" smtClean="0"/>
              <a:t>yang tidak memiliki atribut nama atau label tidak akan ditampilkan.</a:t>
            </a:r>
            <a:endParaRPr lang="en-US" sz="1800" i="1"/>
          </a:p>
          <a:p>
            <a:pPr lvl="0"/>
            <a:r>
              <a:rPr lang="en-US" sz="1800"/>
              <a:t>Batas relasi adalah ayah, ibu, saudara, istri, anak, menantu, cucu, pasangan cucu, dan cicit.</a:t>
            </a:r>
          </a:p>
          <a:p>
            <a:pPr lvl="0"/>
            <a:r>
              <a:rPr lang="en-US" sz="1800"/>
              <a:t>Aplikasi sangat bergantung pada kelengkapan atribut data DBpedia.</a:t>
            </a:r>
          </a:p>
          <a:p>
            <a:pPr lvl="0"/>
            <a:r>
              <a:rPr lang="en-US" sz="1800" i="1"/>
              <a:t>Reasoner </a:t>
            </a:r>
            <a:r>
              <a:rPr lang="en-US" sz="1800"/>
              <a:t>yang digunakan adalah Pellet.</a:t>
            </a:r>
          </a:p>
          <a:p>
            <a:pPr lvl="0"/>
            <a:r>
              <a:rPr lang="en-US" sz="1800"/>
              <a:t>Aplikasi yang dibuat tidak menyediakan </a:t>
            </a:r>
            <a:r>
              <a:rPr lang="en-US" sz="1800" i="1"/>
              <a:t>form</a:t>
            </a:r>
            <a:r>
              <a:rPr lang="en-US" sz="1800"/>
              <a:t> untuk pengelolaan data (tambah, ubah, hapus).</a:t>
            </a:r>
          </a:p>
          <a:p>
            <a:pPr lvl="0"/>
            <a:r>
              <a:rPr lang="en-US" sz="1800"/>
              <a:t>Aplikasi yang dibuat hanya untuk menampilkan </a:t>
            </a:r>
            <a:r>
              <a:rPr lang="id-ID" sz="1800"/>
              <a:t>deskripsi </a:t>
            </a:r>
            <a:r>
              <a:rPr lang="id-ID" sz="1800" i="1"/>
              <a:t>person </a:t>
            </a:r>
            <a:r>
              <a:rPr lang="id-ID" sz="1800"/>
              <a:t>yang merupakan hasil dari ontologi yang dibangun</a:t>
            </a:r>
            <a:r>
              <a:rPr lang="en-US" sz="180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BATASAN </a:t>
            </a:r>
            <a:r>
              <a:rPr lang="en-US" dirty="0" err="1" smtClean="0"/>
              <a:t>masalah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7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201" y="870122"/>
            <a:ext cx="3657599" cy="609600"/>
          </a:xfrm>
          <a:prstGeom prst="rect">
            <a:avLst/>
          </a:prstGeom>
          <a:solidFill>
            <a:srgbClr val="060E28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201" y="2651424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UJI CO</a:t>
            </a:r>
            <a:r>
              <a:rPr lang="id-ID" sz="2000" dirty="0"/>
              <a:t>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267201" y="1751523"/>
            <a:ext cx="3657600" cy="612648"/>
          </a:xfrm>
          <a:prstGeom prst="rect">
            <a:avLst/>
          </a:prstGeom>
          <a:solidFill>
            <a:srgbClr val="21405C"/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/>
              <a:t>METODOLOGI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0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131903" y="1725561"/>
            <a:ext cx="1973631" cy="3687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3695454" cy="750043"/>
          </a:xfrm>
        </p:spPr>
        <p:txBody>
          <a:bodyPr/>
          <a:lstStyle/>
          <a:p>
            <a:r>
              <a:rPr lang="en-US" smtClean="0"/>
              <a:t>Analisis data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1249638"/>
            <a:ext cx="8615966" cy="4295368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10486167" y="1740309"/>
            <a:ext cx="811161" cy="1135625"/>
          </a:xfrm>
          <a:prstGeom prst="downArrow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517870" y="2896308"/>
            <a:ext cx="26741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.RDF File</a:t>
            </a:r>
            <a:endParaRPr lang="en-US" sz="54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2580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6667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437005"/>
            <a:ext cx="10824736" cy="5018734"/>
          </a:xfrm>
        </p:spPr>
        <p:txBody>
          <a:bodyPr/>
          <a:lstStyle/>
          <a:p>
            <a:pPr marL="0" lvl="0" indent="0">
              <a:buNone/>
            </a:pPr>
            <a:endParaRPr 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5946688" cy="750043"/>
          </a:xfrm>
        </p:spPr>
        <p:txBody>
          <a:bodyPr/>
          <a:lstStyle/>
          <a:p>
            <a:pPr lvl="0"/>
            <a:r>
              <a:rPr lang="en-US" smtClean="0"/>
              <a:t>Pembuatan ontologi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49218" y="2804384"/>
            <a:ext cx="1934574" cy="10013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Soekarno</a:t>
            </a:r>
            <a:endParaRPr lang="en-US"/>
          </a:p>
        </p:txBody>
      </p:sp>
      <p:cxnSp>
        <p:nvCxnSpPr>
          <p:cNvPr id="10" name="Straight Arrow Connector 9"/>
          <p:cNvCxnSpPr>
            <a:stCxn id="4" idx="6"/>
            <a:endCxn id="15" idx="2"/>
          </p:cNvCxnSpPr>
          <p:nvPr/>
        </p:nvCxnSpPr>
        <p:spPr>
          <a:xfrm flipV="1">
            <a:off x="4283792" y="3003879"/>
            <a:ext cx="3192405" cy="301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rot="21340905">
            <a:off x="4919529" y="3027097"/>
            <a:ext cx="1536460" cy="28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hasSpouse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76197" y="2503212"/>
            <a:ext cx="1934574" cy="10013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Fatmawati</a:t>
            </a:r>
            <a:endParaRPr lang="en-US" sz="1600"/>
          </a:p>
        </p:txBody>
      </p:sp>
      <p:sp>
        <p:nvSpPr>
          <p:cNvPr id="17" name="Oval 16"/>
          <p:cNvSpPr/>
          <p:nvPr/>
        </p:nvSpPr>
        <p:spPr>
          <a:xfrm>
            <a:off x="5645276" y="4817211"/>
            <a:ext cx="2352503" cy="10013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Megawati Soekarnoputri</a:t>
            </a:r>
            <a:endParaRPr lang="en-US" sz="1600"/>
          </a:p>
        </p:txBody>
      </p:sp>
      <p:cxnSp>
        <p:nvCxnSpPr>
          <p:cNvPr id="22" name="Straight Arrow Connector 21"/>
          <p:cNvCxnSpPr>
            <a:stCxn id="4" idx="6"/>
            <a:endCxn id="17" idx="0"/>
          </p:cNvCxnSpPr>
          <p:nvPr/>
        </p:nvCxnSpPr>
        <p:spPr>
          <a:xfrm>
            <a:off x="4283792" y="3305051"/>
            <a:ext cx="2537736" cy="151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1769320">
            <a:off x="4784429" y="3951734"/>
            <a:ext cx="1536460" cy="28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hasChild</a:t>
            </a:r>
            <a:endParaRPr lang="en-US"/>
          </a:p>
        </p:txBody>
      </p:sp>
      <p:cxnSp>
        <p:nvCxnSpPr>
          <p:cNvPr id="26" name="Straight Arrow Connector 25"/>
          <p:cNvCxnSpPr>
            <a:stCxn id="17" idx="1"/>
            <a:endCxn id="4" idx="5"/>
          </p:cNvCxnSpPr>
          <p:nvPr/>
        </p:nvCxnSpPr>
        <p:spPr>
          <a:xfrm flipH="1" flipV="1">
            <a:off x="4000480" y="3659075"/>
            <a:ext cx="1989312" cy="130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 rot="1979267">
            <a:off x="4218913" y="4163061"/>
            <a:ext cx="1536460" cy="28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hasParent</a:t>
            </a:r>
            <a:endParaRPr lang="en-US"/>
          </a:p>
        </p:txBody>
      </p:sp>
      <p:cxnSp>
        <p:nvCxnSpPr>
          <p:cNvPr id="33" name="Straight Arrow Connector 32"/>
          <p:cNvCxnSpPr>
            <a:stCxn id="15" idx="1"/>
            <a:endCxn id="4" idx="7"/>
          </p:cNvCxnSpPr>
          <p:nvPr/>
        </p:nvCxnSpPr>
        <p:spPr>
          <a:xfrm flipH="1">
            <a:off x="4000480" y="2649854"/>
            <a:ext cx="3759029" cy="301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 rot="21340905">
            <a:off x="4917679" y="2691850"/>
            <a:ext cx="1536460" cy="28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hasSpouse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9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6667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437005"/>
            <a:ext cx="10824736" cy="5018734"/>
          </a:xfrm>
        </p:spPr>
        <p:txBody>
          <a:bodyPr/>
          <a:lstStyle/>
          <a:p>
            <a:pPr marL="0" lvl="0" indent="0">
              <a:buNone/>
            </a:pPr>
            <a:endParaRPr lang="en-US" sz="2800" dirty="0" smtClean="0"/>
          </a:p>
          <a:p>
            <a:pPr marL="0" lvl="0" indent="0">
              <a:buNone/>
            </a:pPr>
            <a:endParaRPr 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Oval 3"/>
          <p:cNvSpPr/>
          <p:nvPr/>
        </p:nvSpPr>
        <p:spPr>
          <a:xfrm>
            <a:off x="244500" y="2804384"/>
            <a:ext cx="4039292" cy="10013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http</a:t>
            </a:r>
            <a:r>
              <a:rPr lang="en-US" sz="2400" smtClean="0">
                <a:solidFill>
                  <a:schemeClr val="bg1"/>
                </a:solidFill>
              </a:rPr>
              <a:t>://id.dbpedia.org/resource/Soekarno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4" idx="6"/>
            <a:endCxn id="15" idx="2"/>
          </p:cNvCxnSpPr>
          <p:nvPr/>
        </p:nvCxnSpPr>
        <p:spPr>
          <a:xfrm flipV="1">
            <a:off x="4283792" y="3003879"/>
            <a:ext cx="3192405" cy="301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rot="21340905">
            <a:off x="4919529" y="3027097"/>
            <a:ext cx="1536460" cy="28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hasSpouse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76197" y="2503212"/>
            <a:ext cx="3506600" cy="10013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http</a:t>
            </a:r>
            <a:r>
              <a:rPr lang="en-US" sz="2000">
                <a:solidFill>
                  <a:schemeClr val="bg1"/>
                </a:solidFill>
              </a:rPr>
              <a:t>://</a:t>
            </a:r>
            <a:r>
              <a:rPr lang="en-US" sz="2000" smtClean="0">
                <a:solidFill>
                  <a:schemeClr val="bg1"/>
                </a:solidFill>
              </a:rPr>
              <a:t>id.dbpedia.org/resource/Fatmawati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645277" y="4817211"/>
            <a:ext cx="5108582" cy="10013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http</a:t>
            </a:r>
            <a:r>
              <a:rPr lang="en-US" sz="2000">
                <a:solidFill>
                  <a:schemeClr val="bg1"/>
                </a:solidFill>
              </a:rPr>
              <a:t>://</a:t>
            </a:r>
            <a:r>
              <a:rPr lang="en-US" sz="2000" smtClean="0">
                <a:solidFill>
                  <a:schemeClr val="bg1"/>
                </a:solidFill>
              </a:rPr>
              <a:t>id.dbpedia.org/resource/Megawati_Soekarnoputri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4" idx="6"/>
            <a:endCxn id="17" idx="0"/>
          </p:cNvCxnSpPr>
          <p:nvPr/>
        </p:nvCxnSpPr>
        <p:spPr>
          <a:xfrm>
            <a:off x="4283792" y="3305051"/>
            <a:ext cx="3915776" cy="151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1244857">
            <a:off x="5563445" y="3979716"/>
            <a:ext cx="1536460" cy="28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hasChild</a:t>
            </a:r>
            <a:endParaRPr lang="en-US"/>
          </a:p>
        </p:txBody>
      </p:sp>
      <p:cxnSp>
        <p:nvCxnSpPr>
          <p:cNvPr id="26" name="Straight Arrow Connector 25"/>
          <p:cNvCxnSpPr>
            <a:stCxn id="17" idx="1"/>
            <a:endCxn id="4" idx="5"/>
          </p:cNvCxnSpPr>
          <p:nvPr/>
        </p:nvCxnSpPr>
        <p:spPr>
          <a:xfrm flipH="1" flipV="1">
            <a:off x="3692251" y="3659075"/>
            <a:ext cx="2701161" cy="130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 rot="1517976">
            <a:off x="4218913" y="4163061"/>
            <a:ext cx="1536460" cy="28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hasParent</a:t>
            </a:r>
            <a:endParaRPr lang="en-US"/>
          </a:p>
        </p:txBody>
      </p:sp>
      <p:cxnSp>
        <p:nvCxnSpPr>
          <p:cNvPr id="33" name="Straight Arrow Connector 32"/>
          <p:cNvCxnSpPr>
            <a:stCxn id="15" idx="1"/>
            <a:endCxn id="4" idx="7"/>
          </p:cNvCxnSpPr>
          <p:nvPr/>
        </p:nvCxnSpPr>
        <p:spPr>
          <a:xfrm flipH="1">
            <a:off x="3692251" y="2649854"/>
            <a:ext cx="4297476" cy="301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 rot="21340905">
            <a:off x="4917679" y="2691850"/>
            <a:ext cx="1536460" cy="28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hasSpouse</a:t>
            </a:r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037394" y="2327324"/>
            <a:ext cx="2148072" cy="301172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Label : “Soekarno”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155461" y="2055398"/>
            <a:ext cx="2148072" cy="301172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Label : “Fatmawati”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384356" y="5920192"/>
            <a:ext cx="3542210" cy="340945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Label : “Megawati Soekarnoputri”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itle 4"/>
          <p:cNvSpPr txBox="1">
            <a:spLocks/>
          </p:cNvSpPr>
          <p:nvPr/>
        </p:nvSpPr>
        <p:spPr>
          <a:xfrm>
            <a:off x="515938" y="499595"/>
            <a:ext cx="5946688" cy="7500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Ontologi dbpedia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69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A9B47F-3DD8-4645-81DC-B88780643C07}">
  <ds:schemaRefs>
    <ds:schemaRef ds:uri="16c05727-aa75-4e4a-9b5f-8a80a1165891"/>
    <ds:schemaRef ds:uri="http://schemas.openxmlformats.org/package/2006/metadata/core-properties"/>
    <ds:schemaRef ds:uri="http://purl.org/dc/elements/1.1/"/>
    <ds:schemaRef ds:uri="http://purl.org/dc/terms/"/>
    <ds:schemaRef ds:uri="71af3243-3dd4-4a8d-8c0d-dd76da1f02a5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1440</Words>
  <Application>Microsoft Office PowerPoint</Application>
  <PresentationFormat>Widescreen</PresentationFormat>
  <Paragraphs>349</Paragraphs>
  <Slides>37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Consolas</vt:lpstr>
      <vt:lpstr>Corbel</vt:lpstr>
      <vt:lpstr>Tahoma</vt:lpstr>
      <vt:lpstr>Times New Roman</vt:lpstr>
      <vt:lpstr>Office Theme</vt:lpstr>
      <vt:lpstr>RANCANG BANGUN APLIKASI BERBASIS WEB UNTUK VISUALISASI POHON KELUARGA TOKOH SEJARAH INDONESIA MENGGUNAKAN ONTOLOGI DBPEDIA DAN PELLET REASONER</vt:lpstr>
      <vt:lpstr>PowerPoint Presentation</vt:lpstr>
      <vt:lpstr>Latar belakang</vt:lpstr>
      <vt:lpstr>Rumusan masalah</vt:lpstr>
      <vt:lpstr>BATASAN masalah</vt:lpstr>
      <vt:lpstr>PowerPoint Presentation</vt:lpstr>
      <vt:lpstr>Analisis data</vt:lpstr>
      <vt:lpstr>Pembuatan ontologi</vt:lpstr>
      <vt:lpstr>PowerPoint Presentation</vt:lpstr>
      <vt:lpstr>Karakteristik dan deskripsi properti</vt:lpstr>
      <vt:lpstr>Data property dan object property yang digunakan</vt:lpstr>
      <vt:lpstr>Penggabungan model ontology dan model data dbpedia </vt:lpstr>
      <vt:lpstr>Reasoning menggunakan pellet reasoner</vt:lpstr>
      <vt:lpstr>PowerPoint Presentation</vt:lpstr>
      <vt:lpstr>Arsitektur sistem</vt:lpstr>
      <vt:lpstr>Implementasi program ekstraksi (java) </vt:lpstr>
      <vt:lpstr>Implementasi program visualisasi (php)</vt:lpstr>
      <vt:lpstr>Penjelasan visualisasi pseudocode</vt:lpstr>
      <vt:lpstr>PowerPoint Presentation</vt:lpstr>
      <vt:lpstr>Reasoning property isspouseof</vt:lpstr>
      <vt:lpstr>Reasoning property haschild</vt:lpstr>
      <vt:lpstr>Reasoning property hasparent</vt:lpstr>
      <vt:lpstr>Visualisasi 1 (kasus tidak memiliki anak)</vt:lpstr>
      <vt:lpstr>Visualisasi 2 (kasus memiliki anak)</vt:lpstr>
      <vt:lpstr>Visualisasi 3 (kasus memiliki cucu)</vt:lpstr>
      <vt:lpstr>Visualisasi 4 (kasus memiliki cicit)</vt:lpstr>
      <vt:lpstr>Visualisasi 5 (kasus memiliki pasangan lebih dari satu)</vt:lpstr>
      <vt:lpstr>Visualisasi 6 (kasus memiliki relasi yang tidak memiliki properti nama)</vt:lpstr>
      <vt:lpstr>Visualisasi hasChildINlaw</vt:lpstr>
      <vt:lpstr>Visualisasi hassibling</vt:lpstr>
      <vt:lpstr>Visualisasi hasgrandchild</vt:lpstr>
      <vt:lpstr>Visualisasi hasgrandchildinlaw</vt:lpstr>
      <vt:lpstr>Visualisasi hasgreatgrandchild</vt:lpstr>
      <vt:lpstr>PowerPoint Presentation</vt:lpstr>
      <vt:lpstr>Kesimpulan</vt:lpstr>
      <vt:lpstr>saran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2019-06-30T17:08:48Z</dcterms:created>
  <dcterms:modified xsi:type="dcterms:W3CDTF">2019-07-02T17:10:57Z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